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35"/>
  </p:notesMasterIdLst>
  <p:sldIdLst>
    <p:sldId id="256" r:id="rId2"/>
    <p:sldId id="259" r:id="rId3"/>
    <p:sldId id="269" r:id="rId4"/>
    <p:sldId id="262" r:id="rId5"/>
    <p:sldId id="266" r:id="rId6"/>
    <p:sldId id="270" r:id="rId7"/>
    <p:sldId id="263" r:id="rId8"/>
    <p:sldId id="315" r:id="rId9"/>
    <p:sldId id="325" r:id="rId10"/>
    <p:sldId id="316" r:id="rId11"/>
    <p:sldId id="326" r:id="rId12"/>
    <p:sldId id="317" r:id="rId13"/>
    <p:sldId id="327" r:id="rId14"/>
    <p:sldId id="318" r:id="rId15"/>
    <p:sldId id="328" r:id="rId16"/>
    <p:sldId id="319" r:id="rId17"/>
    <p:sldId id="329" r:id="rId18"/>
    <p:sldId id="320" r:id="rId19"/>
    <p:sldId id="330" r:id="rId20"/>
    <p:sldId id="321" r:id="rId21"/>
    <p:sldId id="331" r:id="rId22"/>
    <p:sldId id="271" r:id="rId23"/>
    <p:sldId id="276" r:id="rId24"/>
    <p:sldId id="322" r:id="rId25"/>
    <p:sldId id="332" r:id="rId26"/>
    <p:sldId id="272" r:id="rId27"/>
    <p:sldId id="273" r:id="rId28"/>
    <p:sldId id="274" r:id="rId29"/>
    <p:sldId id="314" r:id="rId30"/>
    <p:sldId id="323" r:id="rId31"/>
    <p:sldId id="324" r:id="rId32"/>
    <p:sldId id="275" r:id="rId33"/>
    <p:sldId id="285" r:id="rId34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36"/>
      <p:bold r:id="rId37"/>
      <p:italic r:id="rId38"/>
      <p:boldItalic r:id="rId39"/>
    </p:embeddedFont>
    <p:embeddedFont>
      <p:font typeface="IBM Plex Sans Medium" panose="020B06030502030002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087AB9-522E-44F8-9433-42F080635F82}">
  <a:tblStyle styleId="{47087AB9-522E-44F8-9433-42F080635F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01A05235-FF4F-9D2E-C1B1-6EC548AF1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2F3CBE52-B7AF-CCA4-1F40-C65345FE2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D619E603-19F5-43C1-BB21-E9EC843C1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423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FF8BC537-470A-910B-B9E0-E4FE112BF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63F571CA-E7B5-BECC-A948-26B862EF40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433BCA4E-455A-EF56-A6FD-2DDA6C491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37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50B5A361-7E26-C6E6-FBF1-D6B4670D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11A2FA7A-6B66-D1EE-DBDA-06DC0988B2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857A6A31-80AD-D04B-14D4-8524AF9065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328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FC181EBF-A275-AA46-9E64-0091D1D4E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3054294A-9909-690B-0AAA-36CF15D082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DFE5BC8C-9067-7F7E-B50F-06D92EDE0C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932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593DDEFE-37A5-BF99-7F35-E29D2E47B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701620F6-9DBF-76F4-7559-618C8220E2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BCBFBE64-667D-FEC2-E168-4A696E9573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97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BF08386A-955C-4B03-C45E-8FB018D82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41ED135A-F062-659E-2696-DA745AE285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1EC8B063-5D27-3C76-A339-440235A98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12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09626080-E9B8-08CD-AB3B-D27C1C77F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DE51E4BC-D3BD-34EA-72F4-2FBDC4BD0C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115E18FD-6F03-03F5-3B2F-4CB2B5C61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43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EFEDE62B-89B7-9923-829B-3D4CD077F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C2893EA3-27E2-F5E5-5D2A-281343E58E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18E33150-67AD-BE5A-F905-7E720132F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917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2241E876-F2A6-1B74-C8D1-F214907B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4199A53C-66A4-1D2E-CB51-3CEE264226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A4B32F30-76B2-25D8-8CD6-03AB59BB8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801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858EF0C6-0E2F-4135-6B1B-E760FF02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EB33CBC6-9EBE-2736-E9B7-0CDA99E473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06AE9170-5B7B-ED0B-CD06-1772D9E173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38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7fc7cc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7fc7cc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F463F2F1-3912-E1C2-D6AC-69C81AE19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9F278460-F6A3-0161-CD1B-41232D13BE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37909639-1994-102C-D142-51AA85E8A0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252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7C746366-81D0-E083-D251-9A1C342AD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AD784813-9AD1-A2DE-8110-A4A495164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75DBD0A8-FA08-8910-A1F0-DE81A95536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423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E4826819-7ACC-FD56-71D2-54DF6300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B91483BE-A070-351F-B82A-5745C5FA2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B1EB3559-E8D3-5626-2BCF-54CBBCD4E0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517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710476bc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710476bc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0B4C1A43-1E55-18AD-6F7C-F4EAB8A74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710476bc4_0_170:notes">
            <a:extLst>
              <a:ext uri="{FF2B5EF4-FFF2-40B4-BE49-F238E27FC236}">
                <a16:creationId xmlns:a16="http://schemas.microsoft.com/office/drawing/2014/main" id="{C69FB9F8-7DFD-EF41-73F0-4114636CE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710476bc4_0_170:notes">
            <a:extLst>
              <a:ext uri="{FF2B5EF4-FFF2-40B4-BE49-F238E27FC236}">
                <a16:creationId xmlns:a16="http://schemas.microsoft.com/office/drawing/2014/main" id="{3809972A-1FA3-CD7A-39E7-B1DA50B9D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448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0685AC86-CA85-4B20-AD97-6B0FFC50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710476bc4_0_170:notes">
            <a:extLst>
              <a:ext uri="{FF2B5EF4-FFF2-40B4-BE49-F238E27FC236}">
                <a16:creationId xmlns:a16="http://schemas.microsoft.com/office/drawing/2014/main" id="{92DAF14D-FDAB-CED6-9979-C69FC6B57E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710476bc4_0_170:notes">
            <a:extLst>
              <a:ext uri="{FF2B5EF4-FFF2-40B4-BE49-F238E27FC236}">
                <a16:creationId xmlns:a16="http://schemas.microsoft.com/office/drawing/2014/main" id="{2E22424B-066C-9B6A-5A95-2B86F4CA5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45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986E7DA2-C0FA-8842-1F6F-D86589A8A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80764A4B-2F74-D0C8-3266-FEA6CFE87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FF535892-16E3-28EA-8EC0-DC1226B8BD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883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4DE5E983-D27C-2517-AE31-DB830B7A4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7619C645-6487-79C7-7DAB-191E3BB5BD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9E443F5E-F16E-F134-0581-5A4601C15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07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34F772E5-DA34-8B6F-A189-E3EBE2B6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3B2646D0-3B5C-6F51-D2B8-C96CCC7397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2F765A2D-83C5-5C7E-F33B-D97EED58D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783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g1173cd25692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6" name="Google Shape;3836;g1173cd25692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3808d40dd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3808d40dd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4">
          <a:extLst>
            <a:ext uri="{FF2B5EF4-FFF2-40B4-BE49-F238E27FC236}">
              <a16:creationId xmlns:a16="http://schemas.microsoft.com/office/drawing/2014/main" id="{02C4EB01-3AF2-D1CF-0421-4715528AF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g1173cd25692_0_906:notes">
            <a:extLst>
              <a:ext uri="{FF2B5EF4-FFF2-40B4-BE49-F238E27FC236}">
                <a16:creationId xmlns:a16="http://schemas.microsoft.com/office/drawing/2014/main" id="{F14E238D-EB6A-3080-C9AE-76F0F33687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6" name="Google Shape;3836;g1173cd25692_0_906:notes">
            <a:extLst>
              <a:ext uri="{FF2B5EF4-FFF2-40B4-BE49-F238E27FC236}">
                <a16:creationId xmlns:a16="http://schemas.microsoft.com/office/drawing/2014/main" id="{F5B81D67-EEBB-721C-DA56-63A01A55E0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932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4">
          <a:extLst>
            <a:ext uri="{FF2B5EF4-FFF2-40B4-BE49-F238E27FC236}">
              <a16:creationId xmlns:a16="http://schemas.microsoft.com/office/drawing/2014/main" id="{AB555AD6-E665-FF02-E33C-5C9BDE04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g1173cd25692_0_906:notes">
            <a:extLst>
              <a:ext uri="{FF2B5EF4-FFF2-40B4-BE49-F238E27FC236}">
                <a16:creationId xmlns:a16="http://schemas.microsoft.com/office/drawing/2014/main" id="{DAC4C3BE-3BF9-8C6D-6486-019D0B412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6" name="Google Shape;3836;g1173cd25692_0_906:notes">
            <a:extLst>
              <a:ext uri="{FF2B5EF4-FFF2-40B4-BE49-F238E27FC236}">
                <a16:creationId xmlns:a16="http://schemas.microsoft.com/office/drawing/2014/main" id="{3A933A45-B85F-DCF5-B967-2D7BC521F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963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B32F1897-195C-C21E-4927-253B73E3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AF537B8C-4822-93FD-F0D3-30EAD922E8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0716EFD3-5A4A-01B3-57E3-CB5F62EBF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42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808d40dd4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808d40dd4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808d40d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808d40d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C13CDF76-2273-7C03-E2B7-52ADA743D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00631081-491E-449C-F9E1-6DA1F4F15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00D04632-EB19-D571-16C2-4322E166DE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316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153DEC95-A373-A767-8FA9-1633A079C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346A6B70-E869-1919-BC9F-7B7034B38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D5BA1E88-6C23-C292-6066-A119EA068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321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DE25E0D7-7227-918C-6ACB-E86EE7C44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CA2B5BC6-5CA6-2B05-C917-728E56349E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86AB3AD0-A333-0A03-30E3-576E91990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73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972850" y="799825"/>
            <a:ext cx="3266400" cy="225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972850" y="3098996"/>
            <a:ext cx="32664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191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1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 rot="10800000" flipH="1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231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49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9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26" name="Google Shape;526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49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03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4972850" y="1869325"/>
            <a:ext cx="326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1"/>
          </p:nvPr>
        </p:nvSpPr>
        <p:spPr>
          <a:xfrm>
            <a:off x="4972850" y="2683775"/>
            <a:ext cx="3266400" cy="1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9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4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5824775" y="-11995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 flipH="1">
            <a:off x="191" y="180418"/>
            <a:ext cx="2598996" cy="484774"/>
            <a:chOff x="1298650" y="3255600"/>
            <a:chExt cx="3427850" cy="639375"/>
          </a:xfrm>
        </p:grpSpPr>
        <p:sp>
          <p:nvSpPr>
            <p:cNvPr id="131" name="Google Shape;131;p1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092610" y="234072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"/>
          </p:nvPr>
        </p:nvSpPr>
        <p:spPr>
          <a:xfrm>
            <a:off x="3444597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3"/>
          </p:nvPr>
        </p:nvSpPr>
        <p:spPr>
          <a:xfrm>
            <a:off x="3444594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4"/>
          </p:nvPr>
        </p:nvSpPr>
        <p:spPr>
          <a:xfrm>
            <a:off x="4796582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4796579" y="234072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/>
          </p:nvPr>
        </p:nvSpPr>
        <p:spPr>
          <a:xfrm>
            <a:off x="6148568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6148564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8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/>
          </p:nvPr>
        </p:nvSpPr>
        <p:spPr>
          <a:xfrm>
            <a:off x="740625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740625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14" hasCustomPrompt="1"/>
          </p:nvPr>
        </p:nvSpPr>
        <p:spPr>
          <a:xfrm>
            <a:off x="1421175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 hasCustomPrompt="1"/>
          </p:nvPr>
        </p:nvSpPr>
        <p:spPr>
          <a:xfrm>
            <a:off x="4142300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6" hasCustomPrompt="1"/>
          </p:nvPr>
        </p:nvSpPr>
        <p:spPr>
          <a:xfrm>
            <a:off x="6863425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17" hasCustomPrompt="1"/>
          </p:nvPr>
        </p:nvSpPr>
        <p:spPr>
          <a:xfrm>
            <a:off x="5502863" y="1344375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18" hasCustomPrompt="1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2"/>
          </p:nvPr>
        </p:nvSpPr>
        <p:spPr>
          <a:xfrm>
            <a:off x="890875" y="331219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subTitle" idx="1"/>
          </p:nvPr>
        </p:nvSpPr>
        <p:spPr>
          <a:xfrm>
            <a:off x="890875" y="3839896"/>
            <a:ext cx="2241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type="title" idx="3"/>
          </p:nvPr>
        </p:nvSpPr>
        <p:spPr>
          <a:xfrm>
            <a:off x="3439563" y="331219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4"/>
          </p:nvPr>
        </p:nvSpPr>
        <p:spPr>
          <a:xfrm>
            <a:off x="3439575" y="3839896"/>
            <a:ext cx="2241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5"/>
          </p:nvPr>
        </p:nvSpPr>
        <p:spPr>
          <a:xfrm>
            <a:off x="5988275" y="3312190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6"/>
          </p:nvPr>
        </p:nvSpPr>
        <p:spPr>
          <a:xfrm>
            <a:off x="5988275" y="3839896"/>
            <a:ext cx="2241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341" name="Google Shape;341;p37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7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344" name="Google Shape;344;p37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7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>
            <a:spLocks noGrp="1"/>
          </p:cNvSpPr>
          <p:nvPr>
            <p:ph type="pic" idx="7"/>
          </p:nvPr>
        </p:nvSpPr>
        <p:spPr>
          <a:xfrm>
            <a:off x="2376450" y="1285600"/>
            <a:ext cx="4368000" cy="1933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846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098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98" r:id="rId4"/>
    <p:sldLayoutId id="2147483699" r:id="rId5"/>
    <p:sldLayoutId id="2147483700" r:id="rId6"/>
    <p:sldLayoutId id="2147483701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2" r:id="rId13"/>
    <p:sldLayoutId id="214748371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rGelkop/Deep_Learning_USA_GDP_Project/blob/main/Final_DL_GDP_Prediction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hyperlink" Target="https://www.youtube.com/watch?v=X0Q8il-__3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3912332" y="106597"/>
            <a:ext cx="5207086" cy="4930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4127406" y="1964874"/>
            <a:ext cx="4850021" cy="1163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HIT, Deep Learning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Project Summary</a:t>
            </a:r>
            <a:endParaRPr sz="3000" b="0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2138EFF3-8D11-10D4-786D-CEF8D1E1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16BC5879-676B-B3A5-65DA-BD5FC1FA9E44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B2C2DDC6-91F3-0ACE-BFD2-2B7215158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5241" y="236139"/>
            <a:ext cx="991180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GRU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120C8062-52BF-4566-A803-2FA661D8BE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52ABD3EE-A054-1560-263D-A70A28C74671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824B3FBB-A1F1-F53B-31F8-0531B01A0826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4AF7E99B-EEEC-74FA-B087-D78D76483963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EE0DCDA3-1F2F-A4EA-672E-182DD8452BB6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68079B96-C28F-5112-FD87-84CBE0C6AC79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83E1AAEE-2292-B46C-AA96-8EC8CEDB6D16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73372-A85B-167A-A732-6103F5DA9AA6}"/>
              </a:ext>
            </a:extLst>
          </p:cNvPr>
          <p:cNvSpPr txBox="1"/>
          <p:nvPr/>
        </p:nvSpPr>
        <p:spPr>
          <a:xfrm>
            <a:off x="3396674" y="1326015"/>
            <a:ext cx="48400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Sequential Modeling</a:t>
            </a:r>
            <a:r>
              <a:rPr lang="en-US" sz="1200" dirty="0">
                <a:solidFill>
                  <a:schemeClr val="bg1"/>
                </a:solidFill>
              </a:rPr>
              <a:t>: GRU captures temporal dependencies in GDP growth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Efficient Architecture</a:t>
            </a:r>
            <a:r>
              <a:rPr lang="en-US" sz="1200" dirty="0">
                <a:solidFill>
                  <a:schemeClr val="bg1"/>
                </a:solidFill>
              </a:rPr>
              <a:t>: A single GRU layer (hidden size = 32) balances capacity and simplicity.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Rolling Window</a:t>
            </a:r>
            <a:r>
              <a:rPr lang="en-US" sz="1200" dirty="0">
                <a:solidFill>
                  <a:schemeClr val="bg1"/>
                </a:solidFill>
              </a:rPr>
              <a:t>: A 12-month input window captures seasonal economic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Optimized Training</a:t>
            </a:r>
            <a:r>
              <a:rPr lang="en-US" sz="1200" dirty="0">
                <a:solidFill>
                  <a:schemeClr val="bg1"/>
                </a:solidFill>
              </a:rPr>
              <a:t>: Adam optimizer and 100 epochs enable robust convergence.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Scalable Performance</a:t>
            </a:r>
            <a:r>
              <a:rPr lang="en-US" sz="1200" dirty="0">
                <a:solidFill>
                  <a:schemeClr val="bg1"/>
                </a:solidFill>
              </a:rPr>
              <a:t>: GPU usage ensures efficient computation for iterative updates.</a:t>
            </a:r>
          </a:p>
        </p:txBody>
      </p:sp>
    </p:spTree>
    <p:extLst>
      <p:ext uri="{BB962C8B-B14F-4D97-AF65-F5344CB8AC3E}">
        <p14:creationId xmlns:p14="http://schemas.microsoft.com/office/powerpoint/2010/main" val="323741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73332FFE-0E93-9B57-D2EF-A541C588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CA878B29-7A81-3FB4-E0EB-46246321D67A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A26AF317-37B7-06A8-CC38-6CB37222A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5241" y="236139"/>
            <a:ext cx="991180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GRU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6AA46674-B721-1878-9875-BE4EC65535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3A370706-7797-1DEF-7CCA-82243DE70631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5DBECC6F-4558-FC5D-226F-1EDD6160426D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801189AF-5184-2B90-0F56-944711BE59BD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4266AE90-7797-962F-A2DD-FB50E82C624E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1ABF3791-F0FB-4C5F-7CBD-C2F4E22E78D7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16800FD6-04A1-64D1-F16C-417A73C2AE71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73575E-084D-D45A-2BB1-5410917C3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41" y="1286872"/>
            <a:ext cx="2143424" cy="181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5F378-AC2E-133F-4B0C-A9B73A1BD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905" y="1986189"/>
            <a:ext cx="1848108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71893F-A029-4322-9B8B-0F22758A6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241" y="3344548"/>
            <a:ext cx="4334480" cy="60015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FE09A-764B-8730-8A2F-EB5F2BBE2E25}"/>
              </a:ext>
            </a:extLst>
          </p:cNvPr>
          <p:cNvCxnSpPr/>
          <p:nvPr/>
        </p:nvCxnSpPr>
        <p:spPr>
          <a:xfrm flipH="1">
            <a:off x="7613073" y="2085109"/>
            <a:ext cx="1080000" cy="1496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7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E6AAFCCC-5AA5-87E0-A7AA-DA384B73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028A2ED1-AD82-E652-04FD-42411C6A3FDA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D0C4B42F-B399-C013-21C9-2FFB96A07A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2098" y="222286"/>
            <a:ext cx="1275199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LSTM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6807E4C4-1C8D-3D75-8DC0-47A15B6859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4A44197F-60AE-605C-038E-BB27EF4C4C41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487463FB-1E93-A583-267F-3FEE211EBD08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72A648EE-9C2D-E0D9-C504-7AEA511F2479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4D1E91F2-0013-7321-26A5-DFA43FCA6B53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9E2953DB-4250-07D5-F928-B714747DAF92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7E2C428E-637A-EECF-F795-E07A39F9E066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92B9DA-EF4E-AC1B-4587-DDF443546DD7}"/>
              </a:ext>
            </a:extLst>
          </p:cNvPr>
          <p:cNvSpPr txBox="1"/>
          <p:nvPr/>
        </p:nvSpPr>
        <p:spPr>
          <a:xfrm>
            <a:off x="3330853" y="1232922"/>
            <a:ext cx="47191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Temporal Modeling</a:t>
            </a:r>
            <a:r>
              <a:rPr lang="en-US" sz="1200" dirty="0">
                <a:solidFill>
                  <a:schemeClr val="bg1"/>
                </a:solidFill>
              </a:rPr>
              <a:t>: LSTM effectively captures long-term dependencies in sequential GDP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Balanced Architecture</a:t>
            </a:r>
            <a:r>
              <a:rPr lang="en-US" sz="1200" dirty="0">
                <a:solidFill>
                  <a:schemeClr val="bg1"/>
                </a:solidFill>
              </a:rPr>
              <a:t>: A single LSTM layer (hidden size = 32) balances complexity and efficiency.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Rolling Window Input</a:t>
            </a:r>
            <a:r>
              <a:rPr lang="en-US" sz="1200" dirty="0">
                <a:solidFill>
                  <a:schemeClr val="bg1"/>
                </a:solidFill>
              </a:rPr>
              <a:t>: 12-month input sequences capture seasonal and temporal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Optimized Training</a:t>
            </a:r>
            <a:r>
              <a:rPr lang="en-US" sz="1200" dirty="0">
                <a:solidFill>
                  <a:schemeClr val="bg1"/>
                </a:solidFill>
              </a:rPr>
              <a:t>: Adam optimizer (LR = 0.001) and MSE loss ensure stable and accurate learning.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Robust Evaluation</a:t>
            </a:r>
            <a:r>
              <a:rPr lang="en-US" sz="1200" dirty="0">
                <a:solidFill>
                  <a:schemeClr val="bg1"/>
                </a:solidFill>
              </a:rPr>
              <a:t>: Train-test split and metrics like MAPE validate the model's reliability.</a:t>
            </a:r>
          </a:p>
        </p:txBody>
      </p:sp>
    </p:spTree>
    <p:extLst>
      <p:ext uri="{BB962C8B-B14F-4D97-AF65-F5344CB8AC3E}">
        <p14:creationId xmlns:p14="http://schemas.microsoft.com/office/powerpoint/2010/main" val="334806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2A0ACBAF-BC70-1E9F-7BD4-F169EEF7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0661DD52-803C-5864-F9AF-9E8EA27A7AB2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B2C8C08A-E257-B714-1645-D48E5A79EA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2098" y="222286"/>
            <a:ext cx="1275199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LSTM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41915D7E-3F6B-A47F-7E77-7CCBCBF0E0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99C18673-5AC5-59A0-F5C4-9A01062B45A7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6894E7F2-8F88-24BE-1058-69BD441D30EE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18964630-54EC-B3B2-2947-220272C0410B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1AF8E054-01C9-3242-541F-425AE3E8EDAE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FCAEAEFB-3C38-A0B5-BC71-7EB80E047AF0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C44B4263-72B1-053E-01C6-E68E4AC7741F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A888D7-DE43-4506-60F1-D2E307767B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770" b="15586"/>
          <a:stretch/>
        </p:blipFill>
        <p:spPr>
          <a:xfrm>
            <a:off x="3488190" y="1291360"/>
            <a:ext cx="2337646" cy="1728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F74FD-C919-179A-E8C3-89DBFA3AC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929" y="1953672"/>
            <a:ext cx="2337646" cy="373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9A91E-E6A6-E743-BC33-3846042ED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375" y="3314318"/>
            <a:ext cx="4210638" cy="5430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AC3E6E-D890-0781-B0D8-F0FCFBB24927}"/>
              </a:ext>
            </a:extLst>
          </p:cNvPr>
          <p:cNvCxnSpPr/>
          <p:nvPr/>
        </p:nvCxnSpPr>
        <p:spPr>
          <a:xfrm flipH="1">
            <a:off x="7432013" y="1953672"/>
            <a:ext cx="1080000" cy="1496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1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CCFB6741-64FD-2A80-16D3-6077918A0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58B9EFD3-AD42-F2B5-F89D-35A8BD97D162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2D2704E0-BA2F-FCC8-57A9-5D98F7ED1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219" y="168688"/>
            <a:ext cx="3020871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Random Forest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EBE04A00-1F8F-015F-B913-6B82B9F720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AEC5D6FA-E9E3-F35E-7C98-51B365F6BCBE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F607A9DF-ACBE-2EC1-C831-CC7830618533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6CCD133C-0600-DC08-BB65-2C8CB3F7F75F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9A066029-E5A5-8673-9A28-C26928CC6513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ED95B388-CCB8-2603-C4C9-9AD5C7ED8764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87EEF012-C085-FF68-5127-EA7C7C82FE13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4DD297-BDA4-C188-DCB4-5654C45CF1E4}"/>
              </a:ext>
            </a:extLst>
          </p:cNvPr>
          <p:cNvSpPr txBox="1"/>
          <p:nvPr/>
        </p:nvSpPr>
        <p:spPr>
          <a:xfrm>
            <a:off x="3453554" y="1232922"/>
            <a:ext cx="4473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Classic ML</a:t>
            </a:r>
            <a:r>
              <a:rPr lang="en-US" sz="1200" dirty="0">
                <a:solidFill>
                  <a:schemeClr val="bg1"/>
                </a:solidFill>
              </a:rPr>
              <a:t>: RF differs from deep learning by focusing on tabular data and feature-level patterns.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Ensemble Learning</a:t>
            </a:r>
            <a:r>
              <a:rPr lang="en-US" sz="1200" dirty="0">
                <a:solidFill>
                  <a:schemeClr val="bg1"/>
                </a:solidFill>
              </a:rPr>
              <a:t>: Combines multiple decision trees to improve generalization and reduce overfitting.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Feature Importance</a:t>
            </a:r>
            <a:r>
              <a:rPr lang="en-US" sz="1200" dirty="0">
                <a:solidFill>
                  <a:schemeClr val="bg1"/>
                </a:solidFill>
              </a:rPr>
              <a:t>: Outputs interpretable insights on how economic indicators affect GDP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Hyperparameter Tuning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GridSearchCV</a:t>
            </a:r>
            <a:r>
              <a:rPr lang="en-US" sz="1200" dirty="0">
                <a:solidFill>
                  <a:schemeClr val="bg1"/>
                </a:solidFill>
              </a:rPr>
              <a:t> optimizes parameters for robust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Baseline Model</a:t>
            </a:r>
            <a:r>
              <a:rPr lang="en-US" sz="1200" dirty="0">
                <a:solidFill>
                  <a:schemeClr val="bg1"/>
                </a:solidFill>
              </a:rPr>
              <a:t>: Serves as a comparative benchmark against sequential deep learning methods.</a:t>
            </a:r>
          </a:p>
        </p:txBody>
      </p:sp>
    </p:spTree>
    <p:extLst>
      <p:ext uri="{BB962C8B-B14F-4D97-AF65-F5344CB8AC3E}">
        <p14:creationId xmlns:p14="http://schemas.microsoft.com/office/powerpoint/2010/main" val="120227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C122C474-A84C-5F51-8B38-65001D768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7D4E2D11-9EDF-86EF-B0D8-5AB0C651873E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271DBD73-3CF3-C802-6518-BC6605B6D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219" y="168688"/>
            <a:ext cx="3020871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Random Forest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FF304BBE-2F4A-E5A2-84E9-C4E74605ED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74034450-7473-5D10-9C8B-67D69396C61C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5287C19B-AD57-656B-A21C-919441D01FB7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A233A54A-5538-EB17-6F30-C55A2B994411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EE6C56B9-7034-5D3D-3A0A-4B0BE153FC17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3611DD1B-5A52-9B69-BF80-E38CF5335DB4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28F42DC5-A8C2-9479-1759-C141CD39AC55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0B500B-36BB-15DE-0182-6A087930B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480" y="1513307"/>
            <a:ext cx="5852445" cy="590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0B9FA-9EAD-9AEB-018D-270AC24C6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755" y="2588996"/>
            <a:ext cx="4413883" cy="10821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D5FD5F-B7C9-2360-C739-4559744FE9CC}"/>
              </a:ext>
            </a:extLst>
          </p:cNvPr>
          <p:cNvCxnSpPr>
            <a:cxnSpLocks/>
          </p:cNvCxnSpPr>
          <p:nvPr/>
        </p:nvCxnSpPr>
        <p:spPr>
          <a:xfrm flipH="1">
            <a:off x="7121236" y="2350081"/>
            <a:ext cx="601777" cy="871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0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655676C1-FAF2-9547-5BC4-E7F725090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B1649AA5-249C-099D-B1BF-998E3DD90B50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4CEB1430-7D7D-FAC3-4EAB-003ADA80C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3554" y="168688"/>
            <a:ext cx="2684592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Transformers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1D1FBA9B-85CC-4BB1-65EA-38EE4DCEDB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C34F207D-D787-D155-E590-60FBDECB153D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3248A6FC-D512-A197-6113-671D0A05FE39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6FD6A379-EAEB-6CE9-ED93-7AF5350E9DF9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58E7DFF9-BD0D-A95A-6D46-5F9AE1519FFA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F95EF215-1CCE-D512-4F59-F9C56460D705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5A1230BE-31EB-50B2-35FE-42A38FF4199B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69B21D-6C5C-FCC5-F288-E280784D9098}"/>
              </a:ext>
            </a:extLst>
          </p:cNvPr>
          <p:cNvSpPr txBox="1"/>
          <p:nvPr/>
        </p:nvSpPr>
        <p:spPr>
          <a:xfrm>
            <a:off x="3369141" y="1232922"/>
            <a:ext cx="4556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Long-Term Dependencies</a:t>
            </a:r>
            <a:r>
              <a:rPr lang="en-US" sz="1200" dirty="0">
                <a:solidFill>
                  <a:schemeClr val="bg1"/>
                </a:solidFill>
              </a:rPr>
              <a:t>: Transformers process entire sequences, capturing complex patterns effectively.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Self-Attention Mechanism</a:t>
            </a:r>
            <a:r>
              <a:rPr lang="en-US" sz="1200" dirty="0">
                <a:solidFill>
                  <a:schemeClr val="bg1"/>
                </a:solidFill>
              </a:rPr>
              <a:t>: Dynamically focuses on the most relevant features at each time step.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Efficient Architecture</a:t>
            </a:r>
            <a:r>
              <a:rPr lang="en-US" sz="1200" dirty="0">
                <a:solidFill>
                  <a:schemeClr val="bg1"/>
                </a:solidFill>
              </a:rPr>
              <a:t>: 4 attention heads, 2 layers, and a hidden size of 64 optimize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Dropout Regularization</a:t>
            </a:r>
            <a:r>
              <a:rPr lang="en-US" sz="1200" dirty="0">
                <a:solidFill>
                  <a:schemeClr val="bg1"/>
                </a:solidFill>
              </a:rPr>
              <a:t>: Dropout (0.1) prevents overfitting and improves generalization.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Advanced Modeling</a:t>
            </a:r>
            <a:r>
              <a:rPr lang="en-US" sz="1200" dirty="0">
                <a:solidFill>
                  <a:schemeClr val="bg1"/>
                </a:solidFill>
              </a:rPr>
              <a:t>: Outperforms sequential models (e.g., LSTM, GRU) for multivariate time-series data.</a:t>
            </a:r>
          </a:p>
        </p:txBody>
      </p:sp>
    </p:spTree>
    <p:extLst>
      <p:ext uri="{BB962C8B-B14F-4D97-AF65-F5344CB8AC3E}">
        <p14:creationId xmlns:p14="http://schemas.microsoft.com/office/powerpoint/2010/main" val="19983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C68015C9-A051-AE60-BB67-72018F8B3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0AC6C333-0814-5FFA-8F14-0CCC967B9BEF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E8224C5E-BA0E-6C28-778C-E3DA99EA6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3554" y="168688"/>
            <a:ext cx="2684592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Transformers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D8E003C0-7B9D-7B1C-6590-164525B9F1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02D8A96D-2324-57ED-4EC2-CDDC6B966752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6EACC572-7BE9-0C4E-8F5D-DA15D738FCEB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77BB0DC9-FC16-1CF5-DF7A-72E607BE9C4C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B15E979D-05A5-163F-BB04-B69BC1EA21D5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2A4AE160-1BDB-BED4-8955-3345FD66429E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87C021B5-31F9-0768-ABFF-356669662391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D4DB6B-BC99-3B76-797D-826B3196F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554" y="1139819"/>
            <a:ext cx="2457793" cy="2143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DDBC3-D5B0-9BA5-3A6C-DBB77AF21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687" y="1716162"/>
            <a:ext cx="1457528" cy="495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21E74-6DD2-7DE8-F1F3-688B7C9AD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554" y="3435048"/>
            <a:ext cx="4372585" cy="733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4D01F1-FE2B-92EB-E8F4-2C84481875A3}"/>
              </a:ext>
            </a:extLst>
          </p:cNvPr>
          <p:cNvCxnSpPr/>
          <p:nvPr/>
        </p:nvCxnSpPr>
        <p:spPr>
          <a:xfrm flipH="1">
            <a:off x="7286139" y="2265688"/>
            <a:ext cx="1080000" cy="1496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9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4C790988-B4B1-1F03-9A11-B8ACDDA36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03620C92-76AE-CC4E-F2EE-EAF0D8E6EF8C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0C60E1A1-C918-832F-EEFB-4932B698C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2804" y="315559"/>
            <a:ext cx="939094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TCN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FD35A729-2526-17FA-6B6C-F97FB4483A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AA71ED9C-4C42-DAB1-E9F5-7E40AC3E3082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7E5F6537-08F7-2C8F-52AD-577F17126128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3993E384-779E-0013-85FB-E26EC373CEF2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8A4178B2-C148-CD49-D3FD-C682903C0736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9AABD29F-A82F-F184-A744-24A7DC194F50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FCC7C0CD-E99F-0E53-1C05-5548C28ECCCF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EDA7A5-8FDD-D6DD-518A-9731323DA82D}"/>
              </a:ext>
            </a:extLst>
          </p:cNvPr>
          <p:cNvSpPr txBox="1"/>
          <p:nvPr/>
        </p:nvSpPr>
        <p:spPr>
          <a:xfrm>
            <a:off x="3372440" y="1312160"/>
            <a:ext cx="50071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Temporal Pattern Detection</a:t>
            </a:r>
            <a:r>
              <a:rPr lang="en-US" sz="1200" dirty="0">
                <a:solidFill>
                  <a:schemeClr val="bg1"/>
                </a:solidFill>
              </a:rPr>
              <a:t>: Dilated convolutions capture long-term dependencies in sequential GDP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Efficient Processing</a:t>
            </a:r>
            <a:r>
              <a:rPr lang="en-US" sz="1200" dirty="0">
                <a:solidFill>
                  <a:schemeClr val="bg1"/>
                </a:solidFill>
              </a:rPr>
              <a:t>: TCNs process sequences in parallel, offering faster computation than recurrent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Multi-Scale Learning</a:t>
            </a:r>
            <a:r>
              <a:rPr lang="en-US" sz="1200" dirty="0">
                <a:solidFill>
                  <a:schemeClr val="bg1"/>
                </a:solidFill>
              </a:rPr>
              <a:t>: Dilation rates (1, 2, 4) enable capturing patterns at multiple temporal resolutions.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Regularization</a:t>
            </a:r>
            <a:r>
              <a:rPr lang="en-US" sz="1200" dirty="0">
                <a:solidFill>
                  <a:schemeClr val="bg1"/>
                </a:solidFill>
              </a:rPr>
              <a:t>: Dropout (0.2) and residual connections prevent overfitting while enhancing stability.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Optimized Training</a:t>
            </a:r>
            <a:r>
              <a:rPr lang="en-US" sz="1200" dirty="0">
                <a:solidFill>
                  <a:schemeClr val="bg1"/>
                </a:solidFill>
              </a:rPr>
              <a:t>: Adam optimizer and mini-batches ensure efficient and robust parameter learning.</a:t>
            </a:r>
          </a:p>
        </p:txBody>
      </p:sp>
    </p:spTree>
    <p:extLst>
      <p:ext uri="{BB962C8B-B14F-4D97-AF65-F5344CB8AC3E}">
        <p14:creationId xmlns:p14="http://schemas.microsoft.com/office/powerpoint/2010/main" val="267242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C66A2C7F-FC85-2F9D-FF60-32423B7BF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5428741C-852C-F058-9B67-836C84EA8388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E185F216-40F0-E697-942D-50C60A897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2804" y="315559"/>
            <a:ext cx="939094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TCN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44A5BF17-706F-1DD5-DBC8-6AE64FA448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08D78DAB-F458-DBD0-775B-33AB9AB352CE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58B2A714-05FF-34CE-1419-3687C77E7C92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BA28585B-77DF-2C1B-4443-C9D3FBFAABE4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A0CB5E09-EB25-FE7F-A5B3-F8466E69A47E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38BC23DE-A9BC-6FD9-54C8-4F94D0C40E80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49B02055-40AE-A29E-CA50-D05FEF92CFA7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5DDE77-3B7B-25CB-5534-4F287C531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554" y="1232293"/>
            <a:ext cx="2238687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3F1FE-ACFC-B2A0-7069-F23A1EECC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317" y="1939983"/>
            <a:ext cx="1885696" cy="401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7B2459-03A4-E5D2-1CD9-E8BA985FF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794" y="3615754"/>
            <a:ext cx="4189743" cy="49046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9C8889-F988-E795-9768-9129C3FFEBBC}"/>
              </a:ext>
            </a:extLst>
          </p:cNvPr>
          <p:cNvCxnSpPr/>
          <p:nvPr/>
        </p:nvCxnSpPr>
        <p:spPr>
          <a:xfrm flipH="1">
            <a:off x="7260613" y="2199215"/>
            <a:ext cx="1080000" cy="1496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"/>
          <p:cNvSpPr/>
          <p:nvPr/>
        </p:nvSpPr>
        <p:spPr>
          <a:xfrm>
            <a:off x="790361" y="1425018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4"/>
          <p:cNvSpPr/>
          <p:nvPr/>
        </p:nvSpPr>
        <p:spPr>
          <a:xfrm>
            <a:off x="2874337" y="1425810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4"/>
          <p:cNvSpPr/>
          <p:nvPr/>
        </p:nvSpPr>
        <p:spPr>
          <a:xfrm>
            <a:off x="7065158" y="3158676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4"/>
          <p:cNvSpPr/>
          <p:nvPr/>
        </p:nvSpPr>
        <p:spPr>
          <a:xfrm>
            <a:off x="4340536" y="3158676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4"/>
          <p:cNvSpPr/>
          <p:nvPr/>
        </p:nvSpPr>
        <p:spPr>
          <a:xfrm>
            <a:off x="1615914" y="3158676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title"/>
          </p:nvPr>
        </p:nvSpPr>
        <p:spPr>
          <a:xfrm>
            <a:off x="218797" y="2203863"/>
            <a:ext cx="186364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Problem Selection</a:t>
            </a:r>
            <a:endParaRPr sz="2200" dirty="0"/>
          </a:p>
        </p:txBody>
      </p:sp>
      <p:sp>
        <p:nvSpPr>
          <p:cNvPr id="663" name="Google Shape;663;p64"/>
          <p:cNvSpPr txBox="1">
            <a:spLocks noGrp="1"/>
          </p:cNvSpPr>
          <p:nvPr>
            <p:ph type="subTitle" idx="1"/>
          </p:nvPr>
        </p:nvSpPr>
        <p:spPr>
          <a:xfrm>
            <a:off x="17711" y="2691913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Real-World Problem</a:t>
            </a:r>
            <a:endParaRPr sz="1200" dirty="0"/>
          </a:p>
        </p:txBody>
      </p:sp>
      <p:sp>
        <p:nvSpPr>
          <p:cNvPr id="664" name="Google Shape;664;p64"/>
          <p:cNvSpPr txBox="1">
            <a:spLocks noGrp="1"/>
          </p:cNvSpPr>
          <p:nvPr>
            <p:ph type="title" idx="2"/>
          </p:nvPr>
        </p:nvSpPr>
        <p:spPr>
          <a:xfrm>
            <a:off x="3588536" y="3779128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Analysis</a:t>
            </a:r>
            <a:endParaRPr sz="2200" dirty="0"/>
          </a:p>
        </p:txBody>
      </p:sp>
      <p:sp>
        <p:nvSpPr>
          <p:cNvPr id="665" name="Google Shape;665;p64"/>
          <p:cNvSpPr txBox="1">
            <a:spLocks noGrp="1"/>
          </p:cNvSpPr>
          <p:nvPr>
            <p:ph type="subTitle" idx="3"/>
          </p:nvPr>
        </p:nvSpPr>
        <p:spPr>
          <a:xfrm>
            <a:off x="3588533" y="4292775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Results Analysis, Challenges, Potential Growth</a:t>
            </a:r>
            <a:endParaRPr sz="1200" dirty="0"/>
          </a:p>
        </p:txBody>
      </p:sp>
      <p:sp>
        <p:nvSpPr>
          <p:cNvPr id="666" name="Google Shape;666;p64"/>
          <p:cNvSpPr txBox="1">
            <a:spLocks noGrp="1"/>
          </p:cNvSpPr>
          <p:nvPr>
            <p:ph type="title" idx="4"/>
          </p:nvPr>
        </p:nvSpPr>
        <p:spPr>
          <a:xfrm>
            <a:off x="2279629" y="2201759"/>
            <a:ext cx="190689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Model Architecture</a:t>
            </a:r>
            <a:endParaRPr sz="2200" dirty="0"/>
          </a:p>
        </p:txBody>
      </p:sp>
      <p:sp>
        <p:nvSpPr>
          <p:cNvPr id="667" name="Google Shape;667;p64"/>
          <p:cNvSpPr txBox="1">
            <a:spLocks noGrp="1"/>
          </p:cNvSpPr>
          <p:nvPr>
            <p:ph type="subTitle" idx="5"/>
          </p:nvPr>
        </p:nvSpPr>
        <p:spPr>
          <a:xfrm>
            <a:off x="2102670" y="2696206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NN Architectural Design</a:t>
            </a:r>
            <a:endParaRPr sz="1200" dirty="0"/>
          </a:p>
        </p:txBody>
      </p:sp>
      <p:sp>
        <p:nvSpPr>
          <p:cNvPr id="668" name="Google Shape;668;p64"/>
          <p:cNvSpPr txBox="1">
            <a:spLocks noGrp="1"/>
          </p:cNvSpPr>
          <p:nvPr>
            <p:ph type="title" idx="6"/>
          </p:nvPr>
        </p:nvSpPr>
        <p:spPr>
          <a:xfrm>
            <a:off x="6292507" y="3779128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Presentation</a:t>
            </a:r>
            <a:endParaRPr sz="2200" dirty="0"/>
          </a:p>
        </p:txBody>
      </p:sp>
      <p:sp>
        <p:nvSpPr>
          <p:cNvPr id="669" name="Google Shape;669;p64"/>
          <p:cNvSpPr txBox="1">
            <a:spLocks noGrp="1"/>
          </p:cNvSpPr>
          <p:nvPr>
            <p:ph type="subTitle" idx="7"/>
          </p:nvPr>
        </p:nvSpPr>
        <p:spPr>
          <a:xfrm>
            <a:off x="6292503" y="4191174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GitHub Code, Youtube Video</a:t>
            </a:r>
            <a:endParaRPr sz="1200" dirty="0"/>
          </a:p>
        </p:txBody>
      </p:sp>
      <p:sp>
        <p:nvSpPr>
          <p:cNvPr id="670" name="Google Shape;670;p64"/>
          <p:cNvSpPr txBox="1">
            <a:spLocks noGrp="1"/>
          </p:cNvSpPr>
          <p:nvPr>
            <p:ph type="title" idx="9"/>
          </p:nvPr>
        </p:nvSpPr>
        <p:spPr>
          <a:xfrm>
            <a:off x="416394" y="3797474"/>
            <a:ext cx="310318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Training &amp; Evaluation</a:t>
            </a:r>
            <a:endParaRPr sz="2200" dirty="0"/>
          </a:p>
        </p:txBody>
      </p:sp>
      <p:sp>
        <p:nvSpPr>
          <p:cNvPr id="671" name="Google Shape;671;p64"/>
          <p:cNvSpPr txBox="1">
            <a:spLocks noGrp="1"/>
          </p:cNvSpPr>
          <p:nvPr>
            <p:ph type="title" idx="14"/>
          </p:nvPr>
        </p:nvSpPr>
        <p:spPr>
          <a:xfrm>
            <a:off x="1565114" y="3271012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672" name="Google Shape;672;p64"/>
          <p:cNvSpPr txBox="1">
            <a:spLocks noGrp="1"/>
          </p:cNvSpPr>
          <p:nvPr>
            <p:ph type="title" idx="15"/>
          </p:nvPr>
        </p:nvSpPr>
        <p:spPr>
          <a:xfrm>
            <a:off x="4286239" y="3271012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673" name="Google Shape;673;p64"/>
          <p:cNvSpPr txBox="1">
            <a:spLocks noGrp="1"/>
          </p:cNvSpPr>
          <p:nvPr>
            <p:ph type="title" idx="16"/>
          </p:nvPr>
        </p:nvSpPr>
        <p:spPr>
          <a:xfrm>
            <a:off x="7007364" y="3271012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674" name="Google Shape;674;p64"/>
          <p:cNvSpPr txBox="1">
            <a:spLocks noGrp="1"/>
          </p:cNvSpPr>
          <p:nvPr>
            <p:ph type="title" idx="8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75" name="Google Shape;675;p64"/>
          <p:cNvSpPr txBox="1">
            <a:spLocks noGrp="1"/>
          </p:cNvSpPr>
          <p:nvPr>
            <p:ph type="subTitle" idx="13"/>
          </p:nvPr>
        </p:nvSpPr>
        <p:spPr>
          <a:xfrm>
            <a:off x="884564" y="430124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Train, Hyperparameters Tuning, Performance Optimization, Evaluation</a:t>
            </a:r>
            <a:endParaRPr sz="1200" dirty="0"/>
          </a:p>
        </p:txBody>
      </p:sp>
      <p:sp>
        <p:nvSpPr>
          <p:cNvPr id="676" name="Google Shape;676;p64"/>
          <p:cNvSpPr txBox="1">
            <a:spLocks noGrp="1"/>
          </p:cNvSpPr>
          <p:nvPr>
            <p:ph type="title" idx="17"/>
          </p:nvPr>
        </p:nvSpPr>
        <p:spPr>
          <a:xfrm>
            <a:off x="2818292" y="1538162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77" name="Google Shape;677;p64"/>
          <p:cNvSpPr txBox="1">
            <a:spLocks noGrp="1"/>
          </p:cNvSpPr>
          <p:nvPr>
            <p:ph type="title" idx="18"/>
          </p:nvPr>
        </p:nvSpPr>
        <p:spPr>
          <a:xfrm>
            <a:off x="737813" y="1537370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678" name="Google Shape;678;p64"/>
          <p:cNvGrpSpPr/>
          <p:nvPr/>
        </p:nvGrpSpPr>
        <p:grpSpPr>
          <a:xfrm>
            <a:off x="740625" y="771807"/>
            <a:ext cx="1154625" cy="430500"/>
            <a:chOff x="4042650" y="642025"/>
            <a:chExt cx="1154625" cy="430500"/>
          </a:xfrm>
        </p:grpSpPr>
        <p:sp>
          <p:nvSpPr>
            <p:cNvPr id="679" name="Google Shape;679;p6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64"/>
          <p:cNvGrpSpPr/>
          <p:nvPr/>
        </p:nvGrpSpPr>
        <p:grpSpPr>
          <a:xfrm>
            <a:off x="7269375" y="785387"/>
            <a:ext cx="1154625" cy="430500"/>
            <a:chOff x="4042650" y="642025"/>
            <a:chExt cx="1154625" cy="430500"/>
          </a:xfrm>
        </p:grpSpPr>
        <p:sp>
          <p:nvSpPr>
            <p:cNvPr id="682" name="Google Shape;682;p6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58;p64">
            <a:extLst>
              <a:ext uri="{FF2B5EF4-FFF2-40B4-BE49-F238E27FC236}">
                <a16:creationId xmlns:a16="http://schemas.microsoft.com/office/drawing/2014/main" id="{A6FF86D6-BE81-80ED-82EF-68FE18C126EA}"/>
              </a:ext>
            </a:extLst>
          </p:cNvPr>
          <p:cNvSpPr/>
          <p:nvPr/>
        </p:nvSpPr>
        <p:spPr>
          <a:xfrm>
            <a:off x="4957626" y="1415346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66;p64">
            <a:extLst>
              <a:ext uri="{FF2B5EF4-FFF2-40B4-BE49-F238E27FC236}">
                <a16:creationId xmlns:a16="http://schemas.microsoft.com/office/drawing/2014/main" id="{C6A5D650-3C3E-FD00-A187-FE709D1C862B}"/>
              </a:ext>
            </a:extLst>
          </p:cNvPr>
          <p:cNvSpPr txBox="1">
            <a:spLocks/>
          </p:cNvSpPr>
          <p:nvPr/>
        </p:nvSpPr>
        <p:spPr>
          <a:xfrm>
            <a:off x="4274873" y="2129139"/>
            <a:ext cx="225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sz="2200" dirty="0"/>
              <a:t>Data Collection</a:t>
            </a:r>
          </a:p>
        </p:txBody>
      </p:sp>
      <p:sp>
        <p:nvSpPr>
          <p:cNvPr id="4" name="Google Shape;667;p64">
            <a:extLst>
              <a:ext uri="{FF2B5EF4-FFF2-40B4-BE49-F238E27FC236}">
                <a16:creationId xmlns:a16="http://schemas.microsoft.com/office/drawing/2014/main" id="{B131947E-6A64-AE9B-3EA2-69AC128FC3FC}"/>
              </a:ext>
            </a:extLst>
          </p:cNvPr>
          <p:cNvSpPr txBox="1">
            <a:spLocks/>
          </p:cNvSpPr>
          <p:nvPr/>
        </p:nvSpPr>
        <p:spPr>
          <a:xfrm>
            <a:off x="4230435" y="2530396"/>
            <a:ext cx="232267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marL="0" indent="0"/>
            <a:r>
              <a:rPr lang="en-US" sz="1200" dirty="0"/>
              <a:t>Acquirement and Preprocess of the Dataset</a:t>
            </a:r>
          </a:p>
        </p:txBody>
      </p:sp>
      <p:sp>
        <p:nvSpPr>
          <p:cNvPr id="5" name="Google Shape;676;p64">
            <a:extLst>
              <a:ext uri="{FF2B5EF4-FFF2-40B4-BE49-F238E27FC236}">
                <a16:creationId xmlns:a16="http://schemas.microsoft.com/office/drawing/2014/main" id="{83FF7667-52C5-1325-506E-2C8BDBD46152}"/>
              </a:ext>
            </a:extLst>
          </p:cNvPr>
          <p:cNvSpPr txBox="1">
            <a:spLocks/>
          </p:cNvSpPr>
          <p:nvPr/>
        </p:nvSpPr>
        <p:spPr>
          <a:xfrm>
            <a:off x="4901581" y="1527698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6" name="Google Shape;658;p64">
            <a:extLst>
              <a:ext uri="{FF2B5EF4-FFF2-40B4-BE49-F238E27FC236}">
                <a16:creationId xmlns:a16="http://schemas.microsoft.com/office/drawing/2014/main" id="{86A8162A-98C0-350D-C4C7-E0E859707AC5}"/>
              </a:ext>
            </a:extLst>
          </p:cNvPr>
          <p:cNvSpPr/>
          <p:nvPr/>
        </p:nvSpPr>
        <p:spPr>
          <a:xfrm>
            <a:off x="7269375" y="1422742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66;p64">
            <a:extLst>
              <a:ext uri="{FF2B5EF4-FFF2-40B4-BE49-F238E27FC236}">
                <a16:creationId xmlns:a16="http://schemas.microsoft.com/office/drawing/2014/main" id="{253A0BC5-189E-F03E-89D3-0A746D6EE047}"/>
              </a:ext>
            </a:extLst>
          </p:cNvPr>
          <p:cNvSpPr txBox="1">
            <a:spLocks/>
          </p:cNvSpPr>
          <p:nvPr/>
        </p:nvSpPr>
        <p:spPr>
          <a:xfrm>
            <a:off x="6449973" y="2112454"/>
            <a:ext cx="234481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sz="2200" dirty="0"/>
              <a:t>Implementation</a:t>
            </a:r>
          </a:p>
        </p:txBody>
      </p:sp>
      <p:sp>
        <p:nvSpPr>
          <p:cNvPr id="8" name="Google Shape;667;p64">
            <a:extLst>
              <a:ext uri="{FF2B5EF4-FFF2-40B4-BE49-F238E27FC236}">
                <a16:creationId xmlns:a16="http://schemas.microsoft.com/office/drawing/2014/main" id="{B6C17AD4-08C6-0C6B-A898-605DD830FB07}"/>
              </a:ext>
            </a:extLst>
          </p:cNvPr>
          <p:cNvSpPr txBox="1">
            <a:spLocks/>
          </p:cNvSpPr>
          <p:nvPr/>
        </p:nvSpPr>
        <p:spPr>
          <a:xfrm>
            <a:off x="6389494" y="2526459"/>
            <a:ext cx="246577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marL="0" indent="0"/>
            <a:r>
              <a:rPr lang="en-US" sz="1200" dirty="0" err="1"/>
              <a:t>IPython</a:t>
            </a:r>
            <a:r>
              <a:rPr lang="en-US" sz="1200" dirty="0"/>
              <a:t> Notebook using a Deep-Learning Framework</a:t>
            </a:r>
          </a:p>
        </p:txBody>
      </p:sp>
      <p:sp>
        <p:nvSpPr>
          <p:cNvPr id="9" name="Google Shape;676;p64">
            <a:extLst>
              <a:ext uri="{FF2B5EF4-FFF2-40B4-BE49-F238E27FC236}">
                <a16:creationId xmlns:a16="http://schemas.microsoft.com/office/drawing/2014/main" id="{D87A5A2E-D3BB-BF77-E189-EF800291592F}"/>
              </a:ext>
            </a:extLst>
          </p:cNvPr>
          <p:cNvSpPr txBox="1">
            <a:spLocks/>
          </p:cNvSpPr>
          <p:nvPr/>
        </p:nvSpPr>
        <p:spPr>
          <a:xfrm>
            <a:off x="7213330" y="1535094"/>
            <a:ext cx="818100" cy="484800"/>
          </a:xfrm>
          <a:prstGeom prst="rect">
            <a:avLst/>
          </a:prstGeom>
          <a:noFill/>
          <a:ln>
            <a:noFill/>
          </a:ln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BM Plex Sans"/>
              <a:buNone/>
              <a:defRPr sz="25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A7C9321F-AB67-FA4C-4903-6C1F392AD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CC2719D3-ABC0-F4A3-3F43-CC16028CB6FA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1FD5799B-DC55-5C33-4A56-349714784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7787" y="271456"/>
            <a:ext cx="1891726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 err="1"/>
              <a:t>WaveNet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E607456A-9083-9D13-D44D-A26E84C6E1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856B7839-319C-EEE2-8717-398DFA6B30B6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330D2B63-C8B0-023E-5944-860E7C2A4EE8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07A308D3-448F-80A9-DCAE-8F7003D61252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9296873A-9739-F735-CF49-3450A2260208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7176F951-528F-3D78-0D84-29DCFF1EBE58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463AE0FA-0477-8313-8B4E-77709B36296E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11E7CD-765F-5932-67B0-2224C9CEDD57}"/>
              </a:ext>
            </a:extLst>
          </p:cNvPr>
          <p:cNvSpPr txBox="1"/>
          <p:nvPr/>
        </p:nvSpPr>
        <p:spPr>
          <a:xfrm>
            <a:off x="3380966" y="1232922"/>
            <a:ext cx="48400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Casual Convolutions</a:t>
            </a:r>
            <a:r>
              <a:rPr lang="en-US" sz="1200" dirty="0">
                <a:solidFill>
                  <a:schemeClr val="bg1"/>
                </a:solidFill>
              </a:rPr>
              <a:t>: Captures long-term dependencies efficiently without recurrent structures.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Skip Connections</a:t>
            </a:r>
            <a:r>
              <a:rPr lang="en-US" sz="1200" dirty="0">
                <a:solidFill>
                  <a:schemeClr val="bg1"/>
                </a:solidFill>
              </a:rPr>
              <a:t>: Improves gradient flow and model stability during training.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Multi-Scale Temporal Modeling</a:t>
            </a:r>
            <a:r>
              <a:rPr lang="en-US" sz="1200" dirty="0">
                <a:solidFill>
                  <a:schemeClr val="bg1"/>
                </a:solidFill>
              </a:rPr>
              <a:t>: rates ([1, 2, 4, ...]) enable learning across diverse time scales.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Efficient Training</a:t>
            </a:r>
            <a:r>
              <a:rPr lang="en-US" sz="1200" dirty="0">
                <a:solidFill>
                  <a:schemeClr val="bg1"/>
                </a:solidFill>
              </a:rPr>
              <a:t>: Parallel processing enhances scalability compared to sequential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Flexible Architecture</a:t>
            </a:r>
            <a:r>
              <a:rPr lang="en-US" sz="1200" dirty="0">
                <a:solidFill>
                  <a:schemeClr val="bg1"/>
                </a:solidFill>
              </a:rPr>
              <a:t>: Adapts well to complex, multivariate economic data.</a:t>
            </a:r>
          </a:p>
        </p:txBody>
      </p:sp>
    </p:spTree>
    <p:extLst>
      <p:ext uri="{BB962C8B-B14F-4D97-AF65-F5344CB8AC3E}">
        <p14:creationId xmlns:p14="http://schemas.microsoft.com/office/powerpoint/2010/main" val="29572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49E323D3-70E0-2401-0002-B56F0AF4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F6E972B2-160A-CAC6-4784-B516616B4AB1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778BA82D-7121-8CA0-6C08-E9E3D4CE4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7787" y="271456"/>
            <a:ext cx="1891726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 err="1"/>
              <a:t>WaveNet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5D50CB50-1CA7-12F2-164C-679B8040AD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784C8858-B4F7-4AC7-1703-B6F797025AFA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B69DCD41-E8ED-1A27-6D67-905B17D5C509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690F4A3F-A291-1050-1220-89688FCE7921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8B420F12-F929-1835-D57F-19A30F1C918C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EED39CCE-892B-BD80-243F-628E2E7732E1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B143E5FC-EA14-A3D5-1A5D-75D9C72AE7A3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06150-BCB9-D546-FFB0-A5615E12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945" y="1167638"/>
            <a:ext cx="2191665" cy="2289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C5133-3A46-FF6C-FB00-F149B7765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162" y="1986483"/>
            <a:ext cx="2297505" cy="425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F0F95-4E57-C876-DA9C-30F24C854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945" y="3722288"/>
            <a:ext cx="4492481" cy="61789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232B2D-272A-A130-677A-B068DE8622C9}"/>
              </a:ext>
            </a:extLst>
          </p:cNvPr>
          <p:cNvCxnSpPr>
            <a:cxnSpLocks/>
          </p:cNvCxnSpPr>
          <p:nvPr/>
        </p:nvCxnSpPr>
        <p:spPr>
          <a:xfrm flipH="1">
            <a:off x="7421336" y="2332335"/>
            <a:ext cx="841677" cy="1504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9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5FA0966E-2138-9B3B-DF0A-E39078C08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FD121C9B-9AE8-9FBC-C9FF-0CFC33548EE2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31ABDF5F-42D0-48D1-D69E-1DF47DEB6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3069" y="17053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/>
              <a:t>Data Collection</a:t>
            </a:r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21DE9E13-C6A7-140D-A80D-D3A1AC406FE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4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8"/>
          <p:cNvGrpSpPr/>
          <p:nvPr/>
        </p:nvGrpSpPr>
        <p:grpSpPr>
          <a:xfrm>
            <a:off x="3600451" y="1"/>
            <a:ext cx="5388428" cy="4923064"/>
            <a:chOff x="713100" y="1597775"/>
            <a:chExt cx="5712625" cy="3217500"/>
          </a:xfrm>
        </p:grpSpPr>
        <p:sp>
          <p:nvSpPr>
            <p:cNvPr id="947" name="Google Shape;947;p78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8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9" name="Google Shape;94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195" y="569160"/>
            <a:ext cx="4807663" cy="40051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78"/>
          <p:cNvGrpSpPr/>
          <p:nvPr/>
        </p:nvGrpSpPr>
        <p:grpSpPr>
          <a:xfrm flipH="1">
            <a:off x="1775202" y="238527"/>
            <a:ext cx="906558" cy="335225"/>
            <a:chOff x="4042650" y="642025"/>
            <a:chExt cx="1154625" cy="430500"/>
          </a:xfrm>
        </p:grpSpPr>
        <p:sp>
          <p:nvSpPr>
            <p:cNvPr id="951" name="Google Shape;951;p7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78"/>
          <p:cNvSpPr txBox="1">
            <a:spLocks noGrp="1"/>
          </p:cNvSpPr>
          <p:nvPr>
            <p:ph type="title"/>
          </p:nvPr>
        </p:nvSpPr>
        <p:spPr>
          <a:xfrm>
            <a:off x="3808969" y="583942"/>
            <a:ext cx="5073775" cy="667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Preparation Techniques</a:t>
            </a:r>
            <a:endParaRPr sz="2800" dirty="0"/>
          </a:p>
        </p:txBody>
      </p:sp>
      <p:sp>
        <p:nvSpPr>
          <p:cNvPr id="955" name="Google Shape;955;p78"/>
          <p:cNvSpPr txBox="1">
            <a:spLocks noGrp="1"/>
          </p:cNvSpPr>
          <p:nvPr>
            <p:ph type="subTitle" idx="1"/>
          </p:nvPr>
        </p:nvSpPr>
        <p:spPr>
          <a:xfrm>
            <a:off x="3985302" y="1264467"/>
            <a:ext cx="4938262" cy="294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Preprocessing</a:t>
            </a:r>
            <a:r>
              <a:rPr lang="en-US" dirty="0"/>
              <a:t>: Filtered US data and aligned Date for temporal sequence modeling.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Resampling</a:t>
            </a:r>
            <a:r>
              <a:rPr lang="en-US" dirty="0"/>
              <a:t>: Standardized data to monthly frequency for consistent input sequences.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Imputation</a:t>
            </a:r>
            <a:r>
              <a:rPr lang="en-US" dirty="0"/>
              <a:t>: Applied linear interpolation and fills to ensure data continuity.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Normalization</a:t>
            </a:r>
            <a:r>
              <a:rPr lang="en-US" dirty="0"/>
              <a:t>: Rescaled features (e.g., CPI, Treasury Yield) for model-friendly inputs.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Feature Enrichment</a:t>
            </a:r>
            <a:r>
              <a:rPr lang="en-US" dirty="0"/>
              <a:t>: Integrated FRED indicators to enhance input dimensionality.</a:t>
            </a:r>
            <a:endParaRPr dirty="0"/>
          </a:p>
        </p:txBody>
      </p:sp>
      <p:grpSp>
        <p:nvGrpSpPr>
          <p:cNvPr id="956" name="Google Shape;956;p78"/>
          <p:cNvGrpSpPr/>
          <p:nvPr/>
        </p:nvGrpSpPr>
        <p:grpSpPr>
          <a:xfrm rot="5400000">
            <a:off x="160688" y="1296240"/>
            <a:ext cx="906141" cy="50209"/>
            <a:chOff x="3779200" y="1371600"/>
            <a:chExt cx="1992600" cy="109500"/>
          </a:xfrm>
        </p:grpSpPr>
        <p:sp>
          <p:nvSpPr>
            <p:cNvPr id="957" name="Google Shape;957;p7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8980F548-49E8-3D29-7549-387E7817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8">
            <a:extLst>
              <a:ext uri="{FF2B5EF4-FFF2-40B4-BE49-F238E27FC236}">
                <a16:creationId xmlns:a16="http://schemas.microsoft.com/office/drawing/2014/main" id="{16F946C3-F3EC-71DF-2545-DB6B027DA03C}"/>
              </a:ext>
            </a:extLst>
          </p:cNvPr>
          <p:cNvGrpSpPr/>
          <p:nvPr/>
        </p:nvGrpSpPr>
        <p:grpSpPr>
          <a:xfrm>
            <a:off x="4875931" y="1006858"/>
            <a:ext cx="3810321" cy="2750641"/>
            <a:chOff x="713100" y="1597775"/>
            <a:chExt cx="5712625" cy="3217500"/>
          </a:xfrm>
        </p:grpSpPr>
        <p:sp>
          <p:nvSpPr>
            <p:cNvPr id="947" name="Google Shape;947;p78">
              <a:extLst>
                <a:ext uri="{FF2B5EF4-FFF2-40B4-BE49-F238E27FC236}">
                  <a16:creationId xmlns:a16="http://schemas.microsoft.com/office/drawing/2014/main" id="{27984919-B72B-5EAA-1F62-AFFCAE98239C}"/>
                </a:ext>
              </a:extLst>
            </p:cNvPr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8">
              <a:extLst>
                <a:ext uri="{FF2B5EF4-FFF2-40B4-BE49-F238E27FC236}">
                  <a16:creationId xmlns:a16="http://schemas.microsoft.com/office/drawing/2014/main" id="{8D6B34F8-D55F-8C90-982F-1C6AD77A1F80}"/>
                </a:ext>
              </a:extLst>
            </p:cNvPr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9" name="Google Shape;949;p78">
            <a:extLst>
              <a:ext uri="{FF2B5EF4-FFF2-40B4-BE49-F238E27FC236}">
                <a16:creationId xmlns:a16="http://schemas.microsoft.com/office/drawing/2014/main" id="{694B3B7A-549F-DB39-CF92-F509BA256F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195" y="569160"/>
            <a:ext cx="4807663" cy="40051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78">
            <a:extLst>
              <a:ext uri="{FF2B5EF4-FFF2-40B4-BE49-F238E27FC236}">
                <a16:creationId xmlns:a16="http://schemas.microsoft.com/office/drawing/2014/main" id="{244CE1CD-A487-FA82-228B-86131100CFCC}"/>
              </a:ext>
            </a:extLst>
          </p:cNvPr>
          <p:cNvGrpSpPr/>
          <p:nvPr/>
        </p:nvGrpSpPr>
        <p:grpSpPr>
          <a:xfrm flipH="1">
            <a:off x="3318251" y="238527"/>
            <a:ext cx="906558" cy="335225"/>
            <a:chOff x="4042650" y="642025"/>
            <a:chExt cx="1154625" cy="430500"/>
          </a:xfrm>
        </p:grpSpPr>
        <p:sp>
          <p:nvSpPr>
            <p:cNvPr id="951" name="Google Shape;951;p78">
              <a:extLst>
                <a:ext uri="{FF2B5EF4-FFF2-40B4-BE49-F238E27FC236}">
                  <a16:creationId xmlns:a16="http://schemas.microsoft.com/office/drawing/2014/main" id="{5092CB35-D779-707C-FA83-1BED5D7D8533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8">
              <a:extLst>
                <a:ext uri="{FF2B5EF4-FFF2-40B4-BE49-F238E27FC236}">
                  <a16:creationId xmlns:a16="http://schemas.microsoft.com/office/drawing/2014/main" id="{F467BD6C-8475-D99E-8AF8-25C041F60B19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78">
            <a:extLst>
              <a:ext uri="{FF2B5EF4-FFF2-40B4-BE49-F238E27FC236}">
                <a16:creationId xmlns:a16="http://schemas.microsoft.com/office/drawing/2014/main" id="{F2FE7F8B-CA91-E90D-346C-9890F29DE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955" name="Google Shape;955;p78">
            <a:extLst>
              <a:ext uri="{FF2B5EF4-FFF2-40B4-BE49-F238E27FC236}">
                <a16:creationId xmlns:a16="http://schemas.microsoft.com/office/drawing/2014/main" id="{4EB2CCB2-8394-398E-A5AD-AD457300D4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Sun. It's also the fourth-largest by diameter in the Solar System</a:t>
            </a:r>
            <a:endParaRPr/>
          </a:p>
        </p:txBody>
      </p:sp>
      <p:grpSp>
        <p:nvGrpSpPr>
          <p:cNvPr id="956" name="Google Shape;956;p78">
            <a:extLst>
              <a:ext uri="{FF2B5EF4-FFF2-40B4-BE49-F238E27FC236}">
                <a16:creationId xmlns:a16="http://schemas.microsoft.com/office/drawing/2014/main" id="{0A2964B0-2AA0-8E29-B26D-C3E12FF940C0}"/>
              </a:ext>
            </a:extLst>
          </p:cNvPr>
          <p:cNvGrpSpPr/>
          <p:nvPr/>
        </p:nvGrpSpPr>
        <p:grpSpPr>
          <a:xfrm rot="5400000">
            <a:off x="160688" y="1296240"/>
            <a:ext cx="906141" cy="50209"/>
            <a:chOff x="3779200" y="1371600"/>
            <a:chExt cx="1992600" cy="109500"/>
          </a:xfrm>
        </p:grpSpPr>
        <p:sp>
          <p:nvSpPr>
            <p:cNvPr id="957" name="Google Shape;957;p78">
              <a:extLst>
                <a:ext uri="{FF2B5EF4-FFF2-40B4-BE49-F238E27FC236}">
                  <a16:creationId xmlns:a16="http://schemas.microsoft.com/office/drawing/2014/main" id="{21285E1C-3481-EAEC-4B45-5CC42522E6F7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8">
              <a:extLst>
                <a:ext uri="{FF2B5EF4-FFF2-40B4-BE49-F238E27FC236}">
                  <a16:creationId xmlns:a16="http://schemas.microsoft.com/office/drawing/2014/main" id="{2DD7D8D6-6B30-E8C4-39BA-B810219A3805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8">
              <a:extLst>
                <a:ext uri="{FF2B5EF4-FFF2-40B4-BE49-F238E27FC236}">
                  <a16:creationId xmlns:a16="http://schemas.microsoft.com/office/drawing/2014/main" id="{F1CE6A01-30FE-8467-5E51-837A0CEF0E57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8">
              <a:extLst>
                <a:ext uri="{FF2B5EF4-FFF2-40B4-BE49-F238E27FC236}">
                  <a16:creationId xmlns:a16="http://schemas.microsoft.com/office/drawing/2014/main" id="{DB133280-22E2-2A29-F450-6DE217011F24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8">
              <a:extLst>
                <a:ext uri="{FF2B5EF4-FFF2-40B4-BE49-F238E27FC236}">
                  <a16:creationId xmlns:a16="http://schemas.microsoft.com/office/drawing/2014/main" id="{81271B2A-2DD7-156D-B76E-B86F06F7DD4E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8">
              <a:extLst>
                <a:ext uri="{FF2B5EF4-FFF2-40B4-BE49-F238E27FC236}">
                  <a16:creationId xmlns:a16="http://schemas.microsoft.com/office/drawing/2014/main" id="{6F6224A6-A041-6B23-1035-E5671AED6903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CA3D35-938B-6C55-B9EF-5B10B7C51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7" y="868274"/>
            <a:ext cx="8962605" cy="30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F2CD36BB-0833-59FA-F7EB-258E3AA6A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78">
            <a:extLst>
              <a:ext uri="{FF2B5EF4-FFF2-40B4-BE49-F238E27FC236}">
                <a16:creationId xmlns:a16="http://schemas.microsoft.com/office/drawing/2014/main" id="{B991415B-2841-1AF2-50F4-0C8623261D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195" y="569160"/>
            <a:ext cx="4807663" cy="40051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78">
            <a:extLst>
              <a:ext uri="{FF2B5EF4-FFF2-40B4-BE49-F238E27FC236}">
                <a16:creationId xmlns:a16="http://schemas.microsoft.com/office/drawing/2014/main" id="{ED920667-FCD5-A37F-ADF8-CA921C1E9D6A}"/>
              </a:ext>
            </a:extLst>
          </p:cNvPr>
          <p:cNvGrpSpPr/>
          <p:nvPr/>
        </p:nvGrpSpPr>
        <p:grpSpPr>
          <a:xfrm flipH="1">
            <a:off x="3318251" y="238527"/>
            <a:ext cx="906558" cy="335225"/>
            <a:chOff x="4042650" y="642025"/>
            <a:chExt cx="1154625" cy="430500"/>
          </a:xfrm>
        </p:grpSpPr>
        <p:sp>
          <p:nvSpPr>
            <p:cNvPr id="951" name="Google Shape;951;p78">
              <a:extLst>
                <a:ext uri="{FF2B5EF4-FFF2-40B4-BE49-F238E27FC236}">
                  <a16:creationId xmlns:a16="http://schemas.microsoft.com/office/drawing/2014/main" id="{41087881-32A0-CEBD-8189-4E1DD817E4C7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8">
              <a:extLst>
                <a:ext uri="{FF2B5EF4-FFF2-40B4-BE49-F238E27FC236}">
                  <a16:creationId xmlns:a16="http://schemas.microsoft.com/office/drawing/2014/main" id="{4E647D0F-68B5-962E-10D0-869062382F44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78">
            <a:extLst>
              <a:ext uri="{FF2B5EF4-FFF2-40B4-BE49-F238E27FC236}">
                <a16:creationId xmlns:a16="http://schemas.microsoft.com/office/drawing/2014/main" id="{E1C74E44-1A5C-DBC8-50B1-C054946FA288}"/>
              </a:ext>
            </a:extLst>
          </p:cNvPr>
          <p:cNvGrpSpPr/>
          <p:nvPr/>
        </p:nvGrpSpPr>
        <p:grpSpPr>
          <a:xfrm rot="5400000">
            <a:off x="160688" y="1296240"/>
            <a:ext cx="906141" cy="50209"/>
            <a:chOff x="3779200" y="1371600"/>
            <a:chExt cx="1992600" cy="109500"/>
          </a:xfrm>
        </p:grpSpPr>
        <p:sp>
          <p:nvSpPr>
            <p:cNvPr id="957" name="Google Shape;957;p78">
              <a:extLst>
                <a:ext uri="{FF2B5EF4-FFF2-40B4-BE49-F238E27FC236}">
                  <a16:creationId xmlns:a16="http://schemas.microsoft.com/office/drawing/2014/main" id="{414DBAE9-5857-5D27-5746-6DBBBFB11528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8">
              <a:extLst>
                <a:ext uri="{FF2B5EF4-FFF2-40B4-BE49-F238E27FC236}">
                  <a16:creationId xmlns:a16="http://schemas.microsoft.com/office/drawing/2014/main" id="{2751D3B2-C76C-7729-C61A-F5D02BE3FF9B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8">
              <a:extLst>
                <a:ext uri="{FF2B5EF4-FFF2-40B4-BE49-F238E27FC236}">
                  <a16:creationId xmlns:a16="http://schemas.microsoft.com/office/drawing/2014/main" id="{21403B49-8678-2D77-637D-9A71DFE3EAC6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8">
              <a:extLst>
                <a:ext uri="{FF2B5EF4-FFF2-40B4-BE49-F238E27FC236}">
                  <a16:creationId xmlns:a16="http://schemas.microsoft.com/office/drawing/2014/main" id="{C8004CF7-D152-2F90-D5CA-7DC7AD136825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8">
              <a:extLst>
                <a:ext uri="{FF2B5EF4-FFF2-40B4-BE49-F238E27FC236}">
                  <a16:creationId xmlns:a16="http://schemas.microsoft.com/office/drawing/2014/main" id="{C1CD6720-D454-A33B-6D1C-298F07AEFE48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8">
              <a:extLst>
                <a:ext uri="{FF2B5EF4-FFF2-40B4-BE49-F238E27FC236}">
                  <a16:creationId xmlns:a16="http://schemas.microsoft.com/office/drawing/2014/main" id="{863BF0E1-F351-9583-8F05-C7D9F219B957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7D0DF6C-7868-4713-B10B-A8D2472B8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34" y="1667402"/>
            <a:ext cx="5836797" cy="831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434B2-D298-D176-5A9D-517D7FD07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856" y="2644251"/>
            <a:ext cx="5925090" cy="8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5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D32A6F93-B852-7CCA-FBE7-24BF2617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F269EFE7-663A-F8B3-4A80-85E72422F42E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ED70A702-539E-34DE-67FD-77E5C464E2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6926" y="1697186"/>
            <a:ext cx="5440664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200" dirty="0"/>
              <a:t>Implementation</a:t>
            </a:r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5B35CDEB-5310-E22A-4CB7-610B127308A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360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77DCC6A3-A49D-F27C-E49F-9061E4F85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DBBABA68-1D24-871B-C8A8-1EA64807834E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E5A87BEB-7174-D0C0-C183-D90814287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3069" y="17053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Training &amp; Evaluation</a:t>
            </a:r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A9C65A3E-26E1-07C8-8B48-DE71444621B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652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0F3BA5ED-1E48-2975-0E28-C6B27016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8D8B232C-5AEB-48C4-F258-5D2936F99891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10C5A8F9-AEB6-195A-6BA4-5BA83E6C90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3069" y="17053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Analysis</a:t>
            </a:r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C20C4A51-CA35-17B9-D500-CF5B9A48F07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12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8" name="Google Shape;3838;p118"/>
          <p:cNvGrpSpPr/>
          <p:nvPr/>
        </p:nvGrpSpPr>
        <p:grpSpPr>
          <a:xfrm>
            <a:off x="5966599" y="3997468"/>
            <a:ext cx="2136334" cy="852787"/>
            <a:chOff x="713100" y="1597775"/>
            <a:chExt cx="5712625" cy="3217500"/>
          </a:xfrm>
        </p:grpSpPr>
        <p:sp>
          <p:nvSpPr>
            <p:cNvPr id="3839" name="Google Shape;3839;p118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18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1" name="Google Shape;3841;p118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Transformers</a:t>
            </a:r>
            <a:endParaRPr dirty="0"/>
          </a:p>
        </p:txBody>
      </p:sp>
      <p:sp>
        <p:nvSpPr>
          <p:cNvPr id="3842" name="Google Shape;3842;p118"/>
          <p:cNvSpPr txBox="1"/>
          <p:nvPr/>
        </p:nvSpPr>
        <p:spPr>
          <a:xfrm>
            <a:off x="6068291" y="4074994"/>
            <a:ext cx="1982627" cy="6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Predicted GDP Growth Rate for the next period: </a:t>
            </a:r>
            <a:r>
              <a:rPr lang="en-US" sz="1600" b="1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0.7282%</a:t>
            </a:r>
            <a:endParaRPr lang="en-US" sz="1200" b="1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843" name="Google Shape;3843;p118"/>
          <p:cNvSpPr txBox="1"/>
          <p:nvPr/>
        </p:nvSpPr>
        <p:spPr>
          <a:xfrm>
            <a:off x="5698621" y="1068507"/>
            <a:ext cx="2920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Evaluation</a:t>
            </a:r>
            <a:endParaRPr sz="25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44" name="Google Shape;3844;p118"/>
          <p:cNvSpPr txBox="1"/>
          <p:nvPr/>
        </p:nvSpPr>
        <p:spPr>
          <a:xfrm>
            <a:off x="5698621" y="1567782"/>
            <a:ext cx="2920500" cy="234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The Transformer model's predictions closely follow the actual GDP growth rate trends, reflecting strong alignment with observed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The prediction for the next period indicates moderate economic growth, suggesting stability with a cautious optimism about future performance.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F7FF0C0-A501-2526-C8DE-9A7B4B72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5" y="1195768"/>
            <a:ext cx="5363007" cy="293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844" name="Google Shape;844;p73"/>
          <p:cNvSpPr txBox="1">
            <a:spLocks noGrp="1"/>
          </p:cNvSpPr>
          <p:nvPr>
            <p:ph type="title" idx="3"/>
          </p:nvPr>
        </p:nvSpPr>
        <p:spPr>
          <a:xfrm>
            <a:off x="2135695" y="3244456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Ofir Cohen</a:t>
            </a:r>
            <a:endParaRPr dirty="0"/>
          </a:p>
        </p:txBody>
      </p:sp>
      <p:sp>
        <p:nvSpPr>
          <p:cNvPr id="845" name="Google Shape;845;p73"/>
          <p:cNvSpPr txBox="1">
            <a:spLocks noGrp="1"/>
          </p:cNvSpPr>
          <p:nvPr>
            <p:ph type="subTitle" idx="4"/>
          </p:nvPr>
        </p:nvSpPr>
        <p:spPr>
          <a:xfrm>
            <a:off x="2135707" y="3772162"/>
            <a:ext cx="2241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***</a:t>
            </a:r>
            <a:endParaRPr dirty="0"/>
          </a:p>
        </p:txBody>
      </p:sp>
      <p:sp>
        <p:nvSpPr>
          <p:cNvPr id="846" name="Google Shape;846;p73"/>
          <p:cNvSpPr txBox="1">
            <a:spLocks noGrp="1"/>
          </p:cNvSpPr>
          <p:nvPr>
            <p:ph type="title" idx="5"/>
          </p:nvPr>
        </p:nvSpPr>
        <p:spPr>
          <a:xfrm>
            <a:off x="4684407" y="3244456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Adir Gelkop</a:t>
            </a:r>
            <a:endParaRPr dirty="0"/>
          </a:p>
        </p:txBody>
      </p:sp>
      <p:sp>
        <p:nvSpPr>
          <p:cNvPr id="847" name="Google Shape;847;p73"/>
          <p:cNvSpPr txBox="1">
            <a:spLocks noGrp="1"/>
          </p:cNvSpPr>
          <p:nvPr>
            <p:ph type="subTitle" idx="6"/>
          </p:nvPr>
        </p:nvSpPr>
        <p:spPr>
          <a:xfrm>
            <a:off x="4684407" y="3772162"/>
            <a:ext cx="2241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***</a:t>
            </a:r>
            <a:endParaRPr dirty="0"/>
          </a:p>
        </p:txBody>
      </p:sp>
      <p:grpSp>
        <p:nvGrpSpPr>
          <p:cNvPr id="848" name="Google Shape;848;p73"/>
          <p:cNvGrpSpPr/>
          <p:nvPr/>
        </p:nvGrpSpPr>
        <p:grpSpPr>
          <a:xfrm flipH="1">
            <a:off x="-91" y="1247243"/>
            <a:ext cx="2013291" cy="360385"/>
            <a:chOff x="1358103" y="3291921"/>
            <a:chExt cx="3368397" cy="603054"/>
          </a:xfrm>
        </p:grpSpPr>
        <p:sp>
          <p:nvSpPr>
            <p:cNvPr id="849" name="Google Shape;849;p7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73"/>
          <p:cNvGrpSpPr/>
          <p:nvPr/>
        </p:nvGrpSpPr>
        <p:grpSpPr>
          <a:xfrm rot="5400000">
            <a:off x="7666027" y="1835454"/>
            <a:ext cx="1163678" cy="63948"/>
            <a:chOff x="3779200" y="1371600"/>
            <a:chExt cx="1992600" cy="109500"/>
          </a:xfrm>
        </p:grpSpPr>
        <p:sp>
          <p:nvSpPr>
            <p:cNvPr id="852" name="Google Shape;852;p7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73"/>
          <p:cNvGrpSpPr/>
          <p:nvPr/>
        </p:nvGrpSpPr>
        <p:grpSpPr>
          <a:xfrm rot="5400000">
            <a:off x="7435452" y="1616079"/>
            <a:ext cx="1163678" cy="63948"/>
            <a:chOff x="3779200" y="1371600"/>
            <a:chExt cx="1992600" cy="109500"/>
          </a:xfrm>
        </p:grpSpPr>
        <p:sp>
          <p:nvSpPr>
            <p:cNvPr id="859" name="Google Shape;859;p7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Placeholder 8" descr="A collage of a person holding a certificate&#10;&#10;Description automatically generated">
            <a:extLst>
              <a:ext uri="{FF2B5EF4-FFF2-40B4-BE49-F238E27FC236}">
                <a16:creationId xmlns:a16="http://schemas.microsoft.com/office/drawing/2014/main" id="{B493822C-15F5-D0EF-4F13-B47C0BE8D022}"/>
              </a:ext>
            </a:extLst>
          </p:cNvPr>
          <p:cNvPicPr>
            <a:picLocks noGrp="1" noChangeAspect="1"/>
          </p:cNvPicPr>
          <p:nvPr>
            <p:ph type="pic" idx="7"/>
          </p:nvPr>
        </p:nvPicPr>
        <p:blipFill rotWithShape="1">
          <a:blip r:embed="rId3"/>
          <a:srcRect l="-1" t="17336" r="6318" b="41948"/>
          <a:stretch/>
        </p:blipFill>
        <p:spPr>
          <a:xfrm>
            <a:off x="2514471" y="1224189"/>
            <a:ext cx="4092083" cy="1933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7">
          <a:extLst>
            <a:ext uri="{FF2B5EF4-FFF2-40B4-BE49-F238E27FC236}">
              <a16:creationId xmlns:a16="http://schemas.microsoft.com/office/drawing/2014/main" id="{1503E0DF-7F90-E2BC-1B3F-0AB271E91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18">
            <a:extLst>
              <a:ext uri="{FF2B5EF4-FFF2-40B4-BE49-F238E27FC236}">
                <a16:creationId xmlns:a16="http://schemas.microsoft.com/office/drawing/2014/main" id="{53173C28-806D-0FA9-9C61-0B3E068737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TCN</a:t>
            </a:r>
            <a:endParaRPr dirty="0"/>
          </a:p>
        </p:txBody>
      </p:sp>
      <p:sp>
        <p:nvSpPr>
          <p:cNvPr id="3843" name="Google Shape;3843;p118">
            <a:extLst>
              <a:ext uri="{FF2B5EF4-FFF2-40B4-BE49-F238E27FC236}">
                <a16:creationId xmlns:a16="http://schemas.microsoft.com/office/drawing/2014/main" id="{FD53CFB2-766A-5B75-214C-A6B0913CCA0E}"/>
              </a:ext>
            </a:extLst>
          </p:cNvPr>
          <p:cNvSpPr txBox="1"/>
          <p:nvPr/>
        </p:nvSpPr>
        <p:spPr>
          <a:xfrm>
            <a:off x="5338402" y="1055977"/>
            <a:ext cx="2920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Evaluation</a:t>
            </a:r>
            <a:endParaRPr sz="25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44" name="Google Shape;3844;p118">
            <a:extLst>
              <a:ext uri="{FF2B5EF4-FFF2-40B4-BE49-F238E27FC236}">
                <a16:creationId xmlns:a16="http://schemas.microsoft.com/office/drawing/2014/main" id="{B535618D-EFB9-9A58-A837-D032FD6F04DF}"/>
              </a:ext>
            </a:extLst>
          </p:cNvPr>
          <p:cNvSpPr txBox="1"/>
          <p:nvPr/>
        </p:nvSpPr>
        <p:spPr>
          <a:xfrm>
            <a:off x="5324548" y="1570197"/>
            <a:ext cx="2920500" cy="233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The TCN model shows strong predictive accuracy, closely mirroring the true GDP growth rate fluctuations.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The next-period forecast indicates stronger economic growth, pointing to potential investment and financial planning opportunities.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8010AAC-B251-6F38-5B8D-A9865031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4" y="1139105"/>
            <a:ext cx="4849028" cy="3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3838;p118">
            <a:extLst>
              <a:ext uri="{FF2B5EF4-FFF2-40B4-BE49-F238E27FC236}">
                <a16:creationId xmlns:a16="http://schemas.microsoft.com/office/drawing/2014/main" id="{16F3760F-B257-5E15-70AF-B1C6DDD61CB9}"/>
              </a:ext>
            </a:extLst>
          </p:cNvPr>
          <p:cNvGrpSpPr/>
          <p:nvPr/>
        </p:nvGrpSpPr>
        <p:grpSpPr>
          <a:xfrm>
            <a:off x="5966599" y="3997468"/>
            <a:ext cx="2136334" cy="852787"/>
            <a:chOff x="713100" y="1597775"/>
            <a:chExt cx="5712625" cy="3217500"/>
          </a:xfrm>
        </p:grpSpPr>
        <p:sp>
          <p:nvSpPr>
            <p:cNvPr id="3" name="Google Shape;3839;p118">
              <a:extLst>
                <a:ext uri="{FF2B5EF4-FFF2-40B4-BE49-F238E27FC236}">
                  <a16:creationId xmlns:a16="http://schemas.microsoft.com/office/drawing/2014/main" id="{DBE78667-62F6-83B8-724C-96521F2496F2}"/>
                </a:ext>
              </a:extLst>
            </p:cNvPr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40;p118">
              <a:extLst>
                <a:ext uri="{FF2B5EF4-FFF2-40B4-BE49-F238E27FC236}">
                  <a16:creationId xmlns:a16="http://schemas.microsoft.com/office/drawing/2014/main" id="{D2D550EC-5C14-7C87-A1EA-F1D0111AF2EE}"/>
                </a:ext>
              </a:extLst>
            </p:cNvPr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842;p118">
            <a:extLst>
              <a:ext uri="{FF2B5EF4-FFF2-40B4-BE49-F238E27FC236}">
                <a16:creationId xmlns:a16="http://schemas.microsoft.com/office/drawing/2014/main" id="{BFF1EC64-7097-3DC1-681E-EFD335F0F18D}"/>
              </a:ext>
            </a:extLst>
          </p:cNvPr>
          <p:cNvSpPr txBox="1"/>
          <p:nvPr/>
        </p:nvSpPr>
        <p:spPr>
          <a:xfrm>
            <a:off x="6068291" y="4074994"/>
            <a:ext cx="1982627" cy="6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Predicted GDP Growth Rate for the next period: </a:t>
            </a:r>
            <a:r>
              <a:rPr lang="en-US" sz="1600" b="1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1.2485%</a:t>
            </a:r>
            <a:endParaRPr lang="en-US" sz="1200" b="1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7709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7">
          <a:extLst>
            <a:ext uri="{FF2B5EF4-FFF2-40B4-BE49-F238E27FC236}">
              <a16:creationId xmlns:a16="http://schemas.microsoft.com/office/drawing/2014/main" id="{5F3A3847-4FB2-5BAF-222E-EEA02803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18">
            <a:extLst>
              <a:ext uri="{FF2B5EF4-FFF2-40B4-BE49-F238E27FC236}">
                <a16:creationId xmlns:a16="http://schemas.microsoft.com/office/drawing/2014/main" id="{A271F253-9B1D-C247-BA73-A795E0A16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WaveNet</a:t>
            </a:r>
            <a:endParaRPr dirty="0"/>
          </a:p>
        </p:txBody>
      </p:sp>
      <p:sp>
        <p:nvSpPr>
          <p:cNvPr id="3843" name="Google Shape;3843;p118">
            <a:extLst>
              <a:ext uri="{FF2B5EF4-FFF2-40B4-BE49-F238E27FC236}">
                <a16:creationId xmlns:a16="http://schemas.microsoft.com/office/drawing/2014/main" id="{C505E1DB-9B90-EB0C-1A39-37D46F30AFB8}"/>
              </a:ext>
            </a:extLst>
          </p:cNvPr>
          <p:cNvSpPr txBox="1"/>
          <p:nvPr/>
        </p:nvSpPr>
        <p:spPr>
          <a:xfrm>
            <a:off x="5317621" y="1042124"/>
            <a:ext cx="2920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Evaluation</a:t>
            </a:r>
            <a:endParaRPr sz="25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44" name="Google Shape;3844;p118">
            <a:extLst>
              <a:ext uri="{FF2B5EF4-FFF2-40B4-BE49-F238E27FC236}">
                <a16:creationId xmlns:a16="http://schemas.microsoft.com/office/drawing/2014/main" id="{D0DEEA5A-ACB7-41F7-A6AF-765DEC66513C}"/>
              </a:ext>
            </a:extLst>
          </p:cNvPr>
          <p:cNvSpPr txBox="1"/>
          <p:nvPr/>
        </p:nvSpPr>
        <p:spPr>
          <a:xfrm>
            <a:off x="5338403" y="1570195"/>
            <a:ext cx="2920500" cy="230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The </a:t>
            </a:r>
            <a:r>
              <a:rPr lang="en-US" dirty="0" err="1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WaveNet</a:t>
            </a:r>
            <a:r>
              <a:rPr lang="en-US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model effectively tracks GDP trends with close alignment to actual values. The next-period prediction suggests modest economic growth, reflecting a more cautious outlook for short-term performance.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B9E841-A309-3479-87A4-BDE316204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8" y="1139105"/>
            <a:ext cx="4918299" cy="31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3838;p118">
            <a:extLst>
              <a:ext uri="{FF2B5EF4-FFF2-40B4-BE49-F238E27FC236}">
                <a16:creationId xmlns:a16="http://schemas.microsoft.com/office/drawing/2014/main" id="{63864626-B0D5-BF21-21F5-1B75FAF1599B}"/>
              </a:ext>
            </a:extLst>
          </p:cNvPr>
          <p:cNvGrpSpPr/>
          <p:nvPr/>
        </p:nvGrpSpPr>
        <p:grpSpPr>
          <a:xfrm>
            <a:off x="5966599" y="3997468"/>
            <a:ext cx="2136334" cy="852787"/>
            <a:chOff x="713100" y="1597775"/>
            <a:chExt cx="5712625" cy="3217500"/>
          </a:xfrm>
        </p:grpSpPr>
        <p:sp>
          <p:nvSpPr>
            <p:cNvPr id="3" name="Google Shape;3839;p118">
              <a:extLst>
                <a:ext uri="{FF2B5EF4-FFF2-40B4-BE49-F238E27FC236}">
                  <a16:creationId xmlns:a16="http://schemas.microsoft.com/office/drawing/2014/main" id="{5382A1B1-95AD-1851-4053-EC6DF3D48195}"/>
                </a:ext>
              </a:extLst>
            </p:cNvPr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40;p118">
              <a:extLst>
                <a:ext uri="{FF2B5EF4-FFF2-40B4-BE49-F238E27FC236}">
                  <a16:creationId xmlns:a16="http://schemas.microsoft.com/office/drawing/2014/main" id="{6604D493-F1F6-071A-EAF9-B6CA141EFBEA}"/>
                </a:ext>
              </a:extLst>
            </p:cNvPr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842;p118">
            <a:extLst>
              <a:ext uri="{FF2B5EF4-FFF2-40B4-BE49-F238E27FC236}">
                <a16:creationId xmlns:a16="http://schemas.microsoft.com/office/drawing/2014/main" id="{17A78554-F015-970E-91DC-9AD1EAA47488}"/>
              </a:ext>
            </a:extLst>
          </p:cNvPr>
          <p:cNvSpPr txBox="1"/>
          <p:nvPr/>
        </p:nvSpPr>
        <p:spPr>
          <a:xfrm>
            <a:off x="6068291" y="4074994"/>
            <a:ext cx="1982627" cy="6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Predicted GDP Growth Rate for the next period: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0.3866%</a:t>
            </a:r>
            <a:endParaRPr lang="en-US" sz="1200" b="1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5491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6EC2ED10-29CB-588F-3194-A06D5521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6EB8FA9F-4902-567F-F651-A7F75A3D7D70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1B839420-E0BE-32C2-6E8A-6BF3EE63A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3069" y="1705350"/>
            <a:ext cx="4517798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Presentation</a:t>
            </a:r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5D94B39B-6C8D-2232-03FE-AC321B8A1E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201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90"/>
          <p:cNvSpPr txBox="1">
            <a:spLocks noGrp="1"/>
          </p:cNvSpPr>
          <p:nvPr>
            <p:ph type="title"/>
          </p:nvPr>
        </p:nvSpPr>
        <p:spPr>
          <a:xfrm>
            <a:off x="4972849" y="1869325"/>
            <a:ext cx="3928695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Repo Link</a:t>
            </a:r>
            <a:endParaRPr dirty="0"/>
          </a:p>
        </p:txBody>
      </p:sp>
      <p:sp>
        <p:nvSpPr>
          <p:cNvPr id="1236" name="Google Shape;1236;p90"/>
          <p:cNvSpPr txBox="1">
            <a:spLocks noGrp="1"/>
          </p:cNvSpPr>
          <p:nvPr>
            <p:ph type="subTitle" idx="1"/>
          </p:nvPr>
        </p:nvSpPr>
        <p:spPr>
          <a:xfrm>
            <a:off x="5107755" y="2650657"/>
            <a:ext cx="3266400" cy="1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hlinkClick r:id="rId3"/>
              </a:rPr>
              <a:t>https://github.com/AdirGelkop/Deep_Learning_USA_GDP_Project/blob/main/Final_DL_GDP_Prediction.ipynb</a:t>
            </a:r>
            <a:r>
              <a:rPr lang="he-IL" dirty="0"/>
              <a:t> </a:t>
            </a:r>
          </a:p>
          <a:p>
            <a:pPr marL="0" lvl="0" indent="0"/>
            <a:endParaRPr lang="he-IL" dirty="0"/>
          </a:p>
        </p:txBody>
      </p:sp>
      <p:grpSp>
        <p:nvGrpSpPr>
          <p:cNvPr id="1237" name="Google Shape;1237;p90"/>
          <p:cNvGrpSpPr/>
          <p:nvPr/>
        </p:nvGrpSpPr>
        <p:grpSpPr>
          <a:xfrm>
            <a:off x="930312" y="1552143"/>
            <a:ext cx="3566275" cy="2534207"/>
            <a:chOff x="4798087" y="1552143"/>
            <a:chExt cx="3566275" cy="2534207"/>
          </a:xfrm>
        </p:grpSpPr>
        <p:sp>
          <p:nvSpPr>
            <p:cNvPr id="1238" name="Google Shape;1238;p90"/>
            <p:cNvSpPr/>
            <p:nvPr/>
          </p:nvSpPr>
          <p:spPr>
            <a:xfrm>
              <a:off x="4798087" y="1552143"/>
              <a:ext cx="3566275" cy="2534207"/>
            </a:xfrm>
            <a:custGeom>
              <a:avLst/>
              <a:gdLst/>
              <a:ahLst/>
              <a:cxnLst/>
              <a:rect l="l" t="t" r="r" b="b"/>
              <a:pathLst>
                <a:path w="285017" h="160902" extrusionOk="0">
                  <a:moveTo>
                    <a:pt x="0" y="0"/>
                  </a:moveTo>
                  <a:lnTo>
                    <a:pt x="0" y="160902"/>
                  </a:lnTo>
                  <a:lnTo>
                    <a:pt x="285017" y="160902"/>
                  </a:lnTo>
                  <a:lnTo>
                    <a:pt x="285017" y="0"/>
                  </a:lnTo>
                  <a:close/>
                </a:path>
              </a:pathLst>
            </a:custGeom>
            <a:solidFill>
              <a:schemeClr val="dk1">
                <a:alpha val="25600"/>
              </a:scheme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9" name="Google Shape;1239;p90"/>
            <p:cNvGrpSpPr/>
            <p:nvPr/>
          </p:nvGrpSpPr>
          <p:grpSpPr>
            <a:xfrm>
              <a:off x="4917463" y="3675819"/>
              <a:ext cx="3321220" cy="60238"/>
              <a:chOff x="4917463" y="3447219"/>
              <a:chExt cx="3321220" cy="60238"/>
            </a:xfrm>
          </p:grpSpPr>
          <p:sp>
            <p:nvSpPr>
              <p:cNvPr id="1240" name="Google Shape;1240;p90"/>
              <p:cNvSpPr/>
              <p:nvPr/>
            </p:nvSpPr>
            <p:spPr>
              <a:xfrm>
                <a:off x="4917463" y="3466368"/>
                <a:ext cx="3321220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268273" h="1468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268273" y="1468"/>
                    </a:lnTo>
                    <a:lnTo>
                      <a:pt x="268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0"/>
              <p:cNvSpPr/>
              <p:nvPr/>
            </p:nvSpPr>
            <p:spPr>
              <a:xfrm>
                <a:off x="4978611" y="3447219"/>
                <a:ext cx="61149" cy="60238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4034" extrusionOk="0">
                    <a:moveTo>
                      <a:pt x="2078" y="1"/>
                    </a:moveTo>
                    <a:cubicBezTo>
                      <a:pt x="917" y="1"/>
                      <a:pt x="0" y="917"/>
                      <a:pt x="0" y="2017"/>
                    </a:cubicBezTo>
                    <a:cubicBezTo>
                      <a:pt x="0" y="3117"/>
                      <a:pt x="917" y="4034"/>
                      <a:pt x="2078" y="4034"/>
                    </a:cubicBezTo>
                    <a:cubicBezTo>
                      <a:pt x="3178" y="4034"/>
                      <a:pt x="4094" y="3117"/>
                      <a:pt x="4094" y="2017"/>
                    </a:cubicBezTo>
                    <a:cubicBezTo>
                      <a:pt x="4094" y="917"/>
                      <a:pt x="3178" y="1"/>
                      <a:pt x="20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2" name="Google Shape;1242;p90"/>
            <p:cNvGrpSpPr/>
            <p:nvPr/>
          </p:nvGrpSpPr>
          <p:grpSpPr>
            <a:xfrm>
              <a:off x="4917499" y="3864613"/>
              <a:ext cx="423670" cy="83351"/>
              <a:chOff x="4917452" y="3559453"/>
              <a:chExt cx="385050" cy="75753"/>
            </a:xfrm>
          </p:grpSpPr>
          <p:sp>
            <p:nvSpPr>
              <p:cNvPr id="1243" name="Google Shape;1243;p90"/>
              <p:cNvSpPr/>
              <p:nvPr/>
            </p:nvSpPr>
            <p:spPr>
              <a:xfrm>
                <a:off x="4917452" y="3563096"/>
                <a:ext cx="67540" cy="67540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523" extrusionOk="0">
                    <a:moveTo>
                      <a:pt x="0" y="1"/>
                    </a:moveTo>
                    <a:lnTo>
                      <a:pt x="0" y="4523"/>
                    </a:lnTo>
                    <a:lnTo>
                      <a:pt x="4522" y="22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0"/>
              <p:cNvSpPr/>
              <p:nvPr/>
            </p:nvSpPr>
            <p:spPr>
              <a:xfrm>
                <a:off x="5070730" y="3572219"/>
                <a:ext cx="49292" cy="49292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301" extrusionOk="0">
                    <a:moveTo>
                      <a:pt x="1" y="1"/>
                    </a:moveTo>
                    <a:lnTo>
                      <a:pt x="1" y="3301"/>
                    </a:lnTo>
                    <a:lnTo>
                      <a:pt x="3300" y="16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0"/>
              <p:cNvSpPr/>
              <p:nvPr/>
            </p:nvSpPr>
            <p:spPr>
              <a:xfrm>
                <a:off x="5121823" y="3572219"/>
                <a:ext cx="6406" cy="4929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01" extrusionOk="0">
                    <a:moveTo>
                      <a:pt x="1" y="1"/>
                    </a:moveTo>
                    <a:lnTo>
                      <a:pt x="1" y="3301"/>
                    </a:lnTo>
                    <a:lnTo>
                      <a:pt x="428" y="3301"/>
                    </a:lnTo>
                    <a:lnTo>
                      <a:pt x="4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0"/>
              <p:cNvSpPr/>
              <p:nvPr/>
            </p:nvSpPr>
            <p:spPr>
              <a:xfrm>
                <a:off x="5214885" y="3559453"/>
                <a:ext cx="51129" cy="75753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5073" extrusionOk="0">
                    <a:moveTo>
                      <a:pt x="3423" y="0"/>
                    </a:moveTo>
                    <a:lnTo>
                      <a:pt x="1" y="2506"/>
                    </a:lnTo>
                    <a:lnTo>
                      <a:pt x="3423" y="5072"/>
                    </a:lnTo>
                    <a:lnTo>
                      <a:pt x="3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0"/>
              <p:cNvSpPr/>
              <p:nvPr/>
            </p:nvSpPr>
            <p:spPr>
              <a:xfrm>
                <a:off x="5214885" y="3578609"/>
                <a:ext cx="25564" cy="37421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506" extrusionOk="0">
                    <a:moveTo>
                      <a:pt x="1" y="0"/>
                    </a:moveTo>
                    <a:lnTo>
                      <a:pt x="1" y="2506"/>
                    </a:lnTo>
                    <a:lnTo>
                      <a:pt x="1712" y="2506"/>
                    </a:lnTo>
                    <a:lnTo>
                      <a:pt x="1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0"/>
              <p:cNvSpPr/>
              <p:nvPr/>
            </p:nvSpPr>
            <p:spPr>
              <a:xfrm>
                <a:off x="5273279" y="3561275"/>
                <a:ext cx="29223" cy="72109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4829" extrusionOk="0">
                    <a:moveTo>
                      <a:pt x="1" y="0"/>
                    </a:moveTo>
                    <a:lnTo>
                      <a:pt x="1" y="489"/>
                    </a:lnTo>
                    <a:cubicBezTo>
                      <a:pt x="856" y="734"/>
                      <a:pt x="1468" y="1528"/>
                      <a:pt x="1468" y="2384"/>
                    </a:cubicBezTo>
                    <a:cubicBezTo>
                      <a:pt x="1468" y="3300"/>
                      <a:pt x="856" y="4095"/>
                      <a:pt x="1" y="4278"/>
                    </a:cubicBezTo>
                    <a:lnTo>
                      <a:pt x="1" y="4828"/>
                    </a:lnTo>
                    <a:cubicBezTo>
                      <a:pt x="1162" y="4584"/>
                      <a:pt x="1956" y="3606"/>
                      <a:pt x="1956" y="2384"/>
                    </a:cubicBezTo>
                    <a:cubicBezTo>
                      <a:pt x="1956" y="1223"/>
                      <a:pt x="1162" y="24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90"/>
              <p:cNvSpPr/>
              <p:nvPr/>
            </p:nvSpPr>
            <p:spPr>
              <a:xfrm>
                <a:off x="5273279" y="3579520"/>
                <a:ext cx="14619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384" extrusionOk="0">
                    <a:moveTo>
                      <a:pt x="1" y="1"/>
                    </a:moveTo>
                    <a:lnTo>
                      <a:pt x="1" y="2384"/>
                    </a:lnTo>
                    <a:cubicBezTo>
                      <a:pt x="612" y="2262"/>
                      <a:pt x="979" y="1773"/>
                      <a:pt x="979" y="1162"/>
                    </a:cubicBezTo>
                    <a:cubicBezTo>
                      <a:pt x="979" y="612"/>
                      <a:pt x="612" y="123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90"/>
            <p:cNvGrpSpPr/>
            <p:nvPr/>
          </p:nvGrpSpPr>
          <p:grpSpPr>
            <a:xfrm>
              <a:off x="7777013" y="3860588"/>
              <a:ext cx="461818" cy="91379"/>
              <a:chOff x="7744900" y="3555795"/>
              <a:chExt cx="419720" cy="83049"/>
            </a:xfrm>
          </p:grpSpPr>
          <p:sp>
            <p:nvSpPr>
              <p:cNvPr id="1251" name="Google Shape;1251;p90"/>
              <p:cNvSpPr/>
              <p:nvPr/>
            </p:nvSpPr>
            <p:spPr>
              <a:xfrm>
                <a:off x="7744900" y="3564007"/>
                <a:ext cx="104946" cy="65718"/>
              </a:xfrm>
              <a:custGeom>
                <a:avLst/>
                <a:gdLst/>
                <a:ahLst/>
                <a:cxnLst/>
                <a:rect l="l" t="t" r="r" b="b"/>
                <a:pathLst>
                  <a:path w="7028" h="4401" extrusionOk="0">
                    <a:moveTo>
                      <a:pt x="6417" y="612"/>
                    </a:moveTo>
                    <a:lnTo>
                      <a:pt x="6417" y="3789"/>
                    </a:lnTo>
                    <a:lnTo>
                      <a:pt x="672" y="3789"/>
                    </a:lnTo>
                    <a:lnTo>
                      <a:pt x="672" y="612"/>
                    </a:lnTo>
                    <a:close/>
                    <a:moveTo>
                      <a:pt x="306" y="1"/>
                    </a:moveTo>
                    <a:cubicBezTo>
                      <a:pt x="183" y="1"/>
                      <a:pt x="0" y="123"/>
                      <a:pt x="0" y="306"/>
                    </a:cubicBezTo>
                    <a:lnTo>
                      <a:pt x="0" y="4095"/>
                    </a:lnTo>
                    <a:cubicBezTo>
                      <a:pt x="0" y="4278"/>
                      <a:pt x="183" y="4401"/>
                      <a:pt x="306" y="4401"/>
                    </a:cubicBezTo>
                    <a:lnTo>
                      <a:pt x="6722" y="4401"/>
                    </a:lnTo>
                    <a:cubicBezTo>
                      <a:pt x="6906" y="4401"/>
                      <a:pt x="7028" y="4278"/>
                      <a:pt x="7028" y="4095"/>
                    </a:cubicBezTo>
                    <a:lnTo>
                      <a:pt x="7028" y="306"/>
                    </a:lnTo>
                    <a:cubicBezTo>
                      <a:pt x="7028" y="123"/>
                      <a:pt x="6906" y="1"/>
                      <a:pt x="67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90"/>
              <p:cNvSpPr/>
              <p:nvPr/>
            </p:nvSpPr>
            <p:spPr>
              <a:xfrm>
                <a:off x="7916423" y="3556706"/>
                <a:ext cx="101317" cy="80322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5379" extrusionOk="0">
                    <a:moveTo>
                      <a:pt x="856" y="1"/>
                    </a:moveTo>
                    <a:cubicBezTo>
                      <a:pt x="367" y="1"/>
                      <a:pt x="1" y="429"/>
                      <a:pt x="1" y="917"/>
                    </a:cubicBezTo>
                    <a:lnTo>
                      <a:pt x="429" y="917"/>
                    </a:lnTo>
                    <a:cubicBezTo>
                      <a:pt x="429" y="673"/>
                      <a:pt x="612" y="429"/>
                      <a:pt x="856" y="429"/>
                    </a:cubicBezTo>
                    <a:lnTo>
                      <a:pt x="5928" y="429"/>
                    </a:lnTo>
                    <a:cubicBezTo>
                      <a:pt x="6173" y="429"/>
                      <a:pt x="6417" y="673"/>
                      <a:pt x="6417" y="917"/>
                    </a:cubicBezTo>
                    <a:lnTo>
                      <a:pt x="6417" y="4523"/>
                    </a:lnTo>
                    <a:cubicBezTo>
                      <a:pt x="6417" y="4767"/>
                      <a:pt x="6173" y="4951"/>
                      <a:pt x="5928" y="4951"/>
                    </a:cubicBezTo>
                    <a:lnTo>
                      <a:pt x="4706" y="4951"/>
                    </a:lnTo>
                    <a:lnTo>
                      <a:pt x="4706" y="5378"/>
                    </a:lnTo>
                    <a:lnTo>
                      <a:pt x="5928" y="5378"/>
                    </a:lnTo>
                    <a:cubicBezTo>
                      <a:pt x="6417" y="5378"/>
                      <a:pt x="6784" y="5012"/>
                      <a:pt x="6784" y="4523"/>
                    </a:cubicBezTo>
                    <a:lnTo>
                      <a:pt x="6784" y="917"/>
                    </a:lnTo>
                    <a:cubicBezTo>
                      <a:pt x="6784" y="429"/>
                      <a:pt x="6417" y="1"/>
                      <a:pt x="5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90"/>
              <p:cNvSpPr/>
              <p:nvPr/>
            </p:nvSpPr>
            <p:spPr>
              <a:xfrm>
                <a:off x="7916423" y="3576787"/>
                <a:ext cx="59327" cy="59327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1" y="0"/>
                    </a:moveTo>
                    <a:lnTo>
                      <a:pt x="1" y="611"/>
                    </a:lnTo>
                    <a:cubicBezTo>
                      <a:pt x="1834" y="611"/>
                      <a:pt x="3362" y="2078"/>
                      <a:pt x="3362" y="3972"/>
                    </a:cubicBezTo>
                    <a:lnTo>
                      <a:pt x="3973" y="3972"/>
                    </a:lnTo>
                    <a:cubicBezTo>
                      <a:pt x="3973" y="1772"/>
                      <a:pt x="214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90"/>
              <p:cNvSpPr/>
              <p:nvPr/>
            </p:nvSpPr>
            <p:spPr>
              <a:xfrm>
                <a:off x="7916423" y="3596854"/>
                <a:ext cx="39258" cy="39258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629" extrusionOk="0">
                    <a:moveTo>
                      <a:pt x="1" y="1"/>
                    </a:moveTo>
                    <a:lnTo>
                      <a:pt x="1" y="612"/>
                    </a:lnTo>
                    <a:cubicBezTo>
                      <a:pt x="1101" y="612"/>
                      <a:pt x="2017" y="1528"/>
                      <a:pt x="2017" y="2628"/>
                    </a:cubicBezTo>
                    <a:lnTo>
                      <a:pt x="2629" y="2628"/>
                    </a:lnTo>
                    <a:cubicBezTo>
                      <a:pt x="2629" y="1162"/>
                      <a:pt x="1406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90"/>
              <p:cNvSpPr/>
              <p:nvPr/>
            </p:nvSpPr>
            <p:spPr>
              <a:xfrm>
                <a:off x="7916423" y="3618758"/>
                <a:ext cx="16441" cy="173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62" extrusionOk="0">
                    <a:moveTo>
                      <a:pt x="1" y="0"/>
                    </a:moveTo>
                    <a:lnTo>
                      <a:pt x="1" y="1161"/>
                    </a:lnTo>
                    <a:lnTo>
                      <a:pt x="1101" y="1161"/>
                    </a:lnTo>
                    <a:cubicBezTo>
                      <a:pt x="1101" y="550"/>
                      <a:pt x="61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90"/>
              <p:cNvSpPr/>
              <p:nvPr/>
            </p:nvSpPr>
            <p:spPr>
              <a:xfrm>
                <a:off x="8084318" y="3555795"/>
                <a:ext cx="3651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6" extrusionOk="0">
                    <a:moveTo>
                      <a:pt x="306" y="1"/>
                    </a:moveTo>
                    <a:cubicBezTo>
                      <a:pt x="122" y="1"/>
                      <a:pt x="0" y="123"/>
                      <a:pt x="0" y="306"/>
                    </a:cubicBezTo>
                    <a:lnTo>
                      <a:pt x="0" y="2140"/>
                    </a:lnTo>
                    <a:cubicBezTo>
                      <a:pt x="0" y="2323"/>
                      <a:pt x="122" y="2445"/>
                      <a:pt x="306" y="2445"/>
                    </a:cubicBezTo>
                    <a:cubicBezTo>
                      <a:pt x="489" y="2445"/>
                      <a:pt x="611" y="2323"/>
                      <a:pt x="611" y="2140"/>
                    </a:cubicBezTo>
                    <a:lnTo>
                      <a:pt x="611" y="612"/>
                    </a:lnTo>
                    <a:lnTo>
                      <a:pt x="2139" y="612"/>
                    </a:lnTo>
                    <a:cubicBezTo>
                      <a:pt x="2322" y="612"/>
                      <a:pt x="2444" y="490"/>
                      <a:pt x="2444" y="306"/>
                    </a:cubicBezTo>
                    <a:cubicBezTo>
                      <a:pt x="2444" y="123"/>
                      <a:pt x="2322" y="1"/>
                      <a:pt x="21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90"/>
              <p:cNvSpPr/>
              <p:nvPr/>
            </p:nvSpPr>
            <p:spPr>
              <a:xfrm>
                <a:off x="8127199" y="3555795"/>
                <a:ext cx="37421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446" extrusionOk="0">
                    <a:moveTo>
                      <a:pt x="367" y="1"/>
                    </a:moveTo>
                    <a:cubicBezTo>
                      <a:pt x="184" y="1"/>
                      <a:pt x="0" y="123"/>
                      <a:pt x="0" y="306"/>
                    </a:cubicBezTo>
                    <a:cubicBezTo>
                      <a:pt x="0" y="490"/>
                      <a:pt x="184" y="612"/>
                      <a:pt x="367" y="612"/>
                    </a:cubicBezTo>
                    <a:lnTo>
                      <a:pt x="1834" y="612"/>
                    </a:lnTo>
                    <a:lnTo>
                      <a:pt x="1834" y="2140"/>
                    </a:lnTo>
                    <a:cubicBezTo>
                      <a:pt x="1834" y="2323"/>
                      <a:pt x="2017" y="2445"/>
                      <a:pt x="2139" y="2445"/>
                    </a:cubicBezTo>
                    <a:cubicBezTo>
                      <a:pt x="2322" y="2445"/>
                      <a:pt x="2506" y="2323"/>
                      <a:pt x="2506" y="2140"/>
                    </a:cubicBezTo>
                    <a:lnTo>
                      <a:pt x="2506" y="306"/>
                    </a:lnTo>
                    <a:cubicBezTo>
                      <a:pt x="2506" y="123"/>
                      <a:pt x="2322" y="1"/>
                      <a:pt x="21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90"/>
              <p:cNvSpPr/>
              <p:nvPr/>
            </p:nvSpPr>
            <p:spPr>
              <a:xfrm>
                <a:off x="8127199" y="3602334"/>
                <a:ext cx="37421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445" extrusionOk="0">
                    <a:moveTo>
                      <a:pt x="2139" y="0"/>
                    </a:moveTo>
                    <a:cubicBezTo>
                      <a:pt x="2017" y="0"/>
                      <a:pt x="1834" y="123"/>
                      <a:pt x="1834" y="306"/>
                    </a:cubicBezTo>
                    <a:lnTo>
                      <a:pt x="1834" y="1834"/>
                    </a:lnTo>
                    <a:lnTo>
                      <a:pt x="367" y="1834"/>
                    </a:lnTo>
                    <a:cubicBezTo>
                      <a:pt x="184" y="1834"/>
                      <a:pt x="0" y="1956"/>
                      <a:pt x="0" y="2139"/>
                    </a:cubicBezTo>
                    <a:cubicBezTo>
                      <a:pt x="0" y="2322"/>
                      <a:pt x="184" y="2445"/>
                      <a:pt x="367" y="2445"/>
                    </a:cubicBezTo>
                    <a:lnTo>
                      <a:pt x="2139" y="2445"/>
                    </a:lnTo>
                    <a:cubicBezTo>
                      <a:pt x="2322" y="2445"/>
                      <a:pt x="2506" y="2322"/>
                      <a:pt x="2445" y="2139"/>
                    </a:cubicBezTo>
                    <a:lnTo>
                      <a:pt x="2445" y="306"/>
                    </a:lnTo>
                    <a:cubicBezTo>
                      <a:pt x="2445" y="123"/>
                      <a:pt x="2322" y="0"/>
                      <a:pt x="2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90"/>
              <p:cNvSpPr/>
              <p:nvPr/>
            </p:nvSpPr>
            <p:spPr>
              <a:xfrm>
                <a:off x="8084318" y="3602334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5" extrusionOk="0">
                    <a:moveTo>
                      <a:pt x="306" y="0"/>
                    </a:moveTo>
                    <a:cubicBezTo>
                      <a:pt x="122" y="0"/>
                      <a:pt x="0" y="123"/>
                      <a:pt x="0" y="306"/>
                    </a:cubicBezTo>
                    <a:lnTo>
                      <a:pt x="0" y="2139"/>
                    </a:lnTo>
                    <a:cubicBezTo>
                      <a:pt x="0" y="2322"/>
                      <a:pt x="122" y="2445"/>
                      <a:pt x="306" y="2445"/>
                    </a:cubicBezTo>
                    <a:lnTo>
                      <a:pt x="2139" y="2445"/>
                    </a:lnTo>
                    <a:cubicBezTo>
                      <a:pt x="2322" y="2445"/>
                      <a:pt x="2444" y="2322"/>
                      <a:pt x="2444" y="2139"/>
                    </a:cubicBezTo>
                    <a:cubicBezTo>
                      <a:pt x="2444" y="1956"/>
                      <a:pt x="2322" y="1834"/>
                      <a:pt x="2139" y="1834"/>
                    </a:cubicBezTo>
                    <a:lnTo>
                      <a:pt x="611" y="1834"/>
                    </a:lnTo>
                    <a:lnTo>
                      <a:pt x="611" y="306"/>
                    </a:lnTo>
                    <a:cubicBezTo>
                      <a:pt x="611" y="123"/>
                      <a:pt x="489" y="0"/>
                      <a:pt x="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60" name="Google Shape;1260;p90">
            <a:hlinkClick r:id="rId4"/>
          </p:cNvPr>
          <p:cNvPicPr preferRelativeResize="0"/>
          <p:nvPr/>
        </p:nvPicPr>
        <p:blipFill>
          <a:blip r:embed="rId5"/>
          <a:srcRect l="2197" r="2197"/>
          <a:stretch/>
        </p:blipFill>
        <p:spPr>
          <a:xfrm>
            <a:off x="1034625" y="1664849"/>
            <a:ext cx="3361675" cy="1913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261" name="Google Shape;1261;p90"/>
          <p:cNvGrpSpPr/>
          <p:nvPr/>
        </p:nvGrpSpPr>
        <p:grpSpPr>
          <a:xfrm rot="10800000">
            <a:off x="5282556" y="409983"/>
            <a:ext cx="2780508" cy="357877"/>
            <a:chOff x="198225" y="4390550"/>
            <a:chExt cx="3765075" cy="484600"/>
          </a:xfrm>
        </p:grpSpPr>
        <p:sp>
          <p:nvSpPr>
            <p:cNvPr id="1262" name="Google Shape;1262;p90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90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90"/>
          <p:cNvSpPr/>
          <p:nvPr/>
        </p:nvSpPr>
        <p:spPr>
          <a:xfrm rot="-5400000" flipH="1">
            <a:off x="8045946" y="480850"/>
            <a:ext cx="357900" cy="3237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90"/>
          <p:cNvGrpSpPr/>
          <p:nvPr/>
        </p:nvGrpSpPr>
        <p:grpSpPr>
          <a:xfrm rot="10800000">
            <a:off x="6363481" y="1335408"/>
            <a:ext cx="2780508" cy="357877"/>
            <a:chOff x="198225" y="4390550"/>
            <a:chExt cx="3765075" cy="484600"/>
          </a:xfrm>
        </p:grpSpPr>
        <p:sp>
          <p:nvSpPr>
            <p:cNvPr id="1266" name="Google Shape;1266;p90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90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90"/>
          <p:cNvGrpSpPr/>
          <p:nvPr/>
        </p:nvGrpSpPr>
        <p:grpSpPr>
          <a:xfrm>
            <a:off x="930312" y="606331"/>
            <a:ext cx="685051" cy="654387"/>
            <a:chOff x="930312" y="606331"/>
            <a:chExt cx="685051" cy="654387"/>
          </a:xfrm>
        </p:grpSpPr>
        <p:grpSp>
          <p:nvGrpSpPr>
            <p:cNvPr id="1269" name="Google Shape;1269;p90"/>
            <p:cNvGrpSpPr/>
            <p:nvPr/>
          </p:nvGrpSpPr>
          <p:grpSpPr>
            <a:xfrm>
              <a:off x="930312" y="606331"/>
              <a:ext cx="685039" cy="255416"/>
              <a:chOff x="4042650" y="642025"/>
              <a:chExt cx="1154625" cy="430500"/>
            </a:xfrm>
          </p:grpSpPr>
          <p:sp>
            <p:nvSpPr>
              <p:cNvPr id="1270" name="Google Shape;1270;p90"/>
              <p:cNvSpPr/>
              <p:nvPr/>
            </p:nvSpPr>
            <p:spPr>
              <a:xfrm>
                <a:off x="4042650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90"/>
              <p:cNvSpPr/>
              <p:nvPr/>
            </p:nvSpPr>
            <p:spPr>
              <a:xfrm>
                <a:off x="4699275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1272;p90"/>
            <p:cNvSpPr/>
            <p:nvPr/>
          </p:nvSpPr>
          <p:spPr>
            <a:xfrm>
              <a:off x="1319862" y="1005418"/>
              <a:ext cx="295500" cy="2553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/>
          <p:cNvSpPr txBox="1">
            <a:spLocks noGrp="1"/>
          </p:cNvSpPr>
          <p:nvPr>
            <p:ph type="title"/>
          </p:nvPr>
        </p:nvSpPr>
        <p:spPr>
          <a:xfrm>
            <a:off x="3263069" y="17053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Problem Selection</a:t>
            </a:r>
            <a:endParaRPr dirty="0"/>
          </a:p>
        </p:txBody>
      </p:sp>
      <p:sp>
        <p:nvSpPr>
          <p:cNvPr id="726" name="Google Shape;726;p67"/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7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56" b="1456"/>
          <a:stretch/>
        </p:blipFill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794" name="Google Shape;794;p71"/>
          <p:cNvSpPr/>
          <p:nvPr/>
        </p:nvSpPr>
        <p:spPr>
          <a:xfrm>
            <a:off x="206375" y="152250"/>
            <a:ext cx="3768600" cy="4839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 txBox="1">
            <a:spLocks noGrp="1"/>
          </p:cNvSpPr>
          <p:nvPr>
            <p:ph type="subTitle" idx="1"/>
          </p:nvPr>
        </p:nvSpPr>
        <p:spPr>
          <a:xfrm>
            <a:off x="4114901" y="346939"/>
            <a:ext cx="4897336" cy="4449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u="sng" dirty="0"/>
              <a:t>GDP growth rate reflects the health of an economy.</a:t>
            </a:r>
          </a:p>
          <a:p>
            <a:endParaRPr lang="en-US" dirty="0"/>
          </a:p>
          <a:p>
            <a:r>
              <a:rPr lang="en-US" dirty="0"/>
              <a:t>Accurate predictions will assist decision-makers,</a:t>
            </a:r>
          </a:p>
          <a:p>
            <a:r>
              <a:rPr lang="en-US" dirty="0"/>
              <a:t>businesses, and investors in planning and decision</a:t>
            </a:r>
          </a:p>
          <a:p>
            <a:r>
              <a:rPr lang="en-US" dirty="0"/>
              <a:t>making.</a:t>
            </a:r>
          </a:p>
          <a:p>
            <a:endParaRPr lang="en-US" dirty="0"/>
          </a:p>
          <a:p>
            <a:r>
              <a:rPr lang="en-US" dirty="0"/>
              <a:t>This project is going to empower better policy decisions,</a:t>
            </a:r>
          </a:p>
          <a:p>
            <a:r>
              <a:rPr lang="en-US" dirty="0"/>
              <a:t>more informed investments, and improved economic</a:t>
            </a:r>
          </a:p>
          <a:p>
            <a:r>
              <a:rPr lang="en-US" dirty="0"/>
              <a:t>insights.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----------------------------------------------------------------</a:t>
            </a:r>
          </a:p>
          <a:p>
            <a:endParaRPr lang="en-US" b="1" u="sng" dirty="0"/>
          </a:p>
          <a:p>
            <a:r>
              <a:rPr lang="en-US" b="1" u="sng" dirty="0"/>
              <a:t>Why Deep Learning?</a:t>
            </a:r>
          </a:p>
          <a:p>
            <a:endParaRPr lang="en-US" dirty="0"/>
          </a:p>
          <a:p>
            <a:r>
              <a:rPr lang="en-US" dirty="0"/>
              <a:t>DL helps us in capturing complex, non-linear</a:t>
            </a:r>
          </a:p>
          <a:p>
            <a:r>
              <a:rPr lang="en-US" dirty="0"/>
              <a:t>relationships between economic indicators.</a:t>
            </a:r>
          </a:p>
          <a:p>
            <a:r>
              <a:rPr lang="en-US" dirty="0"/>
              <a:t>As we learned, choosing the correct model, can handle</a:t>
            </a:r>
          </a:p>
          <a:p>
            <a:r>
              <a:rPr lang="en-US" dirty="0"/>
              <a:t>time-series dependencies effectively.</a:t>
            </a:r>
          </a:p>
        </p:txBody>
      </p:sp>
      <p:grpSp>
        <p:nvGrpSpPr>
          <p:cNvPr id="800" name="Google Shape;800;p71"/>
          <p:cNvGrpSpPr/>
          <p:nvPr/>
        </p:nvGrpSpPr>
        <p:grpSpPr>
          <a:xfrm>
            <a:off x="6545016" y="4405718"/>
            <a:ext cx="2598996" cy="484774"/>
            <a:chOff x="1298650" y="3255600"/>
            <a:chExt cx="3427850" cy="639375"/>
          </a:xfrm>
        </p:grpSpPr>
        <p:sp>
          <p:nvSpPr>
            <p:cNvPr id="801" name="Google Shape;801;p7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0B5AE880-D3C9-E206-7F61-CD60ABD2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C2E76D7F-080F-45D4-A7BA-F0A2E7938D88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7A6BAC99-1E9F-7DBF-6C70-900D00D7C9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3069" y="17053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Model Architecture</a:t>
            </a:r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76CC6CB7-B001-6462-20EF-DBD2DF7BE62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4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title"/>
          </p:nvPr>
        </p:nvSpPr>
        <p:spPr>
          <a:xfrm>
            <a:off x="3229585" y="101509"/>
            <a:ext cx="5283496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Custom Neural Network for GDP Growth Rate Prediction</a:t>
            </a:r>
            <a:endParaRPr lang="en-US" sz="3000" dirty="0"/>
          </a:p>
        </p:txBody>
      </p:sp>
      <p:pic>
        <p:nvPicPr>
          <p:cNvPr id="734" name="Google Shape;7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/>
          <p:cNvGrpSpPr/>
          <p:nvPr/>
        </p:nvGrpSpPr>
        <p:grpSpPr>
          <a:xfrm>
            <a:off x="1337303" y="309666"/>
            <a:ext cx="1154625" cy="430500"/>
            <a:chOff x="4042650" y="642025"/>
            <a:chExt cx="1154625" cy="430500"/>
          </a:xfrm>
        </p:grpSpPr>
        <p:sp>
          <p:nvSpPr>
            <p:cNvPr id="736" name="Google Shape;736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/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1167;p87">
            <a:extLst>
              <a:ext uri="{FF2B5EF4-FFF2-40B4-BE49-F238E27FC236}">
                <a16:creationId xmlns:a16="http://schemas.microsoft.com/office/drawing/2014/main" id="{EB4BCCDE-CF47-50CC-A594-D2D3934594AA}"/>
              </a:ext>
            </a:extLst>
          </p:cNvPr>
          <p:cNvGrpSpPr/>
          <p:nvPr/>
        </p:nvGrpSpPr>
        <p:grpSpPr>
          <a:xfrm>
            <a:off x="3399926" y="1530927"/>
            <a:ext cx="1643127" cy="879763"/>
            <a:chOff x="5936712" y="1502158"/>
            <a:chExt cx="2487357" cy="2693539"/>
          </a:xfrm>
        </p:grpSpPr>
        <p:sp>
          <p:nvSpPr>
            <p:cNvPr id="725" name="Google Shape;1168;p87">
              <a:extLst>
                <a:ext uri="{FF2B5EF4-FFF2-40B4-BE49-F238E27FC236}">
                  <a16:creationId xmlns:a16="http://schemas.microsoft.com/office/drawing/2014/main" id="{8CF9A620-3934-7369-4BE1-B0C356280EEC}"/>
                </a:ext>
              </a:extLst>
            </p:cNvPr>
            <p:cNvSpPr/>
            <p:nvPr/>
          </p:nvSpPr>
          <p:spPr>
            <a:xfrm>
              <a:off x="5936712" y="1502158"/>
              <a:ext cx="2426920" cy="2632152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26" name="Google Shape;1169;p87">
              <a:extLst>
                <a:ext uri="{FF2B5EF4-FFF2-40B4-BE49-F238E27FC236}">
                  <a16:creationId xmlns:a16="http://schemas.microsoft.com/office/drawing/2014/main" id="{0EA214F8-F87E-7376-ED2C-C7E227A2BB4A}"/>
                </a:ext>
              </a:extLst>
            </p:cNvPr>
            <p:cNvSpPr/>
            <p:nvPr/>
          </p:nvSpPr>
          <p:spPr>
            <a:xfrm>
              <a:off x="5997070" y="1563497"/>
              <a:ext cx="2427000" cy="2632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1176;p87">
            <a:extLst>
              <a:ext uri="{FF2B5EF4-FFF2-40B4-BE49-F238E27FC236}">
                <a16:creationId xmlns:a16="http://schemas.microsoft.com/office/drawing/2014/main" id="{615A8200-3B7F-8466-2F85-6BAA892059C8}"/>
              </a:ext>
            </a:extLst>
          </p:cNvPr>
          <p:cNvSpPr txBox="1">
            <a:spLocks/>
          </p:cNvSpPr>
          <p:nvPr/>
        </p:nvSpPr>
        <p:spPr>
          <a:xfrm>
            <a:off x="3282374" y="3094537"/>
            <a:ext cx="1440476" cy="1277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9" name="Google Shape;1178;p87">
            <a:extLst>
              <a:ext uri="{FF2B5EF4-FFF2-40B4-BE49-F238E27FC236}">
                <a16:creationId xmlns:a16="http://schemas.microsoft.com/office/drawing/2014/main" id="{5F85B6CC-47C3-FF5F-853E-16C0B5B9FE67}"/>
              </a:ext>
            </a:extLst>
          </p:cNvPr>
          <p:cNvSpPr txBox="1">
            <a:spLocks/>
          </p:cNvSpPr>
          <p:nvPr/>
        </p:nvSpPr>
        <p:spPr>
          <a:xfrm>
            <a:off x="3502683" y="1766405"/>
            <a:ext cx="1440235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Random Forest</a:t>
            </a:r>
          </a:p>
        </p:txBody>
      </p:sp>
      <p:grpSp>
        <p:nvGrpSpPr>
          <p:cNvPr id="730" name="Google Shape;1194;p87">
            <a:extLst>
              <a:ext uri="{FF2B5EF4-FFF2-40B4-BE49-F238E27FC236}">
                <a16:creationId xmlns:a16="http://schemas.microsoft.com/office/drawing/2014/main" id="{34396EA8-602F-9F64-262A-8CD6E51AF286}"/>
              </a:ext>
            </a:extLst>
          </p:cNvPr>
          <p:cNvGrpSpPr/>
          <p:nvPr/>
        </p:nvGrpSpPr>
        <p:grpSpPr>
          <a:xfrm>
            <a:off x="3973754" y="2197265"/>
            <a:ext cx="613228" cy="48724"/>
            <a:chOff x="3779200" y="1371600"/>
            <a:chExt cx="1992600" cy="109500"/>
          </a:xfrm>
        </p:grpSpPr>
        <p:sp>
          <p:nvSpPr>
            <p:cNvPr id="741" name="Google Shape;1195;p87">
              <a:extLst>
                <a:ext uri="{FF2B5EF4-FFF2-40B4-BE49-F238E27FC236}">
                  <a16:creationId xmlns:a16="http://schemas.microsoft.com/office/drawing/2014/main" id="{F3D68C9F-B045-9810-BE71-B9B13290FD9F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196;p87">
              <a:extLst>
                <a:ext uri="{FF2B5EF4-FFF2-40B4-BE49-F238E27FC236}">
                  <a16:creationId xmlns:a16="http://schemas.microsoft.com/office/drawing/2014/main" id="{9E1CE06D-2AA8-E684-584D-D1010E94AC62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197;p87">
              <a:extLst>
                <a:ext uri="{FF2B5EF4-FFF2-40B4-BE49-F238E27FC236}">
                  <a16:creationId xmlns:a16="http://schemas.microsoft.com/office/drawing/2014/main" id="{C24BE11F-0009-0918-0766-F32556F32ED3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198;p87">
              <a:extLst>
                <a:ext uri="{FF2B5EF4-FFF2-40B4-BE49-F238E27FC236}">
                  <a16:creationId xmlns:a16="http://schemas.microsoft.com/office/drawing/2014/main" id="{2461DE92-CDF8-3B58-AF54-DA158175E8F2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1199;p87">
              <a:extLst>
                <a:ext uri="{FF2B5EF4-FFF2-40B4-BE49-F238E27FC236}">
                  <a16:creationId xmlns:a16="http://schemas.microsoft.com/office/drawing/2014/main" id="{47B57FEB-736F-0CA9-07EE-AB85821DF0F0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200;p87">
              <a:extLst>
                <a:ext uri="{FF2B5EF4-FFF2-40B4-BE49-F238E27FC236}">
                  <a16:creationId xmlns:a16="http://schemas.microsoft.com/office/drawing/2014/main" id="{3BCAC26E-054E-C771-5C42-A3D27ECE7E1B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167;p87">
            <a:extLst>
              <a:ext uri="{FF2B5EF4-FFF2-40B4-BE49-F238E27FC236}">
                <a16:creationId xmlns:a16="http://schemas.microsoft.com/office/drawing/2014/main" id="{5087708E-5C92-B248-C570-45F5967778A0}"/>
              </a:ext>
            </a:extLst>
          </p:cNvPr>
          <p:cNvGrpSpPr/>
          <p:nvPr/>
        </p:nvGrpSpPr>
        <p:grpSpPr>
          <a:xfrm>
            <a:off x="5150104" y="1530927"/>
            <a:ext cx="1643127" cy="879763"/>
            <a:chOff x="5936712" y="1502158"/>
            <a:chExt cx="2487357" cy="2693539"/>
          </a:xfrm>
        </p:grpSpPr>
        <p:sp>
          <p:nvSpPr>
            <p:cNvPr id="47" name="Google Shape;1168;p87">
              <a:extLst>
                <a:ext uri="{FF2B5EF4-FFF2-40B4-BE49-F238E27FC236}">
                  <a16:creationId xmlns:a16="http://schemas.microsoft.com/office/drawing/2014/main" id="{C86163CA-9576-E2FC-5963-CFD7F975382B}"/>
                </a:ext>
              </a:extLst>
            </p:cNvPr>
            <p:cNvSpPr/>
            <p:nvPr/>
          </p:nvSpPr>
          <p:spPr>
            <a:xfrm>
              <a:off x="5936712" y="1502158"/>
              <a:ext cx="2426920" cy="2632152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48" name="Google Shape;1169;p87">
              <a:extLst>
                <a:ext uri="{FF2B5EF4-FFF2-40B4-BE49-F238E27FC236}">
                  <a16:creationId xmlns:a16="http://schemas.microsoft.com/office/drawing/2014/main" id="{BADFF4C6-21F7-065E-5233-3CA29BE2C6E4}"/>
                </a:ext>
              </a:extLst>
            </p:cNvPr>
            <p:cNvSpPr/>
            <p:nvPr/>
          </p:nvSpPr>
          <p:spPr>
            <a:xfrm>
              <a:off x="5997070" y="1563497"/>
              <a:ext cx="2427000" cy="2632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178;p87">
            <a:extLst>
              <a:ext uri="{FF2B5EF4-FFF2-40B4-BE49-F238E27FC236}">
                <a16:creationId xmlns:a16="http://schemas.microsoft.com/office/drawing/2014/main" id="{B48FC4A7-F450-4FCF-DE71-01D05DA2D2A7}"/>
              </a:ext>
            </a:extLst>
          </p:cNvPr>
          <p:cNvSpPr txBox="1">
            <a:spLocks/>
          </p:cNvSpPr>
          <p:nvPr/>
        </p:nvSpPr>
        <p:spPr>
          <a:xfrm>
            <a:off x="5252861" y="1766405"/>
            <a:ext cx="1440235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GRU</a:t>
            </a:r>
          </a:p>
        </p:txBody>
      </p:sp>
      <p:grpSp>
        <p:nvGrpSpPr>
          <p:cNvPr id="50" name="Google Shape;1194;p87">
            <a:extLst>
              <a:ext uri="{FF2B5EF4-FFF2-40B4-BE49-F238E27FC236}">
                <a16:creationId xmlns:a16="http://schemas.microsoft.com/office/drawing/2014/main" id="{9FF2C2EA-B466-7743-87DE-F8A5A7525CA4}"/>
              </a:ext>
            </a:extLst>
          </p:cNvPr>
          <p:cNvGrpSpPr/>
          <p:nvPr/>
        </p:nvGrpSpPr>
        <p:grpSpPr>
          <a:xfrm>
            <a:off x="5723932" y="2197265"/>
            <a:ext cx="613228" cy="48724"/>
            <a:chOff x="3779200" y="1371600"/>
            <a:chExt cx="1992600" cy="109500"/>
          </a:xfrm>
        </p:grpSpPr>
        <p:sp>
          <p:nvSpPr>
            <p:cNvPr id="51" name="Google Shape;1195;p87">
              <a:extLst>
                <a:ext uri="{FF2B5EF4-FFF2-40B4-BE49-F238E27FC236}">
                  <a16:creationId xmlns:a16="http://schemas.microsoft.com/office/drawing/2014/main" id="{9729927C-A43E-4696-F2F5-B8D8B5F8677F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96;p87">
              <a:extLst>
                <a:ext uri="{FF2B5EF4-FFF2-40B4-BE49-F238E27FC236}">
                  <a16:creationId xmlns:a16="http://schemas.microsoft.com/office/drawing/2014/main" id="{D6EC25D5-329A-B34E-67F9-544DFF445CB9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97;p87">
              <a:extLst>
                <a:ext uri="{FF2B5EF4-FFF2-40B4-BE49-F238E27FC236}">
                  <a16:creationId xmlns:a16="http://schemas.microsoft.com/office/drawing/2014/main" id="{D7D45F2E-9266-CF03-BBA2-3C61CA6ECEDE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98;p87">
              <a:extLst>
                <a:ext uri="{FF2B5EF4-FFF2-40B4-BE49-F238E27FC236}">
                  <a16:creationId xmlns:a16="http://schemas.microsoft.com/office/drawing/2014/main" id="{17EAE678-A76E-DE16-72EF-8E2204FCFD99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199;p87">
              <a:extLst>
                <a:ext uri="{FF2B5EF4-FFF2-40B4-BE49-F238E27FC236}">
                  <a16:creationId xmlns:a16="http://schemas.microsoft.com/office/drawing/2014/main" id="{CE5DA30F-7F5F-B9DA-2A59-05E5ECAAE23B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0;p87">
              <a:extLst>
                <a:ext uri="{FF2B5EF4-FFF2-40B4-BE49-F238E27FC236}">
                  <a16:creationId xmlns:a16="http://schemas.microsoft.com/office/drawing/2014/main" id="{85E46E8E-EFB1-FC2E-6760-0A4A433CBFB3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167;p87">
            <a:extLst>
              <a:ext uri="{FF2B5EF4-FFF2-40B4-BE49-F238E27FC236}">
                <a16:creationId xmlns:a16="http://schemas.microsoft.com/office/drawing/2014/main" id="{4AA0F582-4585-284A-5194-14215C1ABDBC}"/>
              </a:ext>
            </a:extLst>
          </p:cNvPr>
          <p:cNvGrpSpPr/>
          <p:nvPr/>
        </p:nvGrpSpPr>
        <p:grpSpPr>
          <a:xfrm>
            <a:off x="6940154" y="1531004"/>
            <a:ext cx="1643127" cy="879763"/>
            <a:chOff x="5936712" y="1502158"/>
            <a:chExt cx="2487357" cy="2693539"/>
          </a:xfrm>
        </p:grpSpPr>
        <p:sp>
          <p:nvSpPr>
            <p:cNvPr id="58" name="Google Shape;1168;p87">
              <a:extLst>
                <a:ext uri="{FF2B5EF4-FFF2-40B4-BE49-F238E27FC236}">
                  <a16:creationId xmlns:a16="http://schemas.microsoft.com/office/drawing/2014/main" id="{6D47BF8B-28EA-AF0F-A31A-46BEBAD5B369}"/>
                </a:ext>
              </a:extLst>
            </p:cNvPr>
            <p:cNvSpPr/>
            <p:nvPr/>
          </p:nvSpPr>
          <p:spPr>
            <a:xfrm>
              <a:off x="5936712" y="1502158"/>
              <a:ext cx="2426920" cy="2632152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59" name="Google Shape;1169;p87">
              <a:extLst>
                <a:ext uri="{FF2B5EF4-FFF2-40B4-BE49-F238E27FC236}">
                  <a16:creationId xmlns:a16="http://schemas.microsoft.com/office/drawing/2014/main" id="{D736ED59-F017-4994-F590-2289D367580E}"/>
                </a:ext>
              </a:extLst>
            </p:cNvPr>
            <p:cNvSpPr/>
            <p:nvPr/>
          </p:nvSpPr>
          <p:spPr>
            <a:xfrm>
              <a:off x="5997070" y="1563497"/>
              <a:ext cx="2427000" cy="2632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178;p87">
            <a:extLst>
              <a:ext uri="{FF2B5EF4-FFF2-40B4-BE49-F238E27FC236}">
                <a16:creationId xmlns:a16="http://schemas.microsoft.com/office/drawing/2014/main" id="{9C676C6B-D5EC-0F8B-C4BC-1A8817832E60}"/>
              </a:ext>
            </a:extLst>
          </p:cNvPr>
          <p:cNvSpPr txBox="1">
            <a:spLocks/>
          </p:cNvSpPr>
          <p:nvPr/>
        </p:nvSpPr>
        <p:spPr>
          <a:xfrm>
            <a:off x="7042911" y="1766482"/>
            <a:ext cx="1440235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LSTM</a:t>
            </a:r>
          </a:p>
        </p:txBody>
      </p:sp>
      <p:grpSp>
        <p:nvGrpSpPr>
          <p:cNvPr id="61" name="Google Shape;1194;p87">
            <a:extLst>
              <a:ext uri="{FF2B5EF4-FFF2-40B4-BE49-F238E27FC236}">
                <a16:creationId xmlns:a16="http://schemas.microsoft.com/office/drawing/2014/main" id="{707EDFF5-5678-CC04-1C1F-A0899F5CA341}"/>
              </a:ext>
            </a:extLst>
          </p:cNvPr>
          <p:cNvGrpSpPr/>
          <p:nvPr/>
        </p:nvGrpSpPr>
        <p:grpSpPr>
          <a:xfrm>
            <a:off x="7513982" y="2197342"/>
            <a:ext cx="613228" cy="48724"/>
            <a:chOff x="3779200" y="1371600"/>
            <a:chExt cx="1992600" cy="109500"/>
          </a:xfrm>
        </p:grpSpPr>
        <p:sp>
          <p:nvSpPr>
            <p:cNvPr id="62" name="Google Shape;1195;p87">
              <a:extLst>
                <a:ext uri="{FF2B5EF4-FFF2-40B4-BE49-F238E27FC236}">
                  <a16:creationId xmlns:a16="http://schemas.microsoft.com/office/drawing/2014/main" id="{C747EA7C-902E-515A-7E37-D698D441B41A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96;p87">
              <a:extLst>
                <a:ext uri="{FF2B5EF4-FFF2-40B4-BE49-F238E27FC236}">
                  <a16:creationId xmlns:a16="http://schemas.microsoft.com/office/drawing/2014/main" id="{2D6D8757-E73E-D5E3-43D7-7B63E4031DDF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197;p87">
              <a:extLst>
                <a:ext uri="{FF2B5EF4-FFF2-40B4-BE49-F238E27FC236}">
                  <a16:creationId xmlns:a16="http://schemas.microsoft.com/office/drawing/2014/main" id="{BCB70384-E0A3-5EA0-40DC-AE01CF3D0101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198;p87">
              <a:extLst>
                <a:ext uri="{FF2B5EF4-FFF2-40B4-BE49-F238E27FC236}">
                  <a16:creationId xmlns:a16="http://schemas.microsoft.com/office/drawing/2014/main" id="{FA4B5492-BBED-B254-57DE-819C4140C29E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1199;p87">
              <a:extLst>
                <a:ext uri="{FF2B5EF4-FFF2-40B4-BE49-F238E27FC236}">
                  <a16:creationId xmlns:a16="http://schemas.microsoft.com/office/drawing/2014/main" id="{7C5CA77D-A421-7DE8-F5BC-128B74A96593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200;p87">
              <a:extLst>
                <a:ext uri="{FF2B5EF4-FFF2-40B4-BE49-F238E27FC236}">
                  <a16:creationId xmlns:a16="http://schemas.microsoft.com/office/drawing/2014/main" id="{FDE6B27D-9B9B-B534-0B3A-959A0122F0BC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1167;p87">
            <a:extLst>
              <a:ext uri="{FF2B5EF4-FFF2-40B4-BE49-F238E27FC236}">
                <a16:creationId xmlns:a16="http://schemas.microsoft.com/office/drawing/2014/main" id="{D5AF7D48-1C7A-1C37-93F1-7998674C8AF0}"/>
              </a:ext>
            </a:extLst>
          </p:cNvPr>
          <p:cNvGrpSpPr/>
          <p:nvPr/>
        </p:nvGrpSpPr>
        <p:grpSpPr>
          <a:xfrm>
            <a:off x="3453554" y="2658694"/>
            <a:ext cx="1643127" cy="879763"/>
            <a:chOff x="5936712" y="1502158"/>
            <a:chExt cx="2487357" cy="2693539"/>
          </a:xfrm>
        </p:grpSpPr>
        <p:sp>
          <p:nvSpPr>
            <p:cNvPr id="709" name="Google Shape;1168;p87">
              <a:extLst>
                <a:ext uri="{FF2B5EF4-FFF2-40B4-BE49-F238E27FC236}">
                  <a16:creationId xmlns:a16="http://schemas.microsoft.com/office/drawing/2014/main" id="{5B747678-BCF4-FF12-032A-6950DEC38BCE}"/>
                </a:ext>
              </a:extLst>
            </p:cNvPr>
            <p:cNvSpPr/>
            <p:nvPr/>
          </p:nvSpPr>
          <p:spPr>
            <a:xfrm>
              <a:off x="5936712" y="1502158"/>
              <a:ext cx="2426920" cy="2632152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10" name="Google Shape;1169;p87">
              <a:extLst>
                <a:ext uri="{FF2B5EF4-FFF2-40B4-BE49-F238E27FC236}">
                  <a16:creationId xmlns:a16="http://schemas.microsoft.com/office/drawing/2014/main" id="{8B392F69-AC75-6067-1002-838B63D987A7}"/>
                </a:ext>
              </a:extLst>
            </p:cNvPr>
            <p:cNvSpPr/>
            <p:nvPr/>
          </p:nvSpPr>
          <p:spPr>
            <a:xfrm>
              <a:off x="5997070" y="1563497"/>
              <a:ext cx="2427000" cy="2632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1178;p87">
            <a:extLst>
              <a:ext uri="{FF2B5EF4-FFF2-40B4-BE49-F238E27FC236}">
                <a16:creationId xmlns:a16="http://schemas.microsoft.com/office/drawing/2014/main" id="{58D044AB-F0DA-7054-C079-0BA9DF0A862E}"/>
              </a:ext>
            </a:extLst>
          </p:cNvPr>
          <p:cNvSpPr txBox="1">
            <a:spLocks/>
          </p:cNvSpPr>
          <p:nvPr/>
        </p:nvSpPr>
        <p:spPr>
          <a:xfrm>
            <a:off x="3556311" y="2894172"/>
            <a:ext cx="1440235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T</a:t>
            </a:r>
            <a:r>
              <a:rPr lang="en-US" b="1" dirty="0" err="1">
                <a:solidFill>
                  <a:schemeClr val="accent6"/>
                </a:solidFill>
              </a:rPr>
              <a:t>ransformers</a:t>
            </a:r>
            <a:endParaRPr lang="en" b="1" dirty="0">
              <a:solidFill>
                <a:schemeClr val="accent6"/>
              </a:solidFill>
            </a:endParaRPr>
          </a:p>
        </p:txBody>
      </p:sp>
      <p:grpSp>
        <p:nvGrpSpPr>
          <p:cNvPr id="712" name="Google Shape;1194;p87">
            <a:extLst>
              <a:ext uri="{FF2B5EF4-FFF2-40B4-BE49-F238E27FC236}">
                <a16:creationId xmlns:a16="http://schemas.microsoft.com/office/drawing/2014/main" id="{6B26CED2-99E8-C3A0-F451-5F3B823FDCB8}"/>
              </a:ext>
            </a:extLst>
          </p:cNvPr>
          <p:cNvGrpSpPr/>
          <p:nvPr/>
        </p:nvGrpSpPr>
        <p:grpSpPr>
          <a:xfrm>
            <a:off x="4027382" y="3325032"/>
            <a:ext cx="613228" cy="48724"/>
            <a:chOff x="3779200" y="1371600"/>
            <a:chExt cx="1992600" cy="109500"/>
          </a:xfrm>
        </p:grpSpPr>
        <p:sp>
          <p:nvSpPr>
            <p:cNvPr id="713" name="Google Shape;1195;p87">
              <a:extLst>
                <a:ext uri="{FF2B5EF4-FFF2-40B4-BE49-F238E27FC236}">
                  <a16:creationId xmlns:a16="http://schemas.microsoft.com/office/drawing/2014/main" id="{5A8B47E6-619A-4B9A-DF2D-8C3FCFAEC195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196;p87">
              <a:extLst>
                <a:ext uri="{FF2B5EF4-FFF2-40B4-BE49-F238E27FC236}">
                  <a16:creationId xmlns:a16="http://schemas.microsoft.com/office/drawing/2014/main" id="{91F8578F-9B15-B22F-33AD-DC0963105524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197;p87">
              <a:extLst>
                <a:ext uri="{FF2B5EF4-FFF2-40B4-BE49-F238E27FC236}">
                  <a16:creationId xmlns:a16="http://schemas.microsoft.com/office/drawing/2014/main" id="{5667AF20-2900-5290-71C4-D111DAF486FD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198;p87">
              <a:extLst>
                <a:ext uri="{FF2B5EF4-FFF2-40B4-BE49-F238E27FC236}">
                  <a16:creationId xmlns:a16="http://schemas.microsoft.com/office/drawing/2014/main" id="{9B3473C4-C589-2BCD-77FF-3C66EA5D3A98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1199;p87">
              <a:extLst>
                <a:ext uri="{FF2B5EF4-FFF2-40B4-BE49-F238E27FC236}">
                  <a16:creationId xmlns:a16="http://schemas.microsoft.com/office/drawing/2014/main" id="{43695CDC-34AA-248F-0D91-1E5B342C5CAF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200;p87">
              <a:extLst>
                <a:ext uri="{FF2B5EF4-FFF2-40B4-BE49-F238E27FC236}">
                  <a16:creationId xmlns:a16="http://schemas.microsoft.com/office/drawing/2014/main" id="{4A0C8690-D56E-C8F7-A0F0-09B68BB25381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1167;p87">
            <a:extLst>
              <a:ext uri="{FF2B5EF4-FFF2-40B4-BE49-F238E27FC236}">
                <a16:creationId xmlns:a16="http://schemas.microsoft.com/office/drawing/2014/main" id="{51C0AAD6-E21C-1FF8-2A6E-E7EA4230C450}"/>
              </a:ext>
            </a:extLst>
          </p:cNvPr>
          <p:cNvGrpSpPr/>
          <p:nvPr/>
        </p:nvGrpSpPr>
        <p:grpSpPr>
          <a:xfrm>
            <a:off x="5149441" y="2667092"/>
            <a:ext cx="1643127" cy="879763"/>
            <a:chOff x="5936712" y="1502158"/>
            <a:chExt cx="2487357" cy="2693539"/>
          </a:xfrm>
        </p:grpSpPr>
        <p:sp>
          <p:nvSpPr>
            <p:cNvPr id="720" name="Google Shape;1168;p87">
              <a:extLst>
                <a:ext uri="{FF2B5EF4-FFF2-40B4-BE49-F238E27FC236}">
                  <a16:creationId xmlns:a16="http://schemas.microsoft.com/office/drawing/2014/main" id="{EFB787DB-484B-02D8-D9AA-17DF81B97131}"/>
                </a:ext>
              </a:extLst>
            </p:cNvPr>
            <p:cNvSpPr/>
            <p:nvPr/>
          </p:nvSpPr>
          <p:spPr>
            <a:xfrm>
              <a:off x="5936712" y="1502158"/>
              <a:ext cx="2426920" cy="2632152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21" name="Google Shape;1169;p87">
              <a:extLst>
                <a:ext uri="{FF2B5EF4-FFF2-40B4-BE49-F238E27FC236}">
                  <a16:creationId xmlns:a16="http://schemas.microsoft.com/office/drawing/2014/main" id="{77748E43-F0DF-1C29-9344-B868E117ED37}"/>
                </a:ext>
              </a:extLst>
            </p:cNvPr>
            <p:cNvSpPr/>
            <p:nvPr/>
          </p:nvSpPr>
          <p:spPr>
            <a:xfrm>
              <a:off x="5997070" y="1563497"/>
              <a:ext cx="2427000" cy="2632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1178;p87">
            <a:extLst>
              <a:ext uri="{FF2B5EF4-FFF2-40B4-BE49-F238E27FC236}">
                <a16:creationId xmlns:a16="http://schemas.microsoft.com/office/drawing/2014/main" id="{B3ADB2AE-6EEF-B804-ACE1-FA3BBAA38E31}"/>
              </a:ext>
            </a:extLst>
          </p:cNvPr>
          <p:cNvSpPr txBox="1">
            <a:spLocks/>
          </p:cNvSpPr>
          <p:nvPr/>
        </p:nvSpPr>
        <p:spPr>
          <a:xfrm>
            <a:off x="5252198" y="2902570"/>
            <a:ext cx="1440235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TCN</a:t>
            </a:r>
          </a:p>
        </p:txBody>
      </p:sp>
      <p:grpSp>
        <p:nvGrpSpPr>
          <p:cNvPr id="723" name="Google Shape;1194;p87">
            <a:extLst>
              <a:ext uri="{FF2B5EF4-FFF2-40B4-BE49-F238E27FC236}">
                <a16:creationId xmlns:a16="http://schemas.microsoft.com/office/drawing/2014/main" id="{6D6CF544-A84E-7B0A-BF71-4F6ECDC162BF}"/>
              </a:ext>
            </a:extLst>
          </p:cNvPr>
          <p:cNvGrpSpPr/>
          <p:nvPr/>
        </p:nvGrpSpPr>
        <p:grpSpPr>
          <a:xfrm>
            <a:off x="5723269" y="3333430"/>
            <a:ext cx="613228" cy="48724"/>
            <a:chOff x="3779200" y="1371600"/>
            <a:chExt cx="1992600" cy="109500"/>
          </a:xfrm>
        </p:grpSpPr>
        <p:sp>
          <p:nvSpPr>
            <p:cNvPr id="727" name="Google Shape;1195;p87">
              <a:extLst>
                <a:ext uri="{FF2B5EF4-FFF2-40B4-BE49-F238E27FC236}">
                  <a16:creationId xmlns:a16="http://schemas.microsoft.com/office/drawing/2014/main" id="{B7463713-D3E0-783A-8487-A0A15D855EE3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196;p87">
              <a:extLst>
                <a:ext uri="{FF2B5EF4-FFF2-40B4-BE49-F238E27FC236}">
                  <a16:creationId xmlns:a16="http://schemas.microsoft.com/office/drawing/2014/main" id="{149C7832-AAE8-F935-15FF-408E450A84D0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197;p87">
              <a:extLst>
                <a:ext uri="{FF2B5EF4-FFF2-40B4-BE49-F238E27FC236}">
                  <a16:creationId xmlns:a16="http://schemas.microsoft.com/office/drawing/2014/main" id="{F3600481-0D05-A52D-C088-470FF0A6D91D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198;p87">
              <a:extLst>
                <a:ext uri="{FF2B5EF4-FFF2-40B4-BE49-F238E27FC236}">
                  <a16:creationId xmlns:a16="http://schemas.microsoft.com/office/drawing/2014/main" id="{99E2F793-9554-A1EF-8956-FFE6FA2951B7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1199;p87">
              <a:extLst>
                <a:ext uri="{FF2B5EF4-FFF2-40B4-BE49-F238E27FC236}">
                  <a16:creationId xmlns:a16="http://schemas.microsoft.com/office/drawing/2014/main" id="{F1E85641-F23E-8682-44BE-9A7044D53864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200;p87">
              <a:extLst>
                <a:ext uri="{FF2B5EF4-FFF2-40B4-BE49-F238E27FC236}">
                  <a16:creationId xmlns:a16="http://schemas.microsoft.com/office/drawing/2014/main" id="{E3D6C492-8839-5658-A177-0625AB22E8FF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1167;p87">
            <a:extLst>
              <a:ext uri="{FF2B5EF4-FFF2-40B4-BE49-F238E27FC236}">
                <a16:creationId xmlns:a16="http://schemas.microsoft.com/office/drawing/2014/main" id="{3DFF27A1-39BB-85B5-47C3-941D9C8EEBA1}"/>
              </a:ext>
            </a:extLst>
          </p:cNvPr>
          <p:cNvGrpSpPr/>
          <p:nvPr/>
        </p:nvGrpSpPr>
        <p:grpSpPr>
          <a:xfrm>
            <a:off x="6940154" y="2687127"/>
            <a:ext cx="1643127" cy="879763"/>
            <a:chOff x="5936712" y="1502158"/>
            <a:chExt cx="2487357" cy="2693539"/>
          </a:xfrm>
        </p:grpSpPr>
        <p:sp>
          <p:nvSpPr>
            <p:cNvPr id="752" name="Google Shape;1168;p87">
              <a:extLst>
                <a:ext uri="{FF2B5EF4-FFF2-40B4-BE49-F238E27FC236}">
                  <a16:creationId xmlns:a16="http://schemas.microsoft.com/office/drawing/2014/main" id="{1FA78FDD-CDD8-7571-BC1A-DF93ABA7CC6C}"/>
                </a:ext>
              </a:extLst>
            </p:cNvPr>
            <p:cNvSpPr/>
            <p:nvPr/>
          </p:nvSpPr>
          <p:spPr>
            <a:xfrm>
              <a:off x="5936712" y="1502158"/>
              <a:ext cx="2426920" cy="2632152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53" name="Google Shape;1169;p87">
              <a:extLst>
                <a:ext uri="{FF2B5EF4-FFF2-40B4-BE49-F238E27FC236}">
                  <a16:creationId xmlns:a16="http://schemas.microsoft.com/office/drawing/2014/main" id="{F6ADB880-C92D-35FB-0748-7E0528DFE5CD}"/>
                </a:ext>
              </a:extLst>
            </p:cNvPr>
            <p:cNvSpPr/>
            <p:nvPr/>
          </p:nvSpPr>
          <p:spPr>
            <a:xfrm>
              <a:off x="5997070" y="1563497"/>
              <a:ext cx="2427000" cy="2632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1178;p87">
            <a:extLst>
              <a:ext uri="{FF2B5EF4-FFF2-40B4-BE49-F238E27FC236}">
                <a16:creationId xmlns:a16="http://schemas.microsoft.com/office/drawing/2014/main" id="{344ADC69-C243-8A8E-C803-B4584B11B9F6}"/>
              </a:ext>
            </a:extLst>
          </p:cNvPr>
          <p:cNvSpPr txBox="1">
            <a:spLocks/>
          </p:cNvSpPr>
          <p:nvPr/>
        </p:nvSpPr>
        <p:spPr>
          <a:xfrm>
            <a:off x="7042911" y="2922605"/>
            <a:ext cx="1440235" cy="36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WaveNet</a:t>
            </a:r>
          </a:p>
        </p:txBody>
      </p:sp>
      <p:grpSp>
        <p:nvGrpSpPr>
          <p:cNvPr id="755" name="Google Shape;1194;p87">
            <a:extLst>
              <a:ext uri="{FF2B5EF4-FFF2-40B4-BE49-F238E27FC236}">
                <a16:creationId xmlns:a16="http://schemas.microsoft.com/office/drawing/2014/main" id="{C33DDD05-307C-EAD9-1652-EBEB75B7C2CB}"/>
              </a:ext>
            </a:extLst>
          </p:cNvPr>
          <p:cNvGrpSpPr/>
          <p:nvPr/>
        </p:nvGrpSpPr>
        <p:grpSpPr>
          <a:xfrm>
            <a:off x="7513982" y="3353465"/>
            <a:ext cx="613228" cy="48724"/>
            <a:chOff x="3779200" y="1371600"/>
            <a:chExt cx="1992600" cy="109500"/>
          </a:xfrm>
        </p:grpSpPr>
        <p:sp>
          <p:nvSpPr>
            <p:cNvPr id="756" name="Google Shape;1195;p87">
              <a:extLst>
                <a:ext uri="{FF2B5EF4-FFF2-40B4-BE49-F238E27FC236}">
                  <a16:creationId xmlns:a16="http://schemas.microsoft.com/office/drawing/2014/main" id="{609AFBD7-AB6B-1122-9302-EA972B0B5200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196;p87">
              <a:extLst>
                <a:ext uri="{FF2B5EF4-FFF2-40B4-BE49-F238E27FC236}">
                  <a16:creationId xmlns:a16="http://schemas.microsoft.com/office/drawing/2014/main" id="{85F13CE6-363D-1F29-EF47-62815E5EFD45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197;p87">
              <a:extLst>
                <a:ext uri="{FF2B5EF4-FFF2-40B4-BE49-F238E27FC236}">
                  <a16:creationId xmlns:a16="http://schemas.microsoft.com/office/drawing/2014/main" id="{36E3DF27-93F7-D17F-B22F-C6EFA61740B3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198;p87">
              <a:extLst>
                <a:ext uri="{FF2B5EF4-FFF2-40B4-BE49-F238E27FC236}">
                  <a16:creationId xmlns:a16="http://schemas.microsoft.com/office/drawing/2014/main" id="{B3F1F25F-47B5-322C-03E8-5F50F7A4C343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1199;p87">
              <a:extLst>
                <a:ext uri="{FF2B5EF4-FFF2-40B4-BE49-F238E27FC236}">
                  <a16:creationId xmlns:a16="http://schemas.microsoft.com/office/drawing/2014/main" id="{49045893-7F9F-DD17-2A6D-A2C0859292CC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200;p87">
              <a:extLst>
                <a:ext uri="{FF2B5EF4-FFF2-40B4-BE49-F238E27FC236}">
                  <a16:creationId xmlns:a16="http://schemas.microsoft.com/office/drawing/2014/main" id="{7F59E64C-BBAD-440F-A89D-0A4A8389199D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A078F90E-4762-E5B8-0CF2-69F7609A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CC99A70B-6134-709E-5E40-15F711022C44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7173B688-CA9C-CD9C-CF4C-75C2B2CBE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856" y="270777"/>
            <a:ext cx="5283496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Sentence-BERT and GPT-2 for RAG Agent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3678D39D-558A-28AE-328F-30CB2A33B6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E664B472-727D-12B0-C605-5C2605DDF61F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3C4F8672-47F7-162F-DA79-30273D508B08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8EF366DB-13E3-F8C9-B5BE-564CF63B4E20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ADD862ED-9CC8-F6CB-D1DE-3EE832C74E5B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08E553CD-28D3-B14E-6135-DD022F8497C5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DA48D954-4E0F-EE9D-484D-189025327C5C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866879-C839-4FD6-4587-D5E767266541}"/>
              </a:ext>
            </a:extLst>
          </p:cNvPr>
          <p:cNvSpPr txBox="1"/>
          <p:nvPr/>
        </p:nvSpPr>
        <p:spPr>
          <a:xfrm>
            <a:off x="3453554" y="1469682"/>
            <a:ext cx="471919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Semantic Retrieval</a:t>
            </a:r>
            <a:r>
              <a:rPr lang="en-US" sz="1200" u="sng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Sentence-BERT ensures precise retrieval of relevant economic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Efficient and Scalable</a:t>
            </a:r>
            <a:r>
              <a:rPr lang="en-US" sz="1200" dirty="0">
                <a:solidFill>
                  <a:schemeClr val="bg1"/>
                </a:solidFill>
              </a:rPr>
              <a:t>: FAISS indexing accelerates document retrieval.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Dynamic Responses</a:t>
            </a:r>
            <a:r>
              <a:rPr lang="en-US" sz="1200" dirty="0">
                <a:solidFill>
                  <a:schemeClr val="bg1"/>
                </a:solidFill>
              </a:rPr>
              <a:t>: GPT-2 generates coherent, context-aware answers.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Optimized Parameters</a:t>
            </a:r>
            <a:r>
              <a:rPr lang="en-US" sz="1200" dirty="0">
                <a:solidFill>
                  <a:schemeClr val="bg1"/>
                </a:solidFill>
              </a:rPr>
              <a:t>: Hyperparameters like temperature (0.7) ensure balance in creativity and precision.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bg1"/>
                </a:solidFill>
              </a:rPr>
              <a:t>User Interaction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Gradio</a:t>
            </a:r>
            <a:r>
              <a:rPr lang="en-US" sz="1200" dirty="0">
                <a:solidFill>
                  <a:schemeClr val="bg1"/>
                </a:solidFill>
              </a:rPr>
              <a:t> enables real-time, interactive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2481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C265B360-7E57-4D1C-4CF9-70D475E28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38282F10-17C8-3611-CB12-DF55C7C8356E}"/>
              </a:ext>
            </a:extLst>
          </p:cNvPr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9877A510-E22A-7BC1-3B43-F51F0320E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5856" y="270777"/>
            <a:ext cx="5283496" cy="1173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Sentence-BERT and GPT-2 for RAG Agent</a:t>
            </a:r>
            <a:endParaRPr lang="en-US" sz="3000" dirty="0"/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2E4BA9C3-F306-823B-AFE6-B4E3E9EE8D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1" y="902060"/>
            <a:ext cx="3353433" cy="3217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E5E02E69-453E-8CE5-9EC6-D3869DE315C9}"/>
              </a:ext>
            </a:extLst>
          </p:cNvPr>
          <p:cNvGrpSpPr/>
          <p:nvPr/>
        </p:nvGrpSpPr>
        <p:grpSpPr>
          <a:xfrm>
            <a:off x="1172222" y="324689"/>
            <a:ext cx="1154625" cy="4305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7E288F9C-F771-FEDD-800C-F9D959C5326C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9DB395F7-FB23-08DA-9BA9-5CA07A3CBD15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984E6027-E8F4-3157-5AA3-DA8C3ADAA0E4}"/>
              </a:ext>
            </a:extLst>
          </p:cNvPr>
          <p:cNvGrpSpPr/>
          <p:nvPr/>
        </p:nvGrpSpPr>
        <p:grpSpPr>
          <a:xfrm>
            <a:off x="7723013" y="4383546"/>
            <a:ext cx="1154625" cy="4305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EB619DED-2C4D-A7B5-EDF4-236C4FF7CEAD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6A4B1E26-246B-01A7-6153-6A92BBAED773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0D19A5-4C1F-5BF9-D825-F07B99BE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569" y="1387678"/>
            <a:ext cx="4968102" cy="1733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DBDD9-0D4F-048E-6E90-08B9ED198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00" y="3033536"/>
            <a:ext cx="5562600" cy="18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58868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14745</TotalTime>
  <Words>978</Words>
  <Application>Microsoft Office PowerPoint</Application>
  <PresentationFormat>On-screen Show (16:9)</PresentationFormat>
  <Paragraphs>180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IBM Plex Sans</vt:lpstr>
      <vt:lpstr>IBM Plex Sans Medium</vt:lpstr>
      <vt:lpstr>Korean AI Agency Pitch Deck XL by Slidesgo</vt:lpstr>
      <vt:lpstr>HIT, Deep Learning Project Summary</vt:lpstr>
      <vt:lpstr>Problem Selection</vt:lpstr>
      <vt:lpstr>Meet our team </vt:lpstr>
      <vt:lpstr>Problem Selection</vt:lpstr>
      <vt:lpstr>PowerPoint Presentation</vt:lpstr>
      <vt:lpstr>Model Architecture</vt:lpstr>
      <vt:lpstr>Custom Neural Network for GDP Growth Rate Prediction</vt:lpstr>
      <vt:lpstr>Sentence-BERT and GPT-2 for RAG Agent</vt:lpstr>
      <vt:lpstr>Sentence-BERT and GPT-2 for RAG Agent</vt:lpstr>
      <vt:lpstr>GRU</vt:lpstr>
      <vt:lpstr>GRU</vt:lpstr>
      <vt:lpstr>LSTM</vt:lpstr>
      <vt:lpstr>LSTM</vt:lpstr>
      <vt:lpstr>Random Forest</vt:lpstr>
      <vt:lpstr>Random Forest</vt:lpstr>
      <vt:lpstr>Transformers</vt:lpstr>
      <vt:lpstr>Transformers</vt:lpstr>
      <vt:lpstr>TCN</vt:lpstr>
      <vt:lpstr>TCN</vt:lpstr>
      <vt:lpstr>WaveNet</vt:lpstr>
      <vt:lpstr>WaveNet</vt:lpstr>
      <vt:lpstr>Data Collection</vt:lpstr>
      <vt:lpstr>Data Preparation Techniques</vt:lpstr>
      <vt:lpstr>Solution</vt:lpstr>
      <vt:lpstr>PowerPoint Presentation</vt:lpstr>
      <vt:lpstr>Implementation</vt:lpstr>
      <vt:lpstr>Training &amp; Evaluation</vt:lpstr>
      <vt:lpstr>Analysis</vt:lpstr>
      <vt:lpstr>Transformers</vt:lpstr>
      <vt:lpstr>TCN</vt:lpstr>
      <vt:lpstr>WaveNet</vt:lpstr>
      <vt:lpstr>Presentation</vt:lpstr>
      <vt:lpstr>GitHub Repo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Adir Gelkop</cp:lastModifiedBy>
  <cp:revision>92</cp:revision>
  <dcterms:modified xsi:type="dcterms:W3CDTF">2025-01-31T14:28:19Z</dcterms:modified>
</cp:coreProperties>
</file>