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04" r:id="rId1"/>
  </p:sldMasterIdLst>
  <p:sldIdLst>
    <p:sldId id="256" r:id="rId2"/>
    <p:sldId id="257" r:id="rId3"/>
    <p:sldId id="259" r:id="rId4"/>
    <p:sldId id="258" r:id="rId5"/>
    <p:sldId id="265" r:id="rId6"/>
    <p:sldId id="260" r:id="rId7"/>
    <p:sldId id="261" r:id="rId8"/>
    <p:sldId id="262" r:id="rId9"/>
    <p:sldId id="264" r:id="rId10"/>
    <p:sldId id="268" r:id="rId11"/>
    <p:sldId id="263"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123" d="100"/>
          <a:sy n="123" d="100"/>
        </p:scale>
        <p:origin x="1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ECD8B30-1B71-45A1-8314-D59C86F581E1}" type="datetime1">
              <a:rPr lang="en-US" smtClean="0"/>
              <a:pPr/>
              <a:t>3/12/2023</a:t>
            </a:fld>
            <a:endParaRPr lang="en-US" b="1" dirty="0"/>
          </a:p>
        </p:txBody>
      </p:sp>
      <p:sp>
        <p:nvSpPr>
          <p:cNvPr id="5" name="Footer Placeholder 4"/>
          <p:cNvSpPr>
            <a:spLocks noGrp="1"/>
          </p:cNvSpPr>
          <p:nvPr>
            <p:ph type="ftr" sz="quarter" idx="11"/>
          </p:nvPr>
        </p:nvSpPr>
        <p:spPr>
          <a:xfrm>
            <a:off x="1876424" y="5410201"/>
            <a:ext cx="5124886" cy="365125"/>
          </a:xfrm>
        </p:spPr>
        <p:txBody>
          <a:bodyPr/>
          <a:lstStyle/>
          <a:p>
            <a:r>
              <a:rPr lang="en-US"/>
              <a:t>Sample Footer Text</a:t>
            </a:r>
            <a:endParaRPr lang="en-US" b="1" dirty="0"/>
          </a:p>
        </p:txBody>
      </p:sp>
      <p:sp>
        <p:nvSpPr>
          <p:cNvPr id="6" name="Slide Number Placeholder 5"/>
          <p:cNvSpPr>
            <a:spLocks noGrp="1"/>
          </p:cNvSpPr>
          <p:nvPr>
            <p:ph type="sldNum" sz="quarter" idx="12"/>
          </p:nvPr>
        </p:nvSpPr>
        <p:spPr>
          <a:xfrm>
            <a:off x="9896911" y="5410199"/>
            <a:ext cx="771089" cy="365125"/>
          </a:xfrm>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40018365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ECD8B30-1B71-45A1-8314-D59C86F581E1}" type="datetime1">
              <a:rPr lang="en-US" smtClean="0"/>
              <a:pPr/>
              <a:t>3/12/2023</a:t>
            </a:fld>
            <a:endParaRPr lang="en-US" b="1" dirty="0"/>
          </a:p>
        </p:txBody>
      </p:sp>
      <p:sp>
        <p:nvSpPr>
          <p:cNvPr id="6" name="Footer Placeholder 5"/>
          <p:cNvSpPr>
            <a:spLocks noGrp="1"/>
          </p:cNvSpPr>
          <p:nvPr>
            <p:ph type="ftr" sz="quarter" idx="11"/>
          </p:nvPr>
        </p:nvSpPr>
        <p:spPr/>
        <p:txBody>
          <a:bodyPr/>
          <a:lstStyle/>
          <a:p>
            <a:r>
              <a:rPr lang="en-US"/>
              <a:t>Sample Footer Text</a:t>
            </a:r>
            <a:endParaRPr lang="en-US" b="1" dirty="0"/>
          </a:p>
        </p:txBody>
      </p:sp>
      <p:sp>
        <p:nvSpPr>
          <p:cNvPr id="7" name="Slide Number Placeholder 6"/>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6218671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ECD8B30-1B71-45A1-8314-D59C86F581E1}" type="datetime1">
              <a:rPr lang="en-US" smtClean="0"/>
              <a:pPr/>
              <a:t>3/12/2023</a:t>
            </a:fld>
            <a:endParaRPr lang="en-US" b="1" dirty="0"/>
          </a:p>
        </p:txBody>
      </p:sp>
      <p:sp>
        <p:nvSpPr>
          <p:cNvPr id="6" name="Footer Placeholder 5"/>
          <p:cNvSpPr>
            <a:spLocks noGrp="1"/>
          </p:cNvSpPr>
          <p:nvPr>
            <p:ph type="ftr" sz="quarter" idx="11"/>
          </p:nvPr>
        </p:nvSpPr>
        <p:spPr/>
        <p:txBody>
          <a:bodyPr/>
          <a:lstStyle/>
          <a:p>
            <a:r>
              <a:rPr lang="en-US"/>
              <a:t>Sample Footer Text</a:t>
            </a:r>
            <a:endParaRPr lang="en-US" b="1" dirty="0"/>
          </a:p>
        </p:txBody>
      </p:sp>
      <p:sp>
        <p:nvSpPr>
          <p:cNvPr id="7" name="Slide Number Placeholder 6"/>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41867914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ECD8B30-1B71-45A1-8314-D59C86F581E1}" type="datetime1">
              <a:rPr lang="en-US" smtClean="0"/>
              <a:pPr/>
              <a:t>3/12/2023</a:t>
            </a:fld>
            <a:endParaRPr lang="en-US" b="1" dirty="0"/>
          </a:p>
        </p:txBody>
      </p:sp>
      <p:sp>
        <p:nvSpPr>
          <p:cNvPr id="6" name="Footer Placeholder 5"/>
          <p:cNvSpPr>
            <a:spLocks noGrp="1"/>
          </p:cNvSpPr>
          <p:nvPr>
            <p:ph type="ftr" sz="quarter" idx="11"/>
          </p:nvPr>
        </p:nvSpPr>
        <p:spPr/>
        <p:txBody>
          <a:bodyPr/>
          <a:lstStyle/>
          <a:p>
            <a:r>
              <a:rPr lang="en-US"/>
              <a:t>Sample Footer Text</a:t>
            </a:r>
            <a:endParaRPr lang="en-US" b="1" dirty="0"/>
          </a:p>
        </p:txBody>
      </p:sp>
      <p:sp>
        <p:nvSpPr>
          <p:cNvPr id="7" name="Slide Number Placeholder 6"/>
          <p:cNvSpPr>
            <a:spLocks noGrp="1"/>
          </p:cNvSpPr>
          <p:nvPr>
            <p:ph type="sldNum" sz="quarter" idx="12"/>
          </p:nvPr>
        </p:nvSpPr>
        <p:spPr/>
        <p:txBody>
          <a:bodyPr/>
          <a:lstStyle/>
          <a:p>
            <a:fld id="{F3450C42-9A0B-4425-92C2-70FCF7C45734}" type="slidenum">
              <a:rPr lang="en-US" smtClean="0"/>
              <a:pPr/>
              <a:t>‹#›</a:t>
            </a:fld>
            <a:endParaRPr lang="en-US" b="1"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872470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ECD8B30-1B71-45A1-8314-D59C86F581E1}" type="datetime1">
              <a:rPr lang="en-US" smtClean="0"/>
              <a:pPr/>
              <a:t>3/12/2023</a:t>
            </a:fld>
            <a:endParaRPr lang="en-US" b="1" dirty="0"/>
          </a:p>
        </p:txBody>
      </p:sp>
      <p:sp>
        <p:nvSpPr>
          <p:cNvPr id="6" name="Footer Placeholder 5"/>
          <p:cNvSpPr>
            <a:spLocks noGrp="1"/>
          </p:cNvSpPr>
          <p:nvPr>
            <p:ph type="ftr" sz="quarter" idx="11"/>
          </p:nvPr>
        </p:nvSpPr>
        <p:spPr/>
        <p:txBody>
          <a:bodyPr/>
          <a:lstStyle/>
          <a:p>
            <a:r>
              <a:rPr lang="en-US"/>
              <a:t>Sample Footer Text</a:t>
            </a:r>
            <a:endParaRPr lang="en-US" b="1" dirty="0"/>
          </a:p>
        </p:txBody>
      </p:sp>
      <p:sp>
        <p:nvSpPr>
          <p:cNvPr id="7" name="Slide Number Placeholder 6"/>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6160047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5ECD8B30-1B71-45A1-8314-D59C86F581E1}" type="datetime1">
              <a:rPr lang="en-US" smtClean="0"/>
              <a:pPr/>
              <a:t>3/12/2023</a:t>
            </a:fld>
            <a:endParaRPr lang="en-US" b="1" dirty="0"/>
          </a:p>
        </p:txBody>
      </p:sp>
      <p:sp>
        <p:nvSpPr>
          <p:cNvPr id="4" name="Footer Placeholder 3"/>
          <p:cNvSpPr>
            <a:spLocks noGrp="1"/>
          </p:cNvSpPr>
          <p:nvPr>
            <p:ph type="ftr" sz="quarter" idx="11"/>
          </p:nvPr>
        </p:nvSpPr>
        <p:spPr/>
        <p:txBody>
          <a:bodyPr/>
          <a:lstStyle/>
          <a:p>
            <a:r>
              <a:rPr lang="en-US"/>
              <a:t>Sample Footer Text</a:t>
            </a:r>
            <a:endParaRPr lang="en-US" b="1" dirty="0"/>
          </a:p>
        </p:txBody>
      </p:sp>
      <p:sp>
        <p:nvSpPr>
          <p:cNvPr id="5" name="Slide Number Placeholder 4"/>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0245516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5ECD8B30-1B71-45A1-8314-D59C86F581E1}" type="datetime1">
              <a:rPr lang="en-US" smtClean="0"/>
              <a:pPr/>
              <a:t>3/12/2023</a:t>
            </a:fld>
            <a:endParaRPr lang="en-US" b="1" dirty="0"/>
          </a:p>
        </p:txBody>
      </p:sp>
      <p:sp>
        <p:nvSpPr>
          <p:cNvPr id="4" name="Footer Placeholder 3"/>
          <p:cNvSpPr>
            <a:spLocks noGrp="1"/>
          </p:cNvSpPr>
          <p:nvPr>
            <p:ph type="ftr" sz="quarter" idx="11"/>
          </p:nvPr>
        </p:nvSpPr>
        <p:spPr/>
        <p:txBody>
          <a:bodyPr/>
          <a:lstStyle/>
          <a:p>
            <a:r>
              <a:rPr lang="en-US"/>
              <a:t>Sample Footer Text</a:t>
            </a:r>
            <a:endParaRPr lang="en-US" b="1" dirty="0"/>
          </a:p>
        </p:txBody>
      </p:sp>
      <p:sp>
        <p:nvSpPr>
          <p:cNvPr id="5" name="Slide Number Placeholder 4"/>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02389251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ECD8B30-1B71-45A1-8314-D59C86F581E1}" type="datetime1">
              <a:rPr lang="en-US" smtClean="0"/>
              <a:pPr/>
              <a:t>3/12/2023</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27467130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ECD8B30-1B71-45A1-8314-D59C86F581E1}" type="datetime1">
              <a:rPr lang="en-US" smtClean="0"/>
              <a:pPr/>
              <a:t>3/12/2023</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83714805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ECD8B30-1B71-45A1-8314-D59C86F581E1}" type="datetime1">
              <a:rPr lang="en-US" smtClean="0"/>
              <a:pPr/>
              <a:t>3/12/2023</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95304430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ECD8B30-1B71-45A1-8314-D59C86F581E1}" type="datetime1">
              <a:rPr lang="en-US" smtClean="0"/>
              <a:pPr/>
              <a:t>3/12/2023</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8200441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5ECD8B30-1B71-45A1-8314-D59C86F581E1}" type="datetime1">
              <a:rPr lang="en-US" smtClean="0"/>
              <a:pPr/>
              <a:t>3/12/2023</a:t>
            </a:fld>
            <a:endParaRPr lang="en-US" b="1" dirty="0"/>
          </a:p>
        </p:txBody>
      </p:sp>
      <p:sp>
        <p:nvSpPr>
          <p:cNvPr id="6" name="Footer Placeholder 5"/>
          <p:cNvSpPr>
            <a:spLocks noGrp="1"/>
          </p:cNvSpPr>
          <p:nvPr>
            <p:ph type="ftr" sz="quarter" idx="11"/>
          </p:nvPr>
        </p:nvSpPr>
        <p:spPr/>
        <p:txBody>
          <a:bodyPr/>
          <a:lstStyle/>
          <a:p>
            <a:r>
              <a:rPr lang="en-US"/>
              <a:t>Sample Footer Text</a:t>
            </a:r>
            <a:endParaRPr lang="en-US" b="1" dirty="0"/>
          </a:p>
        </p:txBody>
      </p:sp>
      <p:sp>
        <p:nvSpPr>
          <p:cNvPr id="7" name="Slide Number Placeholder 6"/>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78571015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5ECD8B30-1B71-45A1-8314-D59C86F581E1}" type="datetime1">
              <a:rPr lang="en-US" smtClean="0"/>
              <a:pPr/>
              <a:t>3/12/2023</a:t>
            </a:fld>
            <a:endParaRPr lang="en-US" b="1" dirty="0"/>
          </a:p>
        </p:txBody>
      </p:sp>
      <p:sp>
        <p:nvSpPr>
          <p:cNvPr id="8" name="Footer Placeholder 7"/>
          <p:cNvSpPr>
            <a:spLocks noGrp="1"/>
          </p:cNvSpPr>
          <p:nvPr>
            <p:ph type="ftr" sz="quarter" idx="11"/>
          </p:nvPr>
        </p:nvSpPr>
        <p:spPr/>
        <p:txBody>
          <a:bodyPr/>
          <a:lstStyle/>
          <a:p>
            <a:r>
              <a:rPr lang="en-US"/>
              <a:t>Sample Footer Text</a:t>
            </a:r>
            <a:endParaRPr lang="en-US" b="1" dirty="0"/>
          </a:p>
        </p:txBody>
      </p:sp>
      <p:sp>
        <p:nvSpPr>
          <p:cNvPr id="9" name="Slide Number Placeholder 8"/>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1131836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ECD8B30-1B71-45A1-8314-D59C86F581E1}" type="datetime1">
              <a:rPr lang="en-US" smtClean="0"/>
              <a:pPr/>
              <a:t>3/12/2023</a:t>
            </a:fld>
            <a:endParaRPr lang="en-US" b="1" dirty="0"/>
          </a:p>
        </p:txBody>
      </p:sp>
      <p:sp>
        <p:nvSpPr>
          <p:cNvPr id="4" name="Footer Placeholder 3"/>
          <p:cNvSpPr>
            <a:spLocks noGrp="1"/>
          </p:cNvSpPr>
          <p:nvPr>
            <p:ph type="ftr" sz="quarter" idx="11"/>
          </p:nvPr>
        </p:nvSpPr>
        <p:spPr/>
        <p:txBody>
          <a:bodyPr/>
          <a:lstStyle/>
          <a:p>
            <a:r>
              <a:rPr lang="en-US"/>
              <a:t>Sample Footer Text</a:t>
            </a:r>
            <a:endParaRPr lang="en-US" b="1" dirty="0"/>
          </a:p>
        </p:txBody>
      </p:sp>
      <p:sp>
        <p:nvSpPr>
          <p:cNvPr id="5" name="Slide Number Placeholder 4"/>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02187518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D8B30-1B71-45A1-8314-D59C86F581E1}" type="datetime1">
              <a:rPr lang="en-US" smtClean="0"/>
              <a:pPr/>
              <a:t>3/12/2023</a:t>
            </a:fld>
            <a:endParaRPr lang="en-US" b="1" dirty="0"/>
          </a:p>
        </p:txBody>
      </p:sp>
      <p:sp>
        <p:nvSpPr>
          <p:cNvPr id="3" name="Footer Placeholder 2"/>
          <p:cNvSpPr>
            <a:spLocks noGrp="1"/>
          </p:cNvSpPr>
          <p:nvPr>
            <p:ph type="ftr" sz="quarter" idx="11"/>
          </p:nvPr>
        </p:nvSpPr>
        <p:spPr/>
        <p:txBody>
          <a:bodyPr/>
          <a:lstStyle/>
          <a:p>
            <a:r>
              <a:rPr lang="en-US"/>
              <a:t>Sample Footer Text</a:t>
            </a:r>
            <a:endParaRPr lang="en-US" b="1" dirty="0"/>
          </a:p>
        </p:txBody>
      </p:sp>
      <p:sp>
        <p:nvSpPr>
          <p:cNvPr id="4" name="Slide Number Placeholder 3"/>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05646797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ECD8B30-1B71-45A1-8314-D59C86F581E1}" type="datetime1">
              <a:rPr lang="en-US" smtClean="0"/>
              <a:pPr/>
              <a:t>3/12/2023</a:t>
            </a:fld>
            <a:endParaRPr lang="en-US" b="1" dirty="0"/>
          </a:p>
        </p:txBody>
      </p:sp>
      <p:sp>
        <p:nvSpPr>
          <p:cNvPr id="6" name="Footer Placeholder 5"/>
          <p:cNvSpPr>
            <a:spLocks noGrp="1"/>
          </p:cNvSpPr>
          <p:nvPr>
            <p:ph type="ftr" sz="quarter" idx="11"/>
          </p:nvPr>
        </p:nvSpPr>
        <p:spPr/>
        <p:txBody>
          <a:bodyPr/>
          <a:lstStyle/>
          <a:p>
            <a:r>
              <a:rPr lang="en-US"/>
              <a:t>Sample Footer Text</a:t>
            </a:r>
            <a:endParaRPr lang="en-US" b="1" dirty="0"/>
          </a:p>
        </p:txBody>
      </p:sp>
      <p:sp>
        <p:nvSpPr>
          <p:cNvPr id="7" name="Slide Number Placeholder 6"/>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86114759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ECD8B30-1B71-45A1-8314-D59C86F581E1}" type="datetime1">
              <a:rPr lang="en-US" smtClean="0"/>
              <a:pPr/>
              <a:t>3/12/2023</a:t>
            </a:fld>
            <a:endParaRPr lang="en-US" b="1" dirty="0"/>
          </a:p>
        </p:txBody>
      </p:sp>
      <p:sp>
        <p:nvSpPr>
          <p:cNvPr id="6" name="Footer Placeholder 5"/>
          <p:cNvSpPr>
            <a:spLocks noGrp="1"/>
          </p:cNvSpPr>
          <p:nvPr>
            <p:ph type="ftr" sz="quarter" idx="11"/>
          </p:nvPr>
        </p:nvSpPr>
        <p:spPr/>
        <p:txBody>
          <a:bodyPr/>
          <a:lstStyle/>
          <a:p>
            <a:r>
              <a:rPr lang="en-US"/>
              <a:t>Sample Footer Text</a:t>
            </a:r>
            <a:endParaRPr lang="en-US" b="1" dirty="0"/>
          </a:p>
        </p:txBody>
      </p:sp>
      <p:sp>
        <p:nvSpPr>
          <p:cNvPr id="7" name="Slide Number Placeholder 6"/>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5615145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ECD8B30-1B71-45A1-8314-D59C86F581E1}" type="datetime1">
              <a:rPr lang="en-US" smtClean="0"/>
              <a:pPr/>
              <a:t>3/12/2023</a:t>
            </a:fld>
            <a:endParaRPr lang="en-US" b="1"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Sample Footer Text</a:t>
            </a:r>
            <a:endParaRPr lang="en-US" b="1"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945420043"/>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hf sldNum="0" hdr="0" ftr="0" dt="0"/>
  <p:txStyles>
    <p:title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publication/286494593_A_Vibration_Sensor_Design_Research" TargetMode="External"/><Relationship Id="rId2" Type="http://schemas.openxmlformats.org/officeDocument/2006/relationships/hyperlink" Target="https://www.mdpi.com/2079-9292/9/12/2082" TargetMode="External"/><Relationship Id="rId1" Type="http://schemas.openxmlformats.org/officeDocument/2006/relationships/slideLayout" Target="../slideLayouts/slideLayout2.xml"/><Relationship Id="rId4" Type="http://schemas.openxmlformats.org/officeDocument/2006/relationships/hyperlink" Target="https://www.irjmets.com/uploadedfiles/paper/volume_3/issue_12_december_2021/17917/final/fin_irjmets1640499489.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ניאון מעגל תלת-ממדי">
            <a:extLst>
              <a:ext uri="{FF2B5EF4-FFF2-40B4-BE49-F238E27FC236}">
                <a16:creationId xmlns:a16="http://schemas.microsoft.com/office/drawing/2014/main" id="{C07F05CB-E987-DD79-4314-E19A36253CAD}"/>
              </a:ext>
            </a:extLst>
          </p:cNvPr>
          <p:cNvPicPr>
            <a:picLocks noChangeAspect="1"/>
          </p:cNvPicPr>
          <p:nvPr/>
        </p:nvPicPr>
        <p:blipFill rotWithShape="1">
          <a:blip r:embed="rId2"/>
          <a:srcRect l="15391" r="13111" b="2"/>
          <a:stretch/>
        </p:blipFill>
        <p:spPr>
          <a:xfrm>
            <a:off x="6536411" y="254456"/>
            <a:ext cx="4203526" cy="4203526"/>
          </a:xfrm>
          <a:custGeom>
            <a:avLst/>
            <a:gdLst/>
            <a:ahLst/>
            <a:cxnLst/>
            <a:rect l="l" t="t" r="r" b="b"/>
            <a:pathLst>
              <a:path w="2813056" h="2813056">
                <a:moveTo>
                  <a:pt x="1406528" y="0"/>
                </a:moveTo>
                <a:cubicBezTo>
                  <a:pt x="2183332" y="0"/>
                  <a:pt x="2813056" y="629724"/>
                  <a:pt x="2813056" y="1406528"/>
                </a:cubicBezTo>
                <a:cubicBezTo>
                  <a:pt x="2813056" y="2183332"/>
                  <a:pt x="2183332" y="2813056"/>
                  <a:pt x="1406528" y="2813056"/>
                </a:cubicBezTo>
                <a:cubicBezTo>
                  <a:pt x="629724" y="2813056"/>
                  <a:pt x="0" y="2183332"/>
                  <a:pt x="0" y="1406528"/>
                </a:cubicBezTo>
                <a:cubicBezTo>
                  <a:pt x="0" y="629724"/>
                  <a:pt x="629724" y="0"/>
                  <a:pt x="1406528" y="0"/>
                </a:cubicBezTo>
                <a:close/>
              </a:path>
            </a:pathLst>
          </a:custGeom>
        </p:spPr>
      </p:pic>
      <p:sp>
        <p:nvSpPr>
          <p:cNvPr id="2" name="כותרת 1">
            <a:extLst>
              <a:ext uri="{FF2B5EF4-FFF2-40B4-BE49-F238E27FC236}">
                <a16:creationId xmlns:a16="http://schemas.microsoft.com/office/drawing/2014/main" id="{55FEFDEC-6BC7-963B-81C1-1362097CDCDD}"/>
              </a:ext>
            </a:extLst>
          </p:cNvPr>
          <p:cNvSpPr>
            <a:spLocks noGrp="1"/>
          </p:cNvSpPr>
          <p:nvPr>
            <p:ph type="ctrTitle"/>
          </p:nvPr>
        </p:nvSpPr>
        <p:spPr>
          <a:xfrm>
            <a:off x="2545517" y="2193085"/>
            <a:ext cx="3624471" cy="2577893"/>
          </a:xfrm>
        </p:spPr>
        <p:txBody>
          <a:bodyPr>
            <a:normAutofit/>
          </a:bodyPr>
          <a:lstStyle/>
          <a:p>
            <a:pPr>
              <a:lnSpc>
                <a:spcPct val="102000"/>
              </a:lnSpc>
            </a:pPr>
            <a:r>
              <a:rPr lang="en-US" sz="5000" dirty="0">
                <a:solidFill>
                  <a:schemeClr val="accent2">
                    <a:lumMod val="75000"/>
                  </a:schemeClr>
                </a:solidFill>
              </a:rPr>
              <a:t>SMART SWIMMING POOL</a:t>
            </a:r>
            <a:endParaRPr lang="he-IL" sz="5000" dirty="0">
              <a:solidFill>
                <a:schemeClr val="accent2">
                  <a:lumMod val="75000"/>
                </a:schemeClr>
              </a:solidFill>
            </a:endParaRPr>
          </a:p>
        </p:txBody>
      </p:sp>
      <p:sp>
        <p:nvSpPr>
          <p:cNvPr id="3" name="כותרת משנה 2">
            <a:extLst>
              <a:ext uri="{FF2B5EF4-FFF2-40B4-BE49-F238E27FC236}">
                <a16:creationId xmlns:a16="http://schemas.microsoft.com/office/drawing/2014/main" id="{E47AEBD0-60D6-9D9B-D75A-699308E151DA}"/>
              </a:ext>
            </a:extLst>
          </p:cNvPr>
          <p:cNvSpPr>
            <a:spLocks noGrp="1"/>
          </p:cNvSpPr>
          <p:nvPr>
            <p:ph type="subTitle" idx="1"/>
          </p:nvPr>
        </p:nvSpPr>
        <p:spPr>
          <a:xfrm>
            <a:off x="2545517" y="4863054"/>
            <a:ext cx="3624471" cy="811604"/>
          </a:xfrm>
        </p:spPr>
        <p:txBody>
          <a:bodyPr>
            <a:normAutofit/>
          </a:bodyPr>
          <a:lstStyle/>
          <a:p>
            <a:pPr>
              <a:lnSpc>
                <a:spcPct val="107000"/>
              </a:lnSpc>
            </a:pPr>
            <a:r>
              <a:rPr lang="en-US" sz="1700" b="1" dirty="0" err="1">
                <a:solidFill>
                  <a:schemeClr val="bg1"/>
                </a:solidFill>
              </a:rPr>
              <a:t>Adir</a:t>
            </a:r>
            <a:r>
              <a:rPr lang="en-US" sz="1700" b="1" dirty="0">
                <a:solidFill>
                  <a:schemeClr val="bg1"/>
                </a:solidFill>
              </a:rPr>
              <a:t> </a:t>
            </a:r>
            <a:r>
              <a:rPr lang="en-US" sz="1700" b="1" dirty="0" err="1">
                <a:solidFill>
                  <a:schemeClr val="bg1"/>
                </a:solidFill>
              </a:rPr>
              <a:t>Nisim</a:t>
            </a:r>
            <a:r>
              <a:rPr lang="en-US" sz="1700" b="1" dirty="0">
                <a:solidFill>
                  <a:schemeClr val="bg1"/>
                </a:solidFill>
              </a:rPr>
              <a:t> –313197378</a:t>
            </a:r>
          </a:p>
          <a:p>
            <a:pPr>
              <a:lnSpc>
                <a:spcPct val="107000"/>
              </a:lnSpc>
            </a:pPr>
            <a:r>
              <a:rPr lang="en-US" sz="1700" b="1" dirty="0">
                <a:solidFill>
                  <a:schemeClr val="bg1"/>
                </a:solidFill>
              </a:rPr>
              <a:t>Ben tellier-316601855</a:t>
            </a:r>
            <a:endParaRPr lang="he-IL" sz="1700" b="1" dirty="0">
              <a:solidFill>
                <a:schemeClr val="bg1"/>
              </a:solidFill>
            </a:endParaRPr>
          </a:p>
        </p:txBody>
      </p:sp>
    </p:spTree>
    <p:extLst>
      <p:ext uri="{BB962C8B-B14F-4D97-AF65-F5344CB8AC3E}">
        <p14:creationId xmlns:p14="http://schemas.microsoft.com/office/powerpoint/2010/main" val="3780619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F0A9A12-4726-8DAC-2D10-84A8749B0A92}"/>
              </a:ext>
            </a:extLst>
          </p:cNvPr>
          <p:cNvSpPr>
            <a:spLocks noGrp="1"/>
          </p:cNvSpPr>
          <p:nvPr>
            <p:ph type="title"/>
          </p:nvPr>
        </p:nvSpPr>
        <p:spPr/>
        <p:txBody>
          <a:bodyPr>
            <a:normAutofit/>
          </a:bodyPr>
          <a:lstStyle/>
          <a:p>
            <a:pPr algn="ctr"/>
            <a:r>
              <a:rPr lang="en-US" sz="5400" b="1" dirty="0">
                <a:solidFill>
                  <a:schemeClr val="bg1"/>
                </a:solidFill>
              </a:rPr>
              <a:t>Firebase cloud</a:t>
            </a:r>
            <a:endParaRPr lang="he-IL" sz="5400" b="1" dirty="0">
              <a:solidFill>
                <a:schemeClr val="bg1"/>
              </a:solidFill>
            </a:endParaRPr>
          </a:p>
        </p:txBody>
      </p:sp>
      <p:pic>
        <p:nvPicPr>
          <p:cNvPr id="7" name="Picture 6">
            <a:extLst>
              <a:ext uri="{FF2B5EF4-FFF2-40B4-BE49-F238E27FC236}">
                <a16:creationId xmlns:a16="http://schemas.microsoft.com/office/drawing/2014/main" id="{03F8E066-8230-2B53-F9AE-75598B3EF72B}"/>
              </a:ext>
            </a:extLst>
          </p:cNvPr>
          <p:cNvPicPr>
            <a:picLocks noChangeAspect="1"/>
          </p:cNvPicPr>
          <p:nvPr/>
        </p:nvPicPr>
        <p:blipFill>
          <a:blip r:embed="rId2"/>
          <a:stretch>
            <a:fillRect/>
          </a:stretch>
        </p:blipFill>
        <p:spPr>
          <a:xfrm>
            <a:off x="1477818" y="1810551"/>
            <a:ext cx="9716655" cy="4375822"/>
          </a:xfrm>
          <a:prstGeom prst="rect">
            <a:avLst/>
          </a:prstGeom>
        </p:spPr>
      </p:pic>
      <p:sp>
        <p:nvSpPr>
          <p:cNvPr id="8" name="TextBox 7">
            <a:extLst>
              <a:ext uri="{FF2B5EF4-FFF2-40B4-BE49-F238E27FC236}">
                <a16:creationId xmlns:a16="http://schemas.microsoft.com/office/drawing/2014/main" id="{3657C11F-4C07-CB69-3566-08132F1A4D00}"/>
              </a:ext>
            </a:extLst>
          </p:cNvPr>
          <p:cNvSpPr txBox="1"/>
          <p:nvPr/>
        </p:nvSpPr>
        <p:spPr>
          <a:xfrm>
            <a:off x="4027054" y="4391581"/>
            <a:ext cx="1828800" cy="369332"/>
          </a:xfrm>
          <a:prstGeom prst="rect">
            <a:avLst/>
          </a:prstGeom>
          <a:noFill/>
        </p:spPr>
        <p:txBody>
          <a:bodyPr wrap="square" rtlCol="0">
            <a:spAutoFit/>
          </a:bodyPr>
          <a:lstStyle/>
          <a:p>
            <a:r>
              <a:rPr lang="he-IL" dirty="0">
                <a:solidFill>
                  <a:srgbClr val="FF0000"/>
                </a:solidFill>
              </a:rPr>
              <a:t>טבלה שם הבריכה</a:t>
            </a:r>
            <a:endParaRPr lang="LID4096" dirty="0">
              <a:solidFill>
                <a:srgbClr val="FF0000"/>
              </a:solidFill>
            </a:endParaRPr>
          </a:p>
        </p:txBody>
      </p:sp>
      <p:sp>
        <p:nvSpPr>
          <p:cNvPr id="9" name="TextBox 8">
            <a:extLst>
              <a:ext uri="{FF2B5EF4-FFF2-40B4-BE49-F238E27FC236}">
                <a16:creationId xmlns:a16="http://schemas.microsoft.com/office/drawing/2014/main" id="{20A42BA3-70D8-7708-6DEC-3AD0138FDCF8}"/>
              </a:ext>
            </a:extLst>
          </p:cNvPr>
          <p:cNvSpPr txBox="1"/>
          <p:nvPr/>
        </p:nvSpPr>
        <p:spPr>
          <a:xfrm>
            <a:off x="5966691" y="4996934"/>
            <a:ext cx="1681018" cy="369332"/>
          </a:xfrm>
          <a:prstGeom prst="rect">
            <a:avLst/>
          </a:prstGeom>
          <a:noFill/>
        </p:spPr>
        <p:txBody>
          <a:bodyPr wrap="square" rtlCol="0">
            <a:spAutoFit/>
          </a:bodyPr>
          <a:lstStyle/>
          <a:p>
            <a:pPr algn="r" rtl="1"/>
            <a:r>
              <a:rPr lang="he-IL" dirty="0">
                <a:solidFill>
                  <a:srgbClr val="FF0000"/>
                </a:solidFill>
              </a:rPr>
              <a:t>שירותים מערכות</a:t>
            </a:r>
            <a:endParaRPr lang="LID4096" dirty="0">
              <a:solidFill>
                <a:srgbClr val="FF0000"/>
              </a:solidFill>
            </a:endParaRPr>
          </a:p>
        </p:txBody>
      </p:sp>
      <p:sp>
        <p:nvSpPr>
          <p:cNvPr id="11" name="TextBox 10">
            <a:extLst>
              <a:ext uri="{FF2B5EF4-FFF2-40B4-BE49-F238E27FC236}">
                <a16:creationId xmlns:a16="http://schemas.microsoft.com/office/drawing/2014/main" id="{E75794A3-C200-2431-5AB6-75F198B67EC7}"/>
              </a:ext>
            </a:extLst>
          </p:cNvPr>
          <p:cNvSpPr txBox="1"/>
          <p:nvPr/>
        </p:nvSpPr>
        <p:spPr>
          <a:xfrm>
            <a:off x="7028481" y="5486400"/>
            <a:ext cx="2564970" cy="369332"/>
          </a:xfrm>
          <a:prstGeom prst="rect">
            <a:avLst/>
          </a:prstGeom>
          <a:noFill/>
        </p:spPr>
        <p:txBody>
          <a:bodyPr wrap="square" rtlCol="0">
            <a:spAutoFit/>
          </a:bodyPr>
          <a:lstStyle/>
          <a:p>
            <a:pPr algn="r"/>
            <a:r>
              <a:rPr lang="he-IL" dirty="0">
                <a:solidFill>
                  <a:srgbClr val="FF0000"/>
                </a:solidFill>
              </a:rPr>
              <a:t>תכונות</a:t>
            </a:r>
            <a:endParaRPr lang="LID4096" dirty="0">
              <a:solidFill>
                <a:srgbClr val="FF0000"/>
              </a:solidFill>
            </a:endParaRPr>
          </a:p>
        </p:txBody>
      </p:sp>
    </p:spTree>
    <p:extLst>
      <p:ext uri="{BB962C8B-B14F-4D97-AF65-F5344CB8AC3E}">
        <p14:creationId xmlns:p14="http://schemas.microsoft.com/office/powerpoint/2010/main" val="3834875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F0A9A12-4726-8DAC-2D10-84A8749B0A92}"/>
              </a:ext>
            </a:extLst>
          </p:cNvPr>
          <p:cNvSpPr>
            <a:spLocks noGrp="1"/>
          </p:cNvSpPr>
          <p:nvPr>
            <p:ph type="title"/>
          </p:nvPr>
        </p:nvSpPr>
        <p:spPr/>
        <p:txBody>
          <a:bodyPr>
            <a:normAutofit/>
          </a:bodyPr>
          <a:lstStyle/>
          <a:p>
            <a:pPr algn="ctr"/>
            <a:r>
              <a:rPr lang="en-US" sz="5400" b="1" dirty="0">
                <a:solidFill>
                  <a:schemeClr val="bg1"/>
                </a:solidFill>
              </a:rPr>
              <a:t>IOT POOL TO The future </a:t>
            </a:r>
            <a:endParaRPr lang="he-IL" sz="5400" b="1" dirty="0">
              <a:solidFill>
                <a:schemeClr val="bg1"/>
              </a:solidFill>
            </a:endParaRPr>
          </a:p>
        </p:txBody>
      </p:sp>
      <p:sp>
        <p:nvSpPr>
          <p:cNvPr id="3" name="מציין מיקום תוכן 2">
            <a:extLst>
              <a:ext uri="{FF2B5EF4-FFF2-40B4-BE49-F238E27FC236}">
                <a16:creationId xmlns:a16="http://schemas.microsoft.com/office/drawing/2014/main" id="{FF3A6B25-7259-016A-EE64-EF816356E6A4}"/>
              </a:ext>
            </a:extLst>
          </p:cNvPr>
          <p:cNvSpPr>
            <a:spLocks noGrp="1"/>
          </p:cNvSpPr>
          <p:nvPr>
            <p:ph idx="1"/>
          </p:nvPr>
        </p:nvSpPr>
        <p:spPr/>
        <p:txBody>
          <a:bodyPr/>
          <a:lstStyle/>
          <a:p>
            <a:pPr marL="0" indent="0">
              <a:buNone/>
            </a:pPr>
            <a:r>
              <a:rPr lang="he-IL" b="1" u="sng" dirty="0">
                <a:solidFill>
                  <a:schemeClr val="bg1"/>
                </a:solidFill>
              </a:rPr>
              <a:t>הצעות עתידיות לקידום ופיתוח הפרויקט:</a:t>
            </a:r>
          </a:p>
          <a:p>
            <a:r>
              <a:rPr lang="he-IL" dirty="0">
                <a:solidFill>
                  <a:schemeClr val="bg1"/>
                </a:solidFill>
              </a:rPr>
              <a:t>סנסורים למילוי גובה מים  בהתאם למפלס קבוע שהוגדר</a:t>
            </a:r>
          </a:p>
          <a:p>
            <a:r>
              <a:rPr lang="he-IL" dirty="0">
                <a:solidFill>
                  <a:schemeClr val="bg1"/>
                </a:solidFill>
              </a:rPr>
              <a:t>חיישן לבדיקת תקינות וריכוז הכלור בבריכה</a:t>
            </a:r>
          </a:p>
          <a:p>
            <a:r>
              <a:rPr lang="he-IL" dirty="0">
                <a:solidFill>
                  <a:schemeClr val="bg1"/>
                </a:solidFill>
              </a:rPr>
              <a:t>יצירת </a:t>
            </a:r>
            <a:r>
              <a:rPr lang="en-US" dirty="0">
                <a:solidFill>
                  <a:schemeClr val="bg1"/>
                </a:solidFill>
              </a:rPr>
              <a:t>Login </a:t>
            </a:r>
            <a:r>
              <a:rPr lang="he-IL" dirty="0">
                <a:solidFill>
                  <a:schemeClr val="bg1"/>
                </a:solidFill>
              </a:rPr>
              <a:t> למשתמש להתחברות (למען אבטחה)</a:t>
            </a:r>
          </a:p>
          <a:p>
            <a:r>
              <a:rPr lang="he-IL" dirty="0">
                <a:solidFill>
                  <a:schemeClr val="bg1"/>
                </a:solidFill>
              </a:rPr>
              <a:t>הוספת שליטה קולית לאפליקציה</a:t>
            </a:r>
          </a:p>
        </p:txBody>
      </p:sp>
    </p:spTree>
    <p:extLst>
      <p:ext uri="{BB962C8B-B14F-4D97-AF65-F5344CB8AC3E}">
        <p14:creationId xmlns:p14="http://schemas.microsoft.com/office/powerpoint/2010/main" val="197455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0CF114D-AD1B-F0BE-2F82-DD64CC3F98A0}"/>
              </a:ext>
            </a:extLst>
          </p:cNvPr>
          <p:cNvSpPr>
            <a:spLocks noGrp="1"/>
          </p:cNvSpPr>
          <p:nvPr>
            <p:ph type="title"/>
          </p:nvPr>
        </p:nvSpPr>
        <p:spPr/>
        <p:txBody>
          <a:bodyPr>
            <a:normAutofit/>
          </a:bodyPr>
          <a:lstStyle/>
          <a:p>
            <a:pPr algn="ctr"/>
            <a:r>
              <a:rPr lang="he-IL" sz="5400" dirty="0">
                <a:solidFill>
                  <a:schemeClr val="bg1"/>
                </a:solidFill>
              </a:rPr>
              <a:t>סיכום</a:t>
            </a:r>
          </a:p>
        </p:txBody>
      </p:sp>
      <p:sp>
        <p:nvSpPr>
          <p:cNvPr id="3" name="מציין מיקום תוכן 2">
            <a:extLst>
              <a:ext uri="{FF2B5EF4-FFF2-40B4-BE49-F238E27FC236}">
                <a16:creationId xmlns:a16="http://schemas.microsoft.com/office/drawing/2014/main" id="{00B8CA63-A2BA-1802-622D-600EB4A28F09}"/>
              </a:ext>
            </a:extLst>
          </p:cNvPr>
          <p:cNvSpPr>
            <a:spLocks noGrp="1"/>
          </p:cNvSpPr>
          <p:nvPr>
            <p:ph idx="1"/>
          </p:nvPr>
        </p:nvSpPr>
        <p:spPr/>
        <p:txBody>
          <a:bodyPr>
            <a:normAutofit/>
          </a:bodyPr>
          <a:lstStyle/>
          <a:p>
            <a:r>
              <a:rPr lang="he-IL" sz="1900" dirty="0">
                <a:solidFill>
                  <a:schemeClr val="bg1"/>
                </a:solidFill>
              </a:rPr>
              <a:t>מערכת </a:t>
            </a:r>
            <a:r>
              <a:rPr lang="en-US" sz="1900" dirty="0">
                <a:solidFill>
                  <a:schemeClr val="bg1"/>
                </a:solidFill>
              </a:rPr>
              <a:t>IOT SMART POOL</a:t>
            </a:r>
            <a:r>
              <a:rPr lang="he-IL" sz="1900" dirty="0">
                <a:solidFill>
                  <a:schemeClr val="bg1"/>
                </a:solidFill>
              </a:rPr>
              <a:t> נועדה לתת מענה לבעלי בריכות שחייה מקורות שרוצים למקסם את צרכי נוחות המשתמשים בבריכה וחסכון במשאבים תוך שמירה על מצב אידאלי מבחינת טמפרטורה ותאורת המקום. המערכת תשלב בתוכה מערכות טכנולוגיות של אמצעים חכמים מהתקופה הנוכחית.</a:t>
            </a:r>
          </a:p>
          <a:p>
            <a:r>
              <a:rPr lang="he-IL" sz="1900" dirty="0">
                <a:solidFill>
                  <a:schemeClr val="bg1"/>
                </a:solidFill>
              </a:rPr>
              <a:t>המערכת משלבת בתוכה רכיבים טכנולוגיים קיימים ללא צורך בפיתוח של רכיבים חדש ויכולה להשתלב במהירות בכל בריכה מקורה בפריסה עולמית.</a:t>
            </a:r>
          </a:p>
          <a:p>
            <a:r>
              <a:rPr lang="he-IL" sz="1900" dirty="0">
                <a:solidFill>
                  <a:schemeClr val="bg1"/>
                </a:solidFill>
              </a:rPr>
              <a:t>עלות המערכת ביחס לתוצר היא נמוכה ומשתלמת.</a:t>
            </a:r>
          </a:p>
          <a:p>
            <a:r>
              <a:rPr lang="he-IL" sz="1900" dirty="0">
                <a:solidFill>
                  <a:schemeClr val="bg1"/>
                </a:solidFill>
              </a:rPr>
              <a:t> המערכת עוזרת בחיסכון של מים וחשמל באופן הכי יעיל .</a:t>
            </a:r>
          </a:p>
          <a:p>
            <a:r>
              <a:rPr lang="he-IL" sz="1900" dirty="0">
                <a:solidFill>
                  <a:schemeClr val="bg1"/>
                </a:solidFill>
              </a:rPr>
              <a:t>זיהוי תקלות באופן </a:t>
            </a:r>
            <a:r>
              <a:rPr lang="he-IL" sz="1900">
                <a:solidFill>
                  <a:schemeClr val="bg1"/>
                </a:solidFill>
              </a:rPr>
              <a:t>פשוט ויעיל.</a:t>
            </a:r>
            <a:endParaRPr lang="he-IL" sz="1900" dirty="0">
              <a:solidFill>
                <a:schemeClr val="bg1"/>
              </a:solidFill>
            </a:endParaRPr>
          </a:p>
          <a:p>
            <a:endParaRPr lang="he-IL" dirty="0"/>
          </a:p>
        </p:txBody>
      </p:sp>
    </p:spTree>
    <p:extLst>
      <p:ext uri="{BB962C8B-B14F-4D97-AF65-F5344CB8AC3E}">
        <p14:creationId xmlns:p14="http://schemas.microsoft.com/office/powerpoint/2010/main" val="1882664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B9252C9-A529-2557-08B4-B761D5DDC413}"/>
              </a:ext>
            </a:extLst>
          </p:cNvPr>
          <p:cNvSpPr>
            <a:spLocks noGrp="1"/>
          </p:cNvSpPr>
          <p:nvPr>
            <p:ph type="title"/>
          </p:nvPr>
        </p:nvSpPr>
        <p:spPr/>
        <p:txBody>
          <a:bodyPr>
            <a:normAutofit/>
          </a:bodyPr>
          <a:lstStyle/>
          <a:p>
            <a:pPr algn="ctr"/>
            <a:r>
              <a:rPr lang="he-IL" sz="5400" b="1" dirty="0" err="1">
                <a:solidFill>
                  <a:schemeClr val="bg1"/>
                </a:solidFill>
              </a:rPr>
              <a:t>בבליוגרפיה</a:t>
            </a:r>
            <a:endParaRPr lang="he-IL" sz="5400" b="1" dirty="0">
              <a:solidFill>
                <a:schemeClr val="bg1"/>
              </a:solidFill>
            </a:endParaRPr>
          </a:p>
        </p:txBody>
      </p:sp>
      <p:sp>
        <p:nvSpPr>
          <p:cNvPr id="3" name="מציין מיקום תוכן 2">
            <a:extLst>
              <a:ext uri="{FF2B5EF4-FFF2-40B4-BE49-F238E27FC236}">
                <a16:creationId xmlns:a16="http://schemas.microsoft.com/office/drawing/2014/main" id="{F547EDA3-2D0E-8315-D4AB-74C82C8A1CCA}"/>
              </a:ext>
            </a:extLst>
          </p:cNvPr>
          <p:cNvSpPr>
            <a:spLocks noGrp="1"/>
          </p:cNvSpPr>
          <p:nvPr>
            <p:ph idx="1"/>
          </p:nvPr>
        </p:nvSpPr>
        <p:spPr/>
        <p:txBody>
          <a:bodyPr/>
          <a:lstStyle/>
          <a:p>
            <a:r>
              <a:rPr lang="en-US" dirty="0">
                <a:solidFill>
                  <a:schemeClr val="bg1"/>
                </a:solidFill>
                <a:hlinkClick r:id="rId2">
                  <a:extLst>
                    <a:ext uri="{A12FA001-AC4F-418D-AE19-62706E023703}">
                      <ahyp:hlinkClr xmlns:ahyp="http://schemas.microsoft.com/office/drawing/2018/hyperlinkcolor" val="tx"/>
                    </a:ext>
                  </a:extLst>
                </a:hlinkClick>
              </a:rPr>
              <a:t>https://www.mdpi.com/2079-9292/9/12/2082</a:t>
            </a:r>
            <a:endParaRPr lang="he-IL" dirty="0">
              <a:solidFill>
                <a:schemeClr val="bg1"/>
              </a:solidFill>
            </a:endParaRPr>
          </a:p>
          <a:p>
            <a:r>
              <a:rPr lang="en-US" dirty="0">
                <a:solidFill>
                  <a:schemeClr val="bg1"/>
                </a:solidFill>
                <a:hlinkClick r:id="rId3">
                  <a:extLst>
                    <a:ext uri="{A12FA001-AC4F-418D-AE19-62706E023703}">
                      <ahyp:hlinkClr xmlns:ahyp="http://schemas.microsoft.com/office/drawing/2018/hyperlinkcolor" val="tx"/>
                    </a:ext>
                  </a:extLst>
                </a:hlinkClick>
              </a:rPr>
              <a:t>https://www.researchgate.net/publication/286494593_A_Vibration_Sensor_Design_Research</a:t>
            </a:r>
            <a:endParaRPr lang="he-IL" dirty="0">
              <a:solidFill>
                <a:schemeClr val="bg1"/>
              </a:solidFill>
            </a:endParaRPr>
          </a:p>
          <a:p>
            <a:r>
              <a:rPr lang="en-US" dirty="0">
                <a:solidFill>
                  <a:schemeClr val="bg1"/>
                </a:solidFill>
                <a:hlinkClick r:id="rId4">
                  <a:extLst>
                    <a:ext uri="{A12FA001-AC4F-418D-AE19-62706E023703}">
                      <ahyp:hlinkClr xmlns:ahyp="http://schemas.microsoft.com/office/drawing/2018/hyperlinkcolor" val="tx"/>
                    </a:ext>
                  </a:extLst>
                </a:hlinkClick>
              </a:rPr>
              <a:t>https://www.irjmets.com/uploadedfiles/paper/volume_3/issue_12_december_2021/17917/final/fin_irjmets1640499489.pdf</a:t>
            </a:r>
            <a:endParaRPr lang="he-IL" dirty="0">
              <a:solidFill>
                <a:schemeClr val="bg1"/>
              </a:solidFill>
            </a:endParaRPr>
          </a:p>
        </p:txBody>
      </p:sp>
    </p:spTree>
    <p:extLst>
      <p:ext uri="{BB962C8B-B14F-4D97-AF65-F5344CB8AC3E}">
        <p14:creationId xmlns:p14="http://schemas.microsoft.com/office/powerpoint/2010/main" val="39274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C950E3D-DDD6-EA2C-552E-D420CBB5209D}"/>
              </a:ext>
            </a:extLst>
          </p:cNvPr>
          <p:cNvSpPr>
            <a:spLocks noGrp="1"/>
          </p:cNvSpPr>
          <p:nvPr>
            <p:ph type="title"/>
          </p:nvPr>
        </p:nvSpPr>
        <p:spPr>
          <a:xfrm>
            <a:off x="1141413" y="362954"/>
            <a:ext cx="9905998" cy="1478570"/>
          </a:xfrm>
        </p:spPr>
        <p:txBody>
          <a:bodyPr>
            <a:normAutofit/>
          </a:bodyPr>
          <a:lstStyle/>
          <a:p>
            <a:pPr algn="ctr"/>
            <a:r>
              <a:rPr lang="he-IL" sz="5400" dirty="0">
                <a:solidFill>
                  <a:srgbClr val="92D050"/>
                </a:solidFill>
              </a:rPr>
              <a:t>מבוא</a:t>
            </a:r>
          </a:p>
        </p:txBody>
      </p:sp>
      <p:sp>
        <p:nvSpPr>
          <p:cNvPr id="3" name="מציין מיקום תוכן 2">
            <a:extLst>
              <a:ext uri="{FF2B5EF4-FFF2-40B4-BE49-F238E27FC236}">
                <a16:creationId xmlns:a16="http://schemas.microsoft.com/office/drawing/2014/main" id="{4B2DFA70-ED4E-5098-AA8A-B93849D1B2E2}"/>
              </a:ext>
            </a:extLst>
          </p:cNvPr>
          <p:cNvSpPr>
            <a:spLocks noGrp="1"/>
          </p:cNvSpPr>
          <p:nvPr>
            <p:ph idx="1"/>
          </p:nvPr>
        </p:nvSpPr>
        <p:spPr>
          <a:xfrm>
            <a:off x="1141412" y="1841524"/>
            <a:ext cx="9905999" cy="4397958"/>
          </a:xfrm>
          <a:solidFill>
            <a:schemeClr val="tx1"/>
          </a:solidFill>
        </p:spPr>
        <p:txBody>
          <a:bodyPr>
            <a:normAutofit/>
          </a:bodyPr>
          <a:lstStyle/>
          <a:p>
            <a:pPr marL="0" indent="0">
              <a:buNone/>
            </a:pPr>
            <a:r>
              <a:rPr lang="he-IL" sz="1800" dirty="0">
                <a:solidFill>
                  <a:schemeClr val="bg1"/>
                </a:solidFill>
              </a:rPr>
              <a:t>במהלך השנים האחרונות העולם הטכנולוגי נחשף למגמה של פיתוח טכנולוגי נרחב בענף של האמצעים החכמים(חיישנים) , שהולך ומשפיע כמעט על כל תחום בחיים היומיומיים שלנו. בריכות שחייה כיום הן דבר שנכנס להרבה מקומות כגון: בתים פרטיים, בנייני מגורים, מועדוני כושר, </a:t>
            </a:r>
            <a:r>
              <a:rPr lang="he-IL" sz="1800" dirty="0" err="1">
                <a:solidFill>
                  <a:schemeClr val="bg1"/>
                </a:solidFill>
              </a:rPr>
              <a:t>מתנ</a:t>
            </a:r>
            <a:r>
              <a:rPr lang="he-IL" sz="1800" dirty="0">
                <a:solidFill>
                  <a:schemeClr val="bg1"/>
                </a:solidFill>
              </a:rPr>
              <a:t>''</a:t>
            </a:r>
            <a:r>
              <a:rPr lang="he-IL" sz="1800" dirty="0" err="1">
                <a:solidFill>
                  <a:schemeClr val="bg1"/>
                </a:solidFill>
              </a:rPr>
              <a:t>סים</a:t>
            </a:r>
            <a:r>
              <a:rPr lang="he-IL" sz="1800" dirty="0">
                <a:solidFill>
                  <a:schemeClr val="bg1"/>
                </a:solidFill>
              </a:rPr>
              <a:t> ועוד. והן דורשות תחזוקה רבה שיכולה לגרום בין היתר לחוסר פרקטיות ומשאבים שיכולים להגיע לעלויות חשמל גבוהות. ולכן אנו מציעים לשלב אמצעים טכנולוגים חכמים שיבואו בעיקר להקל </a:t>
            </a:r>
            <a:r>
              <a:rPr lang="he-IL" sz="1800" dirty="0" err="1">
                <a:solidFill>
                  <a:schemeClr val="bg1"/>
                </a:solidFill>
              </a:rPr>
              <a:t>בפאן</a:t>
            </a:r>
            <a:r>
              <a:rPr lang="he-IL" sz="1800" dirty="0">
                <a:solidFill>
                  <a:schemeClr val="bg1"/>
                </a:solidFill>
              </a:rPr>
              <a:t> התחזוקתי ובנוסף לכך יכול לחסוך גם בכסף.</a:t>
            </a:r>
          </a:p>
          <a:p>
            <a:pPr marL="0" indent="0" algn="ctr">
              <a:buNone/>
            </a:pPr>
            <a:r>
              <a:rPr lang="he-IL" b="1" u="sng" dirty="0">
                <a:solidFill>
                  <a:schemeClr val="accent2">
                    <a:lumMod val="75000"/>
                  </a:schemeClr>
                </a:solidFill>
              </a:rPr>
              <a:t>הפתרון שלנו</a:t>
            </a:r>
          </a:p>
          <a:p>
            <a:pPr marL="0" indent="0">
              <a:buNone/>
            </a:pPr>
            <a:r>
              <a:rPr lang="he-IL" sz="1800" dirty="0">
                <a:solidFill>
                  <a:schemeClr val="bg1"/>
                </a:solidFill>
              </a:rPr>
              <a:t>לצורך התגברות על הבעיה, או יותר נכון הקלה בתפעול , בנינו מערכת מבוססת </a:t>
            </a:r>
            <a:r>
              <a:rPr lang="en-US" sz="1800" dirty="0">
                <a:solidFill>
                  <a:schemeClr val="bg1"/>
                </a:solidFill>
              </a:rPr>
              <a:t>IOT</a:t>
            </a:r>
            <a:r>
              <a:rPr lang="he-IL" sz="1800" dirty="0">
                <a:solidFill>
                  <a:schemeClr val="bg1"/>
                </a:solidFill>
              </a:rPr>
              <a:t> שתפקידה בעצם לסייע בשליטה על תאורת הבריכה במידה והיא מזהה תנועת אדם, שליטה על טמפ' מחוץ לבריכה והטמפ' של מי הבריכה כתלות בטמפ' אלה (כלומר אם קר בחוץ המזגנים יופעלו ואם מי הבריכה קרים גם כן, אז הבאת המים לטמפ' אידאלית קבועה ולא קיצונית ), ובנוסף חיישן זיהוי תקלות טכניות של הבריכה על ידי ויברציות לא </a:t>
            </a:r>
            <a:r>
              <a:rPr lang="he-IL" sz="1800" dirty="0" err="1">
                <a:solidFill>
                  <a:schemeClr val="bg1"/>
                </a:solidFill>
              </a:rPr>
              <a:t>שיגריות</a:t>
            </a:r>
            <a:r>
              <a:rPr lang="he-IL" sz="1800" dirty="0">
                <a:solidFill>
                  <a:schemeClr val="bg1"/>
                </a:solidFill>
              </a:rPr>
              <a:t> במערכת המשאבות והסינון של מי הבריכה.</a:t>
            </a:r>
          </a:p>
          <a:p>
            <a:pPr marL="0" indent="0">
              <a:buNone/>
            </a:pPr>
            <a:endParaRPr lang="he-IL" dirty="0"/>
          </a:p>
        </p:txBody>
      </p:sp>
    </p:spTree>
    <p:extLst>
      <p:ext uri="{BB962C8B-B14F-4D97-AF65-F5344CB8AC3E}">
        <p14:creationId xmlns:p14="http://schemas.microsoft.com/office/powerpoint/2010/main" val="2026569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BA1C682-D6DC-CFBF-5971-FDAB538D086C}"/>
              </a:ext>
            </a:extLst>
          </p:cNvPr>
          <p:cNvSpPr>
            <a:spLocks noGrp="1"/>
          </p:cNvSpPr>
          <p:nvPr>
            <p:ph type="title"/>
          </p:nvPr>
        </p:nvSpPr>
        <p:spPr>
          <a:xfrm>
            <a:off x="6274191" y="327514"/>
            <a:ext cx="4773220" cy="1248068"/>
          </a:xfrm>
        </p:spPr>
        <p:txBody>
          <a:bodyPr>
            <a:normAutofit/>
          </a:bodyPr>
          <a:lstStyle/>
          <a:p>
            <a:pPr algn="ctr"/>
            <a:r>
              <a:rPr lang="he-IL" sz="5400" b="1" dirty="0">
                <a:solidFill>
                  <a:srgbClr val="00B050"/>
                </a:solidFill>
              </a:rPr>
              <a:t>מטרות</a:t>
            </a:r>
          </a:p>
        </p:txBody>
      </p:sp>
      <p:sp>
        <p:nvSpPr>
          <p:cNvPr id="3" name="מציין מיקום תוכן 2">
            <a:extLst>
              <a:ext uri="{FF2B5EF4-FFF2-40B4-BE49-F238E27FC236}">
                <a16:creationId xmlns:a16="http://schemas.microsoft.com/office/drawing/2014/main" id="{0F88752A-C76D-7814-7DF4-0F646F57F6F0}"/>
              </a:ext>
            </a:extLst>
          </p:cNvPr>
          <p:cNvSpPr>
            <a:spLocks noGrp="1"/>
          </p:cNvSpPr>
          <p:nvPr>
            <p:ph idx="1"/>
          </p:nvPr>
        </p:nvSpPr>
        <p:spPr>
          <a:xfrm>
            <a:off x="6738425" y="1897794"/>
            <a:ext cx="3549331" cy="3541714"/>
          </a:xfrm>
        </p:spPr>
        <p:txBody>
          <a:bodyPr>
            <a:normAutofit/>
          </a:bodyPr>
          <a:lstStyle/>
          <a:p>
            <a:r>
              <a:rPr lang="he-IL" sz="1800" dirty="0">
                <a:solidFill>
                  <a:schemeClr val="bg1"/>
                </a:solidFill>
              </a:rPr>
              <a:t>פיתוח מערכת אוטומטית, קלה לתפעול ונגישה מרחוק.</a:t>
            </a:r>
          </a:p>
          <a:p>
            <a:r>
              <a:rPr lang="he-IL" sz="1800" dirty="0">
                <a:solidFill>
                  <a:schemeClr val="bg1"/>
                </a:solidFill>
              </a:rPr>
              <a:t>מערכת ממשק משתמש </a:t>
            </a:r>
            <a:r>
              <a:rPr lang="en-US" sz="1800" dirty="0">
                <a:solidFill>
                  <a:schemeClr val="bg1"/>
                </a:solidFill>
              </a:rPr>
              <a:t>Cross platform</a:t>
            </a:r>
            <a:endParaRPr lang="he-IL" sz="1800" dirty="0">
              <a:solidFill>
                <a:schemeClr val="bg1"/>
              </a:solidFill>
            </a:endParaRPr>
          </a:p>
          <a:p>
            <a:r>
              <a:rPr lang="he-IL" sz="1800" dirty="0">
                <a:solidFill>
                  <a:schemeClr val="bg1"/>
                </a:solidFill>
              </a:rPr>
              <a:t>התאמה לכל הגופים שמשתמשים בבריכות מקורות(פרטי, עירוני וכו').</a:t>
            </a:r>
          </a:p>
          <a:p>
            <a:r>
              <a:rPr lang="he-IL" sz="1800" dirty="0">
                <a:solidFill>
                  <a:schemeClr val="bg1"/>
                </a:solidFill>
              </a:rPr>
              <a:t>שימוש בטכנולוגיית אמצעים חכמים לשם הוזלת עלויות ונוחות.</a:t>
            </a:r>
          </a:p>
        </p:txBody>
      </p:sp>
      <p:sp>
        <p:nvSpPr>
          <p:cNvPr id="4" name="תיבת טקסט 3">
            <a:extLst>
              <a:ext uri="{FF2B5EF4-FFF2-40B4-BE49-F238E27FC236}">
                <a16:creationId xmlns:a16="http://schemas.microsoft.com/office/drawing/2014/main" id="{AE30D631-2232-E65B-4728-9367502D065E}"/>
              </a:ext>
            </a:extLst>
          </p:cNvPr>
          <p:cNvSpPr txBox="1"/>
          <p:nvPr/>
        </p:nvSpPr>
        <p:spPr>
          <a:xfrm>
            <a:off x="2368479" y="395343"/>
            <a:ext cx="3549331" cy="923330"/>
          </a:xfrm>
          <a:prstGeom prst="rect">
            <a:avLst/>
          </a:prstGeom>
          <a:noFill/>
        </p:spPr>
        <p:txBody>
          <a:bodyPr wrap="square" rtlCol="1">
            <a:spAutoFit/>
          </a:bodyPr>
          <a:lstStyle/>
          <a:p>
            <a:pPr algn="ctr"/>
            <a:r>
              <a:rPr lang="he-IL" sz="5400" b="1" dirty="0">
                <a:solidFill>
                  <a:schemeClr val="bg2">
                    <a:lumMod val="75000"/>
                  </a:schemeClr>
                </a:solidFill>
                <a:cs typeface="+mj-cs"/>
              </a:rPr>
              <a:t>בעלי עניין</a:t>
            </a:r>
          </a:p>
        </p:txBody>
      </p:sp>
      <p:sp>
        <p:nvSpPr>
          <p:cNvPr id="6" name="מציין מיקום תוכן 2">
            <a:extLst>
              <a:ext uri="{FF2B5EF4-FFF2-40B4-BE49-F238E27FC236}">
                <a16:creationId xmlns:a16="http://schemas.microsoft.com/office/drawing/2014/main" id="{582A2DB5-3F56-B5FC-4605-1ABFC4FC37D9}"/>
              </a:ext>
            </a:extLst>
          </p:cNvPr>
          <p:cNvSpPr txBox="1">
            <a:spLocks/>
          </p:cNvSpPr>
          <p:nvPr/>
        </p:nvSpPr>
        <p:spPr>
          <a:xfrm>
            <a:off x="1573237" y="1997613"/>
            <a:ext cx="3549331" cy="3541714"/>
          </a:xfrm>
          <a:prstGeom prst="rect">
            <a:avLst/>
          </a:prstGeom>
        </p:spPr>
        <p:txBody>
          <a:bodyPr vert="horz" lIns="91440" tIns="45720" rIns="91440" bIns="45720" rtlCol="0">
            <a:normAutofit/>
          </a:bodyPr>
          <a:lst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he-IL" sz="1800" dirty="0">
                <a:solidFill>
                  <a:schemeClr val="bg1"/>
                </a:solidFill>
              </a:rPr>
              <a:t>מועדוני כושר</a:t>
            </a:r>
          </a:p>
          <a:p>
            <a:r>
              <a:rPr lang="en-US" sz="1800" dirty="0" err="1">
                <a:solidFill>
                  <a:schemeClr val="bg1"/>
                </a:solidFill>
              </a:rPr>
              <a:t>קאנטרי</a:t>
            </a:r>
            <a:r>
              <a:rPr lang="en-US" sz="1800" dirty="0">
                <a:solidFill>
                  <a:schemeClr val="bg1"/>
                </a:solidFill>
              </a:rPr>
              <a:t> </a:t>
            </a:r>
            <a:r>
              <a:rPr lang="en-US" sz="1800" dirty="0" err="1">
                <a:solidFill>
                  <a:schemeClr val="bg1"/>
                </a:solidFill>
              </a:rPr>
              <a:t>עירוני</a:t>
            </a:r>
            <a:endParaRPr lang="he-IL" sz="1800" dirty="0">
              <a:solidFill>
                <a:schemeClr val="bg1"/>
              </a:solidFill>
            </a:endParaRPr>
          </a:p>
          <a:p>
            <a:r>
              <a:rPr lang="he-IL" sz="1800" dirty="0">
                <a:solidFill>
                  <a:schemeClr val="bg1"/>
                </a:solidFill>
              </a:rPr>
              <a:t>מועדוני ספורט</a:t>
            </a:r>
          </a:p>
          <a:p>
            <a:r>
              <a:rPr lang="he-IL" sz="1800" dirty="0">
                <a:solidFill>
                  <a:schemeClr val="bg1"/>
                </a:solidFill>
              </a:rPr>
              <a:t>בתים פרטיים</a:t>
            </a:r>
          </a:p>
          <a:p>
            <a:r>
              <a:rPr lang="he-IL" sz="1800" dirty="0">
                <a:solidFill>
                  <a:schemeClr val="bg1"/>
                </a:solidFill>
              </a:rPr>
              <a:t>מגדלי מגורים</a:t>
            </a:r>
          </a:p>
          <a:p>
            <a:r>
              <a:rPr lang="he-IL" sz="1800" dirty="0">
                <a:solidFill>
                  <a:schemeClr val="bg1"/>
                </a:solidFill>
              </a:rPr>
              <a:t>בתי מלון</a:t>
            </a:r>
          </a:p>
          <a:p>
            <a:pPr marL="0" indent="0">
              <a:buNone/>
            </a:pPr>
            <a:endParaRPr lang="he-IL" sz="1800" dirty="0"/>
          </a:p>
          <a:p>
            <a:pPr marL="0" indent="0">
              <a:buNone/>
            </a:pPr>
            <a:endParaRPr lang="he-IL" sz="1800" dirty="0"/>
          </a:p>
        </p:txBody>
      </p:sp>
    </p:spTree>
    <p:extLst>
      <p:ext uri="{BB962C8B-B14F-4D97-AF65-F5344CB8AC3E}">
        <p14:creationId xmlns:p14="http://schemas.microsoft.com/office/powerpoint/2010/main" val="64515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8A4F1586-296E-9BBE-C561-116D4278C982}"/>
              </a:ext>
            </a:extLst>
          </p:cNvPr>
          <p:cNvSpPr>
            <a:spLocks noGrp="1"/>
          </p:cNvSpPr>
          <p:nvPr>
            <p:ph idx="1"/>
          </p:nvPr>
        </p:nvSpPr>
        <p:spPr>
          <a:xfrm>
            <a:off x="1297785" y="1287764"/>
            <a:ext cx="9953310" cy="5299358"/>
          </a:xfrm>
        </p:spPr>
        <p:txBody>
          <a:bodyPr>
            <a:normAutofit lnSpcReduction="10000"/>
          </a:bodyPr>
          <a:lstStyle/>
          <a:p>
            <a:pPr marL="0" indent="0">
              <a:buNone/>
            </a:pPr>
            <a:r>
              <a:rPr lang="he-IL" sz="1800" dirty="0">
                <a:solidFill>
                  <a:schemeClr val="bg1"/>
                </a:solidFill>
              </a:rPr>
              <a:t>בנוסף לחיישנים ששולטים במערכת ה"</a:t>
            </a:r>
            <a:r>
              <a:rPr lang="en-US" sz="1800" dirty="0">
                <a:solidFill>
                  <a:schemeClr val="bg1"/>
                </a:solidFill>
              </a:rPr>
              <a:t>SMART SWIMMING POOL</a:t>
            </a:r>
            <a:r>
              <a:rPr lang="he-IL" sz="1800" dirty="0">
                <a:solidFill>
                  <a:schemeClr val="bg1"/>
                </a:solidFill>
              </a:rPr>
              <a:t>" ניתן לשלוט בה בנוסף על ידי ממשק אפליקטיבי פשוט ונוח שמנוהל </a:t>
            </a:r>
            <a:r>
              <a:rPr lang="he-IL" sz="1800" dirty="0" err="1">
                <a:solidFill>
                  <a:schemeClr val="bg1"/>
                </a:solidFill>
              </a:rPr>
              <a:t>ע''י</a:t>
            </a:r>
            <a:r>
              <a:rPr lang="he-IL" sz="1800" dirty="0">
                <a:solidFill>
                  <a:schemeClr val="bg1"/>
                </a:solidFill>
              </a:rPr>
              <a:t> התחברות לרשת האינטרנט.</a:t>
            </a:r>
          </a:p>
          <a:p>
            <a:pPr marL="0" indent="0">
              <a:buNone/>
            </a:pPr>
            <a:r>
              <a:rPr lang="he-IL" sz="1800" b="1" u="sng" dirty="0">
                <a:solidFill>
                  <a:schemeClr val="bg2">
                    <a:lumMod val="60000"/>
                    <a:lumOff val="40000"/>
                  </a:schemeClr>
                </a:solidFill>
              </a:rPr>
              <a:t>מחשב מנהל</a:t>
            </a:r>
            <a:r>
              <a:rPr lang="he-IL" sz="1800" b="1" dirty="0">
                <a:solidFill>
                  <a:schemeClr val="bg2">
                    <a:lumMod val="60000"/>
                    <a:lumOff val="40000"/>
                  </a:schemeClr>
                </a:solidFill>
              </a:rPr>
              <a:t> </a:t>
            </a:r>
            <a:r>
              <a:rPr lang="he-IL" sz="1800" dirty="0">
                <a:solidFill>
                  <a:schemeClr val="bg1"/>
                </a:solidFill>
              </a:rPr>
              <a:t>- אחראי על קבלת ושליחה של נתונים שמתעדכנים במסד הנתונים </a:t>
            </a:r>
            <a:r>
              <a:rPr lang="he-IL" sz="1800" dirty="0" err="1">
                <a:solidFill>
                  <a:schemeClr val="bg1"/>
                </a:solidFill>
              </a:rPr>
              <a:t>ע''י</a:t>
            </a:r>
            <a:r>
              <a:rPr lang="he-IL" sz="1800" dirty="0">
                <a:solidFill>
                  <a:schemeClr val="bg1"/>
                </a:solidFill>
              </a:rPr>
              <a:t> החיישנים, או על ידי עדכונם דרך ממשק האפליקציה.</a:t>
            </a:r>
          </a:p>
          <a:p>
            <a:pPr marL="0" indent="0">
              <a:buNone/>
            </a:pPr>
            <a:r>
              <a:rPr lang="he-IL" sz="1800" b="1" u="sng" dirty="0">
                <a:solidFill>
                  <a:schemeClr val="bg2">
                    <a:lumMod val="60000"/>
                    <a:lumOff val="40000"/>
                  </a:schemeClr>
                </a:solidFill>
              </a:rPr>
              <a:t>חיישן תנועה </a:t>
            </a:r>
            <a:r>
              <a:rPr lang="he-IL" sz="1800" dirty="0">
                <a:solidFill>
                  <a:schemeClr val="bg1"/>
                </a:solidFill>
              </a:rPr>
              <a:t>- ישמש להדלקת אורות הבריכה בהתאם לנוכחות של אדם.</a:t>
            </a:r>
          </a:p>
          <a:p>
            <a:pPr marL="0" indent="0">
              <a:buNone/>
            </a:pPr>
            <a:r>
              <a:rPr lang="he-IL" sz="1800" b="1" u="sng" dirty="0">
                <a:solidFill>
                  <a:schemeClr val="bg2">
                    <a:lumMod val="60000"/>
                    <a:lumOff val="40000"/>
                  </a:schemeClr>
                </a:solidFill>
              </a:rPr>
              <a:t>חיישן רטט </a:t>
            </a:r>
            <a:r>
              <a:rPr lang="he-IL" sz="1800" dirty="0">
                <a:solidFill>
                  <a:schemeClr val="bg1"/>
                </a:solidFill>
              </a:rPr>
              <a:t>– חיישן חיוני לזיהוי ואיתור של תקלות קריטיות במערכת המשאבות והסינון.</a:t>
            </a:r>
          </a:p>
          <a:p>
            <a:pPr marL="0" indent="0">
              <a:buNone/>
            </a:pPr>
            <a:r>
              <a:rPr lang="he-IL" sz="1800" b="1" u="sng" dirty="0">
                <a:solidFill>
                  <a:schemeClr val="bg2">
                    <a:lumMod val="60000"/>
                    <a:lumOff val="40000"/>
                  </a:schemeClr>
                </a:solidFill>
              </a:rPr>
              <a:t>חיישני טמפרטורה </a:t>
            </a:r>
            <a:r>
              <a:rPr lang="he-IL" sz="1800" dirty="0">
                <a:solidFill>
                  <a:schemeClr val="bg1"/>
                </a:solidFill>
              </a:rPr>
              <a:t>– אחראיים על מעקב טמפרטורת המים בבריכה ובמתחם המקורה וויסות הטמפ' לטמפ' אידאלית ורצויה.</a:t>
            </a:r>
          </a:p>
          <a:p>
            <a:pPr marL="0" indent="0">
              <a:buNone/>
            </a:pPr>
            <a:r>
              <a:rPr lang="en-US" sz="2000" b="1" u="sng" dirty="0">
                <a:solidFill>
                  <a:srgbClr val="00B050"/>
                </a:solidFill>
              </a:rPr>
              <a:t>Air Conditioner</a:t>
            </a:r>
            <a:r>
              <a:rPr lang="he-IL" sz="1800" dirty="0">
                <a:solidFill>
                  <a:schemeClr val="bg2">
                    <a:lumMod val="60000"/>
                    <a:lumOff val="40000"/>
                  </a:schemeClr>
                </a:solidFill>
              </a:rPr>
              <a:t> </a:t>
            </a:r>
            <a:r>
              <a:rPr lang="he-IL" sz="1800" dirty="0">
                <a:solidFill>
                  <a:schemeClr val="bg1"/>
                </a:solidFill>
              </a:rPr>
              <a:t>- מערכת המיזוג של המתחם המקורה של בריכת השחייה.</a:t>
            </a:r>
          </a:p>
          <a:p>
            <a:pPr marL="0" indent="0">
              <a:buNone/>
            </a:pPr>
            <a:r>
              <a:rPr lang="en-US" sz="2000" b="1" dirty="0">
                <a:solidFill>
                  <a:srgbClr val="00B050"/>
                </a:solidFill>
              </a:rPr>
              <a:t> </a:t>
            </a:r>
            <a:r>
              <a:rPr lang="en-US" sz="2000" b="1" u="sng" dirty="0">
                <a:solidFill>
                  <a:srgbClr val="00B050"/>
                </a:solidFill>
              </a:rPr>
              <a:t>Pool heat pumps</a:t>
            </a:r>
            <a:r>
              <a:rPr lang="he-IL" sz="1800" dirty="0">
                <a:solidFill>
                  <a:schemeClr val="bg1"/>
                </a:solidFill>
              </a:rPr>
              <a:t>- מערכת משאבות החושפת מים חמים לבריכה באמצעות מנוע חשמלי.</a:t>
            </a:r>
          </a:p>
          <a:p>
            <a:pPr marL="0" indent="0">
              <a:buNone/>
            </a:pPr>
            <a:r>
              <a:rPr lang="en-US" sz="2000" b="1" dirty="0">
                <a:solidFill>
                  <a:srgbClr val="00B050"/>
                </a:solidFill>
              </a:rPr>
              <a:t> </a:t>
            </a:r>
            <a:r>
              <a:rPr lang="en-US" sz="2000" b="1" u="sng" dirty="0">
                <a:solidFill>
                  <a:srgbClr val="00B050"/>
                </a:solidFill>
              </a:rPr>
              <a:t>lights controller</a:t>
            </a:r>
            <a:r>
              <a:rPr lang="he-IL" sz="1800" dirty="0">
                <a:solidFill>
                  <a:schemeClr val="bg1"/>
                </a:solidFill>
              </a:rPr>
              <a:t>- מערכת תאורה חכמה שפועלת בהתאם לתנועות אדם מול הבקר.</a:t>
            </a:r>
          </a:p>
          <a:p>
            <a:pPr marL="0" indent="0">
              <a:buNone/>
            </a:pPr>
            <a:r>
              <a:rPr lang="en-US" sz="2000" b="1" u="sng" dirty="0">
                <a:solidFill>
                  <a:srgbClr val="FF0000"/>
                </a:solidFill>
              </a:rPr>
              <a:t>Firebase Database</a:t>
            </a:r>
            <a:r>
              <a:rPr lang="he-IL" sz="1800" dirty="0">
                <a:solidFill>
                  <a:schemeClr val="bg1"/>
                </a:solidFill>
              </a:rPr>
              <a:t>-מסד נתונים המעדכן את המצב הנוכחי של כל מערכת ושירות ומעדכן את המשתמש בהתאם.</a:t>
            </a:r>
          </a:p>
          <a:p>
            <a:pPr marL="0" indent="0">
              <a:buNone/>
            </a:pPr>
            <a:endParaRPr lang="he-IL" sz="1800" dirty="0"/>
          </a:p>
          <a:p>
            <a:pPr marL="0" indent="0">
              <a:buNone/>
            </a:pPr>
            <a:endParaRPr lang="he-IL" sz="1800" dirty="0">
              <a:solidFill>
                <a:srgbClr val="00B050"/>
              </a:solidFill>
            </a:endParaRPr>
          </a:p>
          <a:p>
            <a:pPr marL="0" indent="0">
              <a:buNone/>
            </a:pPr>
            <a:endParaRPr lang="he-IL" dirty="0"/>
          </a:p>
        </p:txBody>
      </p:sp>
      <p:sp>
        <p:nvSpPr>
          <p:cNvPr id="4" name="תיבת טקסט 3">
            <a:extLst>
              <a:ext uri="{FF2B5EF4-FFF2-40B4-BE49-F238E27FC236}">
                <a16:creationId xmlns:a16="http://schemas.microsoft.com/office/drawing/2014/main" id="{BE6C31F2-1A6A-6C5F-2405-0EA31B078432}"/>
              </a:ext>
            </a:extLst>
          </p:cNvPr>
          <p:cNvSpPr txBox="1"/>
          <p:nvPr/>
        </p:nvSpPr>
        <p:spPr>
          <a:xfrm>
            <a:off x="2822250" y="99391"/>
            <a:ext cx="6904381" cy="923330"/>
          </a:xfrm>
          <a:prstGeom prst="rect">
            <a:avLst/>
          </a:prstGeom>
          <a:noFill/>
        </p:spPr>
        <p:txBody>
          <a:bodyPr wrap="square" rtlCol="1">
            <a:spAutoFit/>
          </a:bodyPr>
          <a:lstStyle/>
          <a:p>
            <a:pPr algn="ctr"/>
            <a:r>
              <a:rPr lang="he-IL" sz="5400" b="1" dirty="0">
                <a:solidFill>
                  <a:schemeClr val="accent2">
                    <a:lumMod val="75000"/>
                  </a:schemeClr>
                </a:solidFill>
                <a:cs typeface="+mj-cs"/>
              </a:rPr>
              <a:t>מבנה המערכת</a:t>
            </a:r>
          </a:p>
        </p:txBody>
      </p:sp>
    </p:spTree>
    <p:extLst>
      <p:ext uri="{BB962C8B-B14F-4D97-AF65-F5344CB8AC3E}">
        <p14:creationId xmlns:p14="http://schemas.microsoft.com/office/powerpoint/2010/main" val="2669038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889364A-D253-C553-436D-3A02987948BC}"/>
              </a:ext>
            </a:extLst>
          </p:cNvPr>
          <p:cNvSpPr>
            <a:spLocks noGrp="1"/>
          </p:cNvSpPr>
          <p:nvPr>
            <p:ph type="title"/>
          </p:nvPr>
        </p:nvSpPr>
        <p:spPr>
          <a:xfrm>
            <a:off x="1141413" y="238690"/>
            <a:ext cx="9905998" cy="1478570"/>
          </a:xfrm>
        </p:spPr>
        <p:txBody>
          <a:bodyPr>
            <a:normAutofit/>
          </a:bodyPr>
          <a:lstStyle/>
          <a:p>
            <a:pPr algn="ctr"/>
            <a:r>
              <a:rPr lang="he-IL" sz="5400" dirty="0">
                <a:solidFill>
                  <a:schemeClr val="bg1"/>
                </a:solidFill>
              </a:rPr>
              <a:t>דרישות המערכת</a:t>
            </a:r>
          </a:p>
        </p:txBody>
      </p:sp>
      <p:sp>
        <p:nvSpPr>
          <p:cNvPr id="3" name="מציין מיקום תוכן 2">
            <a:extLst>
              <a:ext uri="{FF2B5EF4-FFF2-40B4-BE49-F238E27FC236}">
                <a16:creationId xmlns:a16="http://schemas.microsoft.com/office/drawing/2014/main" id="{217DB84C-6E59-18DC-59CB-470710CCFB7F}"/>
              </a:ext>
            </a:extLst>
          </p:cNvPr>
          <p:cNvSpPr>
            <a:spLocks noGrp="1"/>
          </p:cNvSpPr>
          <p:nvPr>
            <p:ph idx="1"/>
          </p:nvPr>
        </p:nvSpPr>
        <p:spPr>
          <a:xfrm>
            <a:off x="1141413" y="1532033"/>
            <a:ext cx="9905999" cy="5206392"/>
          </a:xfrm>
        </p:spPr>
        <p:txBody>
          <a:bodyPr>
            <a:normAutofit fontScale="25000" lnSpcReduction="20000"/>
          </a:bodyPr>
          <a:lstStyle/>
          <a:p>
            <a:pPr marL="0" indent="0">
              <a:buNone/>
            </a:pPr>
            <a:r>
              <a:rPr lang="he-IL" sz="7200" b="1" u="sng" dirty="0">
                <a:solidFill>
                  <a:schemeClr val="bg1"/>
                </a:solidFill>
              </a:rPr>
              <a:t>דרישות פונקציונליות :</a:t>
            </a:r>
          </a:p>
          <a:p>
            <a:r>
              <a:rPr lang="he-IL" sz="7200" dirty="0">
                <a:solidFill>
                  <a:schemeClr val="bg1"/>
                </a:solidFill>
              </a:rPr>
              <a:t>משתמש יוכל לשלוט מרחוק על הפעלת וכיבוי תאורת הבריכה, מיזוג המתחם המקורה וטמפ' המים באמצעות האפליקציה.</a:t>
            </a:r>
          </a:p>
          <a:p>
            <a:r>
              <a:rPr lang="he-IL" sz="7200" dirty="0">
                <a:solidFill>
                  <a:schemeClr val="bg1"/>
                </a:solidFill>
              </a:rPr>
              <a:t>המערכת תשלח התראה כאשר יש תקלה במערכת המשאבות והסינון של הבריכה או בהימצאות עצם זר שמפריע לתפקוד המשאבות.</a:t>
            </a:r>
          </a:p>
          <a:p>
            <a:r>
              <a:rPr lang="he-IL" sz="7200" dirty="0">
                <a:solidFill>
                  <a:schemeClr val="bg1"/>
                </a:solidFill>
              </a:rPr>
              <a:t>המערכת תשלח תגובה/פקודת הפעלה למכשור הרלוונטי בבריכה בהתאם לסוג ההתראה שהתקבלה,</a:t>
            </a:r>
          </a:p>
          <a:p>
            <a:pPr marL="0" indent="0">
              <a:buNone/>
            </a:pPr>
            <a:r>
              <a:rPr lang="he-IL" sz="7200" dirty="0">
                <a:solidFill>
                  <a:schemeClr val="bg1"/>
                </a:solidFill>
              </a:rPr>
              <a:t>ותבצע עדכון לאפליקציה ותראה שהופעלה המערכת הנדרשת.</a:t>
            </a:r>
          </a:p>
          <a:p>
            <a:pPr marL="0" indent="0">
              <a:buNone/>
            </a:pPr>
            <a:r>
              <a:rPr lang="he-IL" sz="7200" b="1" u="sng" dirty="0">
                <a:solidFill>
                  <a:schemeClr val="bg1"/>
                </a:solidFill>
              </a:rPr>
              <a:t>דרישות לא פונקציונליות :</a:t>
            </a:r>
          </a:p>
          <a:p>
            <a:r>
              <a:rPr lang="he-IL" sz="7200" dirty="0">
                <a:solidFill>
                  <a:schemeClr val="bg1"/>
                </a:solidFill>
              </a:rPr>
              <a:t>המערכת תתמוך בשפה העברית/אנגלית</a:t>
            </a:r>
          </a:p>
          <a:p>
            <a:r>
              <a:rPr lang="he-IL" sz="7200" dirty="0">
                <a:solidFill>
                  <a:schemeClr val="bg1"/>
                </a:solidFill>
              </a:rPr>
              <a:t>הממשק יהיה נוח לשימוש</a:t>
            </a:r>
          </a:p>
          <a:p>
            <a:r>
              <a:rPr lang="he-IL" sz="7200" dirty="0">
                <a:solidFill>
                  <a:schemeClr val="bg1"/>
                </a:solidFill>
              </a:rPr>
              <a:t>עלות הפיתוח נמוכה</a:t>
            </a:r>
          </a:p>
          <a:p>
            <a:r>
              <a:rPr lang="he-IL" sz="7200" dirty="0">
                <a:solidFill>
                  <a:schemeClr val="bg1"/>
                </a:solidFill>
              </a:rPr>
              <a:t>התוכנה תפותח בשפת </a:t>
            </a:r>
            <a:r>
              <a:rPr lang="en-US" sz="7200" dirty="0">
                <a:solidFill>
                  <a:schemeClr val="bg1"/>
                </a:solidFill>
              </a:rPr>
              <a:t>Python</a:t>
            </a:r>
            <a:r>
              <a:rPr lang="he-IL" sz="7200" dirty="0">
                <a:solidFill>
                  <a:schemeClr val="bg1"/>
                </a:solidFill>
              </a:rPr>
              <a:t> ל</a:t>
            </a:r>
            <a:r>
              <a:rPr lang="en-US" sz="7200" dirty="0">
                <a:solidFill>
                  <a:schemeClr val="bg1"/>
                </a:solidFill>
              </a:rPr>
              <a:t>BACKEND</a:t>
            </a:r>
            <a:r>
              <a:rPr lang="he-IL" sz="7200" dirty="0">
                <a:solidFill>
                  <a:schemeClr val="bg1"/>
                </a:solidFill>
              </a:rPr>
              <a:t> </a:t>
            </a:r>
            <a:r>
              <a:rPr lang="he-IL" sz="7200" dirty="0" err="1">
                <a:solidFill>
                  <a:schemeClr val="bg1"/>
                </a:solidFill>
              </a:rPr>
              <a:t>ובקוטלין</a:t>
            </a:r>
            <a:r>
              <a:rPr lang="he-IL" sz="7200" dirty="0">
                <a:solidFill>
                  <a:schemeClr val="bg1"/>
                </a:solidFill>
              </a:rPr>
              <a:t> ל</a:t>
            </a:r>
            <a:r>
              <a:rPr lang="en-US" sz="7200" dirty="0">
                <a:solidFill>
                  <a:schemeClr val="bg1"/>
                </a:solidFill>
              </a:rPr>
              <a:t>FRONT</a:t>
            </a:r>
          </a:p>
          <a:p>
            <a:r>
              <a:rPr lang="he-IL" sz="7200" dirty="0">
                <a:solidFill>
                  <a:schemeClr val="bg1"/>
                </a:solidFill>
              </a:rPr>
              <a:t>אחסון ממסד נתונים עם מספיק זיכרון- מינימום </a:t>
            </a:r>
            <a:r>
              <a:rPr lang="en-US" sz="7200" dirty="0">
                <a:solidFill>
                  <a:schemeClr val="bg1"/>
                </a:solidFill>
              </a:rPr>
              <a:t>2GB</a:t>
            </a:r>
            <a:endParaRPr lang="he-IL" sz="7200" dirty="0">
              <a:solidFill>
                <a:schemeClr val="bg1"/>
              </a:solidFill>
            </a:endParaRPr>
          </a:p>
          <a:p>
            <a:endParaRPr lang="he-IL" dirty="0"/>
          </a:p>
        </p:txBody>
      </p:sp>
    </p:spTree>
    <p:extLst>
      <p:ext uri="{BB962C8B-B14F-4D97-AF65-F5344CB8AC3E}">
        <p14:creationId xmlns:p14="http://schemas.microsoft.com/office/powerpoint/2010/main" val="3962343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7B0C1253-FF52-5C16-A77E-C233357A4EBD}"/>
              </a:ext>
            </a:extLst>
          </p:cNvPr>
          <p:cNvSpPr txBox="1"/>
          <p:nvPr/>
        </p:nvSpPr>
        <p:spPr>
          <a:xfrm>
            <a:off x="1902239" y="475955"/>
            <a:ext cx="8384344" cy="923330"/>
          </a:xfrm>
          <a:prstGeom prst="rect">
            <a:avLst/>
          </a:prstGeom>
          <a:noFill/>
        </p:spPr>
        <p:txBody>
          <a:bodyPr wrap="square" rtlCol="1">
            <a:spAutoFit/>
          </a:bodyPr>
          <a:lstStyle/>
          <a:p>
            <a:pPr algn="ctr"/>
            <a:r>
              <a:rPr lang="en-US" sz="5400">
                <a:solidFill>
                  <a:schemeClr val="bg2">
                    <a:lumMod val="60000"/>
                    <a:lumOff val="40000"/>
                  </a:schemeClr>
                </a:solidFill>
              </a:rPr>
              <a:t>Design and architecture</a:t>
            </a:r>
            <a:endParaRPr lang="he-IL" sz="5400" dirty="0">
              <a:solidFill>
                <a:schemeClr val="bg2">
                  <a:lumMod val="60000"/>
                  <a:lumOff val="40000"/>
                </a:schemeClr>
              </a:solidFill>
            </a:endParaRPr>
          </a:p>
        </p:txBody>
      </p:sp>
      <p:sp>
        <p:nvSpPr>
          <p:cNvPr id="7" name="תיבת טקסט 6">
            <a:extLst>
              <a:ext uri="{FF2B5EF4-FFF2-40B4-BE49-F238E27FC236}">
                <a16:creationId xmlns:a16="http://schemas.microsoft.com/office/drawing/2014/main" id="{C840CA4E-6F95-D06F-BCC2-EE51E43A6478}"/>
              </a:ext>
            </a:extLst>
          </p:cNvPr>
          <p:cNvSpPr txBox="1"/>
          <p:nvPr/>
        </p:nvSpPr>
        <p:spPr>
          <a:xfrm>
            <a:off x="855690" y="1908163"/>
            <a:ext cx="2093098" cy="369332"/>
          </a:xfrm>
          <a:prstGeom prst="rect">
            <a:avLst/>
          </a:prstGeom>
          <a:noFill/>
        </p:spPr>
        <p:txBody>
          <a:bodyPr wrap="square" rtlCol="1">
            <a:spAutoFit/>
          </a:bodyPr>
          <a:lstStyle/>
          <a:p>
            <a:r>
              <a:rPr lang="en-US" dirty="0"/>
              <a:t>Use case diagram:</a:t>
            </a:r>
            <a:endParaRPr lang="he-IL" dirty="0"/>
          </a:p>
        </p:txBody>
      </p:sp>
      <p:pic>
        <p:nvPicPr>
          <p:cNvPr id="9" name="תמונה 8">
            <a:extLst>
              <a:ext uri="{FF2B5EF4-FFF2-40B4-BE49-F238E27FC236}">
                <a16:creationId xmlns:a16="http://schemas.microsoft.com/office/drawing/2014/main" id="{7311DF58-FC91-2968-7CF6-38C590EA5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026" y="1399285"/>
            <a:ext cx="7365026" cy="4593552"/>
          </a:xfrm>
          <a:prstGeom prst="rect">
            <a:avLst/>
          </a:prstGeom>
        </p:spPr>
      </p:pic>
      <p:pic>
        <p:nvPicPr>
          <p:cNvPr id="6" name="מציין מיקום תוכן 5">
            <a:extLst>
              <a:ext uri="{FF2B5EF4-FFF2-40B4-BE49-F238E27FC236}">
                <a16:creationId xmlns:a16="http://schemas.microsoft.com/office/drawing/2014/main" id="{904F07EC-A08E-FF89-A2D8-F9452915B3B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2137" y="2277495"/>
            <a:ext cx="3412838" cy="2303009"/>
          </a:xfrm>
        </p:spPr>
      </p:pic>
    </p:spTree>
    <p:extLst>
      <p:ext uri="{BB962C8B-B14F-4D97-AF65-F5344CB8AC3E}">
        <p14:creationId xmlns:p14="http://schemas.microsoft.com/office/powerpoint/2010/main" val="84722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D1EFA48-DF6D-44D7-4BBA-1C95F306EE03}"/>
              </a:ext>
            </a:extLst>
          </p:cNvPr>
          <p:cNvSpPr>
            <a:spLocks noGrp="1"/>
          </p:cNvSpPr>
          <p:nvPr>
            <p:ph type="title"/>
          </p:nvPr>
        </p:nvSpPr>
        <p:spPr>
          <a:xfrm>
            <a:off x="1111348" y="112082"/>
            <a:ext cx="9937651" cy="1336890"/>
          </a:xfrm>
        </p:spPr>
        <p:txBody>
          <a:bodyPr>
            <a:normAutofit fontScale="90000"/>
          </a:bodyPr>
          <a:lstStyle/>
          <a:p>
            <a:pPr algn="ctr"/>
            <a:r>
              <a:rPr lang="he-IL" sz="5400" dirty="0">
                <a:solidFill>
                  <a:schemeClr val="bg1"/>
                </a:solidFill>
              </a:rPr>
              <a:t>פיתוח הסנסורים ומנהל שמאזין וכותב לממסד הנתונים</a:t>
            </a:r>
            <a:r>
              <a:rPr lang="en-US" sz="5400" dirty="0">
                <a:solidFill>
                  <a:schemeClr val="bg1"/>
                </a:solidFill>
              </a:rPr>
              <a:t>backend </a:t>
            </a:r>
            <a:endParaRPr lang="he-IL" sz="5400" dirty="0">
              <a:solidFill>
                <a:schemeClr val="bg1"/>
              </a:solidFill>
            </a:endParaRPr>
          </a:p>
        </p:txBody>
      </p:sp>
      <p:pic>
        <p:nvPicPr>
          <p:cNvPr id="5" name="תמונה 4" descr="תמונה שמכילה טקסט&#10;&#10;התיאור נוצר באופן אוטומטי">
            <a:extLst>
              <a:ext uri="{FF2B5EF4-FFF2-40B4-BE49-F238E27FC236}">
                <a16:creationId xmlns:a16="http://schemas.microsoft.com/office/drawing/2014/main" id="{75EB31A8-2DE1-E628-C017-F2E92A487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881" y="1627693"/>
            <a:ext cx="4486275" cy="2428875"/>
          </a:xfrm>
          <a:prstGeom prst="rect">
            <a:avLst/>
          </a:prstGeom>
        </p:spPr>
      </p:pic>
      <p:pic>
        <p:nvPicPr>
          <p:cNvPr id="7" name="תמונה 6" descr="תמונה שמכילה טקסט&#10;&#10;התיאור נוצר באופן אוטומטי">
            <a:extLst>
              <a:ext uri="{FF2B5EF4-FFF2-40B4-BE49-F238E27FC236}">
                <a16:creationId xmlns:a16="http://schemas.microsoft.com/office/drawing/2014/main" id="{0A379FD2-500D-36B5-D49F-7C93C57AD9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4014" y="1810576"/>
            <a:ext cx="3234152" cy="2506468"/>
          </a:xfrm>
          <a:prstGeom prst="rect">
            <a:avLst/>
          </a:prstGeom>
        </p:spPr>
      </p:pic>
      <p:pic>
        <p:nvPicPr>
          <p:cNvPr id="10" name="תמונה 9" descr="תמונה שמכילה טקסט&#10;&#10;התיאור נוצר באופן אוטומטי">
            <a:extLst>
              <a:ext uri="{FF2B5EF4-FFF2-40B4-BE49-F238E27FC236}">
                <a16:creationId xmlns:a16="http://schemas.microsoft.com/office/drawing/2014/main" id="{8EC75200-9226-6D5A-7921-57F979005C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4170" y="4302975"/>
            <a:ext cx="3615244" cy="2428875"/>
          </a:xfrm>
          <a:prstGeom prst="rect">
            <a:avLst/>
          </a:prstGeom>
        </p:spPr>
      </p:pic>
      <p:pic>
        <p:nvPicPr>
          <p:cNvPr id="12" name="תמונה 11" descr="תמונה שמכילה טקסט&#10;&#10;התיאור נוצר באופן אוטומטי">
            <a:extLst>
              <a:ext uri="{FF2B5EF4-FFF2-40B4-BE49-F238E27FC236}">
                <a16:creationId xmlns:a16="http://schemas.microsoft.com/office/drawing/2014/main" id="{ED9E5AC8-B90A-5D3B-C21F-734BDE7BF1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0813" y="4583010"/>
            <a:ext cx="4247165" cy="1896940"/>
          </a:xfrm>
          <a:prstGeom prst="rect">
            <a:avLst/>
          </a:prstGeom>
        </p:spPr>
      </p:pic>
    </p:spTree>
    <p:extLst>
      <p:ext uri="{BB962C8B-B14F-4D97-AF65-F5344CB8AC3E}">
        <p14:creationId xmlns:p14="http://schemas.microsoft.com/office/powerpoint/2010/main" val="332562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7DDFC28-7C13-1784-294E-1A87B8F2F796}"/>
              </a:ext>
            </a:extLst>
          </p:cNvPr>
          <p:cNvSpPr>
            <a:spLocks noGrp="1"/>
          </p:cNvSpPr>
          <p:nvPr>
            <p:ph type="title"/>
          </p:nvPr>
        </p:nvSpPr>
        <p:spPr>
          <a:xfrm>
            <a:off x="1143001" y="0"/>
            <a:ext cx="9905998" cy="1478570"/>
          </a:xfrm>
        </p:spPr>
        <p:txBody>
          <a:bodyPr/>
          <a:lstStyle/>
          <a:p>
            <a:pPr algn="ctr"/>
            <a:r>
              <a:rPr lang="he-IL" dirty="0">
                <a:solidFill>
                  <a:schemeClr val="bg1"/>
                </a:solidFill>
              </a:rPr>
              <a:t>פיתוח ממשק אפליקטיבי למשתמש </a:t>
            </a:r>
            <a:r>
              <a:rPr lang="en-US" dirty="0">
                <a:solidFill>
                  <a:schemeClr val="bg1"/>
                </a:solidFill>
              </a:rPr>
              <a:t>front</a:t>
            </a:r>
            <a:endParaRPr lang="he-IL" dirty="0">
              <a:solidFill>
                <a:schemeClr val="bg1"/>
              </a:solidFill>
            </a:endParaRPr>
          </a:p>
        </p:txBody>
      </p:sp>
      <p:pic>
        <p:nvPicPr>
          <p:cNvPr id="5" name="תמונה 4">
            <a:extLst>
              <a:ext uri="{FF2B5EF4-FFF2-40B4-BE49-F238E27FC236}">
                <a16:creationId xmlns:a16="http://schemas.microsoft.com/office/drawing/2014/main" id="{35BD7CA4-BA0F-4F6D-A466-8037962D1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052" y="1464045"/>
            <a:ext cx="8480271" cy="4377940"/>
          </a:xfrm>
          <a:prstGeom prst="rect">
            <a:avLst/>
          </a:prstGeom>
        </p:spPr>
      </p:pic>
      <p:sp>
        <p:nvSpPr>
          <p:cNvPr id="6" name="תיבת טקסט 5">
            <a:extLst>
              <a:ext uri="{FF2B5EF4-FFF2-40B4-BE49-F238E27FC236}">
                <a16:creationId xmlns:a16="http://schemas.microsoft.com/office/drawing/2014/main" id="{DC68D982-D415-53CA-A66B-2343B2104DF4}"/>
              </a:ext>
            </a:extLst>
          </p:cNvPr>
          <p:cNvSpPr txBox="1"/>
          <p:nvPr/>
        </p:nvSpPr>
        <p:spPr>
          <a:xfrm>
            <a:off x="9562858" y="1505241"/>
            <a:ext cx="1950932" cy="3416320"/>
          </a:xfrm>
          <a:prstGeom prst="rect">
            <a:avLst/>
          </a:prstGeom>
          <a:noFill/>
        </p:spPr>
        <p:txBody>
          <a:bodyPr wrap="square" rtlCol="1">
            <a:spAutoFit/>
          </a:bodyPr>
          <a:lstStyle/>
          <a:p>
            <a:pPr algn="r"/>
            <a:r>
              <a:rPr lang="he-IL" dirty="0">
                <a:solidFill>
                  <a:schemeClr val="bg1"/>
                </a:solidFill>
              </a:rPr>
              <a:t>פיתוח הממשק האפליקטיבי נעשה באנדרואיד סטודיו בשפת </a:t>
            </a:r>
            <a:r>
              <a:rPr lang="he-IL" b="1" u="sng" dirty="0" err="1">
                <a:solidFill>
                  <a:schemeClr val="bg2"/>
                </a:solidFill>
              </a:rPr>
              <a:t>קוטלין</a:t>
            </a:r>
            <a:r>
              <a:rPr lang="he-IL" dirty="0">
                <a:solidFill>
                  <a:schemeClr val="bg1"/>
                </a:solidFill>
              </a:rPr>
              <a:t>, מסונכרן עם ממסד הנתונים בשיטת </a:t>
            </a:r>
            <a:r>
              <a:rPr lang="he-IL" b="1" u="sng" dirty="0">
                <a:solidFill>
                  <a:schemeClr val="bg2"/>
                </a:solidFill>
              </a:rPr>
              <a:t>צופה </a:t>
            </a:r>
            <a:r>
              <a:rPr lang="he-IL" b="1" u="sng" dirty="0" err="1">
                <a:solidFill>
                  <a:schemeClr val="bg2"/>
                </a:solidFill>
              </a:rPr>
              <a:t>וסינגלטון</a:t>
            </a:r>
            <a:r>
              <a:rPr lang="he-IL" b="1" u="sng" dirty="0">
                <a:solidFill>
                  <a:schemeClr val="bg2"/>
                </a:solidFill>
              </a:rPr>
              <a:t> </a:t>
            </a:r>
            <a:r>
              <a:rPr lang="he-IL" dirty="0">
                <a:solidFill>
                  <a:schemeClr val="bg1"/>
                </a:solidFill>
              </a:rPr>
              <a:t>כך שאם נעשה שינוי או שימוש ה</a:t>
            </a:r>
            <a:r>
              <a:rPr lang="he-IL" b="1" u="sng" dirty="0">
                <a:solidFill>
                  <a:schemeClr val="bg2"/>
                </a:solidFill>
              </a:rPr>
              <a:t>ממסד</a:t>
            </a:r>
            <a:r>
              <a:rPr lang="he-IL" dirty="0">
                <a:solidFill>
                  <a:schemeClr val="bg1"/>
                </a:solidFill>
              </a:rPr>
              <a:t> יתעדכן וגם ה</a:t>
            </a:r>
            <a:r>
              <a:rPr lang="he-IL" b="1" u="sng" dirty="0">
                <a:solidFill>
                  <a:schemeClr val="bg2"/>
                </a:solidFill>
              </a:rPr>
              <a:t>אפליקציה</a:t>
            </a:r>
            <a:r>
              <a:rPr lang="he-IL" dirty="0">
                <a:solidFill>
                  <a:schemeClr val="bg1"/>
                </a:solidFill>
              </a:rPr>
              <a:t> בהתאם. </a:t>
            </a:r>
          </a:p>
        </p:txBody>
      </p:sp>
    </p:spTree>
    <p:extLst>
      <p:ext uri="{BB962C8B-B14F-4D97-AF65-F5344CB8AC3E}">
        <p14:creationId xmlns:p14="http://schemas.microsoft.com/office/powerpoint/2010/main" val="187224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תמונה 4" descr="תמונה שמכילה טקסט">
            <a:extLst>
              <a:ext uri="{FF2B5EF4-FFF2-40B4-BE49-F238E27FC236}">
                <a16:creationId xmlns:a16="http://schemas.microsoft.com/office/drawing/2014/main" id="{E847D105-982E-7C9D-88FF-51A994E789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207" y="249995"/>
            <a:ext cx="6846277" cy="3538670"/>
          </a:xfrm>
          <a:prstGeom prst="rect">
            <a:avLst/>
          </a:prstGeom>
        </p:spPr>
      </p:pic>
      <p:pic>
        <p:nvPicPr>
          <p:cNvPr id="7" name="תמונה 6" descr="תמונה שמכילה טקסט">
            <a:extLst>
              <a:ext uri="{FF2B5EF4-FFF2-40B4-BE49-F238E27FC236}">
                <a16:creationId xmlns:a16="http://schemas.microsoft.com/office/drawing/2014/main" id="{2EB83586-B141-9214-F7FA-A6C6BB0B4E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207" y="3788665"/>
            <a:ext cx="6846277" cy="2549064"/>
          </a:xfrm>
          <a:prstGeom prst="rect">
            <a:avLst/>
          </a:prstGeom>
        </p:spPr>
      </p:pic>
      <p:sp>
        <p:nvSpPr>
          <p:cNvPr id="8" name="מלבן 7">
            <a:extLst>
              <a:ext uri="{FF2B5EF4-FFF2-40B4-BE49-F238E27FC236}">
                <a16:creationId xmlns:a16="http://schemas.microsoft.com/office/drawing/2014/main" id="{FDFC8D7A-5B41-D9ED-C991-BFD32B574EEC}"/>
              </a:ext>
            </a:extLst>
          </p:cNvPr>
          <p:cNvSpPr/>
          <p:nvPr/>
        </p:nvSpPr>
        <p:spPr>
          <a:xfrm>
            <a:off x="1913207" y="436097"/>
            <a:ext cx="1266091" cy="2873033"/>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a:extLst>
              <a:ext uri="{FF2B5EF4-FFF2-40B4-BE49-F238E27FC236}">
                <a16:creationId xmlns:a16="http://schemas.microsoft.com/office/drawing/2014/main" id="{1BB1ED81-CBAD-CEA4-A742-69B1E08EC031}"/>
              </a:ext>
            </a:extLst>
          </p:cNvPr>
          <p:cNvSpPr/>
          <p:nvPr/>
        </p:nvSpPr>
        <p:spPr>
          <a:xfrm>
            <a:off x="6710289" y="548640"/>
            <a:ext cx="1617785" cy="3362178"/>
          </a:xfrm>
          <a:prstGeom prst="rect">
            <a:avLst/>
          </a:prstGeom>
          <a:noFill/>
          <a:ln w="92075"/>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9">
            <a:extLst>
              <a:ext uri="{FF2B5EF4-FFF2-40B4-BE49-F238E27FC236}">
                <a16:creationId xmlns:a16="http://schemas.microsoft.com/office/drawing/2014/main" id="{38B3A13F-ACD7-61FC-C9D5-58D42FEC7ED8}"/>
              </a:ext>
            </a:extLst>
          </p:cNvPr>
          <p:cNvSpPr/>
          <p:nvPr/>
        </p:nvSpPr>
        <p:spPr>
          <a:xfrm>
            <a:off x="1786597" y="3788665"/>
            <a:ext cx="6972887" cy="2549064"/>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תיבת טקסט 10">
            <a:extLst>
              <a:ext uri="{FF2B5EF4-FFF2-40B4-BE49-F238E27FC236}">
                <a16:creationId xmlns:a16="http://schemas.microsoft.com/office/drawing/2014/main" id="{27330455-7F12-57F6-8D69-491BEDD5FC4E}"/>
              </a:ext>
            </a:extLst>
          </p:cNvPr>
          <p:cNvSpPr txBox="1"/>
          <p:nvPr/>
        </p:nvSpPr>
        <p:spPr>
          <a:xfrm>
            <a:off x="9244817" y="1410948"/>
            <a:ext cx="2067951" cy="923330"/>
          </a:xfrm>
          <a:prstGeom prst="rect">
            <a:avLst/>
          </a:prstGeom>
          <a:noFill/>
        </p:spPr>
        <p:txBody>
          <a:bodyPr wrap="square" rtlCol="1">
            <a:spAutoFit/>
          </a:bodyPr>
          <a:lstStyle/>
          <a:p>
            <a:pPr marL="285750" indent="-285750" algn="r" rtl="1">
              <a:buFont typeface="Wingdings" panose="05000000000000000000" pitchFamily="2" charset="2"/>
              <a:buChar char="ü"/>
            </a:pPr>
            <a:r>
              <a:rPr lang="he-IL" dirty="0">
                <a:solidFill>
                  <a:schemeClr val="accent3"/>
                </a:solidFill>
              </a:rPr>
              <a:t>חיישנים</a:t>
            </a:r>
          </a:p>
          <a:p>
            <a:pPr marL="285750" indent="-285750" algn="r" rtl="1">
              <a:buFont typeface="Wingdings" panose="05000000000000000000" pitchFamily="2" charset="2"/>
              <a:buChar char="ü"/>
            </a:pPr>
            <a:r>
              <a:rPr lang="he-IL" dirty="0">
                <a:solidFill>
                  <a:schemeClr val="accent4"/>
                </a:solidFill>
              </a:rPr>
              <a:t>מנהל </a:t>
            </a:r>
          </a:p>
          <a:p>
            <a:pPr marL="285750" indent="-285750" algn="r" rtl="1">
              <a:buFont typeface="Wingdings" panose="05000000000000000000" pitchFamily="2" charset="2"/>
              <a:buChar char="ü"/>
            </a:pPr>
            <a:r>
              <a:rPr lang="he-IL" dirty="0">
                <a:solidFill>
                  <a:schemeClr val="accent1"/>
                </a:solidFill>
              </a:rPr>
              <a:t>אפליקציה</a:t>
            </a:r>
          </a:p>
        </p:txBody>
      </p:sp>
    </p:spTree>
    <p:extLst>
      <p:ext uri="{BB962C8B-B14F-4D97-AF65-F5344CB8AC3E}">
        <p14:creationId xmlns:p14="http://schemas.microsoft.com/office/powerpoint/2010/main" val="2588660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עגל">
  <a:themeElements>
    <a:clrScheme name="מעגל">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מעגל">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עגל">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TM04033919[[fn=מעגל]]</Template>
  <TotalTime>256</TotalTime>
  <Words>740</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Tw Cen MT</vt:lpstr>
      <vt:lpstr>Wingdings</vt:lpstr>
      <vt:lpstr>מעגל</vt:lpstr>
      <vt:lpstr>SMART SWIMMING POOL</vt:lpstr>
      <vt:lpstr>מבוא</vt:lpstr>
      <vt:lpstr>מטרות</vt:lpstr>
      <vt:lpstr>PowerPoint Presentation</vt:lpstr>
      <vt:lpstr>דרישות המערכת</vt:lpstr>
      <vt:lpstr>PowerPoint Presentation</vt:lpstr>
      <vt:lpstr>פיתוח הסנסורים ומנהל שמאזין וכותב לממסד הנתוניםbackend </vt:lpstr>
      <vt:lpstr>פיתוח ממשק אפליקטיבי למשתמש front</vt:lpstr>
      <vt:lpstr>PowerPoint Presentation</vt:lpstr>
      <vt:lpstr>Firebase cloud</vt:lpstr>
      <vt:lpstr>IOT POOL TO The future </vt:lpstr>
      <vt:lpstr>סיכום</vt:lpstr>
      <vt:lpstr>בבליוגרפיה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SWIMMING POOL</dc:title>
  <dc:creator>Ben Tellier</dc:creator>
  <cp:lastModifiedBy>Adir</cp:lastModifiedBy>
  <cp:revision>3</cp:revision>
  <dcterms:created xsi:type="dcterms:W3CDTF">2023-03-12T07:08:44Z</dcterms:created>
  <dcterms:modified xsi:type="dcterms:W3CDTF">2023-03-12T18:14:00Z</dcterms:modified>
</cp:coreProperties>
</file>