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ebp" ContentType="image/webp"/>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5"/>
  </p:notesMasterIdLst>
  <p:sldIdLst>
    <p:sldId id="256" r:id="rId2"/>
    <p:sldId id="257" r:id="rId3"/>
    <p:sldId id="258" r:id="rId4"/>
    <p:sldId id="268" r:id="rId5"/>
    <p:sldId id="269" r:id="rId6"/>
    <p:sldId id="557" r:id="rId7"/>
    <p:sldId id="559" r:id="rId8"/>
    <p:sldId id="259" r:id="rId9"/>
    <p:sldId id="558" r:id="rId10"/>
    <p:sldId id="562" r:id="rId11"/>
    <p:sldId id="561" r:id="rId12"/>
    <p:sldId id="265" r:id="rId13"/>
    <p:sldId id="563" r:id="rId14"/>
  </p:sldIdLst>
  <p:sldSz cx="18288000" cy="10287000"/>
  <p:notesSz cx="6858000" cy="9144000"/>
  <p:embeddedFontLst>
    <p:embeddedFont>
      <p:font typeface="Aharoni" panose="02010803020104030203" pitchFamily="2" charset="-79"/>
      <p:bold r:id="rId16"/>
    </p:embeddedFont>
    <p:embeddedFont>
      <p:font typeface="Montaser Arabic Bold" panose="020B0604020202020204" charset="-78"/>
      <p:regular r:id="rId17"/>
    </p:embeddedFont>
    <p:embeddedFont>
      <p:font typeface="Montaser Arabic Ultra-Bold" panose="020B0604020202020204" charset="-78"/>
      <p:regular r:id="rId18"/>
    </p:embeddedFont>
    <p:embeddedFont>
      <p:font typeface="Tw Cen MT" panose="020B0602020104020603" pitchFamily="34" charset="0"/>
      <p:regular r:id="rId19"/>
      <p:bold r:id="rId20"/>
      <p:italic r:id="rId21"/>
      <p:boldItalic r:id="rId2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7E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2" d="100"/>
          <a:sy n="72" d="100"/>
        </p:scale>
        <p:origin x="654"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7251755013876849E-2"/>
          <c:y val="1.2636755801564408E-2"/>
          <c:w val="0.90350877192982459"/>
          <c:h val="0.95091128608923881"/>
        </c:manualLayout>
      </c:layout>
      <c:barChart>
        <c:barDir val="bar"/>
        <c:grouping val="percentStacked"/>
        <c:varyColors val="0"/>
        <c:ser>
          <c:idx val="0"/>
          <c:order val="0"/>
          <c:tx>
            <c:strRef>
              <c:f>Sheet1!$B$1</c:f>
              <c:strCache>
                <c:ptCount val="1"/>
                <c:pt idx="0">
                  <c:v>under</c:v>
                </c:pt>
              </c:strCache>
            </c:strRef>
          </c:tx>
          <c:spPr>
            <a:gradFill rotWithShape="1">
              <a:gsLst>
                <a:gs pos="0">
                  <a:schemeClr val="accent1">
                    <a:tint val="94000"/>
                    <a:satMod val="100000"/>
                    <a:lumMod val="108000"/>
                  </a:schemeClr>
                </a:gs>
                <a:gs pos="50000">
                  <a:schemeClr val="accent1">
                    <a:tint val="98000"/>
                    <a:shade val="100000"/>
                    <a:satMod val="100000"/>
                    <a:lumMod val="100000"/>
                  </a:schemeClr>
                </a:gs>
                <a:gs pos="100000">
                  <a:schemeClr val="accent1">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c:spPr>
          <c:invertIfNegative val="0"/>
          <c:dLbls>
            <c:dLbl>
              <c:idx val="0"/>
              <c:tx>
                <c:rich>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197" b="0" i="0" u="none" strike="noStrike" kern="1200" baseline="0">
                        <a:solidFill>
                          <a:prstClr val="white">
                            <a:lumMod val="85000"/>
                          </a:prstClr>
                        </a:solidFill>
                        <a:latin typeface="+mn-lt"/>
                        <a:ea typeface="+mn-ea"/>
                        <a:cs typeface="+mn-cs"/>
                      </a:defRPr>
                    </a:pPr>
                    <a:r>
                      <a:rPr lang="en-US" dirty="0"/>
                      <a:t>0-</a:t>
                    </a:r>
                    <a:fld id="{6922005D-B196-4FC8-B042-F4390F6AD275}" type="VALUE">
                      <a:rPr lang="en-US" smtClean="0"/>
                      <a:pPr marL="0" marR="0" lvl="0" indent="0" algn="ctr" defTabSz="914400" rtl="0" eaLnBrk="1" fontAlgn="auto" latinLnBrk="0" hangingPunct="1">
                        <a:lnSpc>
                          <a:spcPct val="100000"/>
                        </a:lnSpc>
                        <a:spcBef>
                          <a:spcPts val="0"/>
                        </a:spcBef>
                        <a:spcAft>
                          <a:spcPts val="0"/>
                        </a:spcAft>
                        <a:buClrTx/>
                        <a:buSzTx/>
                        <a:buFontTx/>
                        <a:buNone/>
                        <a:tabLst/>
                        <a:defRPr>
                          <a:solidFill>
                            <a:prstClr val="white">
                              <a:lumMod val="85000"/>
                            </a:prstClr>
                          </a:solidFill>
                        </a:defRPr>
                      </a:pPr>
                      <a:t>[ערך]</a:t>
                    </a:fld>
                    <a:r>
                      <a:rPr lang="en-US" b="0" dirty="0">
                        <a:effectLst/>
                      </a:rPr>
                      <a:t>°C</a:t>
                    </a:r>
                  </a:p>
                </c:rich>
              </c:tx>
              <c:spPr>
                <a:noFill/>
                <a:ln>
                  <a:noFill/>
                </a:ln>
                <a:effectLst/>
              </c:spPr>
              <c:txPr>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197" b="0" i="0" u="none" strike="noStrike" kern="1200" baseline="0">
                      <a:solidFill>
                        <a:prstClr val="white">
                          <a:lumMod val="85000"/>
                        </a:prstClr>
                      </a:solidFill>
                      <a:latin typeface="+mn-lt"/>
                      <a:ea typeface="+mn-ea"/>
                      <a:cs typeface="+mn-cs"/>
                    </a:defRPr>
                  </a:pPr>
                  <a:endParaRPr lang="he-IL"/>
                </a:p>
              </c:txPr>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1-EAA1-41AB-A0BB-CF560B7FB5B6}"/>
                </c:ext>
              </c:extLst>
            </c:dLbl>
            <c:dLbl>
              <c:idx val="1"/>
              <c:tx>
                <c:rich>
                  <a:bodyPr/>
                  <a:lstStyle/>
                  <a:p>
                    <a:r>
                      <a:rPr lang="en-US" dirty="0"/>
                      <a:t>0-</a:t>
                    </a:r>
                    <a:fld id="{D1795288-911A-4F00-997E-66954354E143}" type="VALUE">
                      <a:rPr lang="en-US" smtClean="0"/>
                      <a:pPr/>
                      <a:t>[ערך]</a:t>
                    </a:fld>
                    <a:r>
                      <a:rPr lang="en-US" baseline="0" dirty="0"/>
                      <a:t> L</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F-EAA1-41AB-A0BB-CF560B7FB5B6}"/>
                </c:ext>
              </c:extLst>
            </c:dLbl>
            <c:dLbl>
              <c:idx val="2"/>
              <c:tx>
                <c:rich>
                  <a:bodyPr rot="0" spcFirstLastPara="1" vertOverflow="ellipsis" vert="horz" wrap="square" lIns="38100" tIns="19050" rIns="38100" bIns="19050" anchor="ctr" anchorCtr="1">
                    <a:noAutofit/>
                  </a:bodyPr>
                  <a:lstStyle/>
                  <a:p>
                    <a:pPr>
                      <a:defRPr sz="1197" b="0" i="0" u="none" strike="noStrike" kern="1200" baseline="0">
                        <a:solidFill>
                          <a:schemeClr val="lt1">
                            <a:lumMod val="85000"/>
                          </a:schemeClr>
                        </a:solidFill>
                        <a:latin typeface="+mn-lt"/>
                        <a:ea typeface="+mn-ea"/>
                        <a:cs typeface="+mn-cs"/>
                      </a:defRPr>
                    </a:pPr>
                    <a:r>
                      <a:rPr lang="en-US" dirty="0"/>
                      <a:t>0-</a:t>
                    </a:r>
                    <a:fld id="{EC573F65-99A2-4107-8EC2-9562F4036EDF}" type="VALUE">
                      <a:rPr lang="en-US" smtClean="0"/>
                      <a:pPr>
                        <a:defRPr/>
                      </a:pPr>
                      <a:t>[ערך]</a:t>
                    </a:fld>
                    <a:r>
                      <a:rPr lang="en-US" dirty="0"/>
                      <a:t> RPM</a:t>
                    </a:r>
                  </a:p>
                </c:rich>
              </c:tx>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lt1">
                          <a:lumMod val="85000"/>
                        </a:schemeClr>
                      </a:solidFill>
                      <a:latin typeface="+mn-lt"/>
                      <a:ea typeface="+mn-ea"/>
                      <a:cs typeface="+mn-cs"/>
                    </a:defRPr>
                  </a:pPr>
                  <a:endParaRPr lang="he-IL"/>
                </a:p>
              </c:txPr>
              <c:dLblPos val="ctr"/>
              <c:showLegendKey val="0"/>
              <c:showVal val="1"/>
              <c:showCatName val="0"/>
              <c:showSerName val="0"/>
              <c:showPercent val="0"/>
              <c:showBubbleSize val="0"/>
              <c:extLst>
                <c:ext xmlns:c15="http://schemas.microsoft.com/office/drawing/2012/chart" uri="{CE6537A1-D6FC-4f65-9D91-7224C49458BB}">
                  <c15:layout>
                    <c:manualLayout>
                      <c:w val="5.3281530598148913E-2"/>
                      <c:h val="4.0031444089290817E-2"/>
                    </c:manualLayout>
                  </c15:layout>
                  <c15:dlblFieldTable/>
                  <c15:showDataLabelsRange val="0"/>
                </c:ext>
                <c:ext xmlns:c16="http://schemas.microsoft.com/office/drawing/2014/chart" uri="{C3380CC4-5D6E-409C-BE32-E72D297353CC}">
                  <c16:uniqueId val="{0000000D-EAA1-41AB-A0BB-CF560B7FB5B6}"/>
                </c:ext>
              </c:extLst>
            </c:dLbl>
            <c:dLbl>
              <c:idx val="3"/>
              <c:tx>
                <c:rich>
                  <a:bodyPr/>
                  <a:lstStyle/>
                  <a:p>
                    <a:r>
                      <a:rPr lang="en-US" dirty="0"/>
                      <a:t>0-</a:t>
                    </a:r>
                    <a:fld id="{5ED7D203-939C-419F-BA54-ECE7832573D7}" type="VALUE">
                      <a:rPr lang="en-US" smtClean="0"/>
                      <a:pPr/>
                      <a:t>[ערך]</a:t>
                    </a:fld>
                    <a:r>
                      <a:rPr lang="en-US" dirty="0"/>
                      <a:t> AMP</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B-EAA1-41AB-A0BB-CF560B7FB5B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he-I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Sheet1!$A$2:$A$7</c:f>
              <c:strCache>
                <c:ptCount val="4"/>
                <c:pt idx="0">
                  <c:v>Temperature</c:v>
                </c:pt>
                <c:pt idx="1">
                  <c:v>Water level</c:v>
                </c:pt>
                <c:pt idx="2">
                  <c:v>Drum rotation</c:v>
                </c:pt>
                <c:pt idx="3">
                  <c:v>Electric current</c:v>
                </c:pt>
              </c:strCache>
            </c:strRef>
          </c:cat>
          <c:val>
            <c:numRef>
              <c:f>Sheet1!$B$2:$B$7</c:f>
              <c:numCache>
                <c:formatCode>General</c:formatCode>
                <c:ptCount val="6"/>
                <c:pt idx="0">
                  <c:v>29</c:v>
                </c:pt>
                <c:pt idx="1">
                  <c:v>9</c:v>
                </c:pt>
                <c:pt idx="2">
                  <c:v>399</c:v>
                </c:pt>
                <c:pt idx="3">
                  <c:v>9</c:v>
                </c:pt>
              </c:numCache>
            </c:numRef>
          </c:val>
          <c:extLst>
            <c:ext xmlns:c16="http://schemas.microsoft.com/office/drawing/2014/chart" uri="{C3380CC4-5D6E-409C-BE32-E72D297353CC}">
              <c16:uniqueId val="{00000000-EAA1-41AB-A0BB-CF560B7FB5B6}"/>
            </c:ext>
          </c:extLst>
        </c:ser>
        <c:ser>
          <c:idx val="1"/>
          <c:order val="1"/>
          <c:tx>
            <c:strRef>
              <c:f>Sheet1!$C$1</c:f>
              <c:strCache>
                <c:ptCount val="1"/>
                <c:pt idx="0">
                  <c:v>normal</c:v>
                </c:pt>
              </c:strCache>
            </c:strRef>
          </c:tx>
          <c:spPr>
            <a:gradFill rotWithShape="1">
              <a:gsLst>
                <a:gs pos="0">
                  <a:schemeClr val="accent3">
                    <a:tint val="94000"/>
                    <a:satMod val="100000"/>
                    <a:lumMod val="108000"/>
                  </a:schemeClr>
                </a:gs>
                <a:gs pos="50000">
                  <a:schemeClr val="accent3">
                    <a:tint val="98000"/>
                    <a:shade val="100000"/>
                    <a:satMod val="100000"/>
                    <a:lumMod val="100000"/>
                  </a:schemeClr>
                </a:gs>
                <a:gs pos="100000">
                  <a:schemeClr val="accent3">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c:spPr>
          <c:invertIfNegative val="0"/>
          <c:dLbls>
            <c:dLbl>
              <c:idx val="0"/>
              <c:tx>
                <c:rich>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197" b="0" i="0" u="none" strike="noStrike" kern="1200" baseline="0">
                        <a:solidFill>
                          <a:prstClr val="white">
                            <a:lumMod val="85000"/>
                          </a:prstClr>
                        </a:solidFill>
                        <a:latin typeface="+mn-lt"/>
                        <a:ea typeface="+mn-ea"/>
                        <a:cs typeface="+mn-cs"/>
                      </a:defRPr>
                    </a:pPr>
                    <a:r>
                      <a:rPr lang="en-US" b="0" dirty="0">
                        <a:effectLst/>
                      </a:rPr>
                      <a:t>30-90°C</a:t>
                    </a:r>
                  </a:p>
                </c:rich>
              </c:tx>
              <c:spPr>
                <a:noFill/>
                <a:ln>
                  <a:noFill/>
                </a:ln>
                <a:effectLst/>
              </c:spPr>
              <c:txPr>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197" b="0" i="0" u="none" strike="noStrike" kern="1200" baseline="0">
                      <a:solidFill>
                        <a:prstClr val="white">
                          <a:lumMod val="85000"/>
                        </a:prst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AA1-41AB-A0BB-CF560B7FB5B6}"/>
                </c:ext>
              </c:extLst>
            </c:dLbl>
            <c:dLbl>
              <c:idx val="1"/>
              <c:tx>
                <c:rich>
                  <a:bodyPr/>
                  <a:lstStyle/>
                  <a:p>
                    <a:r>
                      <a:rPr lang="en-US" dirty="0"/>
                      <a:t>10-</a:t>
                    </a:r>
                    <a:fld id="{818191A4-BA1F-484F-8425-153FDA282B5D}" type="VALUE">
                      <a:rPr lang="en-US" smtClean="0"/>
                      <a:pPr/>
                      <a:t>[ערך]</a:t>
                    </a:fld>
                    <a:r>
                      <a:rPr lang="en-US" dirty="0"/>
                      <a:t> L</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EAA1-41AB-A0BB-CF560B7FB5B6}"/>
                </c:ext>
              </c:extLst>
            </c:dLbl>
            <c:dLbl>
              <c:idx val="2"/>
              <c:tx>
                <c:rich>
                  <a:bodyPr/>
                  <a:lstStyle/>
                  <a:p>
                    <a:r>
                      <a:rPr lang="en-US" dirty="0">
                        <a:solidFill>
                          <a:schemeClr val="bg1"/>
                        </a:solidFill>
                      </a:rPr>
                      <a:t>400-1600 RPM </a:t>
                    </a:r>
                    <a:endParaRPr lang="en-US" sz="1100" b="0" i="0" u="none" strike="noStrike" kern="1200" baseline="0" dirty="0">
                      <a:solidFill>
                        <a:schemeClr val="bg1"/>
                      </a:solidFill>
                      <a:effectLst/>
                    </a:endParaRPr>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AA1-41AB-A0BB-CF560B7FB5B6}"/>
                </c:ext>
              </c:extLst>
            </c:dLbl>
            <c:dLbl>
              <c:idx val="3"/>
              <c:tx>
                <c:rich>
                  <a:bodyPr/>
                  <a:lstStyle/>
                  <a:p>
                    <a:r>
                      <a:rPr lang="en-US" dirty="0">
                        <a:solidFill>
                          <a:schemeClr val="bg1"/>
                        </a:solidFill>
                      </a:rPr>
                      <a:t>10-</a:t>
                    </a:r>
                    <a:fld id="{64261190-CD81-4C75-A42D-83FB5331EFD8}" type="VALUE">
                      <a:rPr lang="en-US" smtClean="0">
                        <a:solidFill>
                          <a:schemeClr val="bg1"/>
                        </a:solidFill>
                      </a:rPr>
                      <a:pPr/>
                      <a:t>[ערך]</a:t>
                    </a:fld>
                    <a:r>
                      <a:rPr lang="en-US" dirty="0">
                        <a:solidFill>
                          <a:schemeClr val="bg1"/>
                        </a:solidFill>
                      </a:rPr>
                      <a:t> </a:t>
                    </a:r>
                    <a:r>
                      <a:rPr lang="en-US" sz="1197" b="0" i="0" u="none" strike="noStrike" kern="1200" baseline="0" dirty="0">
                        <a:solidFill>
                          <a:schemeClr val="bg1"/>
                        </a:solidFill>
                        <a:latin typeface="+mn-lt"/>
                        <a:ea typeface="+mn-ea"/>
                        <a:cs typeface="+mn-cs"/>
                      </a:rPr>
                      <a:t>AMP</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EAA1-41AB-A0BB-CF560B7FB5B6}"/>
                </c:ext>
              </c:extLst>
            </c:dLbl>
            <c:dLbl>
              <c:idx val="4"/>
              <c:tx>
                <c:rich>
                  <a:bodyPr/>
                  <a:lstStyle/>
                  <a:p>
                    <a:r>
                      <a:rPr lang="en-US" dirty="0"/>
                      <a:t>9 ppm</a:t>
                    </a:r>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AA1-41AB-A0BB-CF560B7FB5B6}"/>
                </c:ext>
              </c:extLst>
            </c:dLbl>
            <c:dLbl>
              <c:idx val="5"/>
              <c:tx>
                <c:rich>
                  <a:bodyPr/>
                  <a:lstStyle/>
                  <a:p>
                    <a:fld id="{150AA273-07FA-4940-8AE0-A18490AC09CF}" type="VALUE">
                      <a:rPr lang="en-US" smtClean="0">
                        <a:solidFill>
                          <a:schemeClr val="bg1"/>
                        </a:solidFill>
                      </a:rPr>
                      <a:pPr/>
                      <a:t>[ערך]</a:t>
                    </a:fld>
                    <a:r>
                      <a:rPr lang="en-US" dirty="0">
                        <a:solidFill>
                          <a:schemeClr val="bg1"/>
                        </a:solidFill>
                      </a:rPr>
                      <a:t> ppb</a:t>
                    </a:r>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EAA1-41AB-A0BB-CF560B7FB5B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4"/>
                <c:pt idx="0">
                  <c:v>Temperature</c:v>
                </c:pt>
                <c:pt idx="1">
                  <c:v>Water level</c:v>
                </c:pt>
                <c:pt idx="2">
                  <c:v>Drum rotation</c:v>
                </c:pt>
                <c:pt idx="3">
                  <c:v>Electric current</c:v>
                </c:pt>
              </c:strCache>
            </c:strRef>
          </c:cat>
          <c:val>
            <c:numRef>
              <c:f>Sheet1!$C$2:$C$7</c:f>
              <c:numCache>
                <c:formatCode>General</c:formatCode>
                <c:ptCount val="6"/>
                <c:pt idx="0">
                  <c:v>30</c:v>
                </c:pt>
                <c:pt idx="1">
                  <c:v>50</c:v>
                </c:pt>
                <c:pt idx="2">
                  <c:v>1500</c:v>
                </c:pt>
                <c:pt idx="3">
                  <c:v>20</c:v>
                </c:pt>
              </c:numCache>
            </c:numRef>
          </c:val>
          <c:extLst>
            <c:ext xmlns:c16="http://schemas.microsoft.com/office/drawing/2014/chart" uri="{C3380CC4-5D6E-409C-BE32-E72D297353CC}">
              <c16:uniqueId val="{00000007-EAA1-41AB-A0BB-CF560B7FB5B6}"/>
            </c:ext>
          </c:extLst>
        </c:ser>
        <c:ser>
          <c:idx val="2"/>
          <c:order val="2"/>
          <c:tx>
            <c:strRef>
              <c:f>Sheet1!$D$1</c:f>
              <c:strCache>
                <c:ptCount val="1"/>
                <c:pt idx="0">
                  <c:v>above</c:v>
                </c:pt>
              </c:strCache>
            </c:strRef>
          </c:tx>
          <c:spPr>
            <a:gradFill rotWithShape="1">
              <a:gsLst>
                <a:gs pos="0">
                  <a:schemeClr val="accent5">
                    <a:tint val="94000"/>
                    <a:satMod val="100000"/>
                    <a:lumMod val="108000"/>
                  </a:schemeClr>
                </a:gs>
                <a:gs pos="50000">
                  <a:schemeClr val="accent5">
                    <a:tint val="98000"/>
                    <a:shade val="100000"/>
                    <a:satMod val="100000"/>
                    <a:lumMod val="100000"/>
                  </a:schemeClr>
                </a:gs>
                <a:gs pos="100000">
                  <a:schemeClr val="accent5">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c:spPr>
          <c:invertIfNegative val="0"/>
          <c:dLbls>
            <c:dLbl>
              <c:idx val="0"/>
              <c:tx>
                <c:rich>
                  <a:bodyPr rot="0" spcFirstLastPara="1" vertOverflow="ellipsis" vert="horz" wrap="square" lIns="38100" tIns="19050" rIns="38100" bIns="1905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1197" b="0" i="0" u="none" strike="noStrike" kern="1200" baseline="0">
                        <a:solidFill>
                          <a:prstClr val="white">
                            <a:lumMod val="85000"/>
                          </a:prstClr>
                        </a:solidFill>
                        <a:latin typeface="+mn-lt"/>
                        <a:ea typeface="+mn-ea"/>
                        <a:cs typeface="+mn-cs"/>
                      </a:defRPr>
                    </a:pPr>
                    <a:r>
                      <a:rPr lang="en-US" dirty="0"/>
                      <a:t>90&lt;….</a:t>
                    </a:r>
                    <a:r>
                      <a:rPr lang="en-US" b="0" dirty="0">
                        <a:effectLst/>
                      </a:rPr>
                      <a:t> °C</a:t>
                    </a:r>
                    <a:r>
                      <a:rPr lang="en-US" dirty="0"/>
                      <a:t>.</a:t>
                    </a:r>
                  </a:p>
                </c:rich>
              </c:tx>
              <c:spPr>
                <a:noFill/>
                <a:ln>
                  <a:noFill/>
                </a:ln>
                <a:effectLst/>
              </c:spPr>
              <c:txPr>
                <a:bodyPr rot="0" spcFirstLastPara="1" vertOverflow="ellipsis" vert="horz" wrap="square" lIns="38100" tIns="19050" rIns="38100" bIns="1905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1197" b="0" i="0" u="none" strike="noStrike" kern="1200" baseline="0">
                      <a:solidFill>
                        <a:prstClr val="white">
                          <a:lumMod val="85000"/>
                        </a:prstClr>
                      </a:solidFill>
                      <a:latin typeface="+mn-lt"/>
                      <a:ea typeface="+mn-ea"/>
                      <a:cs typeface="+mn-cs"/>
                    </a:defRPr>
                  </a:pPr>
                  <a:endParaRPr lang="he-IL"/>
                </a:p>
              </c:txPr>
              <c:dLblPos val="ctr"/>
              <c:showLegendKey val="0"/>
              <c:showVal val="1"/>
              <c:showCatName val="0"/>
              <c:showSerName val="0"/>
              <c:showPercent val="0"/>
              <c:showBubbleSize val="0"/>
              <c:extLst>
                <c:ext xmlns:c15="http://schemas.microsoft.com/office/drawing/2012/chart" uri="{CE6537A1-D6FC-4f65-9D91-7224C49458BB}">
                  <c15:layout>
                    <c:manualLayout>
                      <c:w val="0.11722741433021806"/>
                      <c:h val="6.4654169910735956E-2"/>
                    </c:manualLayout>
                  </c15:layout>
                  <c15:showDataLabelsRange val="0"/>
                </c:ext>
                <c:ext xmlns:c16="http://schemas.microsoft.com/office/drawing/2014/chart" uri="{C3380CC4-5D6E-409C-BE32-E72D297353CC}">
                  <c16:uniqueId val="{00000012-EAA1-41AB-A0BB-CF560B7FB5B6}"/>
                </c:ext>
              </c:extLst>
            </c:dLbl>
            <c:dLbl>
              <c:idx val="1"/>
              <c:tx>
                <c:rich>
                  <a:bodyPr/>
                  <a:lstStyle/>
                  <a:p>
                    <a:r>
                      <a:rPr lang="en-US" dirty="0"/>
                      <a:t>50&lt;…..</a:t>
                    </a:r>
                    <a:r>
                      <a:rPr lang="en-US" baseline="0" dirty="0"/>
                      <a:t> L</a:t>
                    </a:r>
                    <a:endParaRPr lang="en-US" dirty="0"/>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AA1-41AB-A0BB-CF560B7FB5B6}"/>
                </c:ext>
              </c:extLst>
            </c:dLbl>
            <c:dLbl>
              <c:idx val="2"/>
              <c:tx>
                <c:rich>
                  <a:bodyPr/>
                  <a:lstStyle/>
                  <a:p>
                    <a:r>
                      <a:rPr lang="en-US" dirty="0"/>
                      <a:t>1600&lt;….. RPM</a:t>
                    </a:r>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AA1-41AB-A0BB-CF560B7FB5B6}"/>
                </c:ext>
              </c:extLst>
            </c:dLbl>
            <c:dLbl>
              <c:idx val="3"/>
              <c:tx>
                <c:rich>
                  <a:bodyPr rot="0" spcFirstLastPara="1" vertOverflow="ellipsis" vert="horz" wrap="square" lIns="38100" tIns="19050" rIns="38100" bIns="19050" anchor="ctr" anchorCtr="1">
                    <a:noAutofit/>
                  </a:bodyPr>
                  <a:lstStyle/>
                  <a:p>
                    <a:pPr>
                      <a:defRPr sz="1197" b="0" i="0" u="none" strike="noStrike" kern="1200" baseline="0">
                        <a:solidFill>
                          <a:schemeClr val="lt1">
                            <a:lumMod val="85000"/>
                          </a:schemeClr>
                        </a:solidFill>
                        <a:latin typeface="+mn-lt"/>
                        <a:ea typeface="+mn-ea"/>
                        <a:cs typeface="+mn-cs"/>
                      </a:defRPr>
                    </a:pPr>
                    <a:r>
                      <a:rPr lang="en-US" dirty="0"/>
                      <a:t>21&lt;… AMP</a:t>
                    </a:r>
                  </a:p>
                </c:rich>
              </c:tx>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lt1">
                          <a:lumMod val="85000"/>
                        </a:schemeClr>
                      </a:solidFill>
                      <a:latin typeface="+mn-lt"/>
                      <a:ea typeface="+mn-ea"/>
                      <a:cs typeface="+mn-cs"/>
                    </a:defRPr>
                  </a:pPr>
                  <a:endParaRPr lang="he-IL"/>
                </a:p>
              </c:txPr>
              <c:dLblPos val="ctr"/>
              <c:showLegendKey val="0"/>
              <c:showVal val="1"/>
              <c:showCatName val="0"/>
              <c:showSerName val="0"/>
              <c:showPercent val="0"/>
              <c:showBubbleSize val="0"/>
              <c:extLst>
                <c:ext xmlns:c15="http://schemas.microsoft.com/office/drawing/2012/chart" uri="{CE6537A1-D6FC-4f65-9D91-7224C49458BB}">
                  <c15:layout>
                    <c:manualLayout>
                      <c:w val="7.9114832535885166E-2"/>
                      <c:h val="4.0297029702970291E-2"/>
                    </c:manualLayout>
                  </c15:layout>
                  <c15:showDataLabelsRange val="0"/>
                </c:ext>
                <c:ext xmlns:c16="http://schemas.microsoft.com/office/drawing/2014/chart" uri="{C3380CC4-5D6E-409C-BE32-E72D297353CC}">
                  <c16:uniqueId val="{0000000C-EAA1-41AB-A0BB-CF560B7FB5B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he-I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Sheet1!$A$2:$A$7</c:f>
              <c:strCache>
                <c:ptCount val="4"/>
                <c:pt idx="0">
                  <c:v>Temperature</c:v>
                </c:pt>
                <c:pt idx="1">
                  <c:v>Water level</c:v>
                </c:pt>
                <c:pt idx="2">
                  <c:v>Drum rotation</c:v>
                </c:pt>
                <c:pt idx="3">
                  <c:v>Electric current</c:v>
                </c:pt>
              </c:strCache>
            </c:strRef>
          </c:cat>
          <c:val>
            <c:numRef>
              <c:f>Sheet1!$D$2:$D$7</c:f>
              <c:numCache>
                <c:formatCode>General</c:formatCode>
                <c:ptCount val="6"/>
                <c:pt idx="0">
                  <c:v>90</c:v>
                </c:pt>
                <c:pt idx="1">
                  <c:v>50</c:v>
                </c:pt>
                <c:pt idx="2">
                  <c:v>1600</c:v>
                </c:pt>
                <c:pt idx="3">
                  <c:v>20</c:v>
                </c:pt>
              </c:numCache>
            </c:numRef>
          </c:val>
          <c:extLst>
            <c:ext xmlns:c16="http://schemas.microsoft.com/office/drawing/2014/chart" uri="{C3380CC4-5D6E-409C-BE32-E72D297353CC}">
              <c16:uniqueId val="{00000008-EAA1-41AB-A0BB-CF560B7FB5B6}"/>
            </c:ext>
          </c:extLst>
        </c:ser>
        <c:dLbls>
          <c:dLblPos val="ctr"/>
          <c:showLegendKey val="0"/>
          <c:showVal val="1"/>
          <c:showCatName val="0"/>
          <c:showSerName val="0"/>
          <c:showPercent val="0"/>
          <c:showBubbleSize val="0"/>
        </c:dLbls>
        <c:gapWidth val="150"/>
        <c:overlap val="100"/>
        <c:axId val="282150296"/>
        <c:axId val="328719704"/>
      </c:barChart>
      <c:catAx>
        <c:axId val="282150296"/>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28719704"/>
        <c:crosses val="autoZero"/>
        <c:auto val="1"/>
        <c:lblAlgn val="ctr"/>
        <c:lblOffset val="100"/>
        <c:noMultiLvlLbl val="0"/>
      </c:catAx>
      <c:valAx>
        <c:axId val="328719704"/>
        <c:scaling>
          <c:orientation val="minMax"/>
        </c:scaling>
        <c:delete val="0"/>
        <c:axPos val="b"/>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he-IL"/>
          </a:p>
        </c:txPr>
        <c:crossAx val="282150296"/>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63D155-30DF-49F9-965E-35C83A45E4AD}" type="doc">
      <dgm:prSet loTypeId="urn:microsoft.com/office/officeart/2005/8/layout/hProcess9" loCatId="process" qsTypeId="urn:microsoft.com/office/officeart/2009/2/quickstyle/3d8" qsCatId="3D" csTypeId="urn:microsoft.com/office/officeart/2005/8/colors/accent3_4" csCatId="accent3" phldr="1"/>
      <dgm:spPr/>
    </dgm:pt>
    <dgm:pt modelId="{8D556D6D-3C57-4A15-9494-B7E645F173CE}">
      <dgm:prSet phldrT="[טקסט]"/>
      <dgm:spPr/>
      <dgm:t>
        <a:bodyPr/>
        <a:lstStyle/>
        <a:p>
          <a:pPr rtl="1"/>
          <a:r>
            <a:rPr lang="en-US" b="1">
              <a:latin typeface="Montaser Arabic Bold"/>
              <a:ea typeface="Montaser Arabic Bold"/>
              <a:cs typeface="Montaser Arabic Bold"/>
              <a:sym typeface="Montaser Arabic Bold"/>
            </a:rPr>
            <a:t>1. Sensor selection and integration</a:t>
          </a:r>
          <a:endParaRPr lang="he-IL" dirty="0"/>
        </a:p>
      </dgm:t>
    </dgm:pt>
    <dgm:pt modelId="{E1D32EF8-45CF-438C-B7C1-2FA2F49E8CC0}" type="parTrans" cxnId="{ED1685FE-CA4B-4CD4-BD08-982895DB1E54}">
      <dgm:prSet/>
      <dgm:spPr/>
      <dgm:t>
        <a:bodyPr/>
        <a:lstStyle/>
        <a:p>
          <a:pPr rtl="1"/>
          <a:endParaRPr lang="he-IL"/>
        </a:p>
      </dgm:t>
    </dgm:pt>
    <dgm:pt modelId="{595B476D-E0AF-4E1C-B00C-84DB3D2766FF}" type="sibTrans" cxnId="{ED1685FE-CA4B-4CD4-BD08-982895DB1E54}">
      <dgm:prSet/>
      <dgm:spPr/>
      <dgm:t>
        <a:bodyPr/>
        <a:lstStyle/>
        <a:p>
          <a:pPr rtl="1"/>
          <a:endParaRPr lang="he-IL"/>
        </a:p>
      </dgm:t>
    </dgm:pt>
    <dgm:pt modelId="{3EB197C0-EEE6-4B42-AD5D-9A76898F6D22}">
      <dgm:prSet phldrT="[טקסט]"/>
      <dgm:spPr/>
      <dgm:t>
        <a:bodyPr/>
        <a:lstStyle/>
        <a:p>
          <a:pPr rtl="1">
            <a:buFont typeface="Arial"/>
            <a:buChar char="•"/>
          </a:pPr>
          <a:r>
            <a:rPr lang="en-US" b="1">
              <a:latin typeface="Montaser Arabic Bold"/>
              <a:ea typeface="Montaser Arabic Bold"/>
              <a:cs typeface="Montaser Arabic Bold"/>
              <a:sym typeface="Montaser Arabic Bold"/>
            </a:rPr>
            <a:t>2. Cloud-based program creation using MQTT.</a:t>
          </a:r>
          <a:endParaRPr lang="he-IL" dirty="0"/>
        </a:p>
      </dgm:t>
    </dgm:pt>
    <dgm:pt modelId="{2917107A-DF9A-424F-A4D5-CC5156009FDE}" type="parTrans" cxnId="{E2F0008E-0B93-442D-9EB5-F0B0582A4B2E}">
      <dgm:prSet/>
      <dgm:spPr/>
      <dgm:t>
        <a:bodyPr/>
        <a:lstStyle/>
        <a:p>
          <a:pPr rtl="1"/>
          <a:endParaRPr lang="he-IL"/>
        </a:p>
      </dgm:t>
    </dgm:pt>
    <dgm:pt modelId="{88784C28-CE6A-48B1-BE72-E2106C156EEF}" type="sibTrans" cxnId="{E2F0008E-0B93-442D-9EB5-F0B0582A4B2E}">
      <dgm:prSet/>
      <dgm:spPr/>
      <dgm:t>
        <a:bodyPr/>
        <a:lstStyle/>
        <a:p>
          <a:pPr rtl="1"/>
          <a:endParaRPr lang="he-IL"/>
        </a:p>
      </dgm:t>
    </dgm:pt>
    <dgm:pt modelId="{D2B7196A-B700-4306-AB4B-FD5610D76B3D}">
      <dgm:prSet phldrT="[טקסט]"/>
      <dgm:spPr/>
      <dgm:t>
        <a:bodyPr/>
        <a:lstStyle/>
        <a:p>
          <a:pPr rtl="1"/>
          <a:r>
            <a:rPr lang="en-US" b="1">
              <a:latin typeface="Montaser Arabic Bold"/>
              <a:ea typeface="Montaser Arabic Bold"/>
              <a:cs typeface="Montaser Arabic Bold"/>
              <a:sym typeface="Montaser Arabic Bold"/>
            </a:rPr>
            <a:t>3.Development of a user application</a:t>
          </a:r>
          <a:endParaRPr lang="he-IL" dirty="0"/>
        </a:p>
      </dgm:t>
    </dgm:pt>
    <dgm:pt modelId="{E784F51E-1444-4E1D-BD37-5AE0100F303C}" type="parTrans" cxnId="{1A6BC8EC-1BEE-4B39-94B5-2604EF9A59D6}">
      <dgm:prSet/>
      <dgm:spPr/>
      <dgm:t>
        <a:bodyPr/>
        <a:lstStyle/>
        <a:p>
          <a:pPr rtl="1"/>
          <a:endParaRPr lang="he-IL"/>
        </a:p>
      </dgm:t>
    </dgm:pt>
    <dgm:pt modelId="{0221B897-A4FF-49B4-B1C7-DFCE4C388D86}" type="sibTrans" cxnId="{1A6BC8EC-1BEE-4B39-94B5-2604EF9A59D6}">
      <dgm:prSet/>
      <dgm:spPr/>
      <dgm:t>
        <a:bodyPr/>
        <a:lstStyle/>
        <a:p>
          <a:pPr rtl="1"/>
          <a:endParaRPr lang="he-IL"/>
        </a:p>
      </dgm:t>
    </dgm:pt>
    <dgm:pt modelId="{31983D67-B069-4C04-A1DE-6B4DCC1BDF5B}">
      <dgm:prSet phldrT="[טקסט]"/>
      <dgm:spPr/>
      <dgm:t>
        <a:bodyPr/>
        <a:lstStyle/>
        <a:p>
          <a:pPr rtl="1"/>
          <a:r>
            <a:rPr lang="en-US" b="1">
              <a:latin typeface="Montaser Arabic Bold"/>
              <a:ea typeface="Montaser Arabic Bold"/>
              <a:cs typeface="Montaser Arabic Bold"/>
              <a:sym typeface="Montaser Arabic Bold"/>
            </a:rPr>
            <a:t>4. Integration and testing of data transmission.</a:t>
          </a:r>
          <a:endParaRPr lang="he-IL" dirty="0"/>
        </a:p>
      </dgm:t>
    </dgm:pt>
    <dgm:pt modelId="{7523020B-EFEC-492C-B47D-59FA77A54E38}" type="parTrans" cxnId="{F2D02087-5045-4306-B35E-B7ED24036AF9}">
      <dgm:prSet/>
      <dgm:spPr/>
      <dgm:t>
        <a:bodyPr/>
        <a:lstStyle/>
        <a:p>
          <a:pPr rtl="1"/>
          <a:endParaRPr lang="he-IL"/>
        </a:p>
      </dgm:t>
    </dgm:pt>
    <dgm:pt modelId="{4EE0BA49-B53E-4C34-A6AD-AD64AFA74907}" type="sibTrans" cxnId="{F2D02087-5045-4306-B35E-B7ED24036AF9}">
      <dgm:prSet/>
      <dgm:spPr/>
      <dgm:t>
        <a:bodyPr/>
        <a:lstStyle/>
        <a:p>
          <a:pPr rtl="1"/>
          <a:endParaRPr lang="he-IL"/>
        </a:p>
      </dgm:t>
    </dgm:pt>
    <dgm:pt modelId="{FC2BA22E-6F61-49E5-84BD-B130EA1713E4}">
      <dgm:prSet phldrT="[טקסט]"/>
      <dgm:spPr/>
      <dgm:t>
        <a:bodyPr/>
        <a:lstStyle/>
        <a:p>
          <a:pPr rtl="1"/>
          <a:r>
            <a:rPr lang="he-IL" b="1">
              <a:latin typeface="Montaser Arabic Bold"/>
              <a:ea typeface="Montaser Arabic Bold"/>
              <a:cs typeface="Montaser Arabic Bold"/>
              <a:sym typeface="Montaser Arabic Bold"/>
            </a:rPr>
            <a:t> </a:t>
          </a:r>
          <a:r>
            <a:rPr lang="en-US" b="1">
              <a:latin typeface="Montaser Arabic Bold"/>
              <a:ea typeface="Montaser Arabic Bold"/>
              <a:cs typeface="Montaser Arabic Bold"/>
              <a:sym typeface="Montaser Arabic Bold"/>
            </a:rPr>
            <a:t>5. Pilot deployment and performance evaluation</a:t>
          </a:r>
          <a:endParaRPr lang="he-IL" dirty="0"/>
        </a:p>
      </dgm:t>
    </dgm:pt>
    <dgm:pt modelId="{D0DDBFAD-9854-4504-8F53-2F1CE9A82D1F}" type="parTrans" cxnId="{AF7C2773-9D33-4C83-89A0-C547B44B49D1}">
      <dgm:prSet/>
      <dgm:spPr/>
      <dgm:t>
        <a:bodyPr/>
        <a:lstStyle/>
        <a:p>
          <a:pPr rtl="1"/>
          <a:endParaRPr lang="he-IL"/>
        </a:p>
      </dgm:t>
    </dgm:pt>
    <dgm:pt modelId="{42BA7451-E501-440F-A32F-3A0A98EC5C42}" type="sibTrans" cxnId="{AF7C2773-9D33-4C83-89A0-C547B44B49D1}">
      <dgm:prSet/>
      <dgm:spPr/>
      <dgm:t>
        <a:bodyPr/>
        <a:lstStyle/>
        <a:p>
          <a:pPr rtl="1"/>
          <a:endParaRPr lang="he-IL"/>
        </a:p>
      </dgm:t>
    </dgm:pt>
    <dgm:pt modelId="{EB01582E-319F-4646-A21B-8E8AB3C56953}" type="pres">
      <dgm:prSet presAssocID="{7263D155-30DF-49F9-965E-35C83A45E4AD}" presName="CompostProcess" presStyleCnt="0">
        <dgm:presLayoutVars>
          <dgm:dir/>
          <dgm:resizeHandles val="exact"/>
        </dgm:presLayoutVars>
      </dgm:prSet>
      <dgm:spPr/>
    </dgm:pt>
    <dgm:pt modelId="{64A7E916-BA3B-4ACE-92B1-6EEC3054EBF4}" type="pres">
      <dgm:prSet presAssocID="{7263D155-30DF-49F9-965E-35C83A45E4AD}" presName="arrow" presStyleLbl="bgShp" presStyleIdx="0" presStyleCnt="1" custScaleX="117472" custLinFactNeighborX="4572"/>
      <dgm:spPr/>
    </dgm:pt>
    <dgm:pt modelId="{5D9C309B-39E3-4649-85B7-69BA2CAAC03A}" type="pres">
      <dgm:prSet presAssocID="{7263D155-30DF-49F9-965E-35C83A45E4AD}" presName="linearProcess" presStyleCnt="0"/>
      <dgm:spPr/>
    </dgm:pt>
    <dgm:pt modelId="{CF090394-2FEC-4299-9A2F-6D9E84671D71}" type="pres">
      <dgm:prSet presAssocID="{8D556D6D-3C57-4A15-9494-B7E645F173CE}" presName="textNode" presStyleLbl="node1" presStyleIdx="0" presStyleCnt="5" custLinFactNeighborX="-2778" custLinFactNeighborY="-1058">
        <dgm:presLayoutVars>
          <dgm:bulletEnabled val="1"/>
        </dgm:presLayoutVars>
      </dgm:prSet>
      <dgm:spPr/>
    </dgm:pt>
    <dgm:pt modelId="{CC292E00-B988-435F-83D3-909EE925813E}" type="pres">
      <dgm:prSet presAssocID="{595B476D-E0AF-4E1C-B00C-84DB3D2766FF}" presName="sibTrans" presStyleCnt="0"/>
      <dgm:spPr/>
    </dgm:pt>
    <dgm:pt modelId="{824B8BF4-FA40-4E86-AE68-0C488862B30E}" type="pres">
      <dgm:prSet presAssocID="{3EB197C0-EEE6-4B42-AD5D-9A76898F6D22}" presName="textNode" presStyleLbl="node1" presStyleIdx="1" presStyleCnt="5">
        <dgm:presLayoutVars>
          <dgm:bulletEnabled val="1"/>
        </dgm:presLayoutVars>
      </dgm:prSet>
      <dgm:spPr/>
    </dgm:pt>
    <dgm:pt modelId="{FC03D82B-D206-4B64-BC50-F9AE0E4EFA3F}" type="pres">
      <dgm:prSet presAssocID="{88784C28-CE6A-48B1-BE72-E2106C156EEF}" presName="sibTrans" presStyleCnt="0"/>
      <dgm:spPr/>
    </dgm:pt>
    <dgm:pt modelId="{BE2E81D4-312D-4721-91B1-1AFA962EE54B}" type="pres">
      <dgm:prSet presAssocID="{D2B7196A-B700-4306-AB4B-FD5610D76B3D}" presName="textNode" presStyleLbl="node1" presStyleIdx="2" presStyleCnt="5">
        <dgm:presLayoutVars>
          <dgm:bulletEnabled val="1"/>
        </dgm:presLayoutVars>
      </dgm:prSet>
      <dgm:spPr/>
    </dgm:pt>
    <dgm:pt modelId="{278AA1E6-1690-4E25-AD1C-9A5AD77D8D13}" type="pres">
      <dgm:prSet presAssocID="{0221B897-A4FF-49B4-B1C7-DFCE4C388D86}" presName="sibTrans" presStyleCnt="0"/>
      <dgm:spPr/>
    </dgm:pt>
    <dgm:pt modelId="{50656136-ACDC-4913-816F-576A11A03EA8}" type="pres">
      <dgm:prSet presAssocID="{31983D67-B069-4C04-A1DE-6B4DCC1BDF5B}" presName="textNode" presStyleLbl="node1" presStyleIdx="3" presStyleCnt="5">
        <dgm:presLayoutVars>
          <dgm:bulletEnabled val="1"/>
        </dgm:presLayoutVars>
      </dgm:prSet>
      <dgm:spPr/>
    </dgm:pt>
    <dgm:pt modelId="{2EC1F673-7126-4D3E-8BB9-7A8065E3EEBE}" type="pres">
      <dgm:prSet presAssocID="{4EE0BA49-B53E-4C34-A6AD-AD64AFA74907}" presName="sibTrans" presStyleCnt="0"/>
      <dgm:spPr/>
    </dgm:pt>
    <dgm:pt modelId="{5E486415-0AD1-4B41-91A0-99E69BB970C2}" type="pres">
      <dgm:prSet presAssocID="{FC2BA22E-6F61-49E5-84BD-B130EA1713E4}" presName="textNode" presStyleLbl="node1" presStyleIdx="4" presStyleCnt="5">
        <dgm:presLayoutVars>
          <dgm:bulletEnabled val="1"/>
        </dgm:presLayoutVars>
      </dgm:prSet>
      <dgm:spPr/>
    </dgm:pt>
  </dgm:ptLst>
  <dgm:cxnLst>
    <dgm:cxn modelId="{ED7DB039-A3F6-48B2-9D5E-574BA5F014D8}" type="presOf" srcId="{3EB197C0-EEE6-4B42-AD5D-9A76898F6D22}" destId="{824B8BF4-FA40-4E86-AE68-0C488862B30E}" srcOrd="0" destOrd="0" presId="urn:microsoft.com/office/officeart/2005/8/layout/hProcess9"/>
    <dgm:cxn modelId="{A968C45E-D388-46B1-8776-73FDA35B9DB8}" type="presOf" srcId="{31983D67-B069-4C04-A1DE-6B4DCC1BDF5B}" destId="{50656136-ACDC-4913-816F-576A11A03EA8}" srcOrd="0" destOrd="0" presId="urn:microsoft.com/office/officeart/2005/8/layout/hProcess9"/>
    <dgm:cxn modelId="{BA39DB41-D6DA-40A2-A75D-00796A905261}" type="presOf" srcId="{FC2BA22E-6F61-49E5-84BD-B130EA1713E4}" destId="{5E486415-0AD1-4B41-91A0-99E69BB970C2}" srcOrd="0" destOrd="0" presId="urn:microsoft.com/office/officeart/2005/8/layout/hProcess9"/>
    <dgm:cxn modelId="{430CED4F-0A2E-4BA8-9073-3A77ACA31764}" type="presOf" srcId="{D2B7196A-B700-4306-AB4B-FD5610D76B3D}" destId="{BE2E81D4-312D-4721-91B1-1AFA962EE54B}" srcOrd="0" destOrd="0" presId="urn:microsoft.com/office/officeart/2005/8/layout/hProcess9"/>
    <dgm:cxn modelId="{AF7C2773-9D33-4C83-89A0-C547B44B49D1}" srcId="{7263D155-30DF-49F9-965E-35C83A45E4AD}" destId="{FC2BA22E-6F61-49E5-84BD-B130EA1713E4}" srcOrd="4" destOrd="0" parTransId="{D0DDBFAD-9854-4504-8F53-2F1CE9A82D1F}" sibTransId="{42BA7451-E501-440F-A32F-3A0A98EC5C42}"/>
    <dgm:cxn modelId="{F2D02087-5045-4306-B35E-B7ED24036AF9}" srcId="{7263D155-30DF-49F9-965E-35C83A45E4AD}" destId="{31983D67-B069-4C04-A1DE-6B4DCC1BDF5B}" srcOrd="3" destOrd="0" parTransId="{7523020B-EFEC-492C-B47D-59FA77A54E38}" sibTransId="{4EE0BA49-B53E-4C34-A6AD-AD64AFA74907}"/>
    <dgm:cxn modelId="{E2F0008E-0B93-442D-9EB5-F0B0582A4B2E}" srcId="{7263D155-30DF-49F9-965E-35C83A45E4AD}" destId="{3EB197C0-EEE6-4B42-AD5D-9A76898F6D22}" srcOrd="1" destOrd="0" parTransId="{2917107A-DF9A-424F-A4D5-CC5156009FDE}" sibTransId="{88784C28-CE6A-48B1-BE72-E2106C156EEF}"/>
    <dgm:cxn modelId="{4E700DD1-38B0-4B4D-8F5F-21D10DBCAAE5}" type="presOf" srcId="{8D556D6D-3C57-4A15-9494-B7E645F173CE}" destId="{CF090394-2FEC-4299-9A2F-6D9E84671D71}" srcOrd="0" destOrd="0" presId="urn:microsoft.com/office/officeart/2005/8/layout/hProcess9"/>
    <dgm:cxn modelId="{A7EFB8E1-F65A-4986-BA83-EB6CCA5F8F62}" type="presOf" srcId="{7263D155-30DF-49F9-965E-35C83A45E4AD}" destId="{EB01582E-319F-4646-A21B-8E8AB3C56953}" srcOrd="0" destOrd="0" presId="urn:microsoft.com/office/officeart/2005/8/layout/hProcess9"/>
    <dgm:cxn modelId="{1A6BC8EC-1BEE-4B39-94B5-2604EF9A59D6}" srcId="{7263D155-30DF-49F9-965E-35C83A45E4AD}" destId="{D2B7196A-B700-4306-AB4B-FD5610D76B3D}" srcOrd="2" destOrd="0" parTransId="{E784F51E-1444-4E1D-BD37-5AE0100F303C}" sibTransId="{0221B897-A4FF-49B4-B1C7-DFCE4C388D86}"/>
    <dgm:cxn modelId="{ED1685FE-CA4B-4CD4-BD08-982895DB1E54}" srcId="{7263D155-30DF-49F9-965E-35C83A45E4AD}" destId="{8D556D6D-3C57-4A15-9494-B7E645F173CE}" srcOrd="0" destOrd="0" parTransId="{E1D32EF8-45CF-438C-B7C1-2FA2F49E8CC0}" sibTransId="{595B476D-E0AF-4E1C-B00C-84DB3D2766FF}"/>
    <dgm:cxn modelId="{E966ADE3-8154-45E6-85CD-C7984FEA87D3}" type="presParOf" srcId="{EB01582E-319F-4646-A21B-8E8AB3C56953}" destId="{64A7E916-BA3B-4ACE-92B1-6EEC3054EBF4}" srcOrd="0" destOrd="0" presId="urn:microsoft.com/office/officeart/2005/8/layout/hProcess9"/>
    <dgm:cxn modelId="{3CBC1EFE-F6E0-4A96-9984-B580B846AED8}" type="presParOf" srcId="{EB01582E-319F-4646-A21B-8E8AB3C56953}" destId="{5D9C309B-39E3-4649-85B7-69BA2CAAC03A}" srcOrd="1" destOrd="0" presId="urn:microsoft.com/office/officeart/2005/8/layout/hProcess9"/>
    <dgm:cxn modelId="{77573EAA-C700-497E-8692-FB4F6EAF0C7D}" type="presParOf" srcId="{5D9C309B-39E3-4649-85B7-69BA2CAAC03A}" destId="{CF090394-2FEC-4299-9A2F-6D9E84671D71}" srcOrd="0" destOrd="0" presId="urn:microsoft.com/office/officeart/2005/8/layout/hProcess9"/>
    <dgm:cxn modelId="{2871C0A6-B03E-4A52-99E6-FB00ECD2D92F}" type="presParOf" srcId="{5D9C309B-39E3-4649-85B7-69BA2CAAC03A}" destId="{CC292E00-B988-435F-83D3-909EE925813E}" srcOrd="1" destOrd="0" presId="urn:microsoft.com/office/officeart/2005/8/layout/hProcess9"/>
    <dgm:cxn modelId="{EDE58D09-5A4E-459C-950F-23AD5E086908}" type="presParOf" srcId="{5D9C309B-39E3-4649-85B7-69BA2CAAC03A}" destId="{824B8BF4-FA40-4E86-AE68-0C488862B30E}" srcOrd="2" destOrd="0" presId="urn:microsoft.com/office/officeart/2005/8/layout/hProcess9"/>
    <dgm:cxn modelId="{AF79B0A4-21D2-4095-AF27-31904531EF25}" type="presParOf" srcId="{5D9C309B-39E3-4649-85B7-69BA2CAAC03A}" destId="{FC03D82B-D206-4B64-BC50-F9AE0E4EFA3F}" srcOrd="3" destOrd="0" presId="urn:microsoft.com/office/officeart/2005/8/layout/hProcess9"/>
    <dgm:cxn modelId="{A9499617-081E-49CA-A848-7B4E0E7B1CE6}" type="presParOf" srcId="{5D9C309B-39E3-4649-85B7-69BA2CAAC03A}" destId="{BE2E81D4-312D-4721-91B1-1AFA962EE54B}" srcOrd="4" destOrd="0" presId="urn:microsoft.com/office/officeart/2005/8/layout/hProcess9"/>
    <dgm:cxn modelId="{CC057467-005B-42E2-A32B-F9A24B920349}" type="presParOf" srcId="{5D9C309B-39E3-4649-85B7-69BA2CAAC03A}" destId="{278AA1E6-1690-4E25-AD1C-9A5AD77D8D13}" srcOrd="5" destOrd="0" presId="urn:microsoft.com/office/officeart/2005/8/layout/hProcess9"/>
    <dgm:cxn modelId="{01C2B0CB-BCA1-4EE6-B898-219A1660D86B}" type="presParOf" srcId="{5D9C309B-39E3-4649-85B7-69BA2CAAC03A}" destId="{50656136-ACDC-4913-816F-576A11A03EA8}" srcOrd="6" destOrd="0" presId="urn:microsoft.com/office/officeart/2005/8/layout/hProcess9"/>
    <dgm:cxn modelId="{E4BC6126-A158-468E-8BBC-9D884F164658}" type="presParOf" srcId="{5D9C309B-39E3-4649-85B7-69BA2CAAC03A}" destId="{2EC1F673-7126-4D3E-8BB9-7A8065E3EEBE}" srcOrd="7" destOrd="0" presId="urn:microsoft.com/office/officeart/2005/8/layout/hProcess9"/>
    <dgm:cxn modelId="{E22FDD4B-9749-4981-8A1E-48A8A8295948}" type="presParOf" srcId="{5D9C309B-39E3-4649-85B7-69BA2CAAC03A}" destId="{5E486415-0AD1-4B41-91A0-99E69BB970C2}"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1C26FB-C1F0-4BD7-A671-716776462019}" type="doc">
      <dgm:prSet loTypeId="urn:microsoft.com/office/officeart/2005/8/layout/vList2" loCatId="list" qsTypeId="urn:microsoft.com/office/officeart/2005/8/quickstyle/3d2" qsCatId="3D" csTypeId="urn:microsoft.com/office/officeart/2005/8/colors/accent2_3" csCatId="accent2" phldr="1"/>
      <dgm:spPr/>
      <dgm:t>
        <a:bodyPr/>
        <a:lstStyle/>
        <a:p>
          <a:pPr rtl="1"/>
          <a:endParaRPr lang="he-IL"/>
        </a:p>
      </dgm:t>
    </dgm:pt>
    <dgm:pt modelId="{315A011C-D31D-4594-B2D4-000B2120F570}">
      <dgm:prSet phldrT="[טקסט]"/>
      <dgm:spPr/>
      <dgm:t>
        <a:bodyPr/>
        <a:lstStyle/>
        <a:p>
          <a:pPr algn="l" rtl="1"/>
          <a:r>
            <a:rPr lang="en-US" b="1" dirty="0">
              <a:latin typeface="Montaser Arabic Ultra-Bold"/>
              <a:ea typeface="Montaser Arabic Ultra-Bold"/>
              <a:cs typeface="Montaser Arabic Ultra-Bold"/>
              <a:sym typeface="Montaser Arabic Ultra-Bold"/>
            </a:rPr>
            <a:t>Summary</a:t>
          </a:r>
          <a:endParaRPr lang="he-IL" dirty="0"/>
        </a:p>
      </dgm:t>
    </dgm:pt>
    <dgm:pt modelId="{B70CD32F-6737-4C9D-AB03-3AEF1D533C30}" type="parTrans" cxnId="{D28CB20E-7A5F-40CE-9A31-3DF8A4BFFECB}">
      <dgm:prSet/>
      <dgm:spPr/>
      <dgm:t>
        <a:bodyPr/>
        <a:lstStyle/>
        <a:p>
          <a:pPr algn="l" rtl="1"/>
          <a:endParaRPr lang="he-IL"/>
        </a:p>
      </dgm:t>
    </dgm:pt>
    <dgm:pt modelId="{6009F800-40DF-4C98-9E8C-9AF0B891329C}" type="sibTrans" cxnId="{D28CB20E-7A5F-40CE-9A31-3DF8A4BFFECB}">
      <dgm:prSet/>
      <dgm:spPr/>
      <dgm:t>
        <a:bodyPr/>
        <a:lstStyle/>
        <a:p>
          <a:pPr algn="l" rtl="1"/>
          <a:endParaRPr lang="he-IL"/>
        </a:p>
      </dgm:t>
    </dgm:pt>
    <dgm:pt modelId="{0E95B69C-605D-403F-A847-C37D064EB418}">
      <dgm:prSet phldrT="[טקסט]"/>
      <dgm:spPr/>
      <dgm:t>
        <a:bodyPr/>
        <a:lstStyle/>
        <a:p>
          <a:pPr algn="l" rtl="0">
            <a:buFont typeface="Arial" panose="020B0604020202020204" pitchFamily="34" charset="0"/>
            <a:buChar char="•"/>
          </a:pPr>
          <a:r>
            <a:rPr lang="en-US" b="1" dirty="0">
              <a:latin typeface="Montaser Arabic Bold"/>
              <a:ea typeface="Montaser Arabic Bold"/>
              <a:cs typeface="Montaser Arabic Bold"/>
              <a:sym typeface="Montaser Arabic Bold"/>
            </a:rPr>
            <a:t>IoT-based smart monitoring for washing machines.</a:t>
          </a:r>
          <a:endParaRPr lang="he-IL" dirty="0"/>
        </a:p>
      </dgm:t>
    </dgm:pt>
    <dgm:pt modelId="{E77D3748-28E1-40A1-9086-7A5B24479664}" type="parTrans" cxnId="{722318F2-6A8A-492A-A7A4-497D4C7B4F01}">
      <dgm:prSet/>
      <dgm:spPr/>
      <dgm:t>
        <a:bodyPr/>
        <a:lstStyle/>
        <a:p>
          <a:pPr algn="l" rtl="1"/>
          <a:endParaRPr lang="he-IL"/>
        </a:p>
      </dgm:t>
    </dgm:pt>
    <dgm:pt modelId="{F727392D-9744-440C-A270-07FA53578E42}" type="sibTrans" cxnId="{722318F2-6A8A-492A-A7A4-497D4C7B4F01}">
      <dgm:prSet/>
      <dgm:spPr/>
      <dgm:t>
        <a:bodyPr/>
        <a:lstStyle/>
        <a:p>
          <a:pPr algn="l" rtl="1"/>
          <a:endParaRPr lang="he-IL"/>
        </a:p>
      </dgm:t>
    </dgm:pt>
    <dgm:pt modelId="{854F2BFB-53C5-4C1D-9AD9-601530D06FB8}">
      <dgm:prSet phldrT="[טקסט]"/>
      <dgm:spPr/>
      <dgm:t>
        <a:bodyPr/>
        <a:lstStyle/>
        <a:p>
          <a:pPr algn="l" rtl="1"/>
          <a:r>
            <a:rPr lang="en-US" b="1">
              <a:latin typeface="Montaser Arabic Bold"/>
              <a:ea typeface="Montaser Arabic Bold"/>
              <a:cs typeface="Montaser Arabic Bold"/>
              <a:sym typeface="Montaser Arabic Bold"/>
            </a:rPr>
            <a:t>Conclusions</a:t>
          </a:r>
          <a:endParaRPr lang="he-IL" dirty="0"/>
        </a:p>
      </dgm:t>
    </dgm:pt>
    <dgm:pt modelId="{E8122B1A-C760-4345-9630-4AFC29F66D22}" type="parTrans" cxnId="{C5BEC7A3-4537-40EF-991D-9CE668B83596}">
      <dgm:prSet/>
      <dgm:spPr/>
      <dgm:t>
        <a:bodyPr/>
        <a:lstStyle/>
        <a:p>
          <a:pPr algn="l" rtl="1"/>
          <a:endParaRPr lang="he-IL"/>
        </a:p>
      </dgm:t>
    </dgm:pt>
    <dgm:pt modelId="{290E1671-3BDB-4FD0-945C-8D3739DE7618}" type="sibTrans" cxnId="{C5BEC7A3-4537-40EF-991D-9CE668B83596}">
      <dgm:prSet/>
      <dgm:spPr/>
      <dgm:t>
        <a:bodyPr/>
        <a:lstStyle/>
        <a:p>
          <a:pPr algn="l" rtl="1"/>
          <a:endParaRPr lang="he-IL"/>
        </a:p>
      </dgm:t>
    </dgm:pt>
    <dgm:pt modelId="{5A131A00-593A-47EC-B45F-2A862291C27C}">
      <dgm:prSet phldrT="[טקסט]"/>
      <dgm:spPr/>
      <dgm:t>
        <a:bodyPr/>
        <a:lstStyle/>
        <a:p>
          <a:pPr algn="l" rtl="1">
            <a:buNone/>
          </a:pPr>
          <a:r>
            <a:rPr lang="en-US" b="1" dirty="0">
              <a:latin typeface="Montaser Arabic Bold"/>
              <a:cs typeface="Montaser Arabic Bold"/>
            </a:rPr>
            <a:t>WashGuard offers an innovative solution for managing washing machines, optimizing the washing process, and ensuring long-term machine durability.</a:t>
          </a:r>
          <a:endParaRPr lang="he-IL" dirty="0"/>
        </a:p>
      </dgm:t>
    </dgm:pt>
    <dgm:pt modelId="{6065863C-9858-43CC-962C-44AEC3A8EB86}" type="parTrans" cxnId="{9C9CAA8B-440A-4C37-96CE-987E0161A044}">
      <dgm:prSet/>
      <dgm:spPr/>
      <dgm:t>
        <a:bodyPr/>
        <a:lstStyle/>
        <a:p>
          <a:pPr algn="l" rtl="1"/>
          <a:endParaRPr lang="he-IL"/>
        </a:p>
      </dgm:t>
    </dgm:pt>
    <dgm:pt modelId="{392C3C04-9ABF-4EA8-A98E-32EB653D5B19}" type="sibTrans" cxnId="{9C9CAA8B-440A-4C37-96CE-987E0161A044}">
      <dgm:prSet/>
      <dgm:spPr/>
      <dgm:t>
        <a:bodyPr/>
        <a:lstStyle/>
        <a:p>
          <a:pPr algn="l" rtl="1"/>
          <a:endParaRPr lang="he-IL"/>
        </a:p>
      </dgm:t>
    </dgm:pt>
    <dgm:pt modelId="{9BD79BF7-EBBB-4AC5-BE12-566ADEB4A153}">
      <dgm:prSet/>
      <dgm:spPr/>
      <dgm:t>
        <a:bodyPr/>
        <a:lstStyle/>
        <a:p>
          <a:pPr algn="l" rtl="0">
            <a:buFont typeface="Arial" panose="020B0604020202020204" pitchFamily="34" charset="0"/>
            <a:buChar char="•"/>
          </a:pPr>
          <a:r>
            <a:rPr lang="en-US" b="1" dirty="0">
              <a:latin typeface="Montaser Arabic Bold"/>
              <a:ea typeface="Montaser Arabic Bold"/>
              <a:cs typeface="Montaser Arabic Bold"/>
              <a:sym typeface="Montaser Arabic Bold"/>
            </a:rPr>
            <a:t>Enhanced machine efficiency and user experience.</a:t>
          </a:r>
        </a:p>
      </dgm:t>
    </dgm:pt>
    <dgm:pt modelId="{424B45F3-AB4B-4742-BF0E-D076A32EE6B4}" type="parTrans" cxnId="{9C479412-5009-4192-A651-D8AE6F2AEB0B}">
      <dgm:prSet/>
      <dgm:spPr/>
      <dgm:t>
        <a:bodyPr/>
        <a:lstStyle/>
        <a:p>
          <a:pPr algn="l" rtl="1"/>
          <a:endParaRPr lang="he-IL"/>
        </a:p>
      </dgm:t>
    </dgm:pt>
    <dgm:pt modelId="{278203FD-30A9-4E1B-979F-33F4F644053F}" type="sibTrans" cxnId="{9C479412-5009-4192-A651-D8AE6F2AEB0B}">
      <dgm:prSet/>
      <dgm:spPr/>
      <dgm:t>
        <a:bodyPr/>
        <a:lstStyle/>
        <a:p>
          <a:pPr algn="l" rtl="1"/>
          <a:endParaRPr lang="he-IL"/>
        </a:p>
      </dgm:t>
    </dgm:pt>
    <dgm:pt modelId="{E7D6C496-61F1-4683-99C6-129E05FD5FFB}">
      <dgm:prSet/>
      <dgm:spPr/>
      <dgm:t>
        <a:bodyPr/>
        <a:lstStyle/>
        <a:p>
          <a:pPr algn="l" rtl="0">
            <a:buFont typeface="Arial" panose="020B0604020202020204" pitchFamily="34" charset="0"/>
            <a:buChar char="•"/>
          </a:pPr>
          <a:r>
            <a:rPr lang="en-US" b="1" dirty="0">
              <a:latin typeface="Montaser Arabic Bold"/>
              <a:ea typeface="Montaser Arabic Bold"/>
              <a:cs typeface="Montaser Arabic Bold"/>
              <a:sym typeface="Montaser Arabic Bold"/>
            </a:rPr>
            <a:t>IoT Use: MQTT protocol for real-time monitoring and control.</a:t>
          </a:r>
        </a:p>
      </dgm:t>
    </dgm:pt>
    <dgm:pt modelId="{22301F00-450D-47E5-9874-550BF99AE4EA}" type="parTrans" cxnId="{8F7AF38D-EF0C-495E-BF13-326F27CCA798}">
      <dgm:prSet/>
      <dgm:spPr/>
      <dgm:t>
        <a:bodyPr/>
        <a:lstStyle/>
        <a:p>
          <a:pPr algn="l" rtl="1"/>
          <a:endParaRPr lang="he-IL"/>
        </a:p>
      </dgm:t>
    </dgm:pt>
    <dgm:pt modelId="{35A6E896-7B10-4927-815F-6F036FF7EC9D}" type="sibTrans" cxnId="{8F7AF38D-EF0C-495E-BF13-326F27CCA798}">
      <dgm:prSet/>
      <dgm:spPr/>
      <dgm:t>
        <a:bodyPr/>
        <a:lstStyle/>
        <a:p>
          <a:pPr algn="l" rtl="1"/>
          <a:endParaRPr lang="he-IL"/>
        </a:p>
      </dgm:t>
    </dgm:pt>
    <dgm:pt modelId="{8363E3DF-E3C5-4F19-B843-95F1CF40EED9}" type="pres">
      <dgm:prSet presAssocID="{2D1C26FB-C1F0-4BD7-A671-716776462019}" presName="linear" presStyleCnt="0">
        <dgm:presLayoutVars>
          <dgm:animLvl val="lvl"/>
          <dgm:resizeHandles val="exact"/>
        </dgm:presLayoutVars>
      </dgm:prSet>
      <dgm:spPr/>
    </dgm:pt>
    <dgm:pt modelId="{704E9094-4CD1-4C15-BA8B-F42040CAD5CC}" type="pres">
      <dgm:prSet presAssocID="{315A011C-D31D-4594-B2D4-000B2120F570}" presName="parentText" presStyleLbl="node1" presStyleIdx="0" presStyleCnt="2" custLinFactNeighborY="-2933">
        <dgm:presLayoutVars>
          <dgm:chMax val="0"/>
          <dgm:bulletEnabled val="1"/>
        </dgm:presLayoutVars>
      </dgm:prSet>
      <dgm:spPr/>
    </dgm:pt>
    <dgm:pt modelId="{4E614236-D857-42F4-AA36-7C1441C99E4A}" type="pres">
      <dgm:prSet presAssocID="{315A011C-D31D-4594-B2D4-000B2120F570}" presName="childText" presStyleLbl="revTx" presStyleIdx="0" presStyleCnt="2">
        <dgm:presLayoutVars>
          <dgm:bulletEnabled val="1"/>
        </dgm:presLayoutVars>
      </dgm:prSet>
      <dgm:spPr/>
    </dgm:pt>
    <dgm:pt modelId="{8A2EAAEC-3C5E-4437-B4CA-A936D3AE1276}" type="pres">
      <dgm:prSet presAssocID="{854F2BFB-53C5-4C1D-9AD9-601530D06FB8}" presName="parentText" presStyleLbl="node1" presStyleIdx="1" presStyleCnt="2">
        <dgm:presLayoutVars>
          <dgm:chMax val="0"/>
          <dgm:bulletEnabled val="1"/>
        </dgm:presLayoutVars>
      </dgm:prSet>
      <dgm:spPr/>
    </dgm:pt>
    <dgm:pt modelId="{D5B002D0-6889-4D34-B928-4900EF061F3A}" type="pres">
      <dgm:prSet presAssocID="{854F2BFB-53C5-4C1D-9AD9-601530D06FB8}" presName="childText" presStyleLbl="revTx" presStyleIdx="1" presStyleCnt="2">
        <dgm:presLayoutVars>
          <dgm:bulletEnabled val="1"/>
        </dgm:presLayoutVars>
      </dgm:prSet>
      <dgm:spPr/>
    </dgm:pt>
  </dgm:ptLst>
  <dgm:cxnLst>
    <dgm:cxn modelId="{7B993000-0CF3-42F3-A7D2-BD0CDAF147F7}" type="presOf" srcId="{E7D6C496-61F1-4683-99C6-129E05FD5FFB}" destId="{4E614236-D857-42F4-AA36-7C1441C99E4A}" srcOrd="0" destOrd="2" presId="urn:microsoft.com/office/officeart/2005/8/layout/vList2"/>
    <dgm:cxn modelId="{D28CB20E-7A5F-40CE-9A31-3DF8A4BFFECB}" srcId="{2D1C26FB-C1F0-4BD7-A671-716776462019}" destId="{315A011C-D31D-4594-B2D4-000B2120F570}" srcOrd="0" destOrd="0" parTransId="{B70CD32F-6737-4C9D-AB03-3AEF1D533C30}" sibTransId="{6009F800-40DF-4C98-9E8C-9AF0B891329C}"/>
    <dgm:cxn modelId="{9C479412-5009-4192-A651-D8AE6F2AEB0B}" srcId="{315A011C-D31D-4594-B2D4-000B2120F570}" destId="{9BD79BF7-EBBB-4AC5-BE12-566ADEB4A153}" srcOrd="1" destOrd="0" parTransId="{424B45F3-AB4B-4742-BF0E-D076A32EE6B4}" sibTransId="{278203FD-30A9-4E1B-979F-33F4F644053F}"/>
    <dgm:cxn modelId="{D364487C-E380-4052-B2CB-0FCF266BC679}" type="presOf" srcId="{9BD79BF7-EBBB-4AC5-BE12-566ADEB4A153}" destId="{4E614236-D857-42F4-AA36-7C1441C99E4A}" srcOrd="0" destOrd="1" presId="urn:microsoft.com/office/officeart/2005/8/layout/vList2"/>
    <dgm:cxn modelId="{9C9CAA8B-440A-4C37-96CE-987E0161A044}" srcId="{854F2BFB-53C5-4C1D-9AD9-601530D06FB8}" destId="{5A131A00-593A-47EC-B45F-2A862291C27C}" srcOrd="0" destOrd="0" parTransId="{6065863C-9858-43CC-962C-44AEC3A8EB86}" sibTransId="{392C3C04-9ABF-4EA8-A98E-32EB653D5B19}"/>
    <dgm:cxn modelId="{8F7AF38D-EF0C-495E-BF13-326F27CCA798}" srcId="{315A011C-D31D-4594-B2D4-000B2120F570}" destId="{E7D6C496-61F1-4683-99C6-129E05FD5FFB}" srcOrd="2" destOrd="0" parTransId="{22301F00-450D-47E5-9874-550BF99AE4EA}" sibTransId="{35A6E896-7B10-4927-815F-6F036FF7EC9D}"/>
    <dgm:cxn modelId="{730C978F-039F-4148-BC75-16A4FCD6262B}" type="presOf" srcId="{2D1C26FB-C1F0-4BD7-A671-716776462019}" destId="{8363E3DF-E3C5-4F19-B843-95F1CF40EED9}" srcOrd="0" destOrd="0" presId="urn:microsoft.com/office/officeart/2005/8/layout/vList2"/>
    <dgm:cxn modelId="{AF464D9D-EC8D-4B5D-B16C-396417765285}" type="presOf" srcId="{0E95B69C-605D-403F-A847-C37D064EB418}" destId="{4E614236-D857-42F4-AA36-7C1441C99E4A}" srcOrd="0" destOrd="0" presId="urn:microsoft.com/office/officeart/2005/8/layout/vList2"/>
    <dgm:cxn modelId="{C5BEC7A3-4537-40EF-991D-9CE668B83596}" srcId="{2D1C26FB-C1F0-4BD7-A671-716776462019}" destId="{854F2BFB-53C5-4C1D-9AD9-601530D06FB8}" srcOrd="1" destOrd="0" parTransId="{E8122B1A-C760-4345-9630-4AFC29F66D22}" sibTransId="{290E1671-3BDB-4FD0-945C-8D3739DE7618}"/>
    <dgm:cxn modelId="{908AD9B7-D749-4544-BD44-F7C85F463CE5}" type="presOf" srcId="{854F2BFB-53C5-4C1D-9AD9-601530D06FB8}" destId="{8A2EAAEC-3C5E-4437-B4CA-A936D3AE1276}" srcOrd="0" destOrd="0" presId="urn:microsoft.com/office/officeart/2005/8/layout/vList2"/>
    <dgm:cxn modelId="{419721CA-1303-4627-8723-F5150E145E99}" type="presOf" srcId="{315A011C-D31D-4594-B2D4-000B2120F570}" destId="{704E9094-4CD1-4C15-BA8B-F42040CAD5CC}" srcOrd="0" destOrd="0" presId="urn:microsoft.com/office/officeart/2005/8/layout/vList2"/>
    <dgm:cxn modelId="{9D4603EA-095F-43EF-B578-464049019F7B}" type="presOf" srcId="{5A131A00-593A-47EC-B45F-2A862291C27C}" destId="{D5B002D0-6889-4D34-B928-4900EF061F3A}" srcOrd="0" destOrd="0" presId="urn:microsoft.com/office/officeart/2005/8/layout/vList2"/>
    <dgm:cxn modelId="{722318F2-6A8A-492A-A7A4-497D4C7B4F01}" srcId="{315A011C-D31D-4594-B2D4-000B2120F570}" destId="{0E95B69C-605D-403F-A847-C37D064EB418}" srcOrd="0" destOrd="0" parTransId="{E77D3748-28E1-40A1-9086-7A5B24479664}" sibTransId="{F727392D-9744-440C-A270-07FA53578E42}"/>
    <dgm:cxn modelId="{CE7EB0D4-3254-43A5-A024-7A1BEFB0753D}" type="presParOf" srcId="{8363E3DF-E3C5-4F19-B843-95F1CF40EED9}" destId="{704E9094-4CD1-4C15-BA8B-F42040CAD5CC}" srcOrd="0" destOrd="0" presId="urn:microsoft.com/office/officeart/2005/8/layout/vList2"/>
    <dgm:cxn modelId="{17228AF0-D127-40BD-8569-0B32C3781888}" type="presParOf" srcId="{8363E3DF-E3C5-4F19-B843-95F1CF40EED9}" destId="{4E614236-D857-42F4-AA36-7C1441C99E4A}" srcOrd="1" destOrd="0" presId="urn:microsoft.com/office/officeart/2005/8/layout/vList2"/>
    <dgm:cxn modelId="{BDC4506B-99B7-4EC2-9A97-B0C4EDB1F893}" type="presParOf" srcId="{8363E3DF-E3C5-4F19-B843-95F1CF40EED9}" destId="{8A2EAAEC-3C5E-4437-B4CA-A936D3AE1276}" srcOrd="2" destOrd="0" presId="urn:microsoft.com/office/officeart/2005/8/layout/vList2"/>
    <dgm:cxn modelId="{91C9B019-7A45-4D81-B424-FBE072EF844F}" type="presParOf" srcId="{8363E3DF-E3C5-4F19-B843-95F1CF40EED9}" destId="{D5B002D0-6889-4D34-B928-4900EF061F3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A7E916-BA3B-4ACE-92B1-6EEC3054EBF4}">
      <dsp:nvSpPr>
        <dsp:cNvPr id="0" name=""/>
        <dsp:cNvSpPr/>
      </dsp:nvSpPr>
      <dsp:spPr>
        <a:xfrm>
          <a:off x="21933" y="0"/>
          <a:ext cx="14718003" cy="7017544"/>
        </a:xfrm>
        <a:prstGeom prst="rightArrow">
          <a:avLst/>
        </a:prstGeom>
        <a:solidFill>
          <a:schemeClr val="accent3">
            <a:tint val="55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sp>
    <dsp:sp modelId="{CF090394-2FEC-4299-9A2F-6D9E84671D71}">
      <dsp:nvSpPr>
        <dsp:cNvPr id="0" name=""/>
        <dsp:cNvSpPr/>
      </dsp:nvSpPr>
      <dsp:spPr>
        <a:xfrm>
          <a:off x="0" y="2075564"/>
          <a:ext cx="2804637" cy="2807017"/>
        </a:xfrm>
        <a:prstGeom prst="roundRect">
          <a:avLst/>
        </a:prstGeom>
        <a:solidFill>
          <a:schemeClr val="accent3">
            <a:shade val="50000"/>
            <a:hueOff val="0"/>
            <a:satOff val="0"/>
            <a:lumOff val="0"/>
            <a:alphaOff val="0"/>
          </a:schemeClr>
        </a:solidFill>
        <a:ln>
          <a:noFill/>
        </a:ln>
        <a:effectLst>
          <a:outerShdw blurRad="50800" dist="25400" dir="5400000" rotWithShape="0">
            <a:srgbClr val="000000">
              <a:alpha val="28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1">
            <a:lnSpc>
              <a:spcPct val="90000"/>
            </a:lnSpc>
            <a:spcBef>
              <a:spcPct val="0"/>
            </a:spcBef>
            <a:spcAft>
              <a:spcPct val="35000"/>
            </a:spcAft>
            <a:buNone/>
          </a:pPr>
          <a:r>
            <a:rPr lang="en-US" sz="2300" b="1" kern="1200">
              <a:latin typeface="Montaser Arabic Bold"/>
              <a:ea typeface="Montaser Arabic Bold"/>
              <a:cs typeface="Montaser Arabic Bold"/>
              <a:sym typeface="Montaser Arabic Bold"/>
            </a:rPr>
            <a:t>1. Sensor selection and integration</a:t>
          </a:r>
          <a:endParaRPr lang="he-IL" sz="2300" kern="1200" dirty="0"/>
        </a:p>
      </dsp:txBody>
      <dsp:txXfrm>
        <a:off x="136911" y="2212475"/>
        <a:ext cx="2530815" cy="2533195"/>
      </dsp:txXfrm>
    </dsp:sp>
    <dsp:sp modelId="{824B8BF4-FA40-4E86-AE68-0C488862B30E}">
      <dsp:nvSpPr>
        <dsp:cNvPr id="0" name=""/>
        <dsp:cNvSpPr/>
      </dsp:nvSpPr>
      <dsp:spPr>
        <a:xfrm>
          <a:off x="2984160" y="2105263"/>
          <a:ext cx="2804637" cy="2807017"/>
        </a:xfrm>
        <a:prstGeom prst="roundRect">
          <a:avLst/>
        </a:prstGeom>
        <a:solidFill>
          <a:schemeClr val="accent3">
            <a:shade val="50000"/>
            <a:hueOff val="130658"/>
            <a:satOff val="-1109"/>
            <a:lumOff val="16385"/>
            <a:alphaOff val="0"/>
          </a:schemeClr>
        </a:solidFill>
        <a:ln>
          <a:noFill/>
        </a:ln>
        <a:effectLst>
          <a:outerShdw blurRad="50800" dist="25400" dir="5400000" rotWithShape="0">
            <a:srgbClr val="000000">
              <a:alpha val="28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1">
            <a:lnSpc>
              <a:spcPct val="90000"/>
            </a:lnSpc>
            <a:spcBef>
              <a:spcPct val="0"/>
            </a:spcBef>
            <a:spcAft>
              <a:spcPct val="35000"/>
            </a:spcAft>
            <a:buFont typeface="Arial"/>
            <a:buNone/>
          </a:pPr>
          <a:r>
            <a:rPr lang="en-US" sz="2300" b="1" kern="1200">
              <a:latin typeface="Montaser Arabic Bold"/>
              <a:ea typeface="Montaser Arabic Bold"/>
              <a:cs typeface="Montaser Arabic Bold"/>
              <a:sym typeface="Montaser Arabic Bold"/>
            </a:rPr>
            <a:t>2. Cloud-based program creation using MQTT.</a:t>
          </a:r>
          <a:endParaRPr lang="he-IL" sz="2300" kern="1200" dirty="0"/>
        </a:p>
      </dsp:txBody>
      <dsp:txXfrm>
        <a:off x="3121071" y="2242174"/>
        <a:ext cx="2530815" cy="2533195"/>
      </dsp:txXfrm>
    </dsp:sp>
    <dsp:sp modelId="{BE2E81D4-312D-4721-91B1-1AFA962EE54B}">
      <dsp:nvSpPr>
        <dsp:cNvPr id="0" name=""/>
        <dsp:cNvSpPr/>
      </dsp:nvSpPr>
      <dsp:spPr>
        <a:xfrm>
          <a:off x="5967649" y="2105263"/>
          <a:ext cx="2804637" cy="2807017"/>
        </a:xfrm>
        <a:prstGeom prst="roundRect">
          <a:avLst/>
        </a:prstGeom>
        <a:solidFill>
          <a:schemeClr val="accent3">
            <a:shade val="50000"/>
            <a:hueOff val="261316"/>
            <a:satOff val="-2218"/>
            <a:lumOff val="32770"/>
            <a:alphaOff val="0"/>
          </a:schemeClr>
        </a:solidFill>
        <a:ln>
          <a:noFill/>
        </a:ln>
        <a:effectLst>
          <a:outerShdw blurRad="50800" dist="25400" dir="5400000" rotWithShape="0">
            <a:srgbClr val="000000">
              <a:alpha val="28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1">
            <a:lnSpc>
              <a:spcPct val="90000"/>
            </a:lnSpc>
            <a:spcBef>
              <a:spcPct val="0"/>
            </a:spcBef>
            <a:spcAft>
              <a:spcPct val="35000"/>
            </a:spcAft>
            <a:buNone/>
          </a:pPr>
          <a:r>
            <a:rPr lang="en-US" sz="2300" b="1" kern="1200">
              <a:latin typeface="Montaser Arabic Bold"/>
              <a:ea typeface="Montaser Arabic Bold"/>
              <a:cs typeface="Montaser Arabic Bold"/>
              <a:sym typeface="Montaser Arabic Bold"/>
            </a:rPr>
            <a:t>3.Development of a user application</a:t>
          </a:r>
          <a:endParaRPr lang="he-IL" sz="2300" kern="1200" dirty="0"/>
        </a:p>
      </dsp:txBody>
      <dsp:txXfrm>
        <a:off x="6104560" y="2242174"/>
        <a:ext cx="2530815" cy="2533195"/>
      </dsp:txXfrm>
    </dsp:sp>
    <dsp:sp modelId="{50656136-ACDC-4913-816F-576A11A03EA8}">
      <dsp:nvSpPr>
        <dsp:cNvPr id="0" name=""/>
        <dsp:cNvSpPr/>
      </dsp:nvSpPr>
      <dsp:spPr>
        <a:xfrm>
          <a:off x="8951138" y="2105263"/>
          <a:ext cx="2804637" cy="2807017"/>
        </a:xfrm>
        <a:prstGeom prst="roundRect">
          <a:avLst/>
        </a:prstGeom>
        <a:solidFill>
          <a:schemeClr val="accent3">
            <a:shade val="50000"/>
            <a:hueOff val="261316"/>
            <a:satOff val="-2218"/>
            <a:lumOff val="32770"/>
            <a:alphaOff val="0"/>
          </a:schemeClr>
        </a:solidFill>
        <a:ln>
          <a:noFill/>
        </a:ln>
        <a:effectLst>
          <a:outerShdw blurRad="50800" dist="25400" dir="5400000" rotWithShape="0">
            <a:srgbClr val="000000">
              <a:alpha val="28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1">
            <a:lnSpc>
              <a:spcPct val="90000"/>
            </a:lnSpc>
            <a:spcBef>
              <a:spcPct val="0"/>
            </a:spcBef>
            <a:spcAft>
              <a:spcPct val="35000"/>
            </a:spcAft>
            <a:buNone/>
          </a:pPr>
          <a:r>
            <a:rPr lang="en-US" sz="2300" b="1" kern="1200">
              <a:latin typeface="Montaser Arabic Bold"/>
              <a:ea typeface="Montaser Arabic Bold"/>
              <a:cs typeface="Montaser Arabic Bold"/>
              <a:sym typeface="Montaser Arabic Bold"/>
            </a:rPr>
            <a:t>4. Integration and testing of data transmission.</a:t>
          </a:r>
          <a:endParaRPr lang="he-IL" sz="2300" kern="1200" dirty="0"/>
        </a:p>
      </dsp:txBody>
      <dsp:txXfrm>
        <a:off x="9088049" y="2242174"/>
        <a:ext cx="2530815" cy="2533195"/>
      </dsp:txXfrm>
    </dsp:sp>
    <dsp:sp modelId="{5E486415-0AD1-4B41-91A0-99E69BB970C2}">
      <dsp:nvSpPr>
        <dsp:cNvPr id="0" name=""/>
        <dsp:cNvSpPr/>
      </dsp:nvSpPr>
      <dsp:spPr>
        <a:xfrm>
          <a:off x="11934627" y="2105263"/>
          <a:ext cx="2804637" cy="2807017"/>
        </a:xfrm>
        <a:prstGeom prst="roundRect">
          <a:avLst/>
        </a:prstGeom>
        <a:solidFill>
          <a:schemeClr val="accent3">
            <a:shade val="50000"/>
            <a:hueOff val="130658"/>
            <a:satOff val="-1109"/>
            <a:lumOff val="16385"/>
            <a:alphaOff val="0"/>
          </a:schemeClr>
        </a:solidFill>
        <a:ln>
          <a:noFill/>
        </a:ln>
        <a:effectLst>
          <a:outerShdw blurRad="50800" dist="25400" dir="5400000" rotWithShape="0">
            <a:srgbClr val="000000">
              <a:alpha val="28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1">
            <a:lnSpc>
              <a:spcPct val="90000"/>
            </a:lnSpc>
            <a:spcBef>
              <a:spcPct val="0"/>
            </a:spcBef>
            <a:spcAft>
              <a:spcPct val="35000"/>
            </a:spcAft>
            <a:buNone/>
          </a:pPr>
          <a:r>
            <a:rPr lang="he-IL" sz="2300" b="1" kern="1200">
              <a:latin typeface="Montaser Arabic Bold"/>
              <a:ea typeface="Montaser Arabic Bold"/>
              <a:cs typeface="Montaser Arabic Bold"/>
              <a:sym typeface="Montaser Arabic Bold"/>
            </a:rPr>
            <a:t> </a:t>
          </a:r>
          <a:r>
            <a:rPr lang="en-US" sz="2300" b="1" kern="1200">
              <a:latin typeface="Montaser Arabic Bold"/>
              <a:ea typeface="Montaser Arabic Bold"/>
              <a:cs typeface="Montaser Arabic Bold"/>
              <a:sym typeface="Montaser Arabic Bold"/>
            </a:rPr>
            <a:t>5. Pilot deployment and performance evaluation</a:t>
          </a:r>
          <a:endParaRPr lang="he-IL" sz="2300" kern="1200" dirty="0"/>
        </a:p>
      </dsp:txBody>
      <dsp:txXfrm>
        <a:off x="12071538" y="2242174"/>
        <a:ext cx="2530815" cy="25331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4E9094-4CD1-4C15-BA8B-F42040CAD5CC}">
      <dsp:nvSpPr>
        <dsp:cNvPr id="0" name=""/>
        <dsp:cNvSpPr/>
      </dsp:nvSpPr>
      <dsp:spPr>
        <a:xfrm>
          <a:off x="0" y="0"/>
          <a:ext cx="15621000" cy="1391130"/>
        </a:xfrm>
        <a:prstGeom prst="roundRect">
          <a:avLst/>
        </a:prstGeom>
        <a:gradFill rotWithShape="0">
          <a:gsLst>
            <a:gs pos="0">
              <a:schemeClr val="accent2">
                <a:shade val="80000"/>
                <a:hueOff val="0"/>
                <a:satOff val="0"/>
                <a:lumOff val="0"/>
                <a:alphaOff val="0"/>
                <a:tint val="94000"/>
                <a:satMod val="100000"/>
                <a:lumMod val="108000"/>
              </a:schemeClr>
            </a:gs>
            <a:gs pos="50000">
              <a:schemeClr val="accent2">
                <a:shade val="80000"/>
                <a:hueOff val="0"/>
                <a:satOff val="0"/>
                <a:lumOff val="0"/>
                <a:alphaOff val="0"/>
                <a:tint val="98000"/>
                <a:shade val="100000"/>
                <a:satMod val="100000"/>
                <a:lumMod val="100000"/>
              </a:schemeClr>
            </a:gs>
            <a:gs pos="100000">
              <a:schemeClr val="accent2">
                <a:shade val="80000"/>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l" defTabSz="2578100" rtl="1">
            <a:lnSpc>
              <a:spcPct val="90000"/>
            </a:lnSpc>
            <a:spcBef>
              <a:spcPct val="0"/>
            </a:spcBef>
            <a:spcAft>
              <a:spcPct val="35000"/>
            </a:spcAft>
            <a:buNone/>
          </a:pPr>
          <a:r>
            <a:rPr lang="en-US" sz="5800" b="1" kern="1200" dirty="0">
              <a:latin typeface="Montaser Arabic Ultra-Bold"/>
              <a:ea typeface="Montaser Arabic Ultra-Bold"/>
              <a:cs typeface="Montaser Arabic Ultra-Bold"/>
              <a:sym typeface="Montaser Arabic Ultra-Bold"/>
            </a:rPr>
            <a:t>Summary</a:t>
          </a:r>
          <a:endParaRPr lang="he-IL" sz="5800" kern="1200" dirty="0"/>
        </a:p>
      </dsp:txBody>
      <dsp:txXfrm>
        <a:off x="67909" y="67909"/>
        <a:ext cx="15485182" cy="1255312"/>
      </dsp:txXfrm>
    </dsp:sp>
    <dsp:sp modelId="{4E614236-D857-42F4-AA36-7C1441C99E4A}">
      <dsp:nvSpPr>
        <dsp:cNvPr id="0" name=""/>
        <dsp:cNvSpPr/>
      </dsp:nvSpPr>
      <dsp:spPr>
        <a:xfrm>
          <a:off x="0" y="1482225"/>
          <a:ext cx="15621000" cy="4202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967" tIns="73660" rIns="412496" bIns="73660" numCol="1" spcCol="1270" anchor="t" anchorCtr="0">
          <a:noAutofit/>
        </a:bodyPr>
        <a:lstStyle/>
        <a:p>
          <a:pPr marL="285750" lvl="1" indent="-285750" algn="l" defTabSz="2000250" rtl="0">
            <a:lnSpc>
              <a:spcPct val="90000"/>
            </a:lnSpc>
            <a:spcBef>
              <a:spcPct val="0"/>
            </a:spcBef>
            <a:spcAft>
              <a:spcPct val="20000"/>
            </a:spcAft>
            <a:buFont typeface="Arial" panose="020B0604020202020204" pitchFamily="34" charset="0"/>
            <a:buChar char="•"/>
          </a:pPr>
          <a:r>
            <a:rPr lang="en-US" sz="4500" b="1" kern="1200" dirty="0">
              <a:latin typeface="Montaser Arabic Bold"/>
              <a:ea typeface="Montaser Arabic Bold"/>
              <a:cs typeface="Montaser Arabic Bold"/>
              <a:sym typeface="Montaser Arabic Bold"/>
            </a:rPr>
            <a:t>IoT-based smart monitoring for washing machines.</a:t>
          </a:r>
          <a:endParaRPr lang="he-IL" sz="4500" kern="1200" dirty="0"/>
        </a:p>
        <a:p>
          <a:pPr marL="285750" lvl="1" indent="-285750" algn="l" defTabSz="2000250" rtl="0">
            <a:lnSpc>
              <a:spcPct val="90000"/>
            </a:lnSpc>
            <a:spcBef>
              <a:spcPct val="0"/>
            </a:spcBef>
            <a:spcAft>
              <a:spcPct val="20000"/>
            </a:spcAft>
            <a:buFont typeface="Arial" panose="020B0604020202020204" pitchFamily="34" charset="0"/>
            <a:buChar char="•"/>
          </a:pPr>
          <a:r>
            <a:rPr lang="en-US" sz="4500" b="1" kern="1200" dirty="0">
              <a:latin typeface="Montaser Arabic Bold"/>
              <a:ea typeface="Montaser Arabic Bold"/>
              <a:cs typeface="Montaser Arabic Bold"/>
              <a:sym typeface="Montaser Arabic Bold"/>
            </a:rPr>
            <a:t>Enhanced machine efficiency and user experience.</a:t>
          </a:r>
        </a:p>
        <a:p>
          <a:pPr marL="285750" lvl="1" indent="-285750" algn="l" defTabSz="2000250" rtl="0">
            <a:lnSpc>
              <a:spcPct val="90000"/>
            </a:lnSpc>
            <a:spcBef>
              <a:spcPct val="0"/>
            </a:spcBef>
            <a:spcAft>
              <a:spcPct val="20000"/>
            </a:spcAft>
            <a:buFont typeface="Arial" panose="020B0604020202020204" pitchFamily="34" charset="0"/>
            <a:buChar char="•"/>
          </a:pPr>
          <a:r>
            <a:rPr lang="en-US" sz="4500" b="1" kern="1200" dirty="0">
              <a:latin typeface="Montaser Arabic Bold"/>
              <a:ea typeface="Montaser Arabic Bold"/>
              <a:cs typeface="Montaser Arabic Bold"/>
              <a:sym typeface="Montaser Arabic Bold"/>
            </a:rPr>
            <a:t>IoT Use: MQTT protocol for real-time monitoring and control.</a:t>
          </a:r>
        </a:p>
      </dsp:txBody>
      <dsp:txXfrm>
        <a:off x="0" y="1482225"/>
        <a:ext cx="15621000" cy="4202099"/>
      </dsp:txXfrm>
    </dsp:sp>
    <dsp:sp modelId="{8A2EAAEC-3C5E-4437-B4CA-A936D3AE1276}">
      <dsp:nvSpPr>
        <dsp:cNvPr id="0" name=""/>
        <dsp:cNvSpPr/>
      </dsp:nvSpPr>
      <dsp:spPr>
        <a:xfrm>
          <a:off x="0" y="5684325"/>
          <a:ext cx="15621000" cy="1391130"/>
        </a:xfrm>
        <a:prstGeom prst="roundRect">
          <a:avLst/>
        </a:prstGeom>
        <a:gradFill rotWithShape="0">
          <a:gsLst>
            <a:gs pos="0">
              <a:schemeClr val="accent2">
                <a:shade val="80000"/>
                <a:hueOff val="-219218"/>
                <a:satOff val="-302"/>
                <a:lumOff val="25353"/>
                <a:alphaOff val="0"/>
                <a:tint val="94000"/>
                <a:satMod val="100000"/>
                <a:lumMod val="108000"/>
              </a:schemeClr>
            </a:gs>
            <a:gs pos="50000">
              <a:schemeClr val="accent2">
                <a:shade val="80000"/>
                <a:hueOff val="-219218"/>
                <a:satOff val="-302"/>
                <a:lumOff val="25353"/>
                <a:alphaOff val="0"/>
                <a:tint val="98000"/>
                <a:shade val="100000"/>
                <a:satMod val="100000"/>
                <a:lumMod val="100000"/>
              </a:schemeClr>
            </a:gs>
            <a:gs pos="100000">
              <a:schemeClr val="accent2">
                <a:shade val="80000"/>
                <a:hueOff val="-219218"/>
                <a:satOff val="-302"/>
                <a:lumOff val="25353"/>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l" defTabSz="2578100" rtl="1">
            <a:lnSpc>
              <a:spcPct val="90000"/>
            </a:lnSpc>
            <a:spcBef>
              <a:spcPct val="0"/>
            </a:spcBef>
            <a:spcAft>
              <a:spcPct val="35000"/>
            </a:spcAft>
            <a:buNone/>
          </a:pPr>
          <a:r>
            <a:rPr lang="en-US" sz="5800" b="1" kern="1200">
              <a:latin typeface="Montaser Arabic Bold"/>
              <a:ea typeface="Montaser Arabic Bold"/>
              <a:cs typeface="Montaser Arabic Bold"/>
              <a:sym typeface="Montaser Arabic Bold"/>
            </a:rPr>
            <a:t>Conclusions</a:t>
          </a:r>
          <a:endParaRPr lang="he-IL" sz="5800" kern="1200" dirty="0"/>
        </a:p>
      </dsp:txBody>
      <dsp:txXfrm>
        <a:off x="67909" y="5752234"/>
        <a:ext cx="15485182" cy="1255312"/>
      </dsp:txXfrm>
    </dsp:sp>
    <dsp:sp modelId="{D5B002D0-6889-4D34-B928-4900EF061F3A}">
      <dsp:nvSpPr>
        <dsp:cNvPr id="0" name=""/>
        <dsp:cNvSpPr/>
      </dsp:nvSpPr>
      <dsp:spPr>
        <a:xfrm>
          <a:off x="0" y="7075455"/>
          <a:ext cx="15621000" cy="2701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967" tIns="73660" rIns="412496" bIns="73660" numCol="1" spcCol="1270" anchor="t" anchorCtr="0">
          <a:noAutofit/>
        </a:bodyPr>
        <a:lstStyle/>
        <a:p>
          <a:pPr marL="285750" lvl="1" indent="-285750" algn="l" defTabSz="2000250" rtl="1">
            <a:lnSpc>
              <a:spcPct val="90000"/>
            </a:lnSpc>
            <a:spcBef>
              <a:spcPct val="0"/>
            </a:spcBef>
            <a:spcAft>
              <a:spcPct val="20000"/>
            </a:spcAft>
            <a:buNone/>
          </a:pPr>
          <a:r>
            <a:rPr lang="en-US" sz="4500" b="1" kern="1200" dirty="0">
              <a:latin typeface="Montaser Arabic Bold"/>
              <a:cs typeface="Montaser Arabic Bold"/>
            </a:rPr>
            <a:t>WashGuard offers an innovative solution for managing washing machines, optimizing the washing process, and ensuring long-term machine durability.</a:t>
          </a:r>
          <a:endParaRPr lang="he-IL" sz="4500" kern="1200" dirty="0"/>
        </a:p>
      </dsp:txBody>
      <dsp:txXfrm>
        <a:off x="0" y="7075455"/>
        <a:ext cx="15621000" cy="270134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C6C06C69-C23F-4D2F-B232-B152EAFDF3F2}" type="datetimeFigureOut">
              <a:rPr lang="he-IL" smtClean="0"/>
              <a:t>א'/שבט/תשפ"ה</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0B8B7C3C-BE65-4D1F-9625-521F180F4692}" type="slidenum">
              <a:rPr lang="he-IL" smtClean="0"/>
              <a:t>‹#›</a:t>
            </a:fld>
            <a:endParaRPr lang="he-IL"/>
          </a:p>
        </p:txBody>
      </p:sp>
    </p:spTree>
    <p:extLst>
      <p:ext uri="{BB962C8B-B14F-4D97-AF65-F5344CB8AC3E}">
        <p14:creationId xmlns:p14="http://schemas.microsoft.com/office/powerpoint/2010/main" val="387268141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0B8B7C3C-BE65-4D1F-9625-521F180F4692}" type="slidenum">
              <a:rPr lang="he-IL" smtClean="0"/>
              <a:t>2</a:t>
            </a:fld>
            <a:endParaRPr lang="he-IL"/>
          </a:p>
        </p:txBody>
      </p:sp>
    </p:spTree>
    <p:extLst>
      <p:ext uri="{BB962C8B-B14F-4D97-AF65-F5344CB8AC3E}">
        <p14:creationId xmlns:p14="http://schemas.microsoft.com/office/powerpoint/2010/main" val="36481101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ctrTitle"/>
          </p:nvPr>
        </p:nvSpPr>
        <p:spPr>
          <a:xfrm>
            <a:off x="2626518" y="1951178"/>
            <a:ext cx="13034964" cy="3763820"/>
          </a:xfrm>
        </p:spPr>
        <p:txBody>
          <a:bodyPr anchor="b">
            <a:normAutofit/>
          </a:bodyPr>
          <a:lstStyle>
            <a:lvl1pPr algn="ctr">
              <a:defRPr sz="72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626518" y="5829301"/>
            <a:ext cx="13034964" cy="2057399"/>
          </a:xfrm>
        </p:spPr>
        <p:txBody>
          <a:bodyPr>
            <a:normAutofit/>
          </a:bodyPr>
          <a:lstStyle>
            <a:lvl1pPr marL="0" indent="0" algn="ctr">
              <a:buNone/>
              <a:defRPr sz="3300">
                <a:solidFill>
                  <a:schemeClr val="bg1">
                    <a:lumMod val="50000"/>
                  </a:schemeClr>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95779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1370691" y="6434061"/>
            <a:ext cx="15546648" cy="1217415"/>
          </a:xfrm>
        </p:spPr>
        <p:txBody>
          <a:bodyPr anchor="b"/>
          <a:lstStyle>
            <a:lvl1pPr>
              <a:defRPr sz="48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777116" y="1047392"/>
            <a:ext cx="14733798" cy="4821204"/>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370661" y="7663092"/>
            <a:ext cx="15546678" cy="1023708"/>
          </a:xfrm>
        </p:spPr>
        <p:txBody>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1D8BD707-D9CF-40AE-B4C6-C98DA3205C09}" type="datetimeFigureOut">
              <a:rPr lang="en-US" smtClean="0"/>
              <a:pPr/>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94568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1370661" y="914399"/>
            <a:ext cx="15546678" cy="5140868"/>
          </a:xfrm>
        </p:spPr>
        <p:txBody>
          <a:bodyPr anchor="ctr"/>
          <a:lstStyle>
            <a:lvl1pPr algn="ctr">
              <a:defRPr sz="48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370663" y="6307232"/>
            <a:ext cx="15546678" cy="2379570"/>
          </a:xfrm>
        </p:spPr>
        <p:txBody>
          <a:bodyPr anchor="ct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1D8BD707-D9CF-40AE-B4C6-C98DA3205C09}" type="datetimeFigureOut">
              <a:rPr lang="en-US" smtClean="0"/>
              <a:pPr/>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24025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2169318" y="914400"/>
            <a:ext cx="13954128" cy="4489356"/>
          </a:xfrm>
        </p:spPr>
        <p:txBody>
          <a:bodyPr anchor="ctr"/>
          <a:lstStyle>
            <a:lvl1pPr>
              <a:defRPr sz="48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2580967" y="5415048"/>
            <a:ext cx="13128449" cy="892182"/>
          </a:xfrm>
        </p:spPr>
        <p:txBody>
          <a:bodyPr anchor="t">
            <a:normAutofit/>
          </a:bodyPr>
          <a:lstStyle>
            <a:lvl1pPr marL="0" indent="0">
              <a:buNone/>
              <a:defRPr sz="21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1370661" y="6559195"/>
            <a:ext cx="15546678" cy="2131580"/>
          </a:xfrm>
        </p:spPr>
        <p:txBody>
          <a:bodyPr anchor="ctr">
            <a:normAutofit/>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1D8BD707-D9CF-40AE-B4C6-C98DA3205C09}" type="datetimeFigureOut">
              <a:rPr lang="en-US" smtClean="0"/>
              <a:pPr/>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3" name="TextBox 12"/>
          <p:cNvSpPr txBox="1"/>
          <p:nvPr/>
        </p:nvSpPr>
        <p:spPr>
          <a:xfrm>
            <a:off x="1502232" y="1131249"/>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tx1"/>
                </a:solidFill>
                <a:effectLst/>
              </a:rPr>
              <a:t>“</a:t>
            </a:r>
          </a:p>
        </p:txBody>
      </p:sp>
      <p:sp>
        <p:nvSpPr>
          <p:cNvPr id="14" name="TextBox 13"/>
          <p:cNvSpPr txBox="1"/>
          <p:nvPr/>
        </p:nvSpPr>
        <p:spPr>
          <a:xfrm>
            <a:off x="15836337" y="4490367"/>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Tree>
    <p:extLst>
      <p:ext uri="{BB962C8B-B14F-4D97-AF65-F5344CB8AC3E}">
        <p14:creationId xmlns:p14="http://schemas.microsoft.com/office/powerpoint/2010/main" val="169071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1370663" y="3208082"/>
            <a:ext cx="15546678" cy="3767753"/>
          </a:xfrm>
        </p:spPr>
        <p:txBody>
          <a:bodyPr anchor="b"/>
          <a:lstStyle>
            <a:lvl1pPr algn="ctr">
              <a:defRPr sz="48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370663" y="6993503"/>
            <a:ext cx="15546678" cy="1710966"/>
          </a:xfrm>
        </p:spPr>
        <p:txBody>
          <a:bodyPr anchor="t"/>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1D8BD707-D9CF-40AE-B4C6-C98DA3205C09}" type="datetimeFigureOut">
              <a:rPr lang="en-US" smtClean="0"/>
              <a:pPr/>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12216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5" name="Title 1"/>
          <p:cNvSpPr>
            <a:spLocks noGrp="1"/>
          </p:cNvSpPr>
          <p:nvPr>
            <p:ph type="title"/>
          </p:nvPr>
        </p:nvSpPr>
        <p:spPr>
          <a:xfrm>
            <a:off x="1370661" y="914400"/>
            <a:ext cx="15546678" cy="2407641"/>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1370661" y="3550640"/>
            <a:ext cx="4948464" cy="864393"/>
          </a:xfrm>
        </p:spPr>
        <p:txBody>
          <a:bodyPr anchor="b">
            <a:noAutofit/>
          </a:bodyPr>
          <a:lstStyle>
            <a:lvl1pPr marL="0" indent="0" algn="ctr">
              <a:lnSpc>
                <a:spcPct val="85000"/>
              </a:lnSpc>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1370661" y="4415033"/>
            <a:ext cx="4948464" cy="4271768"/>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6678584" y="3550640"/>
            <a:ext cx="4937282" cy="864393"/>
          </a:xfrm>
        </p:spPr>
        <p:txBody>
          <a:bodyPr anchor="b">
            <a:noAutofit/>
          </a:bodyPr>
          <a:lstStyle>
            <a:lvl1pPr marL="0" indent="0" algn="ctr">
              <a:lnSpc>
                <a:spcPct val="85000"/>
              </a:lnSpc>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6662023" y="4415033"/>
            <a:ext cx="4955027" cy="4271768"/>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11959947" y="3550640"/>
            <a:ext cx="4957392" cy="864393"/>
          </a:xfrm>
        </p:spPr>
        <p:txBody>
          <a:bodyPr anchor="b">
            <a:noAutofit/>
          </a:bodyPr>
          <a:lstStyle>
            <a:lvl1pPr marL="0" indent="0" algn="ctr">
              <a:lnSpc>
                <a:spcPct val="85000"/>
              </a:lnSpc>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11959947" y="4415033"/>
            <a:ext cx="4957392" cy="4271768"/>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1D8BD707-D9CF-40AE-B4C6-C98DA3205C09}" type="datetimeFigureOut">
              <a:rPr lang="en-US" smtClean="0"/>
              <a:pPr/>
              <a:t>1/30/2025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09329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30" name="Title 1"/>
          <p:cNvSpPr>
            <a:spLocks noGrp="1"/>
          </p:cNvSpPr>
          <p:nvPr>
            <p:ph type="title"/>
          </p:nvPr>
        </p:nvSpPr>
        <p:spPr>
          <a:xfrm>
            <a:off x="1370661" y="916158"/>
            <a:ext cx="15546678" cy="2405883"/>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1370662" y="6307230"/>
            <a:ext cx="4944614" cy="864393"/>
          </a:xfrm>
        </p:spPr>
        <p:txBody>
          <a:bodyPr anchor="b">
            <a:noAutofit/>
          </a:bodyPr>
          <a:lstStyle>
            <a:lvl1pPr marL="0" indent="0" algn="ctr">
              <a:lnSpc>
                <a:spcPct val="85000"/>
              </a:lnSpc>
              <a:buNone/>
              <a:defRPr sz="33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1370662" y="3550640"/>
            <a:ext cx="4944614" cy="2286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he-IL"/>
              <a:t>לחץ על הסמל כדי להוסיף תמונה</a:t>
            </a:r>
            <a:endParaRPr lang="en-US" dirty="0"/>
          </a:p>
        </p:txBody>
      </p:sp>
      <p:sp>
        <p:nvSpPr>
          <p:cNvPr id="21" name="Text Placeholder 3"/>
          <p:cNvSpPr>
            <a:spLocks noGrp="1"/>
          </p:cNvSpPr>
          <p:nvPr>
            <p:ph type="body" sz="half" idx="18"/>
          </p:nvPr>
        </p:nvSpPr>
        <p:spPr>
          <a:xfrm>
            <a:off x="1370662" y="7171623"/>
            <a:ext cx="4944614" cy="1515177"/>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6664139" y="6307230"/>
            <a:ext cx="4952742" cy="864393"/>
          </a:xfrm>
        </p:spPr>
        <p:txBody>
          <a:bodyPr anchor="b">
            <a:noAutofit/>
          </a:bodyPr>
          <a:lstStyle>
            <a:lvl1pPr marL="0" indent="0" algn="ctr">
              <a:lnSpc>
                <a:spcPct val="85000"/>
              </a:lnSpc>
              <a:buNone/>
              <a:defRPr sz="33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6662022" y="3550640"/>
            <a:ext cx="4955028" cy="2286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he-IL"/>
              <a:t>לחץ על הסמל כדי להוסיף תמונה</a:t>
            </a:r>
            <a:endParaRPr lang="en-US" dirty="0"/>
          </a:p>
        </p:txBody>
      </p:sp>
      <p:sp>
        <p:nvSpPr>
          <p:cNvPr id="24" name="Text Placeholder 3"/>
          <p:cNvSpPr>
            <a:spLocks noGrp="1"/>
          </p:cNvSpPr>
          <p:nvPr>
            <p:ph type="body" sz="half" idx="19"/>
          </p:nvPr>
        </p:nvSpPr>
        <p:spPr>
          <a:xfrm>
            <a:off x="6662022" y="7171621"/>
            <a:ext cx="4955028" cy="1515179"/>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11959948" y="6307230"/>
            <a:ext cx="4951022" cy="864393"/>
          </a:xfrm>
        </p:spPr>
        <p:txBody>
          <a:bodyPr anchor="b">
            <a:noAutofit/>
          </a:bodyPr>
          <a:lstStyle>
            <a:lvl1pPr marL="0" indent="0" algn="ctr">
              <a:lnSpc>
                <a:spcPct val="85000"/>
              </a:lnSpc>
              <a:buNone/>
              <a:defRPr sz="33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11959947" y="3550640"/>
            <a:ext cx="4957392" cy="2286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he-IL"/>
              <a:t>לחץ על הסמל כדי להוסיף תמונה</a:t>
            </a:r>
            <a:endParaRPr lang="en-US" dirty="0"/>
          </a:p>
        </p:txBody>
      </p:sp>
      <p:sp>
        <p:nvSpPr>
          <p:cNvPr id="27" name="Text Placeholder 3"/>
          <p:cNvSpPr>
            <a:spLocks noGrp="1"/>
          </p:cNvSpPr>
          <p:nvPr>
            <p:ph type="body" sz="half" idx="20"/>
          </p:nvPr>
        </p:nvSpPr>
        <p:spPr>
          <a:xfrm>
            <a:off x="11959760" y="7171618"/>
            <a:ext cx="4957580" cy="1515182"/>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1D8BD707-D9CF-40AE-B4C6-C98DA3205C09}" type="datetimeFigureOut">
              <a:rPr lang="en-US" smtClean="0"/>
              <a:pPr/>
              <a:t>1/30/2025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18811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11" name="Vertical Text Placeholder 2"/>
          <p:cNvSpPr>
            <a:spLocks noGrp="1"/>
          </p:cNvSpPr>
          <p:nvPr>
            <p:ph type="body" orient="vert" sz="quarter" idx="13"/>
          </p:nvPr>
        </p:nvSpPr>
        <p:spPr>
          <a:xfrm>
            <a:off x="1370663" y="3550640"/>
            <a:ext cx="15546678" cy="5136161"/>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76119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Vertical Title 1"/>
          <p:cNvSpPr>
            <a:spLocks noGrp="1"/>
          </p:cNvSpPr>
          <p:nvPr>
            <p:ph type="title" orient="vert"/>
          </p:nvPr>
        </p:nvSpPr>
        <p:spPr>
          <a:xfrm>
            <a:off x="13087350" y="914402"/>
            <a:ext cx="3829989" cy="7772399"/>
          </a:xfrm>
        </p:spPr>
        <p:txBody>
          <a:bodyPr vert="eaVert"/>
          <a:lstStyle>
            <a:lvl1pPr algn="l">
              <a:defRPr/>
            </a:lvl1pPr>
          </a:lstStyle>
          <a:p>
            <a:r>
              <a:rPr lang="he-IL"/>
              <a:t>לחץ כדי לערוך סגנון כותרת של תבנית בסיס</a:t>
            </a:r>
            <a:endParaRPr lang="en-US" dirty="0"/>
          </a:p>
        </p:txBody>
      </p:sp>
      <p:sp>
        <p:nvSpPr>
          <p:cNvPr id="8" name="Vertical Text Placeholder 2"/>
          <p:cNvSpPr>
            <a:spLocks noGrp="1"/>
          </p:cNvSpPr>
          <p:nvPr>
            <p:ph type="body" orient="vert" sz="quarter" idx="13"/>
          </p:nvPr>
        </p:nvSpPr>
        <p:spPr>
          <a:xfrm>
            <a:off x="1370663" y="914402"/>
            <a:ext cx="11488086" cy="7772399"/>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26506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12" name="Content Placeholder 2"/>
          <p:cNvSpPr>
            <a:spLocks noGrp="1"/>
          </p:cNvSpPr>
          <p:nvPr>
            <p:ph sz="quarter" idx="13"/>
          </p:nvPr>
        </p:nvSpPr>
        <p:spPr>
          <a:xfrm>
            <a:off x="1370661" y="3550639"/>
            <a:ext cx="15545739" cy="513616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16362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1370661" y="1242845"/>
            <a:ext cx="15527628" cy="4105229"/>
          </a:xfrm>
        </p:spPr>
        <p:txBody>
          <a:bodyPr anchor="b">
            <a:normAutofit/>
          </a:bodyPr>
          <a:lstStyle>
            <a:lvl1pPr>
              <a:defRPr sz="60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370661" y="5486186"/>
            <a:ext cx="15527628" cy="2052275"/>
          </a:xfrm>
        </p:spPr>
        <p:txBody>
          <a:bodyPr>
            <a:normAutofit/>
          </a:bodyPr>
          <a:lstStyle>
            <a:lvl1pPr marL="0" indent="0" algn="ctr">
              <a:buNone/>
              <a:defRPr sz="3000">
                <a:solidFill>
                  <a:schemeClr val="bg1">
                    <a:lumMod val="50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1D8BD707-D9CF-40AE-B4C6-C98DA3205C09}" type="datetimeFigureOut">
              <a:rPr lang="en-US" smtClean="0"/>
              <a:pPr/>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88891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4" name="Title 1"/>
          <p:cNvSpPr>
            <a:spLocks noGrp="1"/>
          </p:cNvSpPr>
          <p:nvPr>
            <p:ph type="title"/>
          </p:nvPr>
        </p:nvSpPr>
        <p:spPr>
          <a:xfrm>
            <a:off x="1370663" y="927776"/>
            <a:ext cx="15546677" cy="2394266"/>
          </a:xfrm>
        </p:spPr>
        <p:txBody>
          <a:bodyPr/>
          <a:lstStyle/>
          <a:p>
            <a:r>
              <a:rPr lang="he-IL"/>
              <a:t>לחץ כדי לערוך סגנון כותרת של תבנית בסיס</a:t>
            </a:r>
            <a:endParaRPr lang="en-US" dirty="0"/>
          </a:p>
        </p:txBody>
      </p:sp>
      <p:sp>
        <p:nvSpPr>
          <p:cNvPr id="12" name="Content Placeholder 2"/>
          <p:cNvSpPr>
            <a:spLocks noGrp="1"/>
          </p:cNvSpPr>
          <p:nvPr>
            <p:ph sz="quarter" idx="13"/>
          </p:nvPr>
        </p:nvSpPr>
        <p:spPr>
          <a:xfrm>
            <a:off x="1370661" y="3550639"/>
            <a:ext cx="7659039" cy="513616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13" name="Content Placeholder 3"/>
          <p:cNvSpPr>
            <a:spLocks noGrp="1"/>
          </p:cNvSpPr>
          <p:nvPr>
            <p:ph sz="quarter" idx="14"/>
          </p:nvPr>
        </p:nvSpPr>
        <p:spPr>
          <a:xfrm>
            <a:off x="9258300" y="3550639"/>
            <a:ext cx="7658100" cy="513616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69219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4" name="Title 1"/>
          <p:cNvSpPr>
            <a:spLocks noGrp="1"/>
          </p:cNvSpPr>
          <p:nvPr>
            <p:ph type="title"/>
          </p:nvPr>
        </p:nvSpPr>
        <p:spPr>
          <a:xfrm>
            <a:off x="1370663" y="927776"/>
            <a:ext cx="15546677" cy="2394266"/>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719492" y="3556527"/>
            <a:ext cx="7310211" cy="1019991"/>
          </a:xfrm>
        </p:spPr>
        <p:txBody>
          <a:bodyPr anchor="b">
            <a:noAutofit/>
          </a:bodyPr>
          <a:lstStyle>
            <a:lvl1pPr marL="0" indent="0">
              <a:lnSpc>
                <a:spcPct val="85000"/>
              </a:lnSpc>
              <a:buNone/>
              <a:defRPr sz="39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he-IL"/>
              <a:t>לחץ כדי לערוך סגנונות טקסט של תבנית בסיס</a:t>
            </a:r>
          </a:p>
        </p:txBody>
      </p:sp>
      <p:sp>
        <p:nvSpPr>
          <p:cNvPr id="12" name="Content Placeholder 3"/>
          <p:cNvSpPr>
            <a:spLocks noGrp="1"/>
          </p:cNvSpPr>
          <p:nvPr>
            <p:ph sz="quarter" idx="13"/>
          </p:nvPr>
        </p:nvSpPr>
        <p:spPr>
          <a:xfrm>
            <a:off x="1370662" y="4576519"/>
            <a:ext cx="7659041" cy="411028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9594635" y="3556527"/>
            <a:ext cx="7322706" cy="1019991"/>
          </a:xfrm>
        </p:spPr>
        <p:txBody>
          <a:bodyPr anchor="b">
            <a:noAutofit/>
          </a:bodyPr>
          <a:lstStyle>
            <a:lvl1pPr marL="0" indent="0">
              <a:lnSpc>
                <a:spcPct val="85000"/>
              </a:lnSpc>
              <a:buNone/>
              <a:defRPr sz="39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he-IL"/>
              <a:t>לחץ כדי לערוך סגנונות טקסט של תבנית בסיס</a:t>
            </a:r>
          </a:p>
        </p:txBody>
      </p:sp>
      <p:sp>
        <p:nvSpPr>
          <p:cNvPr id="13" name="Content Placeholder 5"/>
          <p:cNvSpPr>
            <a:spLocks noGrp="1"/>
          </p:cNvSpPr>
          <p:nvPr>
            <p:ph sz="quarter" idx="14"/>
          </p:nvPr>
        </p:nvSpPr>
        <p:spPr>
          <a:xfrm>
            <a:off x="9258301" y="4576519"/>
            <a:ext cx="7658102" cy="411028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8896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959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pPr/>
              <a:t>1/30/2025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51839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1370663" y="914400"/>
            <a:ext cx="5903532" cy="3034878"/>
          </a:xfrm>
        </p:spPr>
        <p:txBody>
          <a:bodyPr anchor="b"/>
          <a:lstStyle>
            <a:lvl1pPr algn="ctr">
              <a:defRPr sz="4800"/>
            </a:lvl1pPr>
          </a:lstStyle>
          <a:p>
            <a:r>
              <a:rPr lang="he-IL"/>
              <a:t>לחץ כדי לערוך סגנון כותרת של תבנית בסיס</a:t>
            </a:r>
            <a:endParaRPr lang="en-US" dirty="0"/>
          </a:p>
        </p:txBody>
      </p:sp>
      <p:sp>
        <p:nvSpPr>
          <p:cNvPr id="10" name="Content Placeholder 2"/>
          <p:cNvSpPr>
            <a:spLocks noGrp="1"/>
          </p:cNvSpPr>
          <p:nvPr>
            <p:ph sz="quarter" idx="13"/>
          </p:nvPr>
        </p:nvSpPr>
        <p:spPr>
          <a:xfrm>
            <a:off x="7617094" y="914401"/>
            <a:ext cx="9300245" cy="7772399"/>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370662" y="3949278"/>
            <a:ext cx="5903534" cy="4737522"/>
          </a:xfrm>
        </p:spPr>
        <p:txBody>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1D8BD707-D9CF-40AE-B4C6-C98DA3205C09}" type="datetimeFigureOut">
              <a:rPr lang="en-US" smtClean="0"/>
              <a:pPr/>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4814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1370662" y="914400"/>
            <a:ext cx="8902454" cy="3034881"/>
          </a:xfrm>
        </p:spPr>
        <p:txBody>
          <a:bodyPr anchor="b"/>
          <a:lstStyle>
            <a:lvl1pPr algn="ctr">
              <a:defRPr sz="48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137205" y="914402"/>
            <a:ext cx="4883037" cy="77724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370692" y="3949278"/>
            <a:ext cx="8902424" cy="4737521"/>
          </a:xfrm>
        </p:spPr>
        <p:txBody>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1D8BD707-D9CF-40AE-B4C6-C98DA3205C09}" type="datetimeFigureOut">
              <a:rPr lang="en-US" smtClean="0"/>
              <a:pPr/>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99369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1" y="-1"/>
            <a:ext cx="18288005" cy="1028700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1370663" y="927776"/>
            <a:ext cx="15546677" cy="2394266"/>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370663" y="3550640"/>
            <a:ext cx="15546678" cy="5136161"/>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1518106" y="8824913"/>
            <a:ext cx="4114800" cy="547688"/>
          </a:xfrm>
          <a:prstGeom prst="rect">
            <a:avLst/>
          </a:prstGeom>
        </p:spPr>
        <p:txBody>
          <a:bodyPr vert="horz" lIns="91440" tIns="45720" rIns="91440" bIns="45720" rtlCol="0" anchor="ctr"/>
          <a:lstStyle>
            <a:lvl1pPr algn="r">
              <a:defRPr sz="1500">
                <a:solidFill>
                  <a:schemeClr val="tx1"/>
                </a:solidFill>
              </a:defRPr>
            </a:lvl1pPr>
          </a:lstStyle>
          <a:p>
            <a:fld id="{1D8BD707-D9CF-40AE-B4C6-C98DA3205C09}" type="datetimeFigureOut">
              <a:rPr lang="en-US" smtClean="0"/>
              <a:pPr/>
              <a:t>1/30/2025</a:t>
            </a:fld>
            <a:endParaRPr lang="en-US"/>
          </a:p>
        </p:txBody>
      </p:sp>
      <p:sp>
        <p:nvSpPr>
          <p:cNvPr id="5" name="Footer Placeholder 4"/>
          <p:cNvSpPr>
            <a:spLocks noGrp="1"/>
          </p:cNvSpPr>
          <p:nvPr>
            <p:ph type="ftr" sz="quarter" idx="3"/>
          </p:nvPr>
        </p:nvSpPr>
        <p:spPr>
          <a:xfrm>
            <a:off x="1370662" y="8824913"/>
            <a:ext cx="10009331" cy="547688"/>
          </a:xfrm>
          <a:prstGeom prst="rect">
            <a:avLst/>
          </a:prstGeom>
        </p:spPr>
        <p:txBody>
          <a:bodyPr vert="horz" lIns="91440" tIns="45720" rIns="91440" bIns="45720" rtlCol="0" anchor="ctr"/>
          <a:lstStyle>
            <a:lvl1pPr algn="l">
              <a:defRPr sz="1500">
                <a:solidFill>
                  <a:schemeClr val="tx1"/>
                </a:solidFill>
              </a:defRPr>
            </a:lvl1pPr>
          </a:lstStyle>
          <a:p>
            <a:endParaRPr lang="en-US"/>
          </a:p>
        </p:txBody>
      </p:sp>
      <p:sp>
        <p:nvSpPr>
          <p:cNvPr id="6" name="Slide Number Placeholder 5"/>
          <p:cNvSpPr>
            <a:spLocks noGrp="1"/>
          </p:cNvSpPr>
          <p:nvPr>
            <p:ph type="sldNum" sz="quarter" idx="4"/>
          </p:nvPr>
        </p:nvSpPr>
        <p:spPr>
          <a:xfrm>
            <a:off x="15771017" y="8824913"/>
            <a:ext cx="1146323" cy="547688"/>
          </a:xfrm>
          <a:prstGeom prst="rect">
            <a:avLst/>
          </a:prstGeom>
        </p:spPr>
        <p:txBody>
          <a:bodyPr vert="horz" lIns="91440" tIns="45720" rIns="91440" bIns="45720" rtlCol="0" anchor="ctr"/>
          <a:lstStyle>
            <a:lvl1pPr algn="r">
              <a:defRPr sz="1500">
                <a:solidFill>
                  <a:schemeClr val="tx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824840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1371600" rtl="1" eaLnBrk="1" latinLnBrk="0" hangingPunct="1">
        <a:lnSpc>
          <a:spcPct val="90000"/>
        </a:lnSpc>
        <a:spcBef>
          <a:spcPct val="0"/>
        </a:spcBef>
        <a:buNone/>
        <a:defRPr sz="5400" kern="1200" cap="all" baseline="0">
          <a:solidFill>
            <a:schemeClr val="tx1"/>
          </a:solidFill>
          <a:effectLst/>
          <a:latin typeface="+mj-lt"/>
          <a:ea typeface="+mj-ea"/>
          <a:cs typeface="+mj-cs"/>
        </a:defRPr>
      </a:lvl1pPr>
    </p:titleStyle>
    <p:bodyStyle>
      <a:lvl1pPr marL="342900" indent="-342900" algn="r" defTabSz="1371600" rtl="1" eaLnBrk="1" latinLnBrk="0" hangingPunct="1">
        <a:lnSpc>
          <a:spcPct val="120000"/>
        </a:lnSpc>
        <a:spcBef>
          <a:spcPts val="1500"/>
        </a:spcBef>
        <a:buClr>
          <a:schemeClr val="tx1"/>
        </a:buClr>
        <a:buFont typeface="Arial" panose="020B0604020202020204" pitchFamily="34" charset="0"/>
        <a:buChar char="•"/>
        <a:defRPr sz="3000" kern="1200" cap="all" baseline="0">
          <a:solidFill>
            <a:schemeClr val="tx1"/>
          </a:solidFill>
          <a:effectLst/>
          <a:latin typeface="+mn-lt"/>
          <a:ea typeface="+mn-ea"/>
          <a:cs typeface="+mn-cs"/>
        </a:defRPr>
      </a:lvl1pPr>
      <a:lvl2pPr marL="1028700" indent="-342900" algn="r" defTabSz="1371600" rtl="1" eaLnBrk="1" latinLnBrk="0" hangingPunct="1">
        <a:lnSpc>
          <a:spcPct val="120000"/>
        </a:lnSpc>
        <a:spcBef>
          <a:spcPts val="750"/>
        </a:spcBef>
        <a:buClr>
          <a:schemeClr val="tx1"/>
        </a:buClr>
        <a:buFont typeface="Arial" panose="020B0604020202020204" pitchFamily="34" charset="0"/>
        <a:buChar char="•"/>
        <a:defRPr sz="2700" kern="1200" cap="all" baseline="0">
          <a:solidFill>
            <a:schemeClr val="tx1"/>
          </a:solidFill>
          <a:effectLst/>
          <a:latin typeface="+mn-lt"/>
          <a:ea typeface="+mn-ea"/>
          <a:cs typeface="+mn-cs"/>
        </a:defRPr>
      </a:lvl2pPr>
      <a:lvl3pPr marL="1714500" indent="-342900" algn="r" defTabSz="1371600" rtl="1" eaLnBrk="1" latinLnBrk="0" hangingPunct="1">
        <a:lnSpc>
          <a:spcPct val="120000"/>
        </a:lnSpc>
        <a:spcBef>
          <a:spcPts val="750"/>
        </a:spcBef>
        <a:buClr>
          <a:schemeClr val="tx1"/>
        </a:buClr>
        <a:buFont typeface="Arial" panose="020B0604020202020204" pitchFamily="34" charset="0"/>
        <a:buChar char="•"/>
        <a:defRPr sz="2400" kern="1200" cap="all" baseline="0">
          <a:solidFill>
            <a:schemeClr val="tx1"/>
          </a:solidFill>
          <a:effectLst/>
          <a:latin typeface="+mn-lt"/>
          <a:ea typeface="+mn-ea"/>
          <a:cs typeface="+mn-cs"/>
        </a:defRPr>
      </a:lvl3pPr>
      <a:lvl4pPr marL="2400300" indent="-342900" algn="r" defTabSz="1371600" rtl="1" eaLnBrk="1" latinLnBrk="0" hangingPunct="1">
        <a:lnSpc>
          <a:spcPct val="120000"/>
        </a:lnSpc>
        <a:spcBef>
          <a:spcPts val="750"/>
        </a:spcBef>
        <a:buClr>
          <a:schemeClr val="tx1"/>
        </a:buClr>
        <a:buFont typeface="Arial" panose="020B0604020202020204" pitchFamily="34" charset="0"/>
        <a:buChar char="•"/>
        <a:defRPr sz="2100" kern="1200" cap="all" baseline="0">
          <a:solidFill>
            <a:schemeClr val="tx1"/>
          </a:solidFill>
          <a:effectLst/>
          <a:latin typeface="+mn-lt"/>
          <a:ea typeface="+mn-ea"/>
          <a:cs typeface="+mn-cs"/>
        </a:defRPr>
      </a:lvl4pPr>
      <a:lvl5pPr marL="3086100" indent="-342900" algn="r" defTabSz="1371600" rtl="1" eaLnBrk="1" latinLnBrk="0" hangingPunct="1">
        <a:lnSpc>
          <a:spcPct val="120000"/>
        </a:lnSpc>
        <a:spcBef>
          <a:spcPts val="750"/>
        </a:spcBef>
        <a:buClr>
          <a:schemeClr val="tx1"/>
        </a:buClr>
        <a:buFont typeface="Arial" panose="020B0604020202020204" pitchFamily="34" charset="0"/>
        <a:buChar char="•"/>
        <a:defRPr sz="2100" kern="1200" cap="all" baseline="0">
          <a:solidFill>
            <a:schemeClr val="tx1"/>
          </a:solidFill>
          <a:effectLst/>
          <a:latin typeface="+mn-lt"/>
          <a:ea typeface="+mn-ea"/>
          <a:cs typeface="+mn-cs"/>
        </a:defRPr>
      </a:lvl5pPr>
      <a:lvl6pPr marL="3771900" indent="-342900" algn="r" defTabSz="1371600" rtl="1" eaLnBrk="1" latinLnBrk="0" hangingPunct="1">
        <a:lnSpc>
          <a:spcPct val="120000"/>
        </a:lnSpc>
        <a:spcBef>
          <a:spcPts val="750"/>
        </a:spcBef>
        <a:buClr>
          <a:schemeClr val="tx1"/>
        </a:buClr>
        <a:buFont typeface="Arial" panose="020B0604020202020204" pitchFamily="34" charset="0"/>
        <a:buChar char="•"/>
        <a:defRPr sz="2100" kern="1200" cap="all" baseline="0">
          <a:solidFill>
            <a:schemeClr val="tx1"/>
          </a:solidFill>
          <a:effectLst/>
          <a:latin typeface="+mn-lt"/>
          <a:ea typeface="+mn-ea"/>
          <a:cs typeface="+mn-cs"/>
        </a:defRPr>
      </a:lvl6pPr>
      <a:lvl7pPr marL="4457700" indent="-342900" algn="r" defTabSz="1371600" rtl="1" eaLnBrk="1" latinLnBrk="0" hangingPunct="1">
        <a:lnSpc>
          <a:spcPct val="120000"/>
        </a:lnSpc>
        <a:spcBef>
          <a:spcPts val="750"/>
        </a:spcBef>
        <a:buClr>
          <a:schemeClr val="tx1"/>
        </a:buClr>
        <a:buFont typeface="Arial" panose="020B0604020202020204" pitchFamily="34" charset="0"/>
        <a:buChar char="•"/>
        <a:defRPr sz="2100" kern="1200" cap="all" baseline="0">
          <a:solidFill>
            <a:schemeClr val="tx1"/>
          </a:solidFill>
          <a:effectLst/>
          <a:latin typeface="+mn-lt"/>
          <a:ea typeface="+mn-ea"/>
          <a:cs typeface="+mn-cs"/>
        </a:defRPr>
      </a:lvl7pPr>
      <a:lvl8pPr marL="5143500" indent="-342900" algn="r" defTabSz="1371600" rtl="1" eaLnBrk="1" latinLnBrk="0" hangingPunct="1">
        <a:lnSpc>
          <a:spcPct val="120000"/>
        </a:lnSpc>
        <a:spcBef>
          <a:spcPts val="750"/>
        </a:spcBef>
        <a:buClr>
          <a:schemeClr val="tx1"/>
        </a:buClr>
        <a:buFont typeface="Arial" panose="020B0604020202020204" pitchFamily="34" charset="0"/>
        <a:buChar char="•"/>
        <a:defRPr sz="2100" kern="1200" cap="all" baseline="0">
          <a:solidFill>
            <a:schemeClr val="tx1"/>
          </a:solidFill>
          <a:effectLst/>
          <a:latin typeface="+mn-lt"/>
          <a:ea typeface="+mn-ea"/>
          <a:cs typeface="+mn-cs"/>
        </a:defRPr>
      </a:lvl8pPr>
      <a:lvl9pPr marL="5829300" indent="-342900" algn="r" defTabSz="1371600" rtl="1" eaLnBrk="1" latinLnBrk="0" hangingPunct="1">
        <a:lnSpc>
          <a:spcPct val="120000"/>
        </a:lnSpc>
        <a:spcBef>
          <a:spcPts val="750"/>
        </a:spcBef>
        <a:buClr>
          <a:schemeClr val="tx1"/>
        </a:buClr>
        <a:buFont typeface="Arial" panose="020B0604020202020204" pitchFamily="34" charset="0"/>
        <a:buChar char="•"/>
        <a:defRPr sz="2100" kern="1200" cap="all" baseline="0">
          <a:solidFill>
            <a:schemeClr val="tx1"/>
          </a:solidFill>
          <a:effectLst/>
          <a:latin typeface="+mn-lt"/>
          <a:ea typeface="+mn-ea"/>
          <a:cs typeface="+mn-cs"/>
        </a:defRPr>
      </a:lvl9pPr>
    </p:bodyStyle>
    <p:otherStyle>
      <a:defPPr>
        <a:defRPr lang="en-US"/>
      </a:defPPr>
      <a:lvl1pPr marL="0" algn="r" defTabSz="1371600" rtl="1" eaLnBrk="1" latinLnBrk="0" hangingPunct="1">
        <a:defRPr sz="2700" kern="1200">
          <a:solidFill>
            <a:schemeClr val="tx1"/>
          </a:solidFill>
          <a:latin typeface="+mn-lt"/>
          <a:ea typeface="+mn-ea"/>
          <a:cs typeface="+mn-cs"/>
        </a:defRPr>
      </a:lvl1pPr>
      <a:lvl2pPr marL="685800" algn="r" defTabSz="1371600" rtl="1" eaLnBrk="1" latinLnBrk="0" hangingPunct="1">
        <a:defRPr sz="2700" kern="1200">
          <a:solidFill>
            <a:schemeClr val="tx1"/>
          </a:solidFill>
          <a:latin typeface="+mn-lt"/>
          <a:ea typeface="+mn-ea"/>
          <a:cs typeface="+mn-cs"/>
        </a:defRPr>
      </a:lvl2pPr>
      <a:lvl3pPr marL="1371600" algn="r" defTabSz="1371600" rtl="1" eaLnBrk="1" latinLnBrk="0" hangingPunct="1">
        <a:defRPr sz="2700" kern="1200">
          <a:solidFill>
            <a:schemeClr val="tx1"/>
          </a:solidFill>
          <a:latin typeface="+mn-lt"/>
          <a:ea typeface="+mn-ea"/>
          <a:cs typeface="+mn-cs"/>
        </a:defRPr>
      </a:lvl3pPr>
      <a:lvl4pPr marL="2057400" algn="r" defTabSz="1371600" rtl="1" eaLnBrk="1" latinLnBrk="0" hangingPunct="1">
        <a:defRPr sz="2700" kern="1200">
          <a:solidFill>
            <a:schemeClr val="tx1"/>
          </a:solidFill>
          <a:latin typeface="+mn-lt"/>
          <a:ea typeface="+mn-ea"/>
          <a:cs typeface="+mn-cs"/>
        </a:defRPr>
      </a:lvl4pPr>
      <a:lvl5pPr marL="2743200" algn="r" defTabSz="1371600" rtl="1" eaLnBrk="1" latinLnBrk="0" hangingPunct="1">
        <a:defRPr sz="2700" kern="1200">
          <a:solidFill>
            <a:schemeClr val="tx1"/>
          </a:solidFill>
          <a:latin typeface="+mn-lt"/>
          <a:ea typeface="+mn-ea"/>
          <a:cs typeface="+mn-cs"/>
        </a:defRPr>
      </a:lvl5pPr>
      <a:lvl6pPr marL="3429000" algn="r" defTabSz="1371600" rtl="1" eaLnBrk="1" latinLnBrk="0" hangingPunct="1">
        <a:defRPr sz="2700" kern="1200">
          <a:solidFill>
            <a:schemeClr val="tx1"/>
          </a:solidFill>
          <a:latin typeface="+mn-lt"/>
          <a:ea typeface="+mn-ea"/>
          <a:cs typeface="+mn-cs"/>
        </a:defRPr>
      </a:lvl6pPr>
      <a:lvl7pPr marL="4114800" algn="r" defTabSz="1371600" rtl="1" eaLnBrk="1" latinLnBrk="0" hangingPunct="1">
        <a:defRPr sz="2700" kern="1200">
          <a:solidFill>
            <a:schemeClr val="tx1"/>
          </a:solidFill>
          <a:latin typeface="+mn-lt"/>
          <a:ea typeface="+mn-ea"/>
          <a:cs typeface="+mn-cs"/>
        </a:defRPr>
      </a:lvl7pPr>
      <a:lvl8pPr marL="4800600" algn="r" defTabSz="1371600" rtl="1" eaLnBrk="1" latinLnBrk="0" hangingPunct="1">
        <a:defRPr sz="2700" kern="1200">
          <a:solidFill>
            <a:schemeClr val="tx1"/>
          </a:solidFill>
          <a:latin typeface="+mn-lt"/>
          <a:ea typeface="+mn-ea"/>
          <a:cs typeface="+mn-cs"/>
        </a:defRPr>
      </a:lvl8pPr>
      <a:lvl9pPr marL="5486400" algn="r" defTabSz="1371600" rtl="1"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hyperlink" Target="https://www.maytag.com/blog/washers-and-dryers/washing-machine-settings.html" TargetMode="External"/><Relationship Id="rId2" Type="http://schemas.openxmlformats.org/officeDocument/2006/relationships/hyperlink" Target="https://www.whirlpool.com/blog/washers-and-dryers/how-choose-laundry-cycles.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1.webp"/><Relationship Id="rId5" Type="http://schemas.openxmlformats.org/officeDocument/2006/relationships/image" Target="../media/image10.jp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תמונה 8">
            <a:extLst>
              <a:ext uri="{FF2B5EF4-FFF2-40B4-BE49-F238E27FC236}">
                <a16:creationId xmlns:a16="http://schemas.microsoft.com/office/drawing/2014/main" id="{2120F965-960A-EC03-1604-6DEBEC8A16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7950" y="3445019"/>
            <a:ext cx="4914900" cy="4914900"/>
          </a:xfrm>
          <a:prstGeom prst="rect">
            <a:avLst/>
          </a:prstGeom>
          <a:ln>
            <a:noFill/>
          </a:ln>
          <a:effectLst>
            <a:outerShdw blurRad="190500" algn="tl" rotWithShape="0">
              <a:srgbClr val="000000">
                <a:alpha val="70000"/>
              </a:srgbClr>
            </a:outerShdw>
          </a:effectLst>
        </p:spPr>
      </p:pic>
      <p:grpSp>
        <p:nvGrpSpPr>
          <p:cNvPr id="2" name="Group 2"/>
          <p:cNvGrpSpPr/>
          <p:nvPr/>
        </p:nvGrpSpPr>
        <p:grpSpPr>
          <a:xfrm>
            <a:off x="983043" y="419100"/>
            <a:ext cx="16695357" cy="5405177"/>
            <a:chOff x="-1795275" y="-1782348"/>
            <a:chExt cx="12849355" cy="5298702"/>
          </a:xfrm>
        </p:grpSpPr>
        <p:sp>
          <p:nvSpPr>
            <p:cNvPr id="3" name="Freeform 3"/>
            <p:cNvSpPr/>
            <p:nvPr/>
          </p:nvSpPr>
          <p:spPr>
            <a:xfrm>
              <a:off x="0" y="0"/>
              <a:ext cx="11054080" cy="3516354"/>
            </a:xfrm>
            <a:custGeom>
              <a:avLst/>
              <a:gdLst/>
              <a:ahLst/>
              <a:cxnLst/>
              <a:rect l="l" t="t" r="r" b="b"/>
              <a:pathLst>
                <a:path w="11054080" h="3516354">
                  <a:moveTo>
                    <a:pt x="0" y="0"/>
                  </a:moveTo>
                  <a:lnTo>
                    <a:pt x="11054080" y="0"/>
                  </a:lnTo>
                  <a:lnTo>
                    <a:pt x="11054080" y="3516354"/>
                  </a:lnTo>
                  <a:lnTo>
                    <a:pt x="0" y="3516354"/>
                  </a:lnTo>
                  <a:close/>
                </a:path>
              </a:pathLst>
            </a:custGeom>
            <a:solidFill>
              <a:srgbClr val="000000">
                <a:alpha val="0"/>
              </a:srgbClr>
            </a:solidFill>
          </p:spPr>
        </p:sp>
        <p:sp>
          <p:nvSpPr>
            <p:cNvPr id="4" name="TextBox 4"/>
            <p:cNvSpPr txBox="1"/>
            <p:nvPr/>
          </p:nvSpPr>
          <p:spPr>
            <a:xfrm>
              <a:off x="-1795275" y="-1782348"/>
              <a:ext cx="12210062" cy="3887318"/>
            </a:xfrm>
            <a:prstGeom prst="rect">
              <a:avLst/>
            </a:prstGeom>
          </p:spPr>
          <p:txBody>
            <a:bodyPr lIns="0" tIns="0" rIns="0" bIns="0" rtlCol="0" anchor="ctr"/>
            <a:lstStyle/>
            <a:p>
              <a:pPr algn="ctr">
                <a:lnSpc>
                  <a:spcPts val="7920"/>
                </a:lnSpc>
              </a:pPr>
              <a:r>
                <a:rPr lang="en-US" sz="8000" b="1" u="sng" dirty="0">
                  <a:solidFill>
                    <a:srgbClr val="253D5E"/>
                  </a:solidFill>
                  <a:effectLst>
                    <a:outerShdw blurRad="38100" dist="38100" dir="2700000" algn="tl">
                      <a:srgbClr val="000000">
                        <a:alpha val="43137"/>
                      </a:srgbClr>
                    </a:outerShdw>
                  </a:effectLst>
                  <a:latin typeface="Montaser Arabic Ultra-Bold"/>
                  <a:ea typeface="Montaser Arabic Ultra-Bold"/>
                  <a:cs typeface="Montaser Arabic Ultra-Bold"/>
                  <a:sym typeface="Montaser Arabic Ultra-Bold"/>
                </a:rPr>
                <a:t>WashGuard</a:t>
              </a:r>
              <a:br>
                <a:rPr lang="en-US" sz="6600" b="1" dirty="0">
                  <a:solidFill>
                    <a:srgbClr val="253D5E"/>
                  </a:solidFill>
                  <a:latin typeface="Montaser Arabic Ultra-Bold"/>
                  <a:ea typeface="Montaser Arabic Ultra-Bold"/>
                  <a:cs typeface="Montaser Arabic Ultra-Bold"/>
                  <a:sym typeface="Montaser Arabic Ultra-Bold"/>
                </a:rPr>
              </a:br>
              <a:r>
                <a:rPr lang="en-US" sz="6600" b="1" dirty="0">
                  <a:solidFill>
                    <a:srgbClr val="253D5E"/>
                  </a:solidFill>
                  <a:latin typeface="Montaser Arabic Ultra-Bold"/>
                  <a:cs typeface="Montaser Arabic Ultra-Bold"/>
                </a:rPr>
                <a:t>Smart Monitoring and Protection for Washing Machines</a:t>
              </a:r>
            </a:p>
            <a:p>
              <a:pPr algn="ctr">
                <a:lnSpc>
                  <a:spcPts val="7920"/>
                </a:lnSpc>
              </a:pPr>
              <a:endParaRPr lang="en-US" sz="6600" b="1" dirty="0">
                <a:solidFill>
                  <a:srgbClr val="253D5E"/>
                </a:solidFill>
                <a:latin typeface="Montaser Arabic Ultra-Bold"/>
                <a:ea typeface="Montaser Arabic Ultra-Bold"/>
                <a:cs typeface="Montaser Arabic Ultra-Bold"/>
                <a:sym typeface="Montaser Arabic Ultra-Bold"/>
              </a:endParaRPr>
            </a:p>
          </p:txBody>
        </p:sp>
      </p:grpSp>
      <p:grpSp>
        <p:nvGrpSpPr>
          <p:cNvPr id="5" name="Group 5"/>
          <p:cNvGrpSpPr/>
          <p:nvPr/>
        </p:nvGrpSpPr>
        <p:grpSpPr>
          <a:xfrm>
            <a:off x="381000" y="8553450"/>
            <a:ext cx="11887200" cy="2628900"/>
            <a:chOff x="0" y="0"/>
            <a:chExt cx="11270827" cy="2492587"/>
          </a:xfrm>
        </p:grpSpPr>
        <p:sp>
          <p:nvSpPr>
            <p:cNvPr id="6" name="Freeform 6"/>
            <p:cNvSpPr/>
            <p:nvPr/>
          </p:nvSpPr>
          <p:spPr>
            <a:xfrm>
              <a:off x="0" y="0"/>
              <a:ext cx="9103360" cy="2492587"/>
            </a:xfrm>
            <a:custGeom>
              <a:avLst/>
              <a:gdLst/>
              <a:ahLst/>
              <a:cxnLst/>
              <a:rect l="l" t="t" r="r" b="b"/>
              <a:pathLst>
                <a:path w="9103360" h="2492587">
                  <a:moveTo>
                    <a:pt x="0" y="0"/>
                  </a:moveTo>
                  <a:lnTo>
                    <a:pt x="9103360" y="0"/>
                  </a:lnTo>
                  <a:lnTo>
                    <a:pt x="9103360" y="2492587"/>
                  </a:lnTo>
                  <a:lnTo>
                    <a:pt x="0" y="2492587"/>
                  </a:lnTo>
                  <a:close/>
                </a:path>
              </a:pathLst>
            </a:custGeom>
            <a:solidFill>
              <a:srgbClr val="000000">
                <a:alpha val="0"/>
              </a:srgbClr>
            </a:solidFill>
          </p:spPr>
        </p:sp>
        <p:sp>
          <p:nvSpPr>
            <p:cNvPr id="7" name="TextBox 7"/>
            <p:cNvSpPr txBox="1"/>
            <p:nvPr/>
          </p:nvSpPr>
          <p:spPr>
            <a:xfrm>
              <a:off x="0" y="9525"/>
              <a:ext cx="11270827" cy="2483062"/>
            </a:xfrm>
            <a:prstGeom prst="rect">
              <a:avLst/>
            </a:prstGeom>
          </p:spPr>
          <p:txBody>
            <a:bodyPr lIns="0" tIns="0" rIns="0" bIns="0" rtlCol="0" anchor="t"/>
            <a:lstStyle/>
            <a:p>
              <a:pPr algn="ctr">
                <a:lnSpc>
                  <a:spcPts val="5759"/>
                </a:lnSpc>
              </a:pPr>
              <a:r>
                <a:rPr lang="en-US" sz="4000" b="1" dirty="0">
                  <a:solidFill>
                    <a:schemeClr val="tx1">
                      <a:lumMod val="95000"/>
                      <a:lumOff val="5000"/>
                    </a:schemeClr>
                  </a:solidFill>
                  <a:latin typeface="Montaser Arabic Bold"/>
                  <a:ea typeface="Montaser Arabic Bold"/>
                  <a:cs typeface="Montaser Arabic Bold"/>
                  <a:sym typeface="Montaser Arabic Bold"/>
                </a:rPr>
                <a:t>Presented by: Almog Bacharlia #311434955   </a:t>
              </a:r>
            </a:p>
            <a:p>
              <a:pPr algn="ctr">
                <a:lnSpc>
                  <a:spcPts val="5759"/>
                </a:lnSpc>
              </a:pPr>
              <a:r>
                <a:rPr lang="en-US" sz="4000" b="1" dirty="0">
                  <a:solidFill>
                    <a:schemeClr val="tx1">
                      <a:lumMod val="95000"/>
                      <a:lumOff val="5000"/>
                    </a:schemeClr>
                  </a:solidFill>
                  <a:latin typeface="Montaser Arabic Bold"/>
                  <a:ea typeface="Montaser Arabic Bold"/>
                  <a:cs typeface="Montaser Arabic Bold"/>
                  <a:sym typeface="Montaser Arabic Bold"/>
                </a:rPr>
                <a:t>                 Adir Shachri #209135599</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F944C-C89C-614A-7EEF-FB6A784EB7A4}"/>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8F535B43-D9E4-E8D0-6D50-6E1B5624F7DE}"/>
              </a:ext>
            </a:extLst>
          </p:cNvPr>
          <p:cNvGrpSpPr/>
          <p:nvPr/>
        </p:nvGrpSpPr>
        <p:grpSpPr>
          <a:xfrm>
            <a:off x="5105400" y="313251"/>
            <a:ext cx="7201720" cy="1543230"/>
            <a:chOff x="-704463" y="-526586"/>
            <a:chExt cx="12408783" cy="3094673"/>
          </a:xfrm>
        </p:grpSpPr>
        <p:sp>
          <p:nvSpPr>
            <p:cNvPr id="3" name="Freeform 3">
              <a:extLst>
                <a:ext uri="{FF2B5EF4-FFF2-40B4-BE49-F238E27FC236}">
                  <a16:creationId xmlns:a16="http://schemas.microsoft.com/office/drawing/2014/main" id="{91FD063E-9FC1-2E56-156C-6777885ABD8B}"/>
                </a:ext>
              </a:extLst>
            </p:cNvPr>
            <p:cNvSpPr/>
            <p:nvPr/>
          </p:nvSpPr>
          <p:spPr>
            <a:xfrm>
              <a:off x="0" y="0"/>
              <a:ext cx="11704320" cy="2568087"/>
            </a:xfrm>
            <a:custGeom>
              <a:avLst/>
              <a:gdLst/>
              <a:ahLst/>
              <a:cxnLst/>
              <a:rect l="l" t="t" r="r" b="b"/>
              <a:pathLst>
                <a:path w="11704320" h="2568087">
                  <a:moveTo>
                    <a:pt x="0" y="0"/>
                  </a:moveTo>
                  <a:lnTo>
                    <a:pt x="11704320" y="0"/>
                  </a:lnTo>
                  <a:lnTo>
                    <a:pt x="11704320" y="2568087"/>
                  </a:lnTo>
                  <a:lnTo>
                    <a:pt x="0" y="2568087"/>
                  </a:lnTo>
                  <a:close/>
                </a:path>
              </a:pathLst>
            </a:custGeom>
            <a:solidFill>
              <a:srgbClr val="000000">
                <a:alpha val="0"/>
              </a:srgbClr>
            </a:solidFill>
          </p:spPr>
        </p:sp>
        <p:sp>
          <p:nvSpPr>
            <p:cNvPr id="4" name="TextBox 4">
              <a:extLst>
                <a:ext uri="{FF2B5EF4-FFF2-40B4-BE49-F238E27FC236}">
                  <a16:creationId xmlns:a16="http://schemas.microsoft.com/office/drawing/2014/main" id="{1D27911B-5AA8-C1DE-7EC6-70508DD3E89A}"/>
                </a:ext>
              </a:extLst>
            </p:cNvPr>
            <p:cNvSpPr txBox="1"/>
            <p:nvPr/>
          </p:nvSpPr>
          <p:spPr>
            <a:xfrm>
              <a:off x="-704463" y="-526586"/>
              <a:ext cx="11704320" cy="2577612"/>
            </a:xfrm>
            <a:prstGeom prst="rect">
              <a:avLst/>
            </a:prstGeom>
          </p:spPr>
          <p:txBody>
            <a:bodyPr lIns="0" tIns="0" rIns="0" bIns="0" rtlCol="0" anchor="ctr"/>
            <a:lstStyle/>
            <a:p>
              <a:pPr algn="ctr">
                <a:lnSpc>
                  <a:spcPts val="7920"/>
                </a:lnSpc>
              </a:pPr>
              <a:r>
                <a:rPr lang="en-US" sz="6600" b="1" u="sng" dirty="0">
                  <a:solidFill>
                    <a:srgbClr val="253D5E"/>
                  </a:solidFill>
                  <a:effectLst>
                    <a:outerShdw blurRad="38100" dist="38100" dir="2700000" algn="tl">
                      <a:srgbClr val="000000">
                        <a:alpha val="43137"/>
                      </a:srgbClr>
                    </a:outerShdw>
                  </a:effectLst>
                  <a:latin typeface="Montaser Arabic Ultra-Bold"/>
                  <a:cs typeface="Montaser Arabic Ultra-Bold"/>
                </a:rPr>
                <a:t>main modules</a:t>
              </a:r>
              <a:endParaRPr lang="en-US" sz="6600" b="1" u="sng" dirty="0">
                <a:solidFill>
                  <a:srgbClr val="253D5E"/>
                </a:solidFill>
                <a:effectLst>
                  <a:outerShdw blurRad="38100" dist="38100" dir="2700000" algn="tl">
                    <a:srgbClr val="000000">
                      <a:alpha val="43137"/>
                    </a:srgbClr>
                  </a:outerShdw>
                </a:effectLst>
                <a:latin typeface="Montaser Arabic Ultra-Bold"/>
                <a:cs typeface="Montaser Arabic Ultra-Bold"/>
                <a:sym typeface="Montaser Arabic Ultra-Bold"/>
              </a:endParaRPr>
            </a:p>
          </p:txBody>
        </p:sp>
      </p:grpSp>
      <p:cxnSp>
        <p:nvCxnSpPr>
          <p:cNvPr id="11" name="Elbow Connector 23">
            <a:extLst>
              <a:ext uri="{FF2B5EF4-FFF2-40B4-BE49-F238E27FC236}">
                <a16:creationId xmlns:a16="http://schemas.microsoft.com/office/drawing/2014/main" id="{E9D3436F-DA76-9C95-0CCF-64988774EDE7}"/>
              </a:ext>
            </a:extLst>
          </p:cNvPr>
          <p:cNvCxnSpPr>
            <a:cxnSpLocks/>
          </p:cNvCxnSpPr>
          <p:nvPr/>
        </p:nvCxnSpPr>
        <p:spPr>
          <a:xfrm>
            <a:off x="3175564" y="2774062"/>
            <a:ext cx="1600200" cy="800100"/>
          </a:xfrm>
          <a:prstGeom prst="bentConnector3">
            <a:avLst/>
          </a:prstGeom>
          <a:ln w="38100">
            <a:solidFill>
              <a:schemeClr val="accent3"/>
            </a:solidFill>
            <a:tailEnd type="triangle"/>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sp>
        <p:nvSpPr>
          <p:cNvPr id="12" name="TextBox 25">
            <a:extLst>
              <a:ext uri="{FF2B5EF4-FFF2-40B4-BE49-F238E27FC236}">
                <a16:creationId xmlns:a16="http://schemas.microsoft.com/office/drawing/2014/main" id="{6F340812-3F8F-BCF9-F3E7-D60537FC4F8B}"/>
              </a:ext>
            </a:extLst>
          </p:cNvPr>
          <p:cNvSpPr txBox="1"/>
          <p:nvPr/>
        </p:nvSpPr>
        <p:spPr>
          <a:xfrm>
            <a:off x="1335494" y="2447297"/>
            <a:ext cx="1917757" cy="553998"/>
          </a:xfrm>
          <a:prstGeom prst="rect">
            <a:avLst/>
          </a:prstGeom>
          <a:noFill/>
        </p:spPr>
        <p:txBody>
          <a:bodyPr wrap="square" rtlCol="0">
            <a:spAutoFit/>
          </a:bodyPr>
          <a:lstStyle/>
          <a:p>
            <a:r>
              <a:rPr lang="en-GB" sz="3000" dirty="0"/>
              <a:t>Connection</a:t>
            </a:r>
            <a:endParaRPr lang="en-GB" sz="2700" dirty="0"/>
          </a:p>
        </p:txBody>
      </p:sp>
      <p:cxnSp>
        <p:nvCxnSpPr>
          <p:cNvPr id="13" name="Elbow Connector 73">
            <a:extLst>
              <a:ext uri="{FF2B5EF4-FFF2-40B4-BE49-F238E27FC236}">
                <a16:creationId xmlns:a16="http://schemas.microsoft.com/office/drawing/2014/main" id="{ED4F3102-0414-D020-A567-EE5ECF2BDEE3}"/>
              </a:ext>
            </a:extLst>
          </p:cNvPr>
          <p:cNvCxnSpPr>
            <a:cxnSpLocks/>
          </p:cNvCxnSpPr>
          <p:nvPr/>
        </p:nvCxnSpPr>
        <p:spPr>
          <a:xfrm rot="10800000" flipV="1">
            <a:off x="11951379" y="2405288"/>
            <a:ext cx="1600200" cy="685800"/>
          </a:xfrm>
          <a:prstGeom prst="bentConnector3">
            <a:avLst>
              <a:gd name="adj1" fmla="val 50000"/>
            </a:avLst>
          </a:prstGeom>
          <a:ln w="38100">
            <a:solidFill>
              <a:schemeClr val="accent3"/>
            </a:solidFill>
            <a:tailEnd type="triangle"/>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sp>
        <p:nvSpPr>
          <p:cNvPr id="14" name="TextBox 30">
            <a:extLst>
              <a:ext uri="{FF2B5EF4-FFF2-40B4-BE49-F238E27FC236}">
                <a16:creationId xmlns:a16="http://schemas.microsoft.com/office/drawing/2014/main" id="{4320211E-EFED-C562-7E04-BBFEBB86EB4C}"/>
              </a:ext>
            </a:extLst>
          </p:cNvPr>
          <p:cNvSpPr txBox="1"/>
          <p:nvPr/>
        </p:nvSpPr>
        <p:spPr>
          <a:xfrm>
            <a:off x="13683931" y="1872436"/>
            <a:ext cx="3425023" cy="1015663"/>
          </a:xfrm>
          <a:prstGeom prst="rect">
            <a:avLst/>
          </a:prstGeom>
          <a:noFill/>
        </p:spPr>
        <p:txBody>
          <a:bodyPr wrap="square" rtlCol="0">
            <a:spAutoFit/>
          </a:bodyPr>
          <a:lstStyle/>
          <a:p>
            <a:r>
              <a:rPr lang="en-GB" sz="3000" dirty="0"/>
              <a:t>Mode control</a:t>
            </a:r>
          </a:p>
          <a:p>
            <a:r>
              <a:rPr lang="en-GB" sz="3000" dirty="0"/>
              <a:t>Auto/Manual</a:t>
            </a:r>
          </a:p>
        </p:txBody>
      </p:sp>
      <p:cxnSp>
        <p:nvCxnSpPr>
          <p:cNvPr id="15" name="Elbow Connector 74">
            <a:extLst>
              <a:ext uri="{FF2B5EF4-FFF2-40B4-BE49-F238E27FC236}">
                <a16:creationId xmlns:a16="http://schemas.microsoft.com/office/drawing/2014/main" id="{F73A8D64-BD38-F6AA-C471-7E7A2F1135A6}"/>
              </a:ext>
            </a:extLst>
          </p:cNvPr>
          <p:cNvCxnSpPr>
            <a:cxnSpLocks/>
          </p:cNvCxnSpPr>
          <p:nvPr/>
        </p:nvCxnSpPr>
        <p:spPr>
          <a:xfrm rot="10800000">
            <a:off x="11951379" y="3574163"/>
            <a:ext cx="3200400" cy="530913"/>
          </a:xfrm>
          <a:prstGeom prst="bentConnector3">
            <a:avLst>
              <a:gd name="adj1" fmla="val 50000"/>
            </a:avLst>
          </a:prstGeom>
          <a:ln w="38100">
            <a:solidFill>
              <a:schemeClr val="accent3"/>
            </a:solidFill>
            <a:tailEnd type="triangle"/>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sp>
        <p:nvSpPr>
          <p:cNvPr id="16" name="TextBox 32">
            <a:extLst>
              <a:ext uri="{FF2B5EF4-FFF2-40B4-BE49-F238E27FC236}">
                <a16:creationId xmlns:a16="http://schemas.microsoft.com/office/drawing/2014/main" id="{26169086-AE04-20FA-4A21-6B9537482343}"/>
              </a:ext>
            </a:extLst>
          </p:cNvPr>
          <p:cNvSpPr txBox="1"/>
          <p:nvPr/>
        </p:nvSpPr>
        <p:spPr>
          <a:xfrm>
            <a:off x="15316200" y="3574162"/>
            <a:ext cx="2480380" cy="1015663"/>
          </a:xfrm>
          <a:prstGeom prst="rect">
            <a:avLst/>
          </a:prstGeom>
          <a:noFill/>
        </p:spPr>
        <p:txBody>
          <a:bodyPr wrap="square" rtlCol="0">
            <a:spAutoFit/>
          </a:bodyPr>
          <a:lstStyle/>
          <a:p>
            <a:r>
              <a:rPr lang="en-GB" sz="3000" dirty="0"/>
              <a:t>Open/close </a:t>
            </a:r>
          </a:p>
          <a:p>
            <a:r>
              <a:rPr lang="en-GB" sz="3000" dirty="0"/>
              <a:t>button</a:t>
            </a:r>
          </a:p>
        </p:txBody>
      </p:sp>
      <p:cxnSp>
        <p:nvCxnSpPr>
          <p:cNvPr id="17" name="Elbow Connector 76">
            <a:extLst>
              <a:ext uri="{FF2B5EF4-FFF2-40B4-BE49-F238E27FC236}">
                <a16:creationId xmlns:a16="http://schemas.microsoft.com/office/drawing/2014/main" id="{AF087E57-4CCC-FA17-5007-3F6C56594E70}"/>
              </a:ext>
            </a:extLst>
          </p:cNvPr>
          <p:cNvCxnSpPr>
            <a:cxnSpLocks/>
          </p:cNvCxnSpPr>
          <p:nvPr/>
        </p:nvCxnSpPr>
        <p:spPr>
          <a:xfrm rot="10800000">
            <a:off x="11957178" y="4105076"/>
            <a:ext cx="3020057" cy="1717681"/>
          </a:xfrm>
          <a:prstGeom prst="bentConnector3">
            <a:avLst>
              <a:gd name="adj1" fmla="val 64481"/>
            </a:avLst>
          </a:prstGeom>
          <a:ln w="38100">
            <a:solidFill>
              <a:schemeClr val="accent3"/>
            </a:solidFill>
            <a:tailEnd type="triangle"/>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sp>
        <p:nvSpPr>
          <p:cNvPr id="18" name="TextBox 36">
            <a:extLst>
              <a:ext uri="{FF2B5EF4-FFF2-40B4-BE49-F238E27FC236}">
                <a16:creationId xmlns:a16="http://schemas.microsoft.com/office/drawing/2014/main" id="{F4DBE85C-4D94-BFC0-2D06-219F66666B75}"/>
              </a:ext>
            </a:extLst>
          </p:cNvPr>
          <p:cNvSpPr txBox="1"/>
          <p:nvPr/>
        </p:nvSpPr>
        <p:spPr>
          <a:xfrm>
            <a:off x="15145980" y="5545758"/>
            <a:ext cx="2480380" cy="553998"/>
          </a:xfrm>
          <a:prstGeom prst="rect">
            <a:avLst/>
          </a:prstGeom>
          <a:noFill/>
        </p:spPr>
        <p:txBody>
          <a:bodyPr wrap="square" rtlCol="0">
            <a:spAutoFit/>
          </a:bodyPr>
          <a:lstStyle/>
          <a:p>
            <a:r>
              <a:rPr lang="en-GB" sz="3000" dirty="0"/>
              <a:t>Current status</a:t>
            </a:r>
          </a:p>
        </p:txBody>
      </p:sp>
      <p:cxnSp>
        <p:nvCxnSpPr>
          <p:cNvPr id="19" name="Elbow Connector 77">
            <a:extLst>
              <a:ext uri="{FF2B5EF4-FFF2-40B4-BE49-F238E27FC236}">
                <a16:creationId xmlns:a16="http://schemas.microsoft.com/office/drawing/2014/main" id="{43D53C83-4553-AB25-CB10-097ECFD244E8}"/>
              </a:ext>
            </a:extLst>
          </p:cNvPr>
          <p:cNvCxnSpPr>
            <a:cxnSpLocks/>
          </p:cNvCxnSpPr>
          <p:nvPr/>
        </p:nvCxnSpPr>
        <p:spPr>
          <a:xfrm flipV="1">
            <a:off x="3253251" y="5679539"/>
            <a:ext cx="1600563" cy="143218"/>
          </a:xfrm>
          <a:prstGeom prst="bentConnector3">
            <a:avLst>
              <a:gd name="adj1" fmla="val 50000"/>
            </a:avLst>
          </a:prstGeom>
          <a:ln w="38100">
            <a:solidFill>
              <a:schemeClr val="accent3"/>
            </a:solidFill>
            <a:tailEnd type="triangle"/>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sp>
        <p:nvSpPr>
          <p:cNvPr id="25" name="TextBox 25">
            <a:extLst>
              <a:ext uri="{FF2B5EF4-FFF2-40B4-BE49-F238E27FC236}">
                <a16:creationId xmlns:a16="http://schemas.microsoft.com/office/drawing/2014/main" id="{1BB7D256-D10E-B9FC-DE8E-6D87A940BD01}"/>
              </a:ext>
            </a:extLst>
          </p:cNvPr>
          <p:cNvSpPr txBox="1"/>
          <p:nvPr/>
        </p:nvSpPr>
        <p:spPr>
          <a:xfrm>
            <a:off x="537388" y="5423524"/>
            <a:ext cx="2715863" cy="584775"/>
          </a:xfrm>
          <a:prstGeom prst="rect">
            <a:avLst/>
          </a:prstGeom>
          <a:noFill/>
        </p:spPr>
        <p:txBody>
          <a:bodyPr wrap="square" rtlCol="0">
            <a:spAutoFit/>
          </a:bodyPr>
          <a:lstStyle/>
          <a:p>
            <a:r>
              <a:rPr lang="en-GB" sz="3200" dirty="0"/>
              <a:t>Current values</a:t>
            </a:r>
            <a:endParaRPr lang="en-GB" sz="2700" dirty="0"/>
          </a:p>
        </p:txBody>
      </p:sp>
      <p:pic>
        <p:nvPicPr>
          <p:cNvPr id="27" name="תמונה 26">
            <a:extLst>
              <a:ext uri="{FF2B5EF4-FFF2-40B4-BE49-F238E27FC236}">
                <a16:creationId xmlns:a16="http://schemas.microsoft.com/office/drawing/2014/main" id="{A3AAC345-8E0F-C7DD-F0E2-B794AE44B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0004" y="1741373"/>
            <a:ext cx="6977174" cy="475154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30" name="תמונה 29">
            <a:extLst>
              <a:ext uri="{FF2B5EF4-FFF2-40B4-BE49-F238E27FC236}">
                <a16:creationId xmlns:a16="http://schemas.microsoft.com/office/drawing/2014/main" id="{4B79C513-B170-70ED-2008-3032B0D940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131" y="7149016"/>
            <a:ext cx="3179678" cy="249440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32" name="תמונה 31">
            <a:extLst>
              <a:ext uri="{FF2B5EF4-FFF2-40B4-BE49-F238E27FC236}">
                <a16:creationId xmlns:a16="http://schemas.microsoft.com/office/drawing/2014/main" id="{9677ECC3-C2AD-6EE1-699A-D24267F66C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7861" y="7188591"/>
            <a:ext cx="3179678" cy="248202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34" name="תמונה 33">
            <a:extLst>
              <a:ext uri="{FF2B5EF4-FFF2-40B4-BE49-F238E27FC236}">
                <a16:creationId xmlns:a16="http://schemas.microsoft.com/office/drawing/2014/main" id="{B08D5F02-6FB0-B2B0-0265-7443FF6DAF52}"/>
              </a:ext>
            </a:extLst>
          </p:cNvPr>
          <p:cNvPicPr>
            <a:picLocks noChangeAspect="1"/>
          </p:cNvPicPr>
          <p:nvPr/>
        </p:nvPicPr>
        <p:blipFill>
          <a:blip r:embed="rId5">
            <a:extLst>
              <a:ext uri="{28A0092B-C50C-407E-A947-70E740481C1C}">
                <a14:useLocalDpi xmlns:a14="http://schemas.microsoft.com/office/drawing/2010/main" val="0"/>
              </a:ext>
            </a:extLst>
          </a:blip>
          <a:srcRect l="577" b="-2197"/>
          <a:stretch/>
        </p:blipFill>
        <p:spPr>
          <a:xfrm>
            <a:off x="12192000" y="7134542"/>
            <a:ext cx="3474030" cy="232630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222557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BF3FFA-C7E3-176F-6843-4B905BF0AAB2}"/>
            </a:ext>
          </a:extLst>
        </p:cNvPr>
        <p:cNvGrpSpPr/>
        <p:nvPr/>
      </p:nvGrpSpPr>
      <p:grpSpPr>
        <a:xfrm>
          <a:off x="0" y="0"/>
          <a:ext cx="0" cy="0"/>
          <a:chOff x="0" y="0"/>
          <a:chExt cx="0" cy="0"/>
        </a:xfrm>
      </p:grpSpPr>
      <p:graphicFrame>
        <p:nvGraphicFramePr>
          <p:cNvPr id="6" name="דיאגרמה 5">
            <a:extLst>
              <a:ext uri="{FF2B5EF4-FFF2-40B4-BE49-F238E27FC236}">
                <a16:creationId xmlns:a16="http://schemas.microsoft.com/office/drawing/2014/main" id="{BDDE3730-501C-9A12-95B8-99362ACB1D35}"/>
              </a:ext>
            </a:extLst>
          </p:cNvPr>
          <p:cNvGraphicFramePr/>
          <p:nvPr>
            <p:extLst>
              <p:ext uri="{D42A27DB-BD31-4B8C-83A1-F6EECF244321}">
                <p14:modId xmlns:p14="http://schemas.microsoft.com/office/powerpoint/2010/main" val="472387186"/>
              </p:ext>
            </p:extLst>
          </p:nvPr>
        </p:nvGraphicFramePr>
        <p:xfrm>
          <a:off x="533400" y="209550"/>
          <a:ext cx="15621000" cy="9867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3251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71800" y="411957"/>
            <a:ext cx="12344400" cy="1714500"/>
            <a:chOff x="0" y="0"/>
            <a:chExt cx="11704320" cy="1625600"/>
          </a:xfrm>
        </p:grpSpPr>
        <p:sp>
          <p:nvSpPr>
            <p:cNvPr id="3" name="Freeform 3"/>
            <p:cNvSpPr/>
            <p:nvPr/>
          </p:nvSpPr>
          <p:spPr>
            <a:xfrm>
              <a:off x="0" y="0"/>
              <a:ext cx="11704320" cy="1625600"/>
            </a:xfrm>
            <a:custGeom>
              <a:avLst/>
              <a:gdLst/>
              <a:ahLst/>
              <a:cxnLst/>
              <a:rect l="l" t="t" r="r" b="b"/>
              <a:pathLst>
                <a:path w="11704320" h="1625600">
                  <a:moveTo>
                    <a:pt x="0" y="0"/>
                  </a:moveTo>
                  <a:lnTo>
                    <a:pt x="11704320" y="0"/>
                  </a:lnTo>
                  <a:lnTo>
                    <a:pt x="11704320" y="1625600"/>
                  </a:lnTo>
                  <a:lnTo>
                    <a:pt x="0" y="1625600"/>
                  </a:lnTo>
                  <a:close/>
                </a:path>
              </a:pathLst>
            </a:custGeom>
            <a:solidFill>
              <a:srgbClr val="000000">
                <a:alpha val="0"/>
              </a:srgbClr>
            </a:solidFill>
          </p:spPr>
        </p:sp>
        <p:sp>
          <p:nvSpPr>
            <p:cNvPr id="4" name="TextBox 4"/>
            <p:cNvSpPr txBox="1"/>
            <p:nvPr/>
          </p:nvSpPr>
          <p:spPr>
            <a:xfrm>
              <a:off x="0" y="-9525"/>
              <a:ext cx="11704320" cy="1635125"/>
            </a:xfrm>
            <a:prstGeom prst="rect">
              <a:avLst/>
            </a:prstGeom>
          </p:spPr>
          <p:txBody>
            <a:bodyPr lIns="0" tIns="0" rIns="0" bIns="0" rtlCol="0" anchor="ctr"/>
            <a:lstStyle/>
            <a:p>
              <a:pPr algn="ctr">
                <a:lnSpc>
                  <a:spcPts val="7920"/>
                </a:lnSpc>
              </a:pPr>
              <a:r>
                <a:rPr lang="en-US" sz="6600" b="1" u="sng" dirty="0">
                  <a:solidFill>
                    <a:srgbClr val="253D5E"/>
                  </a:solidFill>
                  <a:effectLst>
                    <a:outerShdw blurRad="38100" dist="38100" dir="2700000" algn="tl">
                      <a:srgbClr val="000000">
                        <a:alpha val="43137"/>
                      </a:srgbClr>
                    </a:outerShdw>
                  </a:effectLst>
                  <a:latin typeface="Montaser Arabic Ultra-Bold"/>
                  <a:ea typeface="Montaser Arabic Ultra-Bold"/>
                  <a:cs typeface="Montaser Arabic Ultra-Bold"/>
                  <a:sym typeface="Montaser Arabic Ultra-Bold"/>
                </a:rPr>
                <a:t>Bibliography</a:t>
              </a:r>
            </a:p>
          </p:txBody>
        </p:sp>
      </p:grpSp>
      <p:grpSp>
        <p:nvGrpSpPr>
          <p:cNvPr id="5" name="Group 5"/>
          <p:cNvGrpSpPr/>
          <p:nvPr/>
        </p:nvGrpSpPr>
        <p:grpSpPr>
          <a:xfrm>
            <a:off x="762000" y="2400300"/>
            <a:ext cx="14554200" cy="6788944"/>
            <a:chOff x="-2095218" y="0"/>
            <a:chExt cx="13799538" cy="6436925"/>
          </a:xfrm>
        </p:grpSpPr>
        <p:sp>
          <p:nvSpPr>
            <p:cNvPr id="6" name="Freeform 6"/>
            <p:cNvSpPr/>
            <p:nvPr/>
          </p:nvSpPr>
          <p:spPr>
            <a:xfrm>
              <a:off x="0" y="0"/>
              <a:ext cx="11704320" cy="6436925"/>
            </a:xfrm>
            <a:custGeom>
              <a:avLst/>
              <a:gdLst/>
              <a:ahLst/>
              <a:cxnLst/>
              <a:rect l="l" t="t" r="r" b="b"/>
              <a:pathLst>
                <a:path w="11704320" h="6436925">
                  <a:moveTo>
                    <a:pt x="0" y="0"/>
                  </a:moveTo>
                  <a:lnTo>
                    <a:pt x="11704320" y="0"/>
                  </a:lnTo>
                  <a:lnTo>
                    <a:pt x="11704320" y="6436925"/>
                  </a:lnTo>
                  <a:lnTo>
                    <a:pt x="0" y="6436925"/>
                  </a:lnTo>
                  <a:close/>
                </a:path>
              </a:pathLst>
            </a:custGeom>
            <a:solidFill>
              <a:srgbClr val="000000">
                <a:alpha val="0"/>
              </a:srgbClr>
            </a:solidFill>
          </p:spPr>
        </p:sp>
        <p:sp>
          <p:nvSpPr>
            <p:cNvPr id="7" name="TextBox 7"/>
            <p:cNvSpPr txBox="1"/>
            <p:nvPr/>
          </p:nvSpPr>
          <p:spPr>
            <a:xfrm>
              <a:off x="-2095218" y="0"/>
              <a:ext cx="13799538" cy="6436925"/>
            </a:xfrm>
            <a:prstGeom prst="rect">
              <a:avLst/>
            </a:prstGeom>
          </p:spPr>
          <p:txBody>
            <a:bodyPr lIns="0" tIns="0" rIns="0" bIns="0" rtlCol="0" anchor="t"/>
            <a:lstStyle/>
            <a:p>
              <a:pPr marL="617726" lvl="1" indent="-308863" algn="l">
                <a:lnSpc>
                  <a:spcPts val="5759"/>
                </a:lnSpc>
                <a:buFont typeface="Arial"/>
                <a:buChar char="•"/>
              </a:pPr>
              <a:r>
                <a:rPr lang="en-US" sz="4800" b="1" dirty="0">
                  <a:solidFill>
                    <a:srgbClr val="253D5E"/>
                  </a:solidFill>
                  <a:latin typeface="Montaser Arabic Bold"/>
                  <a:ea typeface="Montaser Arabic Bold"/>
                  <a:cs typeface="Montaser Arabic Bold"/>
                  <a:sym typeface="Montaser Arabic Bold"/>
                </a:rPr>
                <a:t>- Sensor Technology: </a:t>
              </a:r>
              <a:r>
                <a:rPr lang="en-US" sz="4800" b="1" dirty="0">
                  <a:solidFill>
                    <a:srgbClr val="253D5E"/>
                  </a:solidFill>
                  <a:latin typeface="Montaser Arabic Bold"/>
                  <a:ea typeface="Montaser Arabic Bold"/>
                  <a:cs typeface="Montaser Arabic Bold"/>
                  <a:sym typeface="Montaser Arabic Bold"/>
                  <a:hlinkClick r:id="rId2"/>
                </a:rPr>
                <a:t>https://www.whirlpool.com/blog/washers-and-dryers/how-choose-laundry-cycles.html</a:t>
              </a:r>
              <a:endParaRPr lang="en-US" sz="4800" b="1" dirty="0">
                <a:solidFill>
                  <a:srgbClr val="253D5E"/>
                </a:solidFill>
                <a:latin typeface="Montaser Arabic Bold"/>
                <a:ea typeface="Montaser Arabic Bold"/>
                <a:cs typeface="Montaser Arabic Bold"/>
                <a:sym typeface="Montaser Arabic Bold"/>
              </a:endParaRPr>
            </a:p>
            <a:p>
              <a:pPr marL="617726" lvl="1" indent="-308863" algn="l">
                <a:lnSpc>
                  <a:spcPts val="5759"/>
                </a:lnSpc>
                <a:buFont typeface="Arial"/>
                <a:buChar char="•"/>
              </a:pPr>
              <a:r>
                <a:rPr lang="en-US" sz="4800" b="1" dirty="0">
                  <a:solidFill>
                    <a:srgbClr val="253D5E"/>
                  </a:solidFill>
                  <a:latin typeface="Montaser Arabic Bold"/>
                  <a:ea typeface="Montaser Arabic Bold"/>
                  <a:cs typeface="Montaser Arabic Bold"/>
                  <a:sym typeface="Montaser Arabic Bold"/>
                  <a:hlinkClick r:id="rId3"/>
                </a:rPr>
                <a:t>https://www.maytag.com/blog/washers-and-dryers/washing-machine-settings.html</a:t>
              </a:r>
              <a:endParaRPr lang="en-US" sz="4800" b="1" dirty="0">
                <a:solidFill>
                  <a:srgbClr val="253D5E"/>
                </a:solidFill>
                <a:latin typeface="Montaser Arabic Bold"/>
                <a:ea typeface="Montaser Arabic Bold"/>
                <a:cs typeface="Montaser Arabic Bold"/>
                <a:sym typeface="Montaser Arabic Bold"/>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036F1-A83C-7D0F-BC73-F651856625C1}"/>
            </a:ext>
          </a:extLst>
        </p:cNvPr>
        <p:cNvGrpSpPr/>
        <p:nvPr/>
      </p:nvGrpSpPr>
      <p:grpSpPr>
        <a:xfrm>
          <a:off x="0" y="0"/>
          <a:ext cx="0" cy="0"/>
          <a:chOff x="0" y="0"/>
          <a:chExt cx="0" cy="0"/>
        </a:xfrm>
      </p:grpSpPr>
      <p:sp>
        <p:nvSpPr>
          <p:cNvPr id="4" name="TextBox 4">
            <a:extLst>
              <a:ext uri="{FF2B5EF4-FFF2-40B4-BE49-F238E27FC236}">
                <a16:creationId xmlns:a16="http://schemas.microsoft.com/office/drawing/2014/main" id="{4FD9DF8B-FE61-643F-61C2-D8408D8004A3}"/>
              </a:ext>
            </a:extLst>
          </p:cNvPr>
          <p:cNvSpPr txBox="1"/>
          <p:nvPr/>
        </p:nvSpPr>
        <p:spPr>
          <a:xfrm>
            <a:off x="1943100" y="3455063"/>
            <a:ext cx="14401800" cy="3376873"/>
          </a:xfrm>
          <a:prstGeom prst="rect">
            <a:avLst/>
          </a:prstGeom>
        </p:spPr>
        <p:txBody>
          <a:bodyPr lIns="0" tIns="0" rIns="0" bIns="0" rtlCol="0" anchor="ctr"/>
          <a:lstStyle/>
          <a:p>
            <a:pPr algn="ctr">
              <a:lnSpc>
                <a:spcPts val="7920"/>
              </a:lnSpc>
            </a:pPr>
            <a:r>
              <a:rPr lang="en-US" sz="11500" b="1" u="sng" dirty="0">
                <a:solidFill>
                  <a:srgbClr val="253D5E"/>
                </a:solidFill>
                <a:effectLst>
                  <a:outerShdw blurRad="38100" dist="38100" dir="2700000" algn="tl">
                    <a:srgbClr val="000000">
                      <a:alpha val="43137"/>
                    </a:srgbClr>
                  </a:outerShdw>
                </a:effectLst>
                <a:latin typeface="Montaser Arabic Ultra-Bold"/>
                <a:ea typeface="Montaser Arabic Ultra-Bold"/>
                <a:cs typeface="Montaser Arabic Ultra-Bold"/>
                <a:sym typeface="Montaser Arabic Ultra-Bold"/>
              </a:rPr>
              <a:t>Thank You</a:t>
            </a:r>
          </a:p>
        </p:txBody>
      </p:sp>
    </p:spTree>
    <p:extLst>
      <p:ext uri="{BB962C8B-B14F-4D97-AF65-F5344CB8AC3E}">
        <p14:creationId xmlns:p14="http://schemas.microsoft.com/office/powerpoint/2010/main" val="3071288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71800" y="411957"/>
            <a:ext cx="12344400" cy="1714500"/>
            <a:chOff x="0" y="0"/>
            <a:chExt cx="11704320" cy="1625600"/>
          </a:xfrm>
        </p:grpSpPr>
        <p:sp>
          <p:nvSpPr>
            <p:cNvPr id="3" name="Freeform 3"/>
            <p:cNvSpPr/>
            <p:nvPr/>
          </p:nvSpPr>
          <p:spPr>
            <a:xfrm>
              <a:off x="0" y="0"/>
              <a:ext cx="11704320" cy="1625600"/>
            </a:xfrm>
            <a:custGeom>
              <a:avLst/>
              <a:gdLst/>
              <a:ahLst/>
              <a:cxnLst/>
              <a:rect l="l" t="t" r="r" b="b"/>
              <a:pathLst>
                <a:path w="11704320" h="1625600">
                  <a:moveTo>
                    <a:pt x="0" y="0"/>
                  </a:moveTo>
                  <a:lnTo>
                    <a:pt x="11704320" y="0"/>
                  </a:lnTo>
                  <a:lnTo>
                    <a:pt x="11704320" y="1625600"/>
                  </a:lnTo>
                  <a:lnTo>
                    <a:pt x="0" y="1625600"/>
                  </a:lnTo>
                  <a:close/>
                </a:path>
              </a:pathLst>
            </a:custGeom>
            <a:solidFill>
              <a:srgbClr val="000000">
                <a:alpha val="0"/>
              </a:srgbClr>
            </a:solidFill>
          </p:spPr>
        </p:sp>
        <p:sp>
          <p:nvSpPr>
            <p:cNvPr id="4" name="TextBox 4"/>
            <p:cNvSpPr txBox="1"/>
            <p:nvPr/>
          </p:nvSpPr>
          <p:spPr>
            <a:xfrm>
              <a:off x="0" y="-9525"/>
              <a:ext cx="11704320" cy="1635125"/>
            </a:xfrm>
            <a:prstGeom prst="rect">
              <a:avLst/>
            </a:prstGeom>
          </p:spPr>
          <p:txBody>
            <a:bodyPr lIns="0" tIns="0" rIns="0" bIns="0" rtlCol="0" anchor="ctr"/>
            <a:lstStyle/>
            <a:p>
              <a:pPr algn="ctr">
                <a:lnSpc>
                  <a:spcPts val="7920"/>
                </a:lnSpc>
              </a:pPr>
              <a:r>
                <a:rPr lang="en-US" sz="7200" b="1" u="sng" dirty="0">
                  <a:solidFill>
                    <a:srgbClr val="253D5E"/>
                  </a:solidFill>
                  <a:effectLst>
                    <a:outerShdw blurRad="38100" dist="38100" dir="2700000" algn="tl">
                      <a:srgbClr val="000000">
                        <a:alpha val="43137"/>
                      </a:srgbClr>
                    </a:outerShdw>
                  </a:effectLst>
                  <a:latin typeface="Montaser Arabic Ultra-Bold"/>
                  <a:ea typeface="Montaser Arabic Ultra-Bold"/>
                  <a:cs typeface="Montaser Arabic Ultra-Bold"/>
                  <a:sym typeface="Montaser Arabic Ultra-Bold"/>
                </a:rPr>
                <a:t>Introduction</a:t>
              </a:r>
              <a:endParaRPr lang="en-US" sz="6600" b="1" u="sng" dirty="0">
                <a:solidFill>
                  <a:srgbClr val="253D5E"/>
                </a:solidFill>
                <a:effectLst>
                  <a:outerShdw blurRad="38100" dist="38100" dir="2700000" algn="tl">
                    <a:srgbClr val="000000">
                      <a:alpha val="43137"/>
                    </a:srgbClr>
                  </a:outerShdw>
                </a:effectLst>
                <a:latin typeface="Montaser Arabic Ultra-Bold"/>
                <a:ea typeface="Montaser Arabic Ultra-Bold"/>
                <a:cs typeface="Montaser Arabic Ultra-Bold"/>
                <a:sym typeface="Montaser Arabic Ultra-Bold"/>
              </a:endParaRPr>
            </a:p>
          </p:txBody>
        </p:sp>
      </p:grpSp>
      <p:grpSp>
        <p:nvGrpSpPr>
          <p:cNvPr id="5" name="Group 5"/>
          <p:cNvGrpSpPr/>
          <p:nvPr/>
        </p:nvGrpSpPr>
        <p:grpSpPr>
          <a:xfrm>
            <a:off x="1143000" y="2400300"/>
            <a:ext cx="14173200" cy="7030212"/>
            <a:chOff x="-1733973" y="0"/>
            <a:chExt cx="13438293" cy="6665682"/>
          </a:xfrm>
        </p:grpSpPr>
        <p:sp>
          <p:nvSpPr>
            <p:cNvPr id="6" name="Freeform 6"/>
            <p:cNvSpPr/>
            <p:nvPr/>
          </p:nvSpPr>
          <p:spPr>
            <a:xfrm>
              <a:off x="0" y="0"/>
              <a:ext cx="11704320" cy="6665682"/>
            </a:xfrm>
            <a:custGeom>
              <a:avLst/>
              <a:gdLst/>
              <a:ahLst/>
              <a:cxnLst/>
              <a:rect l="l" t="t" r="r" b="b"/>
              <a:pathLst>
                <a:path w="11704320" h="6665682">
                  <a:moveTo>
                    <a:pt x="0" y="0"/>
                  </a:moveTo>
                  <a:lnTo>
                    <a:pt x="11704320" y="0"/>
                  </a:lnTo>
                  <a:lnTo>
                    <a:pt x="11704320" y="6665682"/>
                  </a:lnTo>
                  <a:lnTo>
                    <a:pt x="0" y="6665682"/>
                  </a:lnTo>
                  <a:close/>
                </a:path>
              </a:pathLst>
            </a:custGeom>
            <a:solidFill>
              <a:srgbClr val="000000">
                <a:alpha val="0"/>
              </a:srgbClr>
            </a:solidFill>
          </p:spPr>
        </p:sp>
        <p:sp>
          <p:nvSpPr>
            <p:cNvPr id="7" name="TextBox 7"/>
            <p:cNvSpPr txBox="1"/>
            <p:nvPr/>
          </p:nvSpPr>
          <p:spPr>
            <a:xfrm>
              <a:off x="-1733973" y="9525"/>
              <a:ext cx="13438293" cy="6656157"/>
            </a:xfrm>
            <a:prstGeom prst="rect">
              <a:avLst/>
            </a:prstGeom>
          </p:spPr>
          <p:txBody>
            <a:bodyPr lIns="0" tIns="0" rIns="0" bIns="0" rtlCol="0" anchor="t"/>
            <a:lstStyle/>
            <a:p>
              <a:pPr marL="617726" lvl="1" indent="-308863" algn="l">
                <a:lnSpc>
                  <a:spcPts val="5759"/>
                </a:lnSpc>
                <a:buFont typeface="Arial"/>
                <a:buChar char="•"/>
              </a:pPr>
              <a:r>
                <a:rPr lang="en-US" sz="4800" b="1" u="sng" dirty="0">
                  <a:solidFill>
                    <a:srgbClr val="253D5E"/>
                  </a:solidFill>
                  <a:latin typeface="Montaser Arabic Bold"/>
                  <a:ea typeface="Montaser Arabic Bold"/>
                  <a:cs typeface="Montaser Arabic Bold"/>
                  <a:sym typeface="Montaser Arabic Bold"/>
                </a:rPr>
                <a:t>Project Goal</a:t>
              </a:r>
              <a:r>
                <a:rPr lang="en-US" sz="4800" b="1" dirty="0">
                  <a:solidFill>
                    <a:srgbClr val="253D5E"/>
                  </a:solidFill>
                  <a:latin typeface="Montaser Arabic Bold"/>
                  <a:ea typeface="Montaser Arabic Bold"/>
                  <a:cs typeface="Montaser Arabic Bold"/>
                  <a:sym typeface="Montaser Arabic Bold"/>
                </a:rPr>
                <a:t>: </a:t>
              </a:r>
              <a:r>
                <a:rPr lang="en-US" sz="4400" b="1" dirty="0">
                  <a:solidFill>
                    <a:srgbClr val="253D5E"/>
                  </a:solidFill>
                  <a:latin typeface="Montaser Arabic Bold"/>
                  <a:ea typeface="Montaser Arabic Bold"/>
                  <a:cs typeface="Montaser Arabic Bold"/>
                  <a:sym typeface="Montaser Arabic Bold"/>
                </a:rPr>
                <a:t>Develop an IoT-powered washing machine monitor system to optimize laundry care and detect malfunctions</a:t>
              </a:r>
              <a:r>
                <a:rPr lang="en-US" sz="4800" b="1" dirty="0">
                  <a:solidFill>
                    <a:srgbClr val="253D5E"/>
                  </a:solidFill>
                  <a:latin typeface="Montaser Arabic Bold"/>
                  <a:ea typeface="Montaser Arabic Bold"/>
                  <a:cs typeface="Montaser Arabic Bold"/>
                  <a:sym typeface="Montaser Arabic Bold"/>
                </a:rPr>
                <a:t>.</a:t>
              </a:r>
              <a:br>
                <a:rPr lang="en-US" sz="4800" b="1" dirty="0">
                  <a:solidFill>
                    <a:srgbClr val="253D5E"/>
                  </a:solidFill>
                  <a:latin typeface="Montaser Arabic Bold"/>
                  <a:ea typeface="Montaser Arabic Bold"/>
                  <a:cs typeface="Montaser Arabic Bold"/>
                  <a:sym typeface="Montaser Arabic Bold"/>
                </a:rPr>
              </a:br>
              <a:endParaRPr lang="en-US" sz="4800" b="1" dirty="0">
                <a:solidFill>
                  <a:srgbClr val="253D5E"/>
                </a:solidFill>
                <a:latin typeface="Montaser Arabic Bold"/>
                <a:ea typeface="Montaser Arabic Bold"/>
                <a:cs typeface="Montaser Arabic Bold"/>
                <a:sym typeface="Montaser Arabic Bold"/>
              </a:endParaRPr>
            </a:p>
            <a:p>
              <a:pPr marL="617726" lvl="1" indent="-308863" algn="l">
                <a:lnSpc>
                  <a:spcPts val="5759"/>
                </a:lnSpc>
                <a:buFont typeface="Arial"/>
                <a:buChar char="•"/>
              </a:pPr>
              <a:r>
                <a:rPr lang="en-US" sz="4800" b="1" u="sng" dirty="0">
                  <a:solidFill>
                    <a:srgbClr val="253D5E"/>
                  </a:solidFill>
                  <a:latin typeface="Montaser Arabic Bold"/>
                  <a:ea typeface="Montaser Arabic Bold"/>
                  <a:cs typeface="Montaser Arabic Bold"/>
                  <a:sym typeface="Montaser Arabic Bold"/>
                </a:rPr>
                <a:t>Problem Statement</a:t>
              </a:r>
              <a:r>
                <a:rPr lang="en-US" sz="4800" b="1" dirty="0">
                  <a:solidFill>
                    <a:srgbClr val="253D5E"/>
                  </a:solidFill>
                  <a:latin typeface="Montaser Arabic Bold"/>
                  <a:ea typeface="Montaser Arabic Bold"/>
                  <a:cs typeface="Montaser Arabic Bold"/>
                  <a:sym typeface="Montaser Arabic Bold"/>
                </a:rPr>
                <a:t>: </a:t>
              </a:r>
              <a:r>
                <a:rPr lang="en-US" sz="4400" dirty="0">
                  <a:solidFill>
                    <a:srgbClr val="253D5E"/>
                  </a:solidFill>
                  <a:latin typeface="Montaser Arabic Bold"/>
                  <a:ea typeface="Montaser Arabic Bold"/>
                  <a:cs typeface="Montaser Arabic Bold"/>
                  <a:sym typeface="Montaser Arabic Bold"/>
                </a:rPr>
                <a:t>Inefficiency in current laundry systems leads to poor washing outcomes, unnecessary energy consumption, and machine wear and tear</a:t>
              </a:r>
              <a:r>
                <a:rPr lang="en-US" sz="4800" dirty="0">
                  <a:solidFill>
                    <a:srgbClr val="253D5E"/>
                  </a:solidFill>
                  <a:latin typeface="Montaser Arabic Bold"/>
                  <a:ea typeface="Montaser Arabic Bold"/>
                  <a:cs typeface="Montaser Arabic Bold"/>
                  <a:sym typeface="Montaser Arabic Bold"/>
                </a:rPr>
                <a:t>.</a:t>
              </a:r>
            </a:p>
          </p:txBody>
        </p:sp>
      </p:grpSp>
      <p:grpSp>
        <p:nvGrpSpPr>
          <p:cNvPr id="10" name="Group 15">
            <a:extLst>
              <a:ext uri="{FF2B5EF4-FFF2-40B4-BE49-F238E27FC236}">
                <a16:creationId xmlns:a16="http://schemas.microsoft.com/office/drawing/2014/main" id="{EA1F7757-8461-2961-5609-3A1B4F0BD69A}"/>
              </a:ext>
            </a:extLst>
          </p:cNvPr>
          <p:cNvGrpSpPr/>
          <p:nvPr/>
        </p:nvGrpSpPr>
        <p:grpSpPr>
          <a:xfrm>
            <a:off x="10668000" y="7683500"/>
            <a:ext cx="5856004" cy="2056301"/>
            <a:chOff x="0" y="0"/>
            <a:chExt cx="564892" cy="152680"/>
          </a:xfrm>
        </p:grpSpPr>
        <p:sp>
          <p:nvSpPr>
            <p:cNvPr id="11" name="Freeform 16">
              <a:extLst>
                <a:ext uri="{FF2B5EF4-FFF2-40B4-BE49-F238E27FC236}">
                  <a16:creationId xmlns:a16="http://schemas.microsoft.com/office/drawing/2014/main" id="{461D73E6-3D90-A082-3675-09D3D2091F4D}"/>
                </a:ext>
              </a:extLst>
            </p:cNvPr>
            <p:cNvSpPr/>
            <p:nvPr/>
          </p:nvSpPr>
          <p:spPr>
            <a:xfrm>
              <a:off x="0" y="0"/>
              <a:ext cx="564892" cy="152680"/>
            </a:xfrm>
            <a:custGeom>
              <a:avLst/>
              <a:gdLst/>
              <a:ahLst/>
              <a:cxnLst/>
              <a:rect l="l" t="t" r="r" b="b"/>
              <a:pathLst>
                <a:path w="564892" h="152680">
                  <a:moveTo>
                    <a:pt x="48835" y="0"/>
                  </a:moveTo>
                  <a:lnTo>
                    <a:pt x="516057" y="0"/>
                  </a:lnTo>
                  <a:cubicBezTo>
                    <a:pt x="529009" y="0"/>
                    <a:pt x="541430" y="5145"/>
                    <a:pt x="550589" y="14304"/>
                  </a:cubicBezTo>
                  <a:cubicBezTo>
                    <a:pt x="559747" y="23462"/>
                    <a:pt x="564892" y="35884"/>
                    <a:pt x="564892" y="48835"/>
                  </a:cubicBezTo>
                  <a:lnTo>
                    <a:pt x="564892" y="103845"/>
                  </a:lnTo>
                  <a:cubicBezTo>
                    <a:pt x="564892" y="116797"/>
                    <a:pt x="559747" y="129218"/>
                    <a:pt x="550589" y="138377"/>
                  </a:cubicBezTo>
                  <a:cubicBezTo>
                    <a:pt x="541430" y="147535"/>
                    <a:pt x="529009" y="152680"/>
                    <a:pt x="516057" y="152680"/>
                  </a:cubicBezTo>
                  <a:lnTo>
                    <a:pt x="48835" y="152680"/>
                  </a:lnTo>
                  <a:cubicBezTo>
                    <a:pt x="21864" y="152680"/>
                    <a:pt x="0" y="130816"/>
                    <a:pt x="0" y="103845"/>
                  </a:cubicBezTo>
                  <a:lnTo>
                    <a:pt x="0" y="48835"/>
                  </a:lnTo>
                  <a:cubicBezTo>
                    <a:pt x="0" y="35884"/>
                    <a:pt x="5145" y="23462"/>
                    <a:pt x="14304" y="14304"/>
                  </a:cubicBezTo>
                  <a:cubicBezTo>
                    <a:pt x="23462" y="5145"/>
                    <a:pt x="35884" y="0"/>
                    <a:pt x="48835" y="0"/>
                  </a:cubicBezTo>
                  <a:close/>
                </a:path>
              </a:pathLst>
            </a:custGeom>
            <a:blipFill>
              <a:blip r:embed="rId3"/>
              <a:stretch>
                <a:fillRect t="-73900" b="-33752"/>
              </a:stretch>
            </a:blipFill>
          </p:spPr>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71800" y="411957"/>
            <a:ext cx="12344400" cy="1714500"/>
            <a:chOff x="0" y="0"/>
            <a:chExt cx="11704320" cy="1625600"/>
          </a:xfrm>
        </p:grpSpPr>
        <p:sp>
          <p:nvSpPr>
            <p:cNvPr id="3" name="Freeform 3"/>
            <p:cNvSpPr/>
            <p:nvPr/>
          </p:nvSpPr>
          <p:spPr>
            <a:xfrm>
              <a:off x="0" y="0"/>
              <a:ext cx="11704320" cy="1625600"/>
            </a:xfrm>
            <a:custGeom>
              <a:avLst/>
              <a:gdLst/>
              <a:ahLst/>
              <a:cxnLst/>
              <a:rect l="l" t="t" r="r" b="b"/>
              <a:pathLst>
                <a:path w="11704320" h="1625600">
                  <a:moveTo>
                    <a:pt x="0" y="0"/>
                  </a:moveTo>
                  <a:lnTo>
                    <a:pt x="11704320" y="0"/>
                  </a:lnTo>
                  <a:lnTo>
                    <a:pt x="11704320" y="1625600"/>
                  </a:lnTo>
                  <a:lnTo>
                    <a:pt x="0" y="1625600"/>
                  </a:lnTo>
                  <a:close/>
                </a:path>
              </a:pathLst>
            </a:custGeom>
            <a:solidFill>
              <a:srgbClr val="000000">
                <a:alpha val="0"/>
              </a:srgbClr>
            </a:solidFill>
          </p:spPr>
        </p:sp>
        <p:sp>
          <p:nvSpPr>
            <p:cNvPr id="4" name="TextBox 4"/>
            <p:cNvSpPr txBox="1"/>
            <p:nvPr/>
          </p:nvSpPr>
          <p:spPr>
            <a:xfrm>
              <a:off x="0" y="-9525"/>
              <a:ext cx="11704320" cy="1635125"/>
            </a:xfrm>
            <a:prstGeom prst="rect">
              <a:avLst/>
            </a:prstGeom>
          </p:spPr>
          <p:txBody>
            <a:bodyPr lIns="0" tIns="0" rIns="0" bIns="0" rtlCol="0" anchor="ctr"/>
            <a:lstStyle/>
            <a:p>
              <a:pPr algn="ctr">
                <a:lnSpc>
                  <a:spcPts val="7920"/>
                </a:lnSpc>
              </a:pPr>
              <a:r>
                <a:rPr lang="en-US" sz="6600" b="1" u="sng" dirty="0">
                  <a:solidFill>
                    <a:srgbClr val="253D5E"/>
                  </a:solidFill>
                  <a:effectLst>
                    <a:outerShdw blurRad="38100" dist="38100" dir="2700000" algn="tl">
                      <a:srgbClr val="000000">
                        <a:alpha val="43137"/>
                      </a:srgbClr>
                    </a:outerShdw>
                  </a:effectLst>
                  <a:latin typeface="Montaser Arabic Ultra-Bold"/>
                  <a:ea typeface="Montaser Arabic Ultra-Bold"/>
                  <a:cs typeface="Montaser Arabic Ultra-Bold"/>
                  <a:sym typeface="Montaser Arabic Ultra-Bold"/>
                </a:rPr>
                <a:t>General Description</a:t>
              </a:r>
            </a:p>
          </p:txBody>
        </p:sp>
      </p:grpSp>
      <p:sp>
        <p:nvSpPr>
          <p:cNvPr id="11" name="בועת דיבור: מלבן 10">
            <a:extLst>
              <a:ext uri="{FF2B5EF4-FFF2-40B4-BE49-F238E27FC236}">
                <a16:creationId xmlns:a16="http://schemas.microsoft.com/office/drawing/2014/main" id="{2854C0BF-EB09-9E39-2DF3-0F4559F38103}"/>
              </a:ext>
            </a:extLst>
          </p:cNvPr>
          <p:cNvSpPr/>
          <p:nvPr/>
        </p:nvSpPr>
        <p:spPr>
          <a:xfrm>
            <a:off x="1690687" y="2247900"/>
            <a:ext cx="10701338" cy="5791200"/>
          </a:xfrm>
          <a:prstGeom prst="wedgeRectCallout">
            <a:avLst/>
          </a:prstGeom>
          <a:gradFill flip="none" rotWithShape="1">
            <a:gsLst>
              <a:gs pos="0">
                <a:schemeClr val="accent3">
                  <a:tint val="94000"/>
                  <a:satMod val="100000"/>
                  <a:lumMod val="108000"/>
                </a:schemeClr>
              </a:gs>
              <a:gs pos="50000">
                <a:schemeClr val="accent3">
                  <a:tint val="98000"/>
                  <a:shade val="100000"/>
                  <a:satMod val="100000"/>
                  <a:lumMod val="100000"/>
                </a:schemeClr>
              </a:gs>
              <a:gs pos="100000">
                <a:schemeClr val="accent3">
                  <a:shade val="72000"/>
                  <a:satMod val="120000"/>
                  <a:lumMod val="100000"/>
                </a:schemeClr>
              </a:gs>
            </a:gsLst>
            <a:lin ang="5400000" scaled="1"/>
            <a:tileRect/>
          </a:gra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0">
            <a:schemeClr val="accent3"/>
          </a:lnRef>
          <a:fillRef idx="3">
            <a:schemeClr val="accent3"/>
          </a:fillRef>
          <a:effectRef idx="3">
            <a:schemeClr val="accent3"/>
          </a:effectRef>
          <a:fontRef idx="minor">
            <a:schemeClr val="lt1"/>
          </a:fontRef>
        </p:style>
        <p:txBody>
          <a:bodyPr rtlCol="1" anchor="ctr">
            <a:sp3d extrusionH="57150">
              <a:bevelT w="38100" h="38100"/>
            </a:sp3d>
          </a:bodyPr>
          <a:lstStyle/>
          <a:p>
            <a:pPr algn="ctr"/>
            <a:endParaRPr lang="he-IL" dirty="0"/>
          </a:p>
        </p:txBody>
      </p:sp>
      <p:grpSp>
        <p:nvGrpSpPr>
          <p:cNvPr id="5" name="Group 5"/>
          <p:cNvGrpSpPr/>
          <p:nvPr/>
        </p:nvGrpSpPr>
        <p:grpSpPr>
          <a:xfrm>
            <a:off x="1295400" y="2390255"/>
            <a:ext cx="8382000" cy="5195023"/>
            <a:chOff x="-579283" y="0"/>
            <a:chExt cx="12283603" cy="7421466"/>
          </a:xfrm>
        </p:grpSpPr>
        <p:sp>
          <p:nvSpPr>
            <p:cNvPr id="6" name="Freeform 6"/>
            <p:cNvSpPr/>
            <p:nvPr/>
          </p:nvSpPr>
          <p:spPr>
            <a:xfrm>
              <a:off x="0" y="0"/>
              <a:ext cx="11704320" cy="6436925"/>
            </a:xfrm>
            <a:custGeom>
              <a:avLst/>
              <a:gdLst/>
              <a:ahLst/>
              <a:cxnLst/>
              <a:rect l="l" t="t" r="r" b="b"/>
              <a:pathLst>
                <a:path w="11704320" h="6436925">
                  <a:moveTo>
                    <a:pt x="0" y="0"/>
                  </a:moveTo>
                  <a:lnTo>
                    <a:pt x="11704320" y="0"/>
                  </a:lnTo>
                  <a:lnTo>
                    <a:pt x="11704320" y="6436925"/>
                  </a:lnTo>
                  <a:lnTo>
                    <a:pt x="0" y="6436925"/>
                  </a:lnTo>
                  <a:close/>
                </a:path>
              </a:pathLst>
            </a:custGeom>
            <a:solidFill>
              <a:srgbClr val="000000">
                <a:alpha val="0"/>
              </a:srgbClr>
            </a:solidFill>
          </p:spPr>
        </p:sp>
        <p:sp>
          <p:nvSpPr>
            <p:cNvPr id="7" name="TextBox 7"/>
            <p:cNvSpPr txBox="1"/>
            <p:nvPr/>
          </p:nvSpPr>
          <p:spPr>
            <a:xfrm>
              <a:off x="-579283" y="994065"/>
              <a:ext cx="11704320" cy="6427401"/>
            </a:xfrm>
            <a:prstGeom prst="rect">
              <a:avLst/>
            </a:prstGeom>
          </p:spPr>
          <p:txBody>
            <a:bodyPr lIns="0" tIns="0" rIns="0" bIns="0" rtlCol="0" anchor="t"/>
            <a:lstStyle/>
            <a:p>
              <a:pPr marL="308863" lvl="1" algn="l">
                <a:lnSpc>
                  <a:spcPts val="5759"/>
                </a:lnSpc>
              </a:pPr>
              <a:r>
                <a:rPr lang="en-US" sz="4800" b="1" dirty="0">
                  <a:solidFill>
                    <a:srgbClr val="253D5E"/>
                  </a:solidFill>
                  <a:latin typeface="Montaser Arabic Bold"/>
                  <a:ea typeface="Montaser Arabic Bold"/>
                  <a:cs typeface="Montaser Arabic Bold"/>
                  <a:sym typeface="Montaser Arabic Bold"/>
                </a:rPr>
                <a:t>Main Modules:</a:t>
              </a:r>
            </a:p>
            <a:p>
              <a:pPr marL="308863" lvl="1" algn="l">
                <a:lnSpc>
                  <a:spcPts val="5759"/>
                </a:lnSpc>
              </a:pPr>
              <a:r>
                <a:rPr lang="en-US" sz="4800" b="1" dirty="0">
                  <a:solidFill>
                    <a:srgbClr val="253D5E"/>
                  </a:solidFill>
                  <a:latin typeface="Montaser Arabic Bold"/>
                  <a:ea typeface="Montaser Arabic Bold"/>
                  <a:cs typeface="Montaser Arabic Bold"/>
                  <a:sym typeface="Montaser Arabic Bold"/>
                </a:rPr>
                <a:t>Sensors for monitoring </a:t>
              </a:r>
            </a:p>
            <a:p>
              <a:pPr marL="994663" lvl="1" indent="-685800" algn="l">
                <a:lnSpc>
                  <a:spcPts val="5759"/>
                </a:lnSpc>
                <a:buFont typeface="Arial" panose="020B0604020202020204" pitchFamily="34" charset="0"/>
                <a:buChar char="•"/>
              </a:pPr>
              <a:r>
                <a:rPr lang="en-US" sz="4800" b="1" dirty="0">
                  <a:solidFill>
                    <a:srgbClr val="253D5E"/>
                  </a:solidFill>
                  <a:latin typeface="Montaser Arabic Bold"/>
                  <a:ea typeface="Montaser Arabic Bold"/>
                  <a:cs typeface="Montaser Arabic Bold"/>
                  <a:sym typeface="Montaser Arabic Bold"/>
                </a:rPr>
                <a:t>Temperature.</a:t>
              </a:r>
            </a:p>
            <a:p>
              <a:pPr marL="994663" lvl="1" indent="-685800" algn="l">
                <a:lnSpc>
                  <a:spcPts val="5759"/>
                </a:lnSpc>
                <a:buFont typeface="Arial" panose="020B0604020202020204" pitchFamily="34" charset="0"/>
                <a:buChar char="•"/>
              </a:pPr>
              <a:r>
                <a:rPr lang="en-US" sz="4800" b="1" dirty="0">
                  <a:solidFill>
                    <a:srgbClr val="253D5E"/>
                  </a:solidFill>
                  <a:latin typeface="Montaser Arabic Bold"/>
                  <a:ea typeface="Montaser Arabic Bold"/>
                  <a:cs typeface="Montaser Arabic Bold"/>
                  <a:sym typeface="Montaser Arabic Bold"/>
                </a:rPr>
                <a:t>Water level.</a:t>
              </a:r>
            </a:p>
            <a:p>
              <a:pPr marL="994663" lvl="1" indent="-685800" algn="l">
                <a:lnSpc>
                  <a:spcPts val="5759"/>
                </a:lnSpc>
                <a:buFont typeface="Arial" panose="020B0604020202020204" pitchFamily="34" charset="0"/>
                <a:buChar char="•"/>
              </a:pPr>
              <a:r>
                <a:rPr lang="en-US" sz="4800" b="1" dirty="0">
                  <a:solidFill>
                    <a:srgbClr val="253D5E"/>
                  </a:solidFill>
                  <a:latin typeface="Montaser Arabic Bold"/>
                  <a:ea typeface="Montaser Arabic Bold"/>
                  <a:cs typeface="Montaser Arabic Bold"/>
                  <a:sym typeface="Montaser Arabic Bold"/>
                </a:rPr>
                <a:t>Drum rotation.</a:t>
              </a:r>
            </a:p>
            <a:p>
              <a:pPr marL="994663" lvl="1" indent="-685800" algn="l">
                <a:lnSpc>
                  <a:spcPts val="5759"/>
                </a:lnSpc>
                <a:buFont typeface="Arial" panose="020B0604020202020204" pitchFamily="34" charset="0"/>
                <a:buChar char="•"/>
              </a:pPr>
              <a:r>
                <a:rPr lang="en-US" sz="4800" b="1" dirty="0">
                  <a:solidFill>
                    <a:srgbClr val="253D5E"/>
                  </a:solidFill>
                  <a:latin typeface="Montaser Arabic Bold"/>
                  <a:ea typeface="Montaser Arabic Bold"/>
                  <a:cs typeface="Montaser Arabic Bold"/>
                  <a:sym typeface="Montaser Arabic Bold"/>
                </a:rPr>
                <a:t>Electric current.</a:t>
              </a:r>
            </a:p>
            <a:p>
              <a:pPr marL="308863" lvl="1" algn="l">
                <a:lnSpc>
                  <a:spcPts val="5759"/>
                </a:lnSpc>
              </a:pPr>
              <a:endParaRPr lang="en-US" sz="4800" b="1" dirty="0">
                <a:solidFill>
                  <a:srgbClr val="253D5E"/>
                </a:solidFill>
                <a:latin typeface="Montaser Arabic Bold"/>
                <a:ea typeface="Montaser Arabic Bold"/>
                <a:cs typeface="Montaser Arabic Bold"/>
                <a:sym typeface="Montaser Arabic Bold"/>
              </a:endParaRPr>
            </a:p>
            <a:p>
              <a:pPr marL="308863" lvl="1" algn="l">
                <a:lnSpc>
                  <a:spcPts val="5759"/>
                </a:lnSpc>
              </a:pPr>
              <a:endParaRPr lang="en-US" sz="4800" b="1" dirty="0">
                <a:solidFill>
                  <a:srgbClr val="253D5E"/>
                </a:solidFill>
                <a:latin typeface="Montaser Arabic Bold"/>
                <a:ea typeface="Montaser Arabic Bold"/>
                <a:cs typeface="Montaser Arabic Bold"/>
                <a:sym typeface="Montaser Arabic Bold"/>
              </a:endParaRPr>
            </a:p>
          </p:txBody>
        </p:sp>
      </p:grpSp>
      <p:sp>
        <p:nvSpPr>
          <p:cNvPr id="13" name="תיבת טקסט 12">
            <a:extLst>
              <a:ext uri="{FF2B5EF4-FFF2-40B4-BE49-F238E27FC236}">
                <a16:creationId xmlns:a16="http://schemas.microsoft.com/office/drawing/2014/main" id="{26798A59-CEAF-8FAB-BC8E-2B6D7B17FDC6}"/>
              </a:ext>
            </a:extLst>
          </p:cNvPr>
          <p:cNvSpPr txBox="1"/>
          <p:nvPr/>
        </p:nvSpPr>
        <p:spPr>
          <a:xfrm>
            <a:off x="10072687" y="6362700"/>
            <a:ext cx="7986713" cy="2993833"/>
          </a:xfrm>
          <a:prstGeom prst="rect">
            <a:avLst/>
          </a:prstGeom>
          <a:noFill/>
        </p:spPr>
        <p:txBody>
          <a:bodyPr wrap="square" rtlCol="1">
            <a:spAutoFit/>
          </a:bodyPr>
          <a:lstStyle/>
          <a:p>
            <a:pPr marL="308863" lvl="1" algn="ctr">
              <a:lnSpc>
                <a:spcPts val="5759"/>
              </a:lnSpc>
            </a:pPr>
            <a:r>
              <a:rPr lang="en-US" sz="4400" b="1" dirty="0">
                <a:solidFill>
                  <a:srgbClr val="253D5E"/>
                </a:solidFill>
                <a:latin typeface="Montaser Arabic Bold"/>
                <a:cs typeface="Montaser Arabic Bold"/>
                <a:sym typeface="Montaser Arabic Bold"/>
              </a:rPr>
              <a:t>Workflow:</a:t>
            </a:r>
          </a:p>
          <a:p>
            <a:pPr marL="308863" lvl="1" algn="ctr">
              <a:lnSpc>
                <a:spcPts val="5759"/>
              </a:lnSpc>
            </a:pPr>
            <a:r>
              <a:rPr lang="en-US" sz="3600" b="1" dirty="0">
                <a:solidFill>
                  <a:srgbClr val="253D5E"/>
                </a:solidFill>
                <a:latin typeface="Montaser Arabic Bold"/>
                <a:cs typeface="Montaser Arabic Bold"/>
                <a:sym typeface="Montaser Arabic Bold"/>
              </a:rPr>
              <a:t>Data collection, processing, and user alerts via a connected dashboard</a:t>
            </a:r>
            <a:endParaRPr lang="he-IL" sz="3600" b="1" dirty="0">
              <a:solidFill>
                <a:srgbClr val="253D5E"/>
              </a:solidFill>
              <a:latin typeface="Montaser Arabic Bold"/>
            </a:endParaRPr>
          </a:p>
        </p:txBody>
      </p:sp>
      <p:grpSp>
        <p:nvGrpSpPr>
          <p:cNvPr id="14" name="Group 12">
            <a:extLst>
              <a:ext uri="{FF2B5EF4-FFF2-40B4-BE49-F238E27FC236}">
                <a16:creationId xmlns:a16="http://schemas.microsoft.com/office/drawing/2014/main" id="{9E16217D-D204-4F46-31D4-B0515E76E8C1}"/>
              </a:ext>
            </a:extLst>
          </p:cNvPr>
          <p:cNvGrpSpPr/>
          <p:nvPr/>
        </p:nvGrpSpPr>
        <p:grpSpPr>
          <a:xfrm>
            <a:off x="11887200" y="1740742"/>
            <a:ext cx="4897292" cy="4367116"/>
            <a:chOff x="0" y="0"/>
            <a:chExt cx="812800" cy="812800"/>
          </a:xfrm>
        </p:grpSpPr>
        <p:sp>
          <p:nvSpPr>
            <p:cNvPr id="15" name="Freeform 13">
              <a:extLst>
                <a:ext uri="{FF2B5EF4-FFF2-40B4-BE49-F238E27FC236}">
                  <a16:creationId xmlns:a16="http://schemas.microsoft.com/office/drawing/2014/main" id="{F1FDEB22-FB06-92F3-0ACD-DC0FDD31588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14904" r="-35095"/>
              </a:stretch>
            </a:blipFill>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25802-E4F8-A7ED-74EA-43F5F1075260}"/>
            </a:ext>
          </a:extLst>
        </p:cNvPr>
        <p:cNvGrpSpPr/>
        <p:nvPr/>
      </p:nvGrpSpPr>
      <p:grpSpPr>
        <a:xfrm>
          <a:off x="0" y="0"/>
          <a:ext cx="0" cy="0"/>
          <a:chOff x="0" y="0"/>
          <a:chExt cx="0" cy="0"/>
        </a:xfrm>
      </p:grpSpPr>
      <p:graphicFrame>
        <p:nvGraphicFramePr>
          <p:cNvPr id="8" name="Chart 15">
            <a:extLst>
              <a:ext uri="{FF2B5EF4-FFF2-40B4-BE49-F238E27FC236}">
                <a16:creationId xmlns:a16="http://schemas.microsoft.com/office/drawing/2014/main" id="{7150B4F2-9A32-018C-1B9F-64A46E1E054B}"/>
              </a:ext>
            </a:extLst>
          </p:cNvPr>
          <p:cNvGraphicFramePr/>
          <p:nvPr>
            <p:extLst>
              <p:ext uri="{D42A27DB-BD31-4B8C-83A1-F6EECF244321}">
                <p14:modId xmlns:p14="http://schemas.microsoft.com/office/powerpoint/2010/main" val="2706295335"/>
              </p:ext>
            </p:extLst>
          </p:nvPr>
        </p:nvGraphicFramePr>
        <p:xfrm>
          <a:off x="685800" y="779929"/>
          <a:ext cx="16306800" cy="8263798"/>
        </p:xfrm>
        <a:graphic>
          <a:graphicData uri="http://schemas.openxmlformats.org/drawingml/2006/chart">
            <c:chart xmlns:c="http://schemas.openxmlformats.org/drawingml/2006/chart" xmlns:r="http://schemas.openxmlformats.org/officeDocument/2006/relationships" r:id="rId2"/>
          </a:graphicData>
        </a:graphic>
      </p:graphicFrame>
      <p:grpSp>
        <p:nvGrpSpPr>
          <p:cNvPr id="2" name="Group 2">
            <a:extLst>
              <a:ext uri="{FF2B5EF4-FFF2-40B4-BE49-F238E27FC236}">
                <a16:creationId xmlns:a16="http://schemas.microsoft.com/office/drawing/2014/main" id="{7FD23030-6293-62BC-64A2-51CD9CFDC0BC}"/>
              </a:ext>
            </a:extLst>
          </p:cNvPr>
          <p:cNvGrpSpPr/>
          <p:nvPr/>
        </p:nvGrpSpPr>
        <p:grpSpPr>
          <a:xfrm>
            <a:off x="2286000" y="1243273"/>
            <a:ext cx="12344400" cy="1781116"/>
            <a:chOff x="72249" y="-519042"/>
            <a:chExt cx="11704320" cy="1688762"/>
          </a:xfrm>
        </p:grpSpPr>
        <p:sp>
          <p:nvSpPr>
            <p:cNvPr id="3" name="Freeform 3">
              <a:extLst>
                <a:ext uri="{FF2B5EF4-FFF2-40B4-BE49-F238E27FC236}">
                  <a16:creationId xmlns:a16="http://schemas.microsoft.com/office/drawing/2014/main" id="{F9FDAAA0-2334-948B-8B2A-6E5DB1B306F5}"/>
                </a:ext>
              </a:extLst>
            </p:cNvPr>
            <p:cNvSpPr/>
            <p:nvPr/>
          </p:nvSpPr>
          <p:spPr>
            <a:xfrm>
              <a:off x="72249" y="-519042"/>
              <a:ext cx="11704320" cy="1625600"/>
            </a:xfrm>
            <a:custGeom>
              <a:avLst/>
              <a:gdLst/>
              <a:ahLst/>
              <a:cxnLst/>
              <a:rect l="l" t="t" r="r" b="b"/>
              <a:pathLst>
                <a:path w="11704320" h="1625600">
                  <a:moveTo>
                    <a:pt x="0" y="0"/>
                  </a:moveTo>
                  <a:lnTo>
                    <a:pt x="11704320" y="0"/>
                  </a:lnTo>
                  <a:lnTo>
                    <a:pt x="11704320" y="1625600"/>
                  </a:lnTo>
                  <a:lnTo>
                    <a:pt x="0" y="1625600"/>
                  </a:lnTo>
                  <a:close/>
                </a:path>
              </a:pathLst>
            </a:custGeom>
            <a:solidFill>
              <a:srgbClr val="000000">
                <a:alpha val="0"/>
              </a:srgbClr>
            </a:solidFill>
          </p:spPr>
          <p:txBody>
            <a:bodyPr/>
            <a:lstStyle/>
            <a:p>
              <a:endParaRPr lang="he-IL" dirty="0"/>
            </a:p>
          </p:txBody>
        </p:sp>
        <p:sp>
          <p:nvSpPr>
            <p:cNvPr id="4" name="TextBox 4">
              <a:extLst>
                <a:ext uri="{FF2B5EF4-FFF2-40B4-BE49-F238E27FC236}">
                  <a16:creationId xmlns:a16="http://schemas.microsoft.com/office/drawing/2014/main" id="{8C0A1A01-39F4-BED7-716C-0A3A561E3BE7}"/>
                </a:ext>
              </a:extLst>
            </p:cNvPr>
            <p:cNvSpPr txBox="1"/>
            <p:nvPr/>
          </p:nvSpPr>
          <p:spPr>
            <a:xfrm>
              <a:off x="1351479" y="-465405"/>
              <a:ext cx="9717476" cy="1635125"/>
            </a:xfrm>
            <a:prstGeom prst="rect">
              <a:avLst/>
            </a:prstGeom>
            <a:noFill/>
          </p:spPr>
          <p:txBody>
            <a:bodyPr lIns="0" tIns="0" rIns="0" bIns="0" rtlCol="0" anchor="ctr"/>
            <a:lstStyle/>
            <a:p>
              <a:pPr algn="ctr">
                <a:lnSpc>
                  <a:spcPts val="7920"/>
                </a:lnSpc>
              </a:pPr>
              <a:r>
                <a:rPr lang="en-US" sz="6600" b="1" u="sng" dirty="0">
                  <a:ln w="12700">
                    <a:solidFill>
                      <a:schemeClr val="accent3">
                        <a:lumMod val="50000"/>
                      </a:schemeClr>
                    </a:solidFill>
                    <a:prstDash val="solid"/>
                  </a:ln>
                  <a:pattFill prst="narHorz">
                    <a:fgClr>
                      <a:schemeClr val="accent3"/>
                    </a:fgClr>
                    <a:bgClr>
                      <a:schemeClr val="accent3">
                        <a:lumMod val="40000"/>
                        <a:lumOff val="60000"/>
                      </a:schemeClr>
                    </a:bgClr>
                  </a:pattFill>
                  <a:effectLst>
                    <a:outerShdw blurRad="50800" dist="38100" dir="5400000" algn="t" rotWithShape="0">
                      <a:prstClr val="black">
                        <a:alpha val="40000"/>
                      </a:prstClr>
                    </a:outerShdw>
                  </a:effectLst>
                </a:rPr>
                <a:t>Monitoring Washing Machine Condition</a:t>
              </a:r>
              <a:endParaRPr lang="en-US" sz="6600" b="1" u="sng" dirty="0">
                <a:ln w="12700">
                  <a:solidFill>
                    <a:schemeClr val="accent3">
                      <a:lumMod val="50000"/>
                    </a:schemeClr>
                  </a:solidFill>
                  <a:prstDash val="solid"/>
                </a:ln>
                <a:pattFill prst="narHorz">
                  <a:fgClr>
                    <a:schemeClr val="accent3"/>
                  </a:fgClr>
                  <a:bgClr>
                    <a:schemeClr val="accent3">
                      <a:lumMod val="40000"/>
                      <a:lumOff val="60000"/>
                    </a:schemeClr>
                  </a:bgClr>
                </a:pattFill>
                <a:effectLst>
                  <a:outerShdw blurRad="50800" dist="38100" dir="5400000" algn="t" rotWithShape="0">
                    <a:prstClr val="black">
                      <a:alpha val="40000"/>
                    </a:prstClr>
                  </a:outerShdw>
                </a:effectLst>
                <a:latin typeface="Montaser Arabic Ultra-Bold"/>
                <a:ea typeface="Montaser Arabic Ultra-Bold"/>
                <a:cs typeface="Montaser Arabic Ultra-Bold"/>
                <a:sym typeface="Montaser Arabic Ultra-Bold"/>
              </a:endParaRPr>
            </a:p>
          </p:txBody>
        </p:sp>
      </p:grpSp>
    </p:spTree>
    <p:extLst>
      <p:ext uri="{BB962C8B-B14F-4D97-AF65-F5344CB8AC3E}">
        <p14:creationId xmlns:p14="http://schemas.microsoft.com/office/powerpoint/2010/main" val="244274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4C1B8E-19BC-97BA-8D46-B96A59D6D517}"/>
            </a:ext>
          </a:extLst>
        </p:cNvPr>
        <p:cNvGrpSpPr/>
        <p:nvPr/>
      </p:nvGrpSpPr>
      <p:grpSpPr>
        <a:xfrm>
          <a:off x="0" y="0"/>
          <a:ext cx="0" cy="0"/>
          <a:chOff x="0" y="0"/>
          <a:chExt cx="0" cy="0"/>
        </a:xfrm>
      </p:grpSpPr>
      <p:pic>
        <p:nvPicPr>
          <p:cNvPr id="6" name="תמונה 5">
            <a:extLst>
              <a:ext uri="{FF2B5EF4-FFF2-40B4-BE49-F238E27FC236}">
                <a16:creationId xmlns:a16="http://schemas.microsoft.com/office/drawing/2014/main" id="{7774FAFE-5F8F-A3CD-097B-459848EF9B3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8020" y="1914668"/>
            <a:ext cx="1825878" cy="1714500"/>
          </a:xfrm>
          <a:prstGeom prst="rect">
            <a:avLst/>
          </a:prstGeom>
        </p:spPr>
      </p:pic>
      <p:pic>
        <p:nvPicPr>
          <p:cNvPr id="9" name="תמונה 8">
            <a:extLst>
              <a:ext uri="{FF2B5EF4-FFF2-40B4-BE49-F238E27FC236}">
                <a16:creationId xmlns:a16="http://schemas.microsoft.com/office/drawing/2014/main" id="{4D3608E3-40E4-B36A-90BF-2CCBF850DC9A}"/>
              </a:ext>
            </a:extLst>
          </p:cNvPr>
          <p:cNvPicPr>
            <a:picLocks noChangeAspect="1"/>
          </p:cNvPicPr>
          <p:nvPr/>
        </p:nvPicPr>
        <p:blipFill>
          <a:blip r:embed="rId3" cstate="print">
            <a:extLst>
              <a:ext uri="{28A0092B-C50C-407E-A947-70E740481C1C}">
                <a14:useLocalDpi xmlns:a14="http://schemas.microsoft.com/office/drawing/2010/main" val="0"/>
              </a:ext>
            </a:extLst>
          </a:blip>
          <a:srcRect t="14183" b="9817"/>
          <a:stretch/>
        </p:blipFill>
        <p:spPr>
          <a:xfrm>
            <a:off x="985493" y="1805773"/>
            <a:ext cx="2336787" cy="1775958"/>
          </a:xfrm>
          <a:prstGeom prst="rect">
            <a:avLst/>
          </a:prstGeom>
        </p:spPr>
      </p:pic>
      <p:pic>
        <p:nvPicPr>
          <p:cNvPr id="11" name="תמונה 10">
            <a:extLst>
              <a:ext uri="{FF2B5EF4-FFF2-40B4-BE49-F238E27FC236}">
                <a16:creationId xmlns:a16="http://schemas.microsoft.com/office/drawing/2014/main" id="{B86235BA-1B79-3FCE-49F7-D549B0CB2EA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0800000">
            <a:off x="3731287" y="1555064"/>
            <a:ext cx="2336787" cy="2101726"/>
          </a:xfrm>
          <a:prstGeom prst="rect">
            <a:avLst/>
          </a:prstGeom>
        </p:spPr>
      </p:pic>
      <p:pic>
        <p:nvPicPr>
          <p:cNvPr id="13" name="תמונה 12">
            <a:extLst>
              <a:ext uri="{FF2B5EF4-FFF2-40B4-BE49-F238E27FC236}">
                <a16:creationId xmlns:a16="http://schemas.microsoft.com/office/drawing/2014/main" id="{3EAA93EB-4251-5FDD-63BD-D1E5B18E68E2}"/>
              </a:ext>
            </a:extLst>
          </p:cNvPr>
          <p:cNvPicPr>
            <a:picLocks noChangeAspect="1"/>
          </p:cNvPicPr>
          <p:nvPr/>
        </p:nvPicPr>
        <p:blipFill>
          <a:blip r:embed="rId5">
            <a:extLst>
              <a:ext uri="{28A0092B-C50C-407E-A947-70E740481C1C}">
                <a14:useLocalDpi xmlns:a14="http://schemas.microsoft.com/office/drawing/2010/main" val="0"/>
              </a:ext>
            </a:extLst>
          </a:blip>
          <a:srcRect l="12000" t="33641" r="9000" b="28999"/>
          <a:stretch/>
        </p:blipFill>
        <p:spPr>
          <a:xfrm>
            <a:off x="6902464" y="2060631"/>
            <a:ext cx="2927336" cy="1384370"/>
          </a:xfrm>
          <a:prstGeom prst="rect">
            <a:avLst/>
          </a:prstGeom>
        </p:spPr>
      </p:pic>
      <p:pic>
        <p:nvPicPr>
          <p:cNvPr id="17" name="תמונה 16">
            <a:extLst>
              <a:ext uri="{FF2B5EF4-FFF2-40B4-BE49-F238E27FC236}">
                <a16:creationId xmlns:a16="http://schemas.microsoft.com/office/drawing/2014/main" id="{85B76F8A-97EE-2827-5942-99EB3D9AD580}"/>
              </a:ext>
            </a:extLst>
          </p:cNvPr>
          <p:cNvPicPr>
            <a:picLocks noChangeAspect="1"/>
          </p:cNvPicPr>
          <p:nvPr/>
        </p:nvPicPr>
        <p:blipFill>
          <a:blip r:embed="rId6" cstate="print">
            <a:extLst>
              <a:ext uri="{28A0092B-C50C-407E-A947-70E740481C1C}">
                <a14:useLocalDpi xmlns:a14="http://schemas.microsoft.com/office/drawing/2010/main" val="0"/>
              </a:ext>
            </a:extLst>
          </a:blip>
          <a:srcRect l="8612" t="10393" r="7978" b="9651"/>
          <a:stretch/>
        </p:blipFill>
        <p:spPr>
          <a:xfrm>
            <a:off x="14022463" y="1860395"/>
            <a:ext cx="2336787" cy="2240053"/>
          </a:xfrm>
          <a:prstGeom prst="rect">
            <a:avLst/>
          </a:prstGeom>
        </p:spPr>
      </p:pic>
      <p:sp>
        <p:nvSpPr>
          <p:cNvPr id="19" name="תיבת טקסט 18">
            <a:extLst>
              <a:ext uri="{FF2B5EF4-FFF2-40B4-BE49-F238E27FC236}">
                <a16:creationId xmlns:a16="http://schemas.microsoft.com/office/drawing/2014/main" id="{83EFA34A-75AC-AFC5-5E3F-4613F0B3AD50}"/>
              </a:ext>
            </a:extLst>
          </p:cNvPr>
          <p:cNvSpPr txBox="1"/>
          <p:nvPr/>
        </p:nvSpPr>
        <p:spPr>
          <a:xfrm>
            <a:off x="4343400" y="4198526"/>
            <a:ext cx="2336787" cy="5334000"/>
          </a:xfrm>
          <a:prstGeom prst="rect">
            <a:avLst/>
          </a:prstGeom>
          <a:noFill/>
        </p:spPr>
        <p:txBody>
          <a:bodyPr wrap="square" rtlCol="1">
            <a:spAutoFit/>
          </a:bodyPr>
          <a:lstStyle/>
          <a:p>
            <a:endParaRPr lang="he-IL" dirty="0"/>
          </a:p>
        </p:txBody>
      </p:sp>
      <p:sp>
        <p:nvSpPr>
          <p:cNvPr id="20" name="תיבת טקסט 19">
            <a:extLst>
              <a:ext uri="{FF2B5EF4-FFF2-40B4-BE49-F238E27FC236}">
                <a16:creationId xmlns:a16="http://schemas.microsoft.com/office/drawing/2014/main" id="{0C2785F2-1A53-6E46-8AA8-2DF7E0E59CF5}"/>
              </a:ext>
            </a:extLst>
          </p:cNvPr>
          <p:cNvSpPr txBox="1"/>
          <p:nvPr/>
        </p:nvSpPr>
        <p:spPr>
          <a:xfrm>
            <a:off x="1000733" y="4273586"/>
            <a:ext cx="2336787" cy="5334000"/>
          </a:xfrm>
          <a:prstGeom prst="rect">
            <a:avLst/>
          </a:prstGeom>
          <a:noFill/>
        </p:spPr>
        <p:txBody>
          <a:bodyPr wrap="square" rtlCol="1">
            <a:spAutoFit/>
          </a:bodyPr>
          <a:lstStyle/>
          <a:p>
            <a:endParaRPr lang="he-IL" dirty="0"/>
          </a:p>
        </p:txBody>
      </p:sp>
      <p:sp>
        <p:nvSpPr>
          <p:cNvPr id="21" name="תיבת טקסט 20">
            <a:extLst>
              <a:ext uri="{FF2B5EF4-FFF2-40B4-BE49-F238E27FC236}">
                <a16:creationId xmlns:a16="http://schemas.microsoft.com/office/drawing/2014/main" id="{5DF2FD68-D448-F69A-A1CA-E8279FD19928}"/>
              </a:ext>
            </a:extLst>
          </p:cNvPr>
          <p:cNvSpPr txBox="1"/>
          <p:nvPr/>
        </p:nvSpPr>
        <p:spPr>
          <a:xfrm>
            <a:off x="1141664" y="3841907"/>
            <a:ext cx="2336787" cy="369332"/>
          </a:xfrm>
          <a:prstGeom prst="rect">
            <a:avLst/>
          </a:prstGeom>
          <a:noFill/>
        </p:spPr>
        <p:txBody>
          <a:bodyPr wrap="square" rtlCol="1">
            <a:spAutoFit/>
          </a:bodyPr>
          <a:lstStyle/>
          <a:p>
            <a:r>
              <a:rPr lang="en-US" b="1" dirty="0"/>
              <a:t>Temperature Sensor</a:t>
            </a:r>
            <a:endParaRPr lang="he-IL" b="1" dirty="0"/>
          </a:p>
        </p:txBody>
      </p:sp>
      <p:sp>
        <p:nvSpPr>
          <p:cNvPr id="22" name="תיבת טקסט 21">
            <a:extLst>
              <a:ext uri="{FF2B5EF4-FFF2-40B4-BE49-F238E27FC236}">
                <a16:creationId xmlns:a16="http://schemas.microsoft.com/office/drawing/2014/main" id="{5366D517-6F42-0A16-28BC-22E795FC4973}"/>
              </a:ext>
            </a:extLst>
          </p:cNvPr>
          <p:cNvSpPr txBox="1"/>
          <p:nvPr/>
        </p:nvSpPr>
        <p:spPr>
          <a:xfrm>
            <a:off x="4043115" y="3798060"/>
            <a:ext cx="2336787" cy="369332"/>
          </a:xfrm>
          <a:prstGeom prst="rect">
            <a:avLst/>
          </a:prstGeom>
          <a:noFill/>
        </p:spPr>
        <p:txBody>
          <a:bodyPr wrap="square" rtlCol="1">
            <a:spAutoFit/>
          </a:bodyPr>
          <a:lstStyle/>
          <a:p>
            <a:r>
              <a:rPr lang="en-US" b="1" dirty="0"/>
              <a:t>Water Level Sensor</a:t>
            </a:r>
            <a:endParaRPr lang="he-IL" b="1" dirty="0"/>
          </a:p>
        </p:txBody>
      </p:sp>
      <p:sp>
        <p:nvSpPr>
          <p:cNvPr id="23" name="תיבת טקסט 22">
            <a:extLst>
              <a:ext uri="{FF2B5EF4-FFF2-40B4-BE49-F238E27FC236}">
                <a16:creationId xmlns:a16="http://schemas.microsoft.com/office/drawing/2014/main" id="{04B513F4-FD46-F930-9588-AECA6764D7F9}"/>
              </a:ext>
            </a:extLst>
          </p:cNvPr>
          <p:cNvSpPr txBox="1"/>
          <p:nvPr/>
        </p:nvSpPr>
        <p:spPr>
          <a:xfrm>
            <a:off x="7434976" y="3629168"/>
            <a:ext cx="2336787" cy="369332"/>
          </a:xfrm>
          <a:prstGeom prst="rect">
            <a:avLst/>
          </a:prstGeom>
          <a:noFill/>
        </p:spPr>
        <p:txBody>
          <a:bodyPr wrap="square" rtlCol="1">
            <a:spAutoFit/>
          </a:bodyPr>
          <a:lstStyle/>
          <a:p>
            <a:r>
              <a:rPr lang="en-US" b="1" dirty="0"/>
              <a:t>Drum Rotation Sensor</a:t>
            </a:r>
            <a:endParaRPr lang="he-IL" b="1" dirty="0"/>
          </a:p>
        </p:txBody>
      </p:sp>
      <p:sp>
        <p:nvSpPr>
          <p:cNvPr id="24" name="תיבת טקסט 23">
            <a:extLst>
              <a:ext uri="{FF2B5EF4-FFF2-40B4-BE49-F238E27FC236}">
                <a16:creationId xmlns:a16="http://schemas.microsoft.com/office/drawing/2014/main" id="{71806E7D-2C67-1A14-F2B1-C6F988B88CAA}"/>
              </a:ext>
            </a:extLst>
          </p:cNvPr>
          <p:cNvSpPr txBox="1"/>
          <p:nvPr/>
        </p:nvSpPr>
        <p:spPr>
          <a:xfrm>
            <a:off x="10572565" y="3915782"/>
            <a:ext cx="2336787" cy="369332"/>
          </a:xfrm>
          <a:prstGeom prst="rect">
            <a:avLst/>
          </a:prstGeom>
          <a:noFill/>
        </p:spPr>
        <p:txBody>
          <a:bodyPr wrap="square" rtlCol="1">
            <a:spAutoFit/>
          </a:bodyPr>
          <a:lstStyle/>
          <a:p>
            <a:r>
              <a:rPr lang="en-US" b="1" dirty="0"/>
              <a:t>Electric Current Sensor</a:t>
            </a:r>
            <a:endParaRPr lang="he-IL" b="1" dirty="0"/>
          </a:p>
        </p:txBody>
      </p:sp>
      <p:sp>
        <p:nvSpPr>
          <p:cNvPr id="25" name="תיבת טקסט 24">
            <a:extLst>
              <a:ext uri="{FF2B5EF4-FFF2-40B4-BE49-F238E27FC236}">
                <a16:creationId xmlns:a16="http://schemas.microsoft.com/office/drawing/2014/main" id="{26471258-9E45-380D-C96D-6A89F649A50B}"/>
              </a:ext>
            </a:extLst>
          </p:cNvPr>
          <p:cNvSpPr txBox="1"/>
          <p:nvPr/>
        </p:nvSpPr>
        <p:spPr>
          <a:xfrm>
            <a:off x="14022463" y="4187986"/>
            <a:ext cx="2336787" cy="369332"/>
          </a:xfrm>
          <a:prstGeom prst="rect">
            <a:avLst/>
          </a:prstGeom>
          <a:noFill/>
        </p:spPr>
        <p:txBody>
          <a:bodyPr wrap="square" rtlCol="1">
            <a:spAutoFit/>
          </a:bodyPr>
          <a:lstStyle/>
          <a:p>
            <a:r>
              <a:rPr lang="en-US" b="1" dirty="0"/>
              <a:t>Relay Module</a:t>
            </a:r>
            <a:endParaRPr lang="he-IL" b="1" dirty="0"/>
          </a:p>
        </p:txBody>
      </p:sp>
      <p:sp>
        <p:nvSpPr>
          <p:cNvPr id="26" name="תיבת טקסט 25">
            <a:extLst>
              <a:ext uri="{FF2B5EF4-FFF2-40B4-BE49-F238E27FC236}">
                <a16:creationId xmlns:a16="http://schemas.microsoft.com/office/drawing/2014/main" id="{450A1C7C-F1C6-CDC0-5F4B-7EDE2DF2F04E}"/>
              </a:ext>
            </a:extLst>
          </p:cNvPr>
          <p:cNvSpPr txBox="1"/>
          <p:nvPr/>
        </p:nvSpPr>
        <p:spPr>
          <a:xfrm>
            <a:off x="1000733" y="4355827"/>
            <a:ext cx="2336787" cy="3970318"/>
          </a:xfrm>
          <a:prstGeom prst="rect">
            <a:avLst/>
          </a:prstGeom>
          <a:noFill/>
        </p:spPr>
        <p:txBody>
          <a:bodyPr wrap="square" rtlCol="1">
            <a:spAutoFit/>
          </a:bodyPr>
          <a:lstStyle/>
          <a:p>
            <a:r>
              <a:rPr lang="en-US" dirty="0"/>
              <a:t>A temperature sensor in an IoT washing machine monitors the heat levels of the water during the wash cycle. It ensures the water temperature matches the user’s selected settings and adjusts the heater if needed. This helps prevent overheating, ensures optimal cleaning, and saves energy.</a:t>
            </a:r>
            <a:endParaRPr lang="he-IL" dirty="0"/>
          </a:p>
        </p:txBody>
      </p:sp>
      <p:sp>
        <p:nvSpPr>
          <p:cNvPr id="27" name="תיבת טקסט 26">
            <a:extLst>
              <a:ext uri="{FF2B5EF4-FFF2-40B4-BE49-F238E27FC236}">
                <a16:creationId xmlns:a16="http://schemas.microsoft.com/office/drawing/2014/main" id="{4B798015-CEB0-BCB2-88AF-B60FD9AD8FB1}"/>
              </a:ext>
            </a:extLst>
          </p:cNvPr>
          <p:cNvSpPr txBox="1"/>
          <p:nvPr/>
        </p:nvSpPr>
        <p:spPr>
          <a:xfrm>
            <a:off x="4043114" y="4379420"/>
            <a:ext cx="2336787" cy="3693319"/>
          </a:xfrm>
          <a:prstGeom prst="rect">
            <a:avLst/>
          </a:prstGeom>
          <a:noFill/>
        </p:spPr>
        <p:txBody>
          <a:bodyPr wrap="square" rtlCol="1">
            <a:spAutoFit/>
          </a:bodyPr>
          <a:lstStyle/>
          <a:p>
            <a:r>
              <a:rPr lang="en-US" dirty="0"/>
              <a:t>The water level sensor detects and monitors the amount of water in the washing drum. It ensures the correct water level based on the type and size of the laundry load. This sensor prevents water wastage, ensures efficient washing, and protects the machine from overfilling.</a:t>
            </a:r>
            <a:endParaRPr lang="he-IL" dirty="0"/>
          </a:p>
        </p:txBody>
      </p:sp>
      <p:sp>
        <p:nvSpPr>
          <p:cNvPr id="28" name="תיבת טקסט 27">
            <a:extLst>
              <a:ext uri="{FF2B5EF4-FFF2-40B4-BE49-F238E27FC236}">
                <a16:creationId xmlns:a16="http://schemas.microsoft.com/office/drawing/2014/main" id="{5442D5CC-7BC9-1A96-FF66-57F17CB2DECB}"/>
              </a:ext>
            </a:extLst>
          </p:cNvPr>
          <p:cNvSpPr txBox="1"/>
          <p:nvPr/>
        </p:nvSpPr>
        <p:spPr>
          <a:xfrm>
            <a:off x="7385781" y="4237668"/>
            <a:ext cx="2336787" cy="3970318"/>
          </a:xfrm>
          <a:prstGeom prst="rect">
            <a:avLst/>
          </a:prstGeom>
          <a:noFill/>
        </p:spPr>
        <p:txBody>
          <a:bodyPr wrap="square" rtlCol="1">
            <a:spAutoFit/>
          </a:bodyPr>
          <a:lstStyle/>
          <a:p>
            <a:r>
              <a:rPr lang="en-US" dirty="0"/>
              <a:t>The drum rotation sensor tracks the speed and direction of the washing machine’s drum during operation. It ensures that the drum operates at the correct speed for different wash cycles, detects imbalances, and prevents mechanical failures caused by irregular rotation patterns.</a:t>
            </a:r>
            <a:endParaRPr lang="he-IL" dirty="0"/>
          </a:p>
        </p:txBody>
      </p:sp>
      <p:sp>
        <p:nvSpPr>
          <p:cNvPr id="29" name="תיבת טקסט 28">
            <a:extLst>
              <a:ext uri="{FF2B5EF4-FFF2-40B4-BE49-F238E27FC236}">
                <a16:creationId xmlns:a16="http://schemas.microsoft.com/office/drawing/2014/main" id="{4F658C05-504E-448D-07EA-A4962F66013B}"/>
              </a:ext>
            </a:extLst>
          </p:cNvPr>
          <p:cNvSpPr txBox="1"/>
          <p:nvPr/>
        </p:nvSpPr>
        <p:spPr>
          <a:xfrm>
            <a:off x="10591821" y="4379420"/>
            <a:ext cx="2336787" cy="3693319"/>
          </a:xfrm>
          <a:prstGeom prst="rect">
            <a:avLst/>
          </a:prstGeom>
          <a:noFill/>
        </p:spPr>
        <p:txBody>
          <a:bodyPr wrap="square" rtlCol="1">
            <a:spAutoFit/>
          </a:bodyPr>
          <a:lstStyle/>
          <a:p>
            <a:r>
              <a:rPr lang="en-US" dirty="0"/>
              <a:t>The electric current sensor monitors the power usage of the washing machine. It identifies irregularities in the electrical current, such as surges or drops, and helps optimize energy consumption. It also alerts users to potential electrical faults, enhancing safety and efficiency.</a:t>
            </a:r>
          </a:p>
        </p:txBody>
      </p:sp>
      <p:sp>
        <p:nvSpPr>
          <p:cNvPr id="30" name="תיבת טקסט 29">
            <a:extLst>
              <a:ext uri="{FF2B5EF4-FFF2-40B4-BE49-F238E27FC236}">
                <a16:creationId xmlns:a16="http://schemas.microsoft.com/office/drawing/2014/main" id="{29C7C025-2BCB-9BF9-1288-BE55202F4048}"/>
              </a:ext>
            </a:extLst>
          </p:cNvPr>
          <p:cNvSpPr txBox="1"/>
          <p:nvPr/>
        </p:nvSpPr>
        <p:spPr>
          <a:xfrm>
            <a:off x="14022463" y="4557318"/>
            <a:ext cx="2336787" cy="3693319"/>
          </a:xfrm>
          <a:prstGeom prst="rect">
            <a:avLst/>
          </a:prstGeom>
          <a:noFill/>
        </p:spPr>
        <p:txBody>
          <a:bodyPr wrap="square" rtlCol="1">
            <a:spAutoFit/>
          </a:bodyPr>
          <a:lstStyle/>
          <a:p>
            <a:r>
              <a:rPr lang="en-US" dirty="0"/>
              <a:t>A relay module in an IoT washing machine acts as a switch to control high-power components such as the motor, water valves, or heating elements. It receives commands from the control system and executes actions like starting or stopping the washing machine.</a:t>
            </a:r>
            <a:endParaRPr lang="he-IL" dirty="0"/>
          </a:p>
        </p:txBody>
      </p:sp>
      <p:sp>
        <p:nvSpPr>
          <p:cNvPr id="31" name="TextBox 4">
            <a:extLst>
              <a:ext uri="{FF2B5EF4-FFF2-40B4-BE49-F238E27FC236}">
                <a16:creationId xmlns:a16="http://schemas.microsoft.com/office/drawing/2014/main" id="{9647D9B2-7F83-7DC1-1357-42A0A7C32647}"/>
              </a:ext>
            </a:extLst>
          </p:cNvPr>
          <p:cNvSpPr txBox="1"/>
          <p:nvPr/>
        </p:nvSpPr>
        <p:spPr>
          <a:xfrm>
            <a:off x="2971800" y="401911"/>
            <a:ext cx="12344400" cy="1724546"/>
          </a:xfrm>
          <a:prstGeom prst="rect">
            <a:avLst/>
          </a:prstGeom>
        </p:spPr>
        <p:txBody>
          <a:bodyPr lIns="0" tIns="0" rIns="0" bIns="0" rtlCol="0" anchor="ctr"/>
          <a:lstStyle/>
          <a:p>
            <a:pPr algn="ctr">
              <a:lnSpc>
                <a:spcPts val="7920"/>
              </a:lnSpc>
            </a:pPr>
            <a:r>
              <a:rPr lang="en-GB" sz="6600" b="1" u="sng" dirty="0">
                <a:solidFill>
                  <a:srgbClr val="253D5E"/>
                </a:solidFill>
                <a:effectLst>
                  <a:outerShdw blurRad="38100" dist="38100" dir="2700000" algn="tl">
                    <a:srgbClr val="000000">
                      <a:alpha val="43137"/>
                    </a:srgbClr>
                  </a:outerShdw>
                </a:effectLst>
                <a:latin typeface="Montaser Arabic Ultra-Bold"/>
                <a:cs typeface="Montaser Arabic Ultra-Bold"/>
              </a:rPr>
              <a:t>System Modules</a:t>
            </a:r>
            <a:endParaRPr lang="en-US" sz="6600" b="1" u="sng" dirty="0">
              <a:solidFill>
                <a:srgbClr val="253D5E"/>
              </a:solidFill>
              <a:effectLst>
                <a:outerShdw blurRad="38100" dist="38100" dir="2700000" algn="tl">
                  <a:srgbClr val="000000">
                    <a:alpha val="43137"/>
                  </a:srgbClr>
                </a:outerShdw>
              </a:effectLst>
              <a:latin typeface="Montaser Arabic Ultra-Bold"/>
              <a:cs typeface="Montaser Arabic Ultra-Bold"/>
              <a:sym typeface="Montaser Arabic Ultra-Bold"/>
            </a:endParaRPr>
          </a:p>
        </p:txBody>
      </p:sp>
    </p:spTree>
    <p:extLst>
      <p:ext uri="{BB962C8B-B14F-4D97-AF65-F5344CB8AC3E}">
        <p14:creationId xmlns:p14="http://schemas.microsoft.com/office/powerpoint/2010/main" val="4222711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72350F-E247-7388-E925-7001041CB96C}"/>
            </a:ext>
          </a:extLst>
        </p:cNvPr>
        <p:cNvGrpSpPr/>
        <p:nvPr/>
      </p:nvGrpSpPr>
      <p:grpSpPr>
        <a:xfrm>
          <a:off x="0" y="0"/>
          <a:ext cx="0" cy="0"/>
          <a:chOff x="0" y="0"/>
          <a:chExt cx="0" cy="0"/>
        </a:xfrm>
      </p:grpSpPr>
      <p:sp>
        <p:nvSpPr>
          <p:cNvPr id="19" name="תיבת טקסט 18">
            <a:extLst>
              <a:ext uri="{FF2B5EF4-FFF2-40B4-BE49-F238E27FC236}">
                <a16:creationId xmlns:a16="http://schemas.microsoft.com/office/drawing/2014/main" id="{A7A50320-4C61-232D-F586-2F8CC5257B15}"/>
              </a:ext>
            </a:extLst>
          </p:cNvPr>
          <p:cNvSpPr txBox="1"/>
          <p:nvPr/>
        </p:nvSpPr>
        <p:spPr>
          <a:xfrm>
            <a:off x="7086600" y="4223199"/>
            <a:ext cx="2336787" cy="5334000"/>
          </a:xfrm>
          <a:prstGeom prst="rect">
            <a:avLst/>
          </a:prstGeom>
          <a:noFill/>
        </p:spPr>
        <p:txBody>
          <a:bodyPr wrap="square" rtlCol="1">
            <a:spAutoFit/>
          </a:bodyPr>
          <a:lstStyle/>
          <a:p>
            <a:endParaRPr lang="he-IL" dirty="0"/>
          </a:p>
        </p:txBody>
      </p:sp>
      <p:sp>
        <p:nvSpPr>
          <p:cNvPr id="31" name="TextBox 4">
            <a:extLst>
              <a:ext uri="{FF2B5EF4-FFF2-40B4-BE49-F238E27FC236}">
                <a16:creationId xmlns:a16="http://schemas.microsoft.com/office/drawing/2014/main" id="{EFCDF568-6078-8629-7BA9-CA3A91A36E48}"/>
              </a:ext>
            </a:extLst>
          </p:cNvPr>
          <p:cNvSpPr txBox="1"/>
          <p:nvPr/>
        </p:nvSpPr>
        <p:spPr>
          <a:xfrm>
            <a:off x="2968897" y="-100414"/>
            <a:ext cx="12344400" cy="1724546"/>
          </a:xfrm>
          <a:prstGeom prst="rect">
            <a:avLst/>
          </a:prstGeom>
        </p:spPr>
        <p:txBody>
          <a:bodyPr lIns="0" tIns="0" rIns="0" bIns="0" rtlCol="0" anchor="ctr"/>
          <a:lstStyle/>
          <a:p>
            <a:pPr algn="ctr">
              <a:lnSpc>
                <a:spcPts val="7920"/>
              </a:lnSpc>
            </a:pPr>
            <a:r>
              <a:rPr lang="en-GB" sz="6600" b="1" u="sng" dirty="0">
                <a:solidFill>
                  <a:srgbClr val="253D5E"/>
                </a:solidFill>
                <a:effectLst>
                  <a:outerShdw blurRad="38100" dist="38100" dir="2700000" algn="tl">
                    <a:srgbClr val="000000">
                      <a:alpha val="43137"/>
                    </a:srgbClr>
                  </a:outerShdw>
                </a:effectLst>
                <a:latin typeface="Montaser Arabic Ultra-Bold"/>
                <a:cs typeface="Montaser Arabic Ultra-Bold"/>
              </a:rPr>
              <a:t>How it Works?</a:t>
            </a:r>
            <a:endParaRPr lang="en-US" sz="6600" b="1" u="sng" dirty="0">
              <a:solidFill>
                <a:srgbClr val="253D5E"/>
              </a:solidFill>
              <a:effectLst>
                <a:outerShdw blurRad="38100" dist="38100" dir="2700000" algn="tl">
                  <a:srgbClr val="000000">
                    <a:alpha val="43137"/>
                  </a:srgbClr>
                </a:outerShdw>
              </a:effectLst>
              <a:latin typeface="Montaser Arabic Ultra-Bold"/>
              <a:cs typeface="Montaser Arabic Ultra-Bold"/>
              <a:sym typeface="Montaser Arabic Ultra-Bold"/>
            </a:endParaRPr>
          </a:p>
        </p:txBody>
      </p:sp>
      <p:sp>
        <p:nvSpPr>
          <p:cNvPr id="2" name="Cloud 3">
            <a:extLst>
              <a:ext uri="{FF2B5EF4-FFF2-40B4-BE49-F238E27FC236}">
                <a16:creationId xmlns:a16="http://schemas.microsoft.com/office/drawing/2014/main" id="{E2CFE583-D337-E7A8-269F-C7D7C3DE3845}"/>
              </a:ext>
            </a:extLst>
          </p:cNvPr>
          <p:cNvSpPr/>
          <p:nvPr/>
        </p:nvSpPr>
        <p:spPr>
          <a:xfrm>
            <a:off x="9372600" y="2882173"/>
            <a:ext cx="4457700" cy="2743200"/>
          </a:xfrm>
          <a:prstGeom prst="cloud">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a:solidFill>
                  <a:schemeClr val="accent3"/>
                </a:solidFill>
                <a:latin typeface="Aharoni" panose="02010803020104030203" pitchFamily="2" charset="-79"/>
                <a:cs typeface="Aharoni" panose="02010803020104030203" pitchFamily="2" charset="-79"/>
              </a:rPr>
              <a:t>MQTT</a:t>
            </a:r>
          </a:p>
          <a:p>
            <a:pPr algn="ctr"/>
            <a:r>
              <a:rPr lang="en-GB" sz="4800" dirty="0">
                <a:solidFill>
                  <a:schemeClr val="accent3"/>
                </a:solidFill>
                <a:latin typeface="Aharoni" panose="02010803020104030203" pitchFamily="2" charset="-79"/>
                <a:cs typeface="Aharoni" panose="02010803020104030203" pitchFamily="2" charset="-79"/>
              </a:rPr>
              <a:t>Broker</a:t>
            </a:r>
            <a:endParaRPr lang="en-GB" sz="4800" dirty="0">
              <a:latin typeface="Aharoni" panose="02010803020104030203" pitchFamily="2" charset="-79"/>
              <a:cs typeface="Aharoni" panose="02010803020104030203" pitchFamily="2" charset="-79"/>
            </a:endParaRPr>
          </a:p>
        </p:txBody>
      </p:sp>
      <p:pic>
        <p:nvPicPr>
          <p:cNvPr id="3" name="Picture 4" descr="Humidity sensor ">
            <a:extLst>
              <a:ext uri="{FF2B5EF4-FFF2-40B4-BE49-F238E27FC236}">
                <a16:creationId xmlns:a16="http://schemas.microsoft.com/office/drawing/2014/main" id="{810FF770-9CA3-2186-8E12-20053966F8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6996972"/>
            <a:ext cx="1828800" cy="182880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Monitor ">
            <a:extLst>
              <a:ext uri="{FF2B5EF4-FFF2-40B4-BE49-F238E27FC236}">
                <a16:creationId xmlns:a16="http://schemas.microsoft.com/office/drawing/2014/main" id="{5EE9F6EF-1CC0-AE83-6A23-76B67AF5B6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7050" y="6996974"/>
            <a:ext cx="1828800" cy="182880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7">
            <a:extLst>
              <a:ext uri="{FF2B5EF4-FFF2-40B4-BE49-F238E27FC236}">
                <a16:creationId xmlns:a16="http://schemas.microsoft.com/office/drawing/2014/main" id="{943F8398-B4AA-6BA4-0D2E-95782368DFAB}"/>
              </a:ext>
            </a:extLst>
          </p:cNvPr>
          <p:cNvCxnSpPr/>
          <p:nvPr/>
        </p:nvCxnSpPr>
        <p:spPr>
          <a:xfrm flipV="1">
            <a:off x="6400801" y="4482374"/>
            <a:ext cx="2740298" cy="2286002"/>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14">
            <a:extLst>
              <a:ext uri="{FF2B5EF4-FFF2-40B4-BE49-F238E27FC236}">
                <a16:creationId xmlns:a16="http://schemas.microsoft.com/office/drawing/2014/main" id="{7A837D93-7A2A-3935-0C6B-EB7244ED8E5C}"/>
              </a:ext>
            </a:extLst>
          </p:cNvPr>
          <p:cNvCxnSpPr/>
          <p:nvPr/>
        </p:nvCxnSpPr>
        <p:spPr>
          <a:xfrm>
            <a:off x="11087100" y="5853975"/>
            <a:ext cx="0" cy="1142997"/>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17">
            <a:extLst>
              <a:ext uri="{FF2B5EF4-FFF2-40B4-BE49-F238E27FC236}">
                <a16:creationId xmlns:a16="http://schemas.microsoft.com/office/drawing/2014/main" id="{C0E0936B-7222-1B35-5BEC-9873E06D379D}"/>
              </a:ext>
            </a:extLst>
          </p:cNvPr>
          <p:cNvCxnSpPr/>
          <p:nvPr/>
        </p:nvCxnSpPr>
        <p:spPr>
          <a:xfrm flipH="1" flipV="1">
            <a:off x="11881397" y="5853972"/>
            <a:ext cx="3" cy="114300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20">
            <a:extLst>
              <a:ext uri="{FF2B5EF4-FFF2-40B4-BE49-F238E27FC236}">
                <a16:creationId xmlns:a16="http://schemas.microsoft.com/office/drawing/2014/main" id="{BC03D4D6-A73A-9E24-8FE5-5737133C5A98}"/>
              </a:ext>
            </a:extLst>
          </p:cNvPr>
          <p:cNvCxnSpPr/>
          <p:nvPr/>
        </p:nvCxnSpPr>
        <p:spPr>
          <a:xfrm>
            <a:off x="14230350" y="4482374"/>
            <a:ext cx="2340249" cy="2038061"/>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21">
            <a:extLst>
              <a:ext uri="{FF2B5EF4-FFF2-40B4-BE49-F238E27FC236}">
                <a16:creationId xmlns:a16="http://schemas.microsoft.com/office/drawing/2014/main" id="{098CD3D6-45BB-81FD-547F-DC60F489B65B}"/>
              </a:ext>
            </a:extLst>
          </p:cNvPr>
          <p:cNvSpPr txBox="1"/>
          <p:nvPr/>
        </p:nvSpPr>
        <p:spPr>
          <a:xfrm>
            <a:off x="6483718" y="5117261"/>
            <a:ext cx="2397398" cy="923330"/>
          </a:xfrm>
          <a:prstGeom prst="rect">
            <a:avLst/>
          </a:prstGeom>
          <a:noFill/>
        </p:spPr>
        <p:txBody>
          <a:bodyPr wrap="square" rtlCol="0">
            <a:spAutoFit/>
          </a:bodyPr>
          <a:lstStyle/>
          <a:p>
            <a:r>
              <a:rPr lang="en-GB" sz="2700" b="1" dirty="0">
                <a:solidFill>
                  <a:schemeClr val="accent3"/>
                </a:solidFill>
              </a:rPr>
              <a:t>Publish </a:t>
            </a:r>
          </a:p>
          <a:p>
            <a:r>
              <a:rPr lang="en-GB" sz="2700" b="1" dirty="0">
                <a:solidFill>
                  <a:schemeClr val="accent3"/>
                </a:solidFill>
              </a:rPr>
              <a:t>data</a:t>
            </a:r>
          </a:p>
        </p:txBody>
      </p:sp>
      <p:sp>
        <p:nvSpPr>
          <p:cNvPr id="14" name="TextBox 26">
            <a:extLst>
              <a:ext uri="{FF2B5EF4-FFF2-40B4-BE49-F238E27FC236}">
                <a16:creationId xmlns:a16="http://schemas.microsoft.com/office/drawing/2014/main" id="{A417A9CF-1DD0-3B39-C5A6-FE85037B7C46}"/>
              </a:ext>
            </a:extLst>
          </p:cNvPr>
          <p:cNvSpPr txBox="1"/>
          <p:nvPr/>
        </p:nvSpPr>
        <p:spPr>
          <a:xfrm>
            <a:off x="9085398" y="5913177"/>
            <a:ext cx="2514600" cy="1338828"/>
          </a:xfrm>
          <a:prstGeom prst="rect">
            <a:avLst/>
          </a:prstGeom>
          <a:noFill/>
        </p:spPr>
        <p:txBody>
          <a:bodyPr wrap="square" rtlCol="0">
            <a:spAutoFit/>
          </a:bodyPr>
          <a:lstStyle/>
          <a:p>
            <a:r>
              <a:rPr lang="en-GB" sz="2700" b="1" dirty="0">
                <a:solidFill>
                  <a:schemeClr val="accent3"/>
                </a:solidFill>
              </a:rPr>
              <a:t>Subscribe sensors </a:t>
            </a:r>
          </a:p>
          <a:p>
            <a:r>
              <a:rPr lang="en-GB" sz="2700" b="1" dirty="0">
                <a:solidFill>
                  <a:schemeClr val="accent3"/>
                </a:solidFill>
              </a:rPr>
              <a:t>data</a:t>
            </a:r>
          </a:p>
        </p:txBody>
      </p:sp>
      <p:sp>
        <p:nvSpPr>
          <p:cNvPr id="15" name="TextBox 27">
            <a:extLst>
              <a:ext uri="{FF2B5EF4-FFF2-40B4-BE49-F238E27FC236}">
                <a16:creationId xmlns:a16="http://schemas.microsoft.com/office/drawing/2014/main" id="{F46CEBB2-8BA5-9945-598A-B056AAC4E130}"/>
              </a:ext>
            </a:extLst>
          </p:cNvPr>
          <p:cNvSpPr txBox="1"/>
          <p:nvPr/>
        </p:nvSpPr>
        <p:spPr>
          <a:xfrm>
            <a:off x="11905656" y="5952355"/>
            <a:ext cx="3200400" cy="507831"/>
          </a:xfrm>
          <a:prstGeom prst="rect">
            <a:avLst/>
          </a:prstGeom>
          <a:noFill/>
        </p:spPr>
        <p:txBody>
          <a:bodyPr wrap="square" rtlCol="0">
            <a:spAutoFit/>
          </a:bodyPr>
          <a:lstStyle/>
          <a:p>
            <a:r>
              <a:rPr lang="en-GB" sz="2700" b="1" dirty="0">
                <a:solidFill>
                  <a:schemeClr val="accent3"/>
                </a:solidFill>
              </a:rPr>
              <a:t>Publish commands</a:t>
            </a:r>
          </a:p>
        </p:txBody>
      </p:sp>
      <p:sp>
        <p:nvSpPr>
          <p:cNvPr id="16" name="TextBox 28">
            <a:extLst>
              <a:ext uri="{FF2B5EF4-FFF2-40B4-BE49-F238E27FC236}">
                <a16:creationId xmlns:a16="http://schemas.microsoft.com/office/drawing/2014/main" id="{FBB0B118-FA54-7C19-1C5D-52D67479DDAA}"/>
              </a:ext>
            </a:extLst>
          </p:cNvPr>
          <p:cNvSpPr txBox="1"/>
          <p:nvPr/>
        </p:nvSpPr>
        <p:spPr>
          <a:xfrm>
            <a:off x="15247631" y="4587004"/>
            <a:ext cx="3200400" cy="923330"/>
          </a:xfrm>
          <a:prstGeom prst="rect">
            <a:avLst/>
          </a:prstGeom>
          <a:noFill/>
        </p:spPr>
        <p:txBody>
          <a:bodyPr wrap="square" rtlCol="0">
            <a:spAutoFit/>
          </a:bodyPr>
          <a:lstStyle/>
          <a:p>
            <a:r>
              <a:rPr lang="en-GB" sz="2700" b="1" dirty="0">
                <a:solidFill>
                  <a:schemeClr val="accent3"/>
                </a:solidFill>
              </a:rPr>
              <a:t>Close/Open commands</a:t>
            </a:r>
          </a:p>
        </p:txBody>
      </p:sp>
      <p:pic>
        <p:nvPicPr>
          <p:cNvPr id="18" name="Picture 14" descr="Songle 50 Hz SRD 05VDC SL C Relay Module at Rs 115/piece in Chennai | ID:  22406145733">
            <a:extLst>
              <a:ext uri="{FF2B5EF4-FFF2-40B4-BE49-F238E27FC236}">
                <a16:creationId xmlns:a16="http://schemas.microsoft.com/office/drawing/2014/main" id="{E0D11EAB-CBE2-98E0-79B5-19A7ECD46C4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801424" y="6768375"/>
            <a:ext cx="2001353" cy="2001353"/>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Straight Arrow Connector 34">
            <a:extLst>
              <a:ext uri="{FF2B5EF4-FFF2-40B4-BE49-F238E27FC236}">
                <a16:creationId xmlns:a16="http://schemas.microsoft.com/office/drawing/2014/main" id="{1FBF106C-60DB-E6E0-3DA0-53F434BC5BE9}"/>
              </a:ext>
            </a:extLst>
          </p:cNvPr>
          <p:cNvCxnSpPr/>
          <p:nvPr/>
        </p:nvCxnSpPr>
        <p:spPr>
          <a:xfrm flipH="1" flipV="1">
            <a:off x="13830301" y="4825275"/>
            <a:ext cx="2180396" cy="1923758"/>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7">
            <a:extLst>
              <a:ext uri="{FF2B5EF4-FFF2-40B4-BE49-F238E27FC236}">
                <a16:creationId xmlns:a16="http://schemas.microsoft.com/office/drawing/2014/main" id="{64420BB5-87DB-199E-228C-CC01823887B8}"/>
              </a:ext>
            </a:extLst>
          </p:cNvPr>
          <p:cNvSpPr txBox="1"/>
          <p:nvPr/>
        </p:nvSpPr>
        <p:spPr>
          <a:xfrm>
            <a:off x="14029772" y="6430080"/>
            <a:ext cx="3200400" cy="923330"/>
          </a:xfrm>
          <a:prstGeom prst="rect">
            <a:avLst/>
          </a:prstGeom>
          <a:noFill/>
        </p:spPr>
        <p:txBody>
          <a:bodyPr wrap="square" rtlCol="0">
            <a:spAutoFit/>
          </a:bodyPr>
          <a:lstStyle/>
          <a:p>
            <a:r>
              <a:rPr lang="en-GB" sz="2700" b="1" dirty="0">
                <a:solidFill>
                  <a:schemeClr val="accent3"/>
                </a:solidFill>
              </a:rPr>
              <a:t>Machine </a:t>
            </a:r>
          </a:p>
          <a:p>
            <a:r>
              <a:rPr lang="en-GB" sz="2700" b="1" dirty="0">
                <a:solidFill>
                  <a:schemeClr val="accent3"/>
                </a:solidFill>
              </a:rPr>
              <a:t>status</a:t>
            </a:r>
          </a:p>
        </p:txBody>
      </p:sp>
      <p:pic>
        <p:nvPicPr>
          <p:cNvPr id="34" name="Picture 2" descr="Database ">
            <a:extLst>
              <a:ext uri="{FF2B5EF4-FFF2-40B4-BE49-F238E27FC236}">
                <a16:creationId xmlns:a16="http://schemas.microsoft.com/office/drawing/2014/main" id="{0F1B464E-208E-CF89-BF78-6BFE50B3D2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61822" y="8858089"/>
            <a:ext cx="1021556" cy="1021557"/>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Straight Arrow Connector 22">
            <a:extLst>
              <a:ext uri="{FF2B5EF4-FFF2-40B4-BE49-F238E27FC236}">
                <a16:creationId xmlns:a16="http://schemas.microsoft.com/office/drawing/2014/main" id="{4B41CF2A-3C61-03EF-5151-5C844ACD25D6}"/>
              </a:ext>
            </a:extLst>
          </p:cNvPr>
          <p:cNvCxnSpPr/>
          <p:nvPr/>
        </p:nvCxnSpPr>
        <p:spPr>
          <a:xfrm flipH="1">
            <a:off x="10000964" y="8644238"/>
            <a:ext cx="607238" cy="543095"/>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24">
            <a:extLst>
              <a:ext uri="{FF2B5EF4-FFF2-40B4-BE49-F238E27FC236}">
                <a16:creationId xmlns:a16="http://schemas.microsoft.com/office/drawing/2014/main" id="{7C980285-7C8F-5D61-50EA-864414E788FC}"/>
              </a:ext>
            </a:extLst>
          </p:cNvPr>
          <p:cNvCxnSpPr/>
          <p:nvPr/>
        </p:nvCxnSpPr>
        <p:spPr>
          <a:xfrm flipV="1">
            <a:off x="10286590" y="8776454"/>
            <a:ext cx="611885" cy="592415"/>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7" name="תרשים זרימה: סרט מנוקב 36">
            <a:extLst>
              <a:ext uri="{FF2B5EF4-FFF2-40B4-BE49-F238E27FC236}">
                <a16:creationId xmlns:a16="http://schemas.microsoft.com/office/drawing/2014/main" id="{F3EA9332-22E2-9865-6736-91B31F44B17C}"/>
              </a:ext>
            </a:extLst>
          </p:cNvPr>
          <p:cNvSpPr/>
          <p:nvPr/>
        </p:nvSpPr>
        <p:spPr>
          <a:xfrm>
            <a:off x="92980" y="1461226"/>
            <a:ext cx="8248652" cy="3858525"/>
          </a:xfrm>
          <a:prstGeom prst="flowChartPunchedTape">
            <a:avLst/>
          </a:prstGeom>
          <a:solidFill>
            <a:schemeClr val="accent1">
              <a:lumMod val="20000"/>
              <a:lumOff val="80000"/>
            </a:schemeClr>
          </a:solidFill>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38" name="תיבת טקסט 37">
            <a:extLst>
              <a:ext uri="{FF2B5EF4-FFF2-40B4-BE49-F238E27FC236}">
                <a16:creationId xmlns:a16="http://schemas.microsoft.com/office/drawing/2014/main" id="{ED4A7135-DDDE-DD51-65EA-F7747553AA4B}"/>
              </a:ext>
            </a:extLst>
          </p:cNvPr>
          <p:cNvSpPr txBox="1"/>
          <p:nvPr/>
        </p:nvSpPr>
        <p:spPr>
          <a:xfrm>
            <a:off x="408242" y="2372517"/>
            <a:ext cx="7631896" cy="2862322"/>
          </a:xfrm>
          <a:prstGeom prst="rect">
            <a:avLst/>
          </a:prstGeom>
          <a:noFill/>
        </p:spPr>
        <p:txBody>
          <a:bodyPr wrap="square" rtlCol="1">
            <a:spAutoFit/>
          </a:bodyPr>
          <a:lstStyle/>
          <a:p>
            <a:pPr marL="457200" indent="-457200">
              <a:buFont typeface="Arial" panose="020B0604020202020204" pitchFamily="34" charset="0"/>
              <a:buChar char="•"/>
            </a:pPr>
            <a:r>
              <a:rPr lang="en-US" sz="2700" b="1" dirty="0">
                <a:solidFill>
                  <a:srgbClr val="527E2E"/>
                </a:solidFill>
              </a:rPr>
              <a:t>Sensors collect real-time data from the washing machine.</a:t>
            </a:r>
          </a:p>
          <a:p>
            <a:pPr marL="457200" indent="-457200">
              <a:buFont typeface="Arial" panose="020B0604020202020204" pitchFamily="34" charset="0"/>
              <a:buChar char="•"/>
            </a:pPr>
            <a:r>
              <a:rPr lang="en-US" sz="2700" b="1" dirty="0">
                <a:solidFill>
                  <a:srgbClr val="527E2E"/>
                </a:solidFill>
              </a:rPr>
              <a:t>Data is sent to the user interface.</a:t>
            </a:r>
          </a:p>
          <a:p>
            <a:pPr marL="457200" indent="-457200">
              <a:buFont typeface="Arial" panose="020B0604020202020204" pitchFamily="34" charset="0"/>
              <a:buChar char="•"/>
            </a:pPr>
            <a:r>
              <a:rPr lang="en-US" sz="2700" b="1" dirty="0">
                <a:solidFill>
                  <a:srgbClr val="527E2E"/>
                </a:solidFill>
              </a:rPr>
              <a:t>Alerts are triggered for abnormal values.</a:t>
            </a:r>
          </a:p>
          <a:p>
            <a:pPr marL="457200" indent="-457200">
              <a:buFont typeface="Arial" panose="020B0604020202020204" pitchFamily="34" charset="0"/>
              <a:buChar char="•"/>
            </a:pPr>
            <a:r>
              <a:rPr lang="en-US" sz="2700" b="1" dirty="0">
                <a:solidFill>
                  <a:srgbClr val="527E2E"/>
                </a:solidFill>
              </a:rPr>
              <a:t>In auto mode, the system takes corrective actions automatically.</a:t>
            </a:r>
          </a:p>
          <a:p>
            <a:endParaRPr lang="he-IL" dirty="0"/>
          </a:p>
        </p:txBody>
      </p:sp>
    </p:spTree>
    <p:extLst>
      <p:ext uri="{BB962C8B-B14F-4D97-AF65-F5344CB8AC3E}">
        <p14:creationId xmlns:p14="http://schemas.microsoft.com/office/powerpoint/2010/main" val="2790718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630EBD-332F-6C0E-438B-4C79FCB7C15C}"/>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940CE53D-58D5-50F9-5764-09123EB83E9D}"/>
              </a:ext>
            </a:extLst>
          </p:cNvPr>
          <p:cNvGrpSpPr/>
          <p:nvPr/>
        </p:nvGrpSpPr>
        <p:grpSpPr>
          <a:xfrm>
            <a:off x="2971800" y="411957"/>
            <a:ext cx="12344400" cy="2708529"/>
            <a:chOff x="0" y="0"/>
            <a:chExt cx="11704320" cy="2568087"/>
          </a:xfrm>
        </p:grpSpPr>
        <p:sp>
          <p:nvSpPr>
            <p:cNvPr id="3" name="Freeform 3">
              <a:extLst>
                <a:ext uri="{FF2B5EF4-FFF2-40B4-BE49-F238E27FC236}">
                  <a16:creationId xmlns:a16="http://schemas.microsoft.com/office/drawing/2014/main" id="{F902082A-A643-2CCD-9613-9D4080EDF22D}"/>
                </a:ext>
              </a:extLst>
            </p:cNvPr>
            <p:cNvSpPr/>
            <p:nvPr/>
          </p:nvSpPr>
          <p:spPr>
            <a:xfrm>
              <a:off x="0" y="0"/>
              <a:ext cx="11704320" cy="2568087"/>
            </a:xfrm>
            <a:custGeom>
              <a:avLst/>
              <a:gdLst/>
              <a:ahLst/>
              <a:cxnLst/>
              <a:rect l="l" t="t" r="r" b="b"/>
              <a:pathLst>
                <a:path w="11704320" h="2568087">
                  <a:moveTo>
                    <a:pt x="0" y="0"/>
                  </a:moveTo>
                  <a:lnTo>
                    <a:pt x="11704320" y="0"/>
                  </a:lnTo>
                  <a:lnTo>
                    <a:pt x="11704320" y="2568087"/>
                  </a:lnTo>
                  <a:lnTo>
                    <a:pt x="0" y="2568087"/>
                  </a:lnTo>
                  <a:close/>
                </a:path>
              </a:pathLst>
            </a:custGeom>
            <a:solidFill>
              <a:srgbClr val="000000">
                <a:alpha val="0"/>
              </a:srgbClr>
            </a:solidFill>
          </p:spPr>
        </p:sp>
        <p:sp>
          <p:nvSpPr>
            <p:cNvPr id="4" name="TextBox 4">
              <a:extLst>
                <a:ext uri="{FF2B5EF4-FFF2-40B4-BE49-F238E27FC236}">
                  <a16:creationId xmlns:a16="http://schemas.microsoft.com/office/drawing/2014/main" id="{1DC3C61E-5B46-E5CA-860C-AACC2186B9AF}"/>
                </a:ext>
              </a:extLst>
            </p:cNvPr>
            <p:cNvSpPr txBox="1"/>
            <p:nvPr/>
          </p:nvSpPr>
          <p:spPr>
            <a:xfrm>
              <a:off x="0" y="-9525"/>
              <a:ext cx="11704320" cy="2577612"/>
            </a:xfrm>
            <a:prstGeom prst="rect">
              <a:avLst/>
            </a:prstGeom>
          </p:spPr>
          <p:txBody>
            <a:bodyPr lIns="0" tIns="0" rIns="0" bIns="0" rtlCol="0" anchor="ctr"/>
            <a:lstStyle/>
            <a:p>
              <a:pPr algn="ctr">
                <a:lnSpc>
                  <a:spcPts val="7920"/>
                </a:lnSpc>
              </a:pPr>
              <a:r>
                <a:rPr lang="en-US" sz="6600" b="1" u="sng" dirty="0">
                  <a:solidFill>
                    <a:srgbClr val="253D5E"/>
                  </a:solidFill>
                  <a:effectLst>
                    <a:outerShdw blurRad="38100" dist="38100" dir="2700000" algn="tl">
                      <a:srgbClr val="000000">
                        <a:alpha val="43137"/>
                      </a:srgbClr>
                    </a:outerShdw>
                  </a:effectLst>
                  <a:latin typeface="Montaser Arabic Ultra-Bold"/>
                  <a:ea typeface="Montaser Arabic Ultra-Bold"/>
                  <a:cs typeface="Montaser Arabic Ultra-Bold"/>
                  <a:sym typeface="Montaser Arabic Ultra-Bold"/>
                </a:rPr>
                <a:t>Design &amp; Development Steps</a:t>
              </a:r>
            </a:p>
          </p:txBody>
        </p:sp>
      </p:grpSp>
      <p:sp>
        <p:nvSpPr>
          <p:cNvPr id="6" name="Freeform 6">
            <a:extLst>
              <a:ext uri="{FF2B5EF4-FFF2-40B4-BE49-F238E27FC236}">
                <a16:creationId xmlns:a16="http://schemas.microsoft.com/office/drawing/2014/main" id="{2B845609-9B85-77C5-747A-98340D33917C}"/>
              </a:ext>
            </a:extLst>
          </p:cNvPr>
          <p:cNvSpPr/>
          <p:nvPr/>
        </p:nvSpPr>
        <p:spPr>
          <a:xfrm>
            <a:off x="2971800" y="2400300"/>
            <a:ext cx="12344400" cy="6788944"/>
          </a:xfrm>
          <a:custGeom>
            <a:avLst/>
            <a:gdLst/>
            <a:ahLst/>
            <a:cxnLst/>
            <a:rect l="l" t="t" r="r" b="b"/>
            <a:pathLst>
              <a:path w="11704320" h="6436925">
                <a:moveTo>
                  <a:pt x="0" y="0"/>
                </a:moveTo>
                <a:lnTo>
                  <a:pt x="11704320" y="0"/>
                </a:lnTo>
                <a:lnTo>
                  <a:pt x="11704320" y="6436925"/>
                </a:lnTo>
                <a:lnTo>
                  <a:pt x="0" y="6436925"/>
                </a:lnTo>
                <a:close/>
              </a:path>
            </a:pathLst>
          </a:custGeom>
          <a:solidFill>
            <a:srgbClr val="000000">
              <a:alpha val="0"/>
            </a:srgbClr>
          </a:solidFill>
        </p:spPr>
      </p:sp>
      <p:graphicFrame>
        <p:nvGraphicFramePr>
          <p:cNvPr id="10" name="דיאגרמה 9">
            <a:extLst>
              <a:ext uri="{FF2B5EF4-FFF2-40B4-BE49-F238E27FC236}">
                <a16:creationId xmlns:a16="http://schemas.microsoft.com/office/drawing/2014/main" id="{74F6EC70-282B-3FC6-D2D1-4DC1BEC5C075}"/>
              </a:ext>
            </a:extLst>
          </p:cNvPr>
          <p:cNvGraphicFramePr/>
          <p:nvPr>
            <p:extLst>
              <p:ext uri="{D42A27DB-BD31-4B8C-83A1-F6EECF244321}">
                <p14:modId xmlns:p14="http://schemas.microsoft.com/office/powerpoint/2010/main" val="1431224944"/>
              </p:ext>
            </p:extLst>
          </p:nvPr>
        </p:nvGraphicFramePr>
        <p:xfrm>
          <a:off x="3005137" y="2171700"/>
          <a:ext cx="14739937" cy="7017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6416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מלבן: פינות אלכסוניות חתוכות 7">
            <a:extLst>
              <a:ext uri="{FF2B5EF4-FFF2-40B4-BE49-F238E27FC236}">
                <a16:creationId xmlns:a16="http://schemas.microsoft.com/office/drawing/2014/main" id="{9B429948-E293-01E9-C5E0-0D6968406727}"/>
              </a:ext>
            </a:extLst>
          </p:cNvPr>
          <p:cNvSpPr/>
          <p:nvPr/>
        </p:nvSpPr>
        <p:spPr>
          <a:xfrm>
            <a:off x="304800" y="1146715"/>
            <a:ext cx="7848600" cy="6019800"/>
          </a:xfrm>
          <a:prstGeom prst="snip2DiagRect">
            <a:avLst/>
          </a:prstGeom>
          <a:ln>
            <a:noFill/>
          </a:ln>
          <a:effectLst>
            <a:outerShdw blurRad="190500" dist="228600" dir="2700000" algn="ctr">
              <a:srgbClr val="000000">
                <a:alpha val="30000"/>
              </a:srgbClr>
            </a:outerShdw>
            <a:reflection blurRad="6350" stA="50000" endA="300" endPos="55500" dist="50800" dir="5400000" sy="-100000" algn="bl" rotWithShape="0"/>
            <a:softEdge rad="63500"/>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9" name="מלבן: פינות אלכסוניות חתוכות 8">
            <a:extLst>
              <a:ext uri="{FF2B5EF4-FFF2-40B4-BE49-F238E27FC236}">
                <a16:creationId xmlns:a16="http://schemas.microsoft.com/office/drawing/2014/main" id="{CDC22CAE-096E-A1C1-40F0-5DB8D1CE0C70}"/>
              </a:ext>
            </a:extLst>
          </p:cNvPr>
          <p:cNvSpPr/>
          <p:nvPr/>
        </p:nvSpPr>
        <p:spPr>
          <a:xfrm>
            <a:off x="9144000" y="3314700"/>
            <a:ext cx="8534400" cy="5566315"/>
          </a:xfrm>
          <a:prstGeom prst="snip2DiagRect">
            <a:avLst/>
          </a:prstGeom>
          <a:ln>
            <a:noFill/>
          </a:ln>
          <a:effectLst>
            <a:outerShdw blurRad="190500" dist="228600" dir="2700000" algn="ctr">
              <a:srgbClr val="000000">
                <a:alpha val="30000"/>
              </a:srgbClr>
            </a:outerShdw>
            <a:reflection blurRad="6350" stA="50000" endA="300" endPos="55500" dist="50800" dir="5400000" sy="-100000" algn="bl" rotWithShape="0"/>
            <a:softEdge rad="63500"/>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תיבת טקסט 9">
            <a:extLst>
              <a:ext uri="{FF2B5EF4-FFF2-40B4-BE49-F238E27FC236}">
                <a16:creationId xmlns:a16="http://schemas.microsoft.com/office/drawing/2014/main" id="{2CEAA0EC-3616-0866-540F-175FDA05A771}"/>
              </a:ext>
            </a:extLst>
          </p:cNvPr>
          <p:cNvSpPr txBox="1"/>
          <p:nvPr/>
        </p:nvSpPr>
        <p:spPr>
          <a:xfrm>
            <a:off x="838200" y="1866900"/>
            <a:ext cx="6934200" cy="4421723"/>
          </a:xfrm>
          <a:prstGeom prst="rect">
            <a:avLst/>
          </a:prstGeom>
          <a:noFill/>
        </p:spPr>
        <p:txBody>
          <a:bodyPr wrap="square" rtlCol="1">
            <a:spAutoFit/>
          </a:bodyPr>
          <a:lstStyle/>
          <a:p>
            <a:pPr marL="308863" lvl="1" algn="ctr">
              <a:lnSpc>
                <a:spcPts val="5759"/>
              </a:lnSpc>
            </a:pPr>
            <a:r>
              <a:rPr lang="en-US" sz="4000" b="1" dirty="0">
                <a:solidFill>
                  <a:schemeClr val="tx1">
                    <a:lumMod val="95000"/>
                    <a:lumOff val="5000"/>
                  </a:schemeClr>
                </a:solidFill>
                <a:effectLst>
                  <a:outerShdw blurRad="38100" dist="38100" dir="2700000" algn="tl">
                    <a:srgbClr val="000000">
                      <a:alpha val="43137"/>
                    </a:srgbClr>
                  </a:outerShdw>
                </a:effectLst>
                <a:latin typeface="Montaser Arabic Bold"/>
                <a:cs typeface="Montaser Arabic Bold"/>
                <a:sym typeface="Montaser Arabic Bold"/>
              </a:rPr>
              <a:t>Features</a:t>
            </a:r>
            <a:br>
              <a:rPr lang="en-US" sz="4000" b="1" dirty="0">
                <a:solidFill>
                  <a:schemeClr val="tx1">
                    <a:lumMod val="95000"/>
                    <a:lumOff val="5000"/>
                  </a:schemeClr>
                </a:solidFill>
                <a:effectLst>
                  <a:outerShdw blurRad="38100" dist="38100" dir="2700000" algn="tl">
                    <a:srgbClr val="000000">
                      <a:alpha val="43137"/>
                    </a:srgbClr>
                  </a:outerShdw>
                </a:effectLst>
                <a:latin typeface="Montaser Arabic Bold"/>
                <a:cs typeface="Montaser Arabic Bold"/>
                <a:sym typeface="Montaser Arabic Bold"/>
              </a:rPr>
            </a:br>
            <a:endParaRPr lang="en-US" sz="4000" b="1" dirty="0">
              <a:solidFill>
                <a:schemeClr val="tx1">
                  <a:lumMod val="95000"/>
                  <a:lumOff val="5000"/>
                </a:schemeClr>
              </a:solidFill>
              <a:effectLst>
                <a:outerShdw blurRad="38100" dist="38100" dir="2700000" algn="tl">
                  <a:srgbClr val="000000">
                    <a:alpha val="43137"/>
                  </a:srgbClr>
                </a:outerShdw>
              </a:effectLst>
              <a:latin typeface="Montaser Arabic Bold"/>
              <a:cs typeface="Montaser Arabic Bold"/>
              <a:sym typeface="Montaser Arabic Bold"/>
            </a:endParaRPr>
          </a:p>
          <a:p>
            <a:pPr marL="617726" lvl="1" indent="-308863" algn="l">
              <a:lnSpc>
                <a:spcPts val="5759"/>
              </a:lnSpc>
              <a:buFont typeface="Arial"/>
              <a:buChar char="•"/>
            </a:pPr>
            <a:r>
              <a:rPr lang="en-US" sz="2400" dirty="0">
                <a:solidFill>
                  <a:schemeClr val="tx1">
                    <a:lumMod val="95000"/>
                    <a:lumOff val="5000"/>
                  </a:schemeClr>
                </a:solidFill>
                <a:latin typeface="Montaser Arabic Bold"/>
                <a:cs typeface="Montaser Arabic Bold"/>
                <a:sym typeface="Montaser Arabic Bold"/>
              </a:rPr>
              <a:t> Real-time monitoring</a:t>
            </a:r>
          </a:p>
          <a:p>
            <a:pPr marL="617726" lvl="1" indent="-308863" algn="l">
              <a:lnSpc>
                <a:spcPts val="5759"/>
              </a:lnSpc>
              <a:buFont typeface="Arial"/>
              <a:buChar char="•"/>
            </a:pPr>
            <a:r>
              <a:rPr lang="en-US" sz="2400" dirty="0">
                <a:solidFill>
                  <a:schemeClr val="tx1">
                    <a:lumMod val="95000"/>
                    <a:lumOff val="5000"/>
                  </a:schemeClr>
                </a:solidFill>
                <a:latin typeface="Montaser Arabic Bold"/>
                <a:cs typeface="Montaser Arabic Bold"/>
                <a:sym typeface="Montaser Arabic Bold"/>
              </a:rPr>
              <a:t> User alerts for abnormal conditions</a:t>
            </a:r>
          </a:p>
          <a:p>
            <a:pPr marL="617726" lvl="1" indent="-308863" algn="l">
              <a:lnSpc>
                <a:spcPts val="5759"/>
              </a:lnSpc>
              <a:buFont typeface="Arial"/>
              <a:buChar char="•"/>
            </a:pPr>
            <a:r>
              <a:rPr lang="en-US" sz="2400" dirty="0">
                <a:solidFill>
                  <a:schemeClr val="tx1">
                    <a:lumMod val="95000"/>
                    <a:lumOff val="5000"/>
                  </a:schemeClr>
                </a:solidFill>
                <a:latin typeface="Montaser Arabic Bold"/>
                <a:cs typeface="Montaser Arabic Bold"/>
                <a:sym typeface="Montaser Arabic Bold"/>
              </a:rPr>
              <a:t>Automatically </a:t>
            </a:r>
            <a:r>
              <a:rPr lang="en-US" sz="2400">
                <a:solidFill>
                  <a:schemeClr val="tx1">
                    <a:lumMod val="95000"/>
                    <a:lumOff val="5000"/>
                  </a:schemeClr>
                </a:solidFill>
                <a:latin typeface="Montaser Arabic Bold"/>
                <a:cs typeface="Montaser Arabic Bold"/>
                <a:sym typeface="Montaser Arabic Bold"/>
              </a:rPr>
              <a:t>stops machine </a:t>
            </a:r>
            <a:endParaRPr lang="en-US" sz="2400" dirty="0">
              <a:solidFill>
                <a:schemeClr val="tx1">
                  <a:lumMod val="95000"/>
                  <a:lumOff val="5000"/>
                </a:schemeClr>
              </a:solidFill>
              <a:latin typeface="Montaser Arabic Bold"/>
              <a:cs typeface="Montaser Arabic Bold"/>
              <a:sym typeface="Montaser Arabic Bold"/>
            </a:endParaRPr>
          </a:p>
          <a:p>
            <a:pPr marL="308863" lvl="1" algn="l">
              <a:lnSpc>
                <a:spcPts val="5759"/>
              </a:lnSpc>
            </a:pPr>
            <a:endParaRPr lang="he-IL" dirty="0"/>
          </a:p>
        </p:txBody>
      </p:sp>
      <p:sp>
        <p:nvSpPr>
          <p:cNvPr id="11" name="תיבת טקסט 10">
            <a:extLst>
              <a:ext uri="{FF2B5EF4-FFF2-40B4-BE49-F238E27FC236}">
                <a16:creationId xmlns:a16="http://schemas.microsoft.com/office/drawing/2014/main" id="{DD7C37B4-C187-DCDA-4E5D-6C85F0505C7C}"/>
              </a:ext>
            </a:extLst>
          </p:cNvPr>
          <p:cNvSpPr txBox="1"/>
          <p:nvPr/>
        </p:nvSpPr>
        <p:spPr>
          <a:xfrm>
            <a:off x="10134600" y="4305300"/>
            <a:ext cx="6781800" cy="3682418"/>
          </a:xfrm>
          <a:prstGeom prst="rect">
            <a:avLst/>
          </a:prstGeom>
          <a:noFill/>
        </p:spPr>
        <p:txBody>
          <a:bodyPr wrap="square" rtlCol="1">
            <a:spAutoFit/>
          </a:bodyPr>
          <a:lstStyle/>
          <a:p>
            <a:pPr marL="308863" lvl="1" algn="ctr">
              <a:lnSpc>
                <a:spcPts val="5759"/>
              </a:lnSpc>
            </a:pPr>
            <a:r>
              <a:rPr lang="en-US" sz="4000" b="1" dirty="0">
                <a:solidFill>
                  <a:schemeClr val="tx1">
                    <a:lumMod val="95000"/>
                    <a:lumOff val="5000"/>
                  </a:schemeClr>
                </a:solidFill>
                <a:effectLst>
                  <a:outerShdw blurRad="38100" dist="38100" dir="2700000" algn="tl">
                    <a:srgbClr val="000000">
                      <a:alpha val="43137"/>
                    </a:srgbClr>
                  </a:outerShdw>
                </a:effectLst>
                <a:latin typeface="Montaser Arabic Bold"/>
                <a:ea typeface="Montaser Arabic Bold"/>
                <a:cs typeface="Montaser Arabic Bold"/>
                <a:sym typeface="Montaser Arabic Bold"/>
              </a:rPr>
              <a:t>Targets</a:t>
            </a:r>
            <a:br>
              <a:rPr lang="en-US" sz="4000" b="1" dirty="0">
                <a:solidFill>
                  <a:schemeClr val="tx1">
                    <a:lumMod val="95000"/>
                    <a:lumOff val="5000"/>
                  </a:schemeClr>
                </a:solidFill>
                <a:effectLst>
                  <a:outerShdw blurRad="38100" dist="38100" dir="2700000" algn="tl">
                    <a:srgbClr val="000000">
                      <a:alpha val="43137"/>
                    </a:srgbClr>
                  </a:outerShdw>
                </a:effectLst>
                <a:latin typeface="Montaser Arabic Bold"/>
                <a:ea typeface="Montaser Arabic Bold"/>
                <a:cs typeface="Montaser Arabic Bold"/>
                <a:sym typeface="Montaser Arabic Bold"/>
              </a:rPr>
            </a:br>
            <a:endParaRPr lang="en-US" sz="1800" b="1" dirty="0">
              <a:solidFill>
                <a:schemeClr val="tx1">
                  <a:lumMod val="95000"/>
                  <a:lumOff val="5000"/>
                </a:schemeClr>
              </a:solidFill>
              <a:effectLst>
                <a:outerShdw blurRad="38100" dist="38100" dir="2700000" algn="tl">
                  <a:srgbClr val="000000">
                    <a:alpha val="43137"/>
                  </a:srgbClr>
                </a:outerShdw>
              </a:effectLst>
              <a:latin typeface="Montaser Arabic Bold"/>
              <a:ea typeface="Montaser Arabic Bold"/>
              <a:cs typeface="Montaser Arabic Bold"/>
              <a:sym typeface="Montaser Arabic Bold"/>
            </a:endParaRPr>
          </a:p>
          <a:p>
            <a:pPr marL="617726" lvl="1" indent="-308863">
              <a:lnSpc>
                <a:spcPts val="5759"/>
              </a:lnSpc>
              <a:buFont typeface="Arial"/>
              <a:buChar char="•"/>
            </a:pPr>
            <a:r>
              <a:rPr lang="en-US" sz="2400" dirty="0">
                <a:solidFill>
                  <a:schemeClr val="tx1">
                    <a:lumMod val="95000"/>
                    <a:lumOff val="5000"/>
                  </a:schemeClr>
                </a:solidFill>
                <a:latin typeface="Montaser Arabic Bold"/>
                <a:ea typeface="Montaser Arabic Bold"/>
                <a:cs typeface="Montaser Arabic Bold"/>
                <a:sym typeface="Montaser Arabic Bold"/>
              </a:rPr>
              <a:t>Extend machine lifespan</a:t>
            </a:r>
          </a:p>
          <a:p>
            <a:pPr marL="617726" lvl="1" indent="-308863">
              <a:lnSpc>
                <a:spcPts val="5759"/>
              </a:lnSpc>
              <a:buFont typeface="Arial"/>
              <a:buChar char="•"/>
            </a:pPr>
            <a:r>
              <a:rPr lang="en-US" sz="2400" dirty="0">
                <a:solidFill>
                  <a:schemeClr val="tx1">
                    <a:lumMod val="95000"/>
                    <a:lumOff val="5000"/>
                  </a:schemeClr>
                </a:solidFill>
                <a:latin typeface="Montaser Arabic Bold"/>
                <a:ea typeface="Montaser Arabic Bold"/>
                <a:cs typeface="Montaser Arabic Bold"/>
                <a:sym typeface="Montaser Arabic Bold"/>
              </a:rPr>
              <a:t> Improve energy efficiency</a:t>
            </a:r>
          </a:p>
          <a:p>
            <a:pPr marL="617726" lvl="1" indent="-308863">
              <a:lnSpc>
                <a:spcPts val="5759"/>
              </a:lnSpc>
              <a:buFont typeface="Arial"/>
              <a:buChar char="•"/>
            </a:pPr>
            <a:r>
              <a:rPr lang="en-US" sz="2400" dirty="0">
                <a:solidFill>
                  <a:schemeClr val="tx1">
                    <a:lumMod val="95000"/>
                    <a:lumOff val="5000"/>
                  </a:schemeClr>
                </a:solidFill>
                <a:latin typeface="Montaser Arabic Bold"/>
                <a:ea typeface="Montaser Arabic Bold"/>
                <a:cs typeface="Montaser Arabic Bold"/>
                <a:sym typeface="Montaser Arabic Bold"/>
              </a:rPr>
              <a:t>Reduce water wastage</a:t>
            </a:r>
          </a:p>
        </p:txBody>
      </p:sp>
      <p:sp>
        <p:nvSpPr>
          <p:cNvPr id="13" name="TextBox 4">
            <a:extLst>
              <a:ext uri="{FF2B5EF4-FFF2-40B4-BE49-F238E27FC236}">
                <a16:creationId xmlns:a16="http://schemas.microsoft.com/office/drawing/2014/main" id="{89011552-9646-02C5-5067-A4A13CCC50D0}"/>
              </a:ext>
            </a:extLst>
          </p:cNvPr>
          <p:cNvSpPr txBox="1"/>
          <p:nvPr/>
        </p:nvSpPr>
        <p:spPr>
          <a:xfrm>
            <a:off x="7010400" y="755604"/>
            <a:ext cx="12344400" cy="1724546"/>
          </a:xfrm>
          <a:prstGeom prst="rect">
            <a:avLst/>
          </a:prstGeom>
        </p:spPr>
        <p:txBody>
          <a:bodyPr lIns="0" tIns="0" rIns="0" bIns="0" rtlCol="0" anchor="ctr"/>
          <a:lstStyle/>
          <a:p>
            <a:pPr algn="ctr">
              <a:lnSpc>
                <a:spcPts val="7920"/>
              </a:lnSpc>
            </a:pPr>
            <a:r>
              <a:rPr lang="en-US" sz="6600" b="1" u="sng" dirty="0">
                <a:solidFill>
                  <a:srgbClr val="253D5E"/>
                </a:solidFill>
                <a:effectLst>
                  <a:outerShdw blurRad="38100" dist="38100" dir="2700000" algn="tl">
                    <a:srgbClr val="000000">
                      <a:alpha val="43137"/>
                    </a:srgbClr>
                  </a:outerShdw>
                </a:effectLst>
                <a:latin typeface="Montaser Arabic Ultra-Bold"/>
                <a:ea typeface="Montaser Arabic Ultra-Bold"/>
                <a:cs typeface="Montaser Arabic Ultra-Bold"/>
                <a:sym typeface="Montaser Arabic Ultra-Bold"/>
              </a:rPr>
              <a:t>Features and Targets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DD49ED-0471-4346-F790-E3A4DE9E3994}"/>
            </a:ext>
          </a:extLst>
        </p:cNvPr>
        <p:cNvGrpSpPr/>
        <p:nvPr/>
      </p:nvGrpSpPr>
      <p:grpSpPr>
        <a:xfrm>
          <a:off x="0" y="0"/>
          <a:ext cx="0" cy="0"/>
          <a:chOff x="0" y="0"/>
          <a:chExt cx="0" cy="0"/>
        </a:xfrm>
      </p:grpSpPr>
      <p:sp>
        <p:nvSpPr>
          <p:cNvPr id="59" name="חץ: ימינה 58">
            <a:extLst>
              <a:ext uri="{FF2B5EF4-FFF2-40B4-BE49-F238E27FC236}">
                <a16:creationId xmlns:a16="http://schemas.microsoft.com/office/drawing/2014/main" id="{860D4265-58BA-DC61-3317-B1652B04B5AD}"/>
              </a:ext>
            </a:extLst>
          </p:cNvPr>
          <p:cNvSpPr/>
          <p:nvPr/>
        </p:nvSpPr>
        <p:spPr>
          <a:xfrm>
            <a:off x="5009479" y="1657068"/>
            <a:ext cx="1054207" cy="739964"/>
          </a:xfrm>
          <a:prstGeom prst="rightArrow">
            <a:avLst/>
          </a:prstGeom>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7" name="7 צלעות 56">
            <a:extLst>
              <a:ext uri="{FF2B5EF4-FFF2-40B4-BE49-F238E27FC236}">
                <a16:creationId xmlns:a16="http://schemas.microsoft.com/office/drawing/2014/main" id="{A2E8C619-5469-4CF6-8903-A532817276BB}"/>
              </a:ext>
            </a:extLst>
          </p:cNvPr>
          <p:cNvSpPr/>
          <p:nvPr/>
        </p:nvSpPr>
        <p:spPr>
          <a:xfrm>
            <a:off x="7739454" y="6209942"/>
            <a:ext cx="5330965" cy="3890308"/>
          </a:xfrm>
          <a:prstGeom prst="heptagon">
            <a:avLst/>
          </a:prstGeom>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58" name="7 צלעות 57">
            <a:extLst>
              <a:ext uri="{FF2B5EF4-FFF2-40B4-BE49-F238E27FC236}">
                <a16:creationId xmlns:a16="http://schemas.microsoft.com/office/drawing/2014/main" id="{33C28A56-8A0A-EF86-EE18-0CB1C2AE7270}"/>
              </a:ext>
            </a:extLst>
          </p:cNvPr>
          <p:cNvSpPr/>
          <p:nvPr/>
        </p:nvSpPr>
        <p:spPr>
          <a:xfrm>
            <a:off x="2209800" y="6209942"/>
            <a:ext cx="5330965" cy="3890308"/>
          </a:xfrm>
          <a:prstGeom prst="heptagon">
            <a:avLst/>
          </a:prstGeom>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56" name="7 צלעות 55">
            <a:extLst>
              <a:ext uri="{FF2B5EF4-FFF2-40B4-BE49-F238E27FC236}">
                <a16:creationId xmlns:a16="http://schemas.microsoft.com/office/drawing/2014/main" id="{D6491B63-ABA6-EC5E-E31C-105EDD71FD3B}"/>
              </a:ext>
            </a:extLst>
          </p:cNvPr>
          <p:cNvSpPr/>
          <p:nvPr/>
        </p:nvSpPr>
        <p:spPr>
          <a:xfrm>
            <a:off x="11160937" y="1531679"/>
            <a:ext cx="5330965" cy="3890308"/>
          </a:xfrm>
          <a:prstGeom prst="heptagon">
            <a:avLst/>
          </a:prstGeom>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31" name="TextBox 4">
            <a:extLst>
              <a:ext uri="{FF2B5EF4-FFF2-40B4-BE49-F238E27FC236}">
                <a16:creationId xmlns:a16="http://schemas.microsoft.com/office/drawing/2014/main" id="{51F8E0E7-9137-B0A5-09E0-1141420768EB}"/>
              </a:ext>
            </a:extLst>
          </p:cNvPr>
          <p:cNvSpPr txBox="1"/>
          <p:nvPr/>
        </p:nvSpPr>
        <p:spPr>
          <a:xfrm>
            <a:off x="2968897" y="-100414"/>
            <a:ext cx="12344400" cy="1724546"/>
          </a:xfrm>
          <a:prstGeom prst="rect">
            <a:avLst/>
          </a:prstGeom>
        </p:spPr>
        <p:txBody>
          <a:bodyPr lIns="0" tIns="0" rIns="0" bIns="0" rtlCol="0" anchor="ctr"/>
          <a:lstStyle/>
          <a:p>
            <a:pPr algn="ctr">
              <a:lnSpc>
                <a:spcPts val="7920"/>
              </a:lnSpc>
            </a:pPr>
            <a:r>
              <a:rPr lang="en-US" sz="6600" b="1" u="sng" dirty="0">
                <a:solidFill>
                  <a:srgbClr val="253D5E"/>
                </a:solidFill>
                <a:effectLst>
                  <a:outerShdw blurRad="38100" dist="38100" dir="2700000" algn="tl">
                    <a:srgbClr val="000000">
                      <a:alpha val="43137"/>
                    </a:srgbClr>
                  </a:outerShdw>
                </a:effectLst>
                <a:latin typeface="Montaser Arabic Ultra-Bold"/>
                <a:cs typeface="Montaser Arabic Ultra-Bold"/>
              </a:rPr>
              <a:t>Functionality and Flow </a:t>
            </a:r>
            <a:endParaRPr lang="en-US" sz="6600" b="1" u="sng" dirty="0">
              <a:solidFill>
                <a:srgbClr val="253D5E"/>
              </a:solidFill>
              <a:effectLst>
                <a:outerShdw blurRad="38100" dist="38100" dir="2700000" algn="tl">
                  <a:srgbClr val="000000">
                    <a:alpha val="43137"/>
                  </a:srgbClr>
                </a:outerShdw>
              </a:effectLst>
              <a:latin typeface="Montaser Arabic Ultra-Bold"/>
              <a:cs typeface="Montaser Arabic Ultra-Bold"/>
              <a:sym typeface="Montaser Arabic Ultra-Bold"/>
            </a:endParaRPr>
          </a:p>
        </p:txBody>
      </p:sp>
      <p:sp>
        <p:nvSpPr>
          <p:cNvPr id="40" name="תיבת טקסט 39">
            <a:extLst>
              <a:ext uri="{FF2B5EF4-FFF2-40B4-BE49-F238E27FC236}">
                <a16:creationId xmlns:a16="http://schemas.microsoft.com/office/drawing/2014/main" id="{1ADE7A00-1337-BDF4-F089-E353CDD4031B}"/>
              </a:ext>
            </a:extLst>
          </p:cNvPr>
          <p:cNvSpPr txBox="1"/>
          <p:nvPr/>
        </p:nvSpPr>
        <p:spPr>
          <a:xfrm>
            <a:off x="12178863" y="2779365"/>
            <a:ext cx="3004483" cy="1661993"/>
          </a:xfrm>
          <a:prstGeom prst="rect">
            <a:avLst/>
          </a:prstGeom>
          <a:noFill/>
        </p:spPr>
        <p:txBody>
          <a:bodyPr wrap="square" rtlCol="1">
            <a:spAutoFit/>
          </a:bodyPr>
          <a:lstStyle/>
          <a:p>
            <a:pPr lvl="0" defTabSz="914400" eaLnBrk="0" fontAlgn="base" hangingPunct="0">
              <a:spcBef>
                <a:spcPct val="0"/>
              </a:spcBef>
              <a:spcAft>
                <a:spcPct val="0"/>
              </a:spcAft>
            </a:pPr>
            <a:r>
              <a:rPr lang="en-US" sz="2400" b="1" dirty="0">
                <a:solidFill>
                  <a:schemeClr val="tx1">
                    <a:lumMod val="95000"/>
                    <a:lumOff val="5000"/>
                  </a:schemeClr>
                </a:solidFill>
              </a:rPr>
              <a:t>Abnormal Values Detection</a:t>
            </a:r>
            <a:br>
              <a:rPr lang="en-US" dirty="0">
                <a:solidFill>
                  <a:schemeClr val="tx1">
                    <a:lumMod val="95000"/>
                    <a:lumOff val="5000"/>
                  </a:schemeClr>
                </a:solidFill>
              </a:rPr>
            </a:br>
            <a:r>
              <a:rPr lang="en-US" dirty="0">
                <a:solidFill>
                  <a:schemeClr val="tx1">
                    <a:lumMod val="95000"/>
                    <a:lumOff val="5000"/>
                  </a:schemeClr>
                </a:solidFill>
              </a:rPr>
              <a:t>If the system detects abnormal values, an alert is sent to the user's dashboard</a:t>
            </a:r>
            <a:endParaRPr lang="he-IL" dirty="0">
              <a:solidFill>
                <a:schemeClr val="tx1">
                  <a:lumMod val="95000"/>
                  <a:lumOff val="5000"/>
                </a:schemeClr>
              </a:solidFill>
            </a:endParaRPr>
          </a:p>
        </p:txBody>
      </p:sp>
      <p:sp>
        <p:nvSpPr>
          <p:cNvPr id="48" name="תיבת טקסט 47">
            <a:extLst>
              <a:ext uri="{FF2B5EF4-FFF2-40B4-BE49-F238E27FC236}">
                <a16:creationId xmlns:a16="http://schemas.microsoft.com/office/drawing/2014/main" id="{FB71D077-44FF-04E2-59C5-A96E82F40798}"/>
              </a:ext>
            </a:extLst>
          </p:cNvPr>
          <p:cNvSpPr txBox="1"/>
          <p:nvPr/>
        </p:nvSpPr>
        <p:spPr>
          <a:xfrm>
            <a:off x="8530996" y="7053142"/>
            <a:ext cx="3848436" cy="2862322"/>
          </a:xfrm>
          <a:prstGeom prst="rect">
            <a:avLst/>
          </a:prstGeom>
          <a:noFill/>
        </p:spPr>
        <p:txBody>
          <a:bodyPr wrap="square" rtlCol="1">
            <a:spAutoFit/>
          </a:bodyPr>
          <a:lstStyle/>
          <a:p>
            <a:pPr marL="0" marR="0" lvl="0" indent="0" algn="l" defTabSz="914400" rtl="0" eaLnBrk="0" fontAlgn="base" latinLnBrk="0" hangingPunct="0">
              <a:lnSpc>
                <a:spcPct val="100000"/>
              </a:lnSpc>
              <a:spcBef>
                <a:spcPct val="0"/>
              </a:spcBef>
              <a:spcAft>
                <a:spcPct val="0"/>
              </a:spcAft>
              <a:buClrTx/>
              <a:buSzTx/>
              <a:tabLst/>
            </a:pPr>
            <a:r>
              <a:rPr lang="he-IL" altLang="he-IL" sz="2400" b="1" dirty="0">
                <a:solidFill>
                  <a:schemeClr val="tx1">
                    <a:lumMod val="95000"/>
                    <a:lumOff val="5000"/>
                  </a:schemeClr>
                </a:solidFill>
              </a:rPr>
              <a:t>User Interaction</a:t>
            </a:r>
          </a:p>
          <a:p>
            <a:pPr marR="0" lvl="0" indent="-285750" defTabSz="914400" eaLnBrk="0" fontAlgn="base" hangingPunct="0">
              <a:lnSpc>
                <a:spcPct val="100000"/>
              </a:lnSpc>
              <a:spcBef>
                <a:spcPct val="0"/>
              </a:spcBef>
              <a:spcAft>
                <a:spcPct val="0"/>
              </a:spcAft>
              <a:buClrTx/>
              <a:buSzTx/>
              <a:buFontTx/>
              <a:buChar char="•"/>
              <a:tabLst/>
            </a:pPr>
            <a:r>
              <a:rPr lang="he-IL" altLang="he-IL" sz="2000" dirty="0">
                <a:solidFill>
                  <a:schemeClr val="tx1">
                    <a:lumMod val="95000"/>
                    <a:lumOff val="5000"/>
                  </a:schemeClr>
                </a:solidFill>
              </a:rPr>
              <a:t>Users can monitor the data and control the washing machine through the application.</a:t>
            </a:r>
          </a:p>
          <a:p>
            <a:pPr marR="0" lvl="0" indent="-285750" defTabSz="914400" eaLnBrk="0" fontAlgn="base" hangingPunct="0">
              <a:lnSpc>
                <a:spcPct val="100000"/>
              </a:lnSpc>
              <a:spcBef>
                <a:spcPct val="0"/>
              </a:spcBef>
              <a:spcAft>
                <a:spcPct val="0"/>
              </a:spcAft>
              <a:buClrTx/>
              <a:buSzTx/>
              <a:buFontTx/>
              <a:buChar char="•"/>
              <a:tabLst/>
            </a:pPr>
            <a:r>
              <a:rPr lang="he-IL" altLang="he-IL" sz="2000" dirty="0">
                <a:solidFill>
                  <a:schemeClr val="tx1">
                    <a:lumMod val="95000"/>
                    <a:lumOff val="5000"/>
                  </a:schemeClr>
                </a:solidFill>
              </a:rPr>
              <a:t>Users can switch between manual and auto modes to adjust the machine's behavior</a:t>
            </a:r>
            <a:r>
              <a:rPr lang="he-IL" altLang="he-IL" sz="2000" dirty="0">
                <a:solidFill>
                  <a:srgbClr val="527E2E"/>
                </a:solidFill>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a:p>
            <a:endParaRPr lang="he-IL" dirty="0"/>
          </a:p>
        </p:txBody>
      </p:sp>
      <p:sp>
        <p:nvSpPr>
          <p:cNvPr id="54" name="7 צלעות 53">
            <a:extLst>
              <a:ext uri="{FF2B5EF4-FFF2-40B4-BE49-F238E27FC236}">
                <a16:creationId xmlns:a16="http://schemas.microsoft.com/office/drawing/2014/main" id="{BE6FFF5C-B18F-846D-BFEB-F167437AE7DD}"/>
              </a:ext>
            </a:extLst>
          </p:cNvPr>
          <p:cNvSpPr/>
          <p:nvPr/>
        </p:nvSpPr>
        <p:spPr>
          <a:xfrm>
            <a:off x="144107" y="1531679"/>
            <a:ext cx="5330965" cy="3890308"/>
          </a:xfrm>
          <a:prstGeom prst="heptagon">
            <a:avLst/>
          </a:prstGeom>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50" name="תיבת טקסט 49">
            <a:extLst>
              <a:ext uri="{FF2B5EF4-FFF2-40B4-BE49-F238E27FC236}">
                <a16:creationId xmlns:a16="http://schemas.microsoft.com/office/drawing/2014/main" id="{0F995C4C-28D6-833D-639E-02212CF6CC9F}"/>
              </a:ext>
            </a:extLst>
          </p:cNvPr>
          <p:cNvSpPr txBox="1"/>
          <p:nvPr/>
        </p:nvSpPr>
        <p:spPr>
          <a:xfrm>
            <a:off x="3007861" y="7190571"/>
            <a:ext cx="3508103" cy="2062103"/>
          </a:xfrm>
          <a:prstGeom prst="rect">
            <a:avLst/>
          </a:prstGeom>
          <a:noFill/>
        </p:spPr>
        <p:txBody>
          <a:bodyPr wrap="square" rtlCol="1">
            <a:spAutoFit/>
          </a:bodyPr>
          <a:lstStyle/>
          <a:p>
            <a:pPr defTabSz="914400" eaLnBrk="0" fontAlgn="base" hangingPunct="0">
              <a:spcBef>
                <a:spcPct val="0"/>
              </a:spcBef>
              <a:spcAft>
                <a:spcPct val="0"/>
              </a:spcAft>
            </a:pPr>
            <a:r>
              <a:rPr lang="en-US" sz="2400" b="1" dirty="0">
                <a:solidFill>
                  <a:schemeClr val="tx1">
                    <a:lumMod val="95000"/>
                    <a:lumOff val="5000"/>
                  </a:schemeClr>
                </a:solidFill>
              </a:rPr>
              <a:t>Automatic Adjustments (Auto Mode)</a:t>
            </a:r>
          </a:p>
          <a:p>
            <a:pPr defTabSz="914400" eaLnBrk="0" fontAlgn="base" hangingPunct="0">
              <a:spcBef>
                <a:spcPct val="0"/>
              </a:spcBef>
              <a:spcAft>
                <a:spcPct val="0"/>
              </a:spcAft>
              <a:buFontTx/>
              <a:buChar char="•"/>
            </a:pPr>
            <a:r>
              <a:rPr lang="en-US" sz="2000" dirty="0">
                <a:solidFill>
                  <a:schemeClr val="tx1">
                    <a:lumMod val="95000"/>
                    <a:lumOff val="5000"/>
                  </a:schemeClr>
                </a:solidFill>
              </a:rPr>
              <a:t>If in auto mode, the system adjusts settings automatically (e.g., stopping the cycle in case of overheating).</a:t>
            </a:r>
          </a:p>
        </p:txBody>
      </p:sp>
      <p:sp>
        <p:nvSpPr>
          <p:cNvPr id="55" name="7 צלעות 54">
            <a:extLst>
              <a:ext uri="{FF2B5EF4-FFF2-40B4-BE49-F238E27FC236}">
                <a16:creationId xmlns:a16="http://schemas.microsoft.com/office/drawing/2014/main" id="{AB540204-A4F4-5302-3F09-7E9DA9273187}"/>
              </a:ext>
            </a:extLst>
          </p:cNvPr>
          <p:cNvSpPr/>
          <p:nvPr/>
        </p:nvSpPr>
        <p:spPr>
          <a:xfrm>
            <a:off x="5634379" y="1531679"/>
            <a:ext cx="5330965" cy="3890308"/>
          </a:xfrm>
          <a:prstGeom prst="heptagon">
            <a:avLst/>
          </a:prstGeom>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27" name="תיבת טקסט 26">
            <a:extLst>
              <a:ext uri="{FF2B5EF4-FFF2-40B4-BE49-F238E27FC236}">
                <a16:creationId xmlns:a16="http://schemas.microsoft.com/office/drawing/2014/main" id="{EC4438A1-1781-A455-226A-BB4171C1A320}"/>
              </a:ext>
            </a:extLst>
          </p:cNvPr>
          <p:cNvSpPr txBox="1"/>
          <p:nvPr/>
        </p:nvSpPr>
        <p:spPr>
          <a:xfrm>
            <a:off x="968868" y="2319634"/>
            <a:ext cx="3537857" cy="2585323"/>
          </a:xfrm>
          <a:prstGeom prst="rect">
            <a:avLst/>
          </a:prstGeom>
          <a:noFill/>
        </p:spPr>
        <p:txBody>
          <a:bodyPr wrap="square" rtlCol="1">
            <a:spAutoFit/>
          </a:bodyPr>
          <a:lstStyle/>
          <a:p>
            <a:pPr lvl="0" defTabSz="914400" eaLnBrk="0" fontAlgn="base" hangingPunct="0">
              <a:spcBef>
                <a:spcPct val="0"/>
              </a:spcBef>
              <a:spcAft>
                <a:spcPct val="0"/>
              </a:spcAft>
            </a:pPr>
            <a:r>
              <a:rPr lang="he-IL" altLang="he-IL" sz="2400" b="1" dirty="0">
                <a:solidFill>
                  <a:schemeClr val="tx1">
                    <a:lumMod val="95000"/>
                    <a:lumOff val="5000"/>
                  </a:schemeClr>
                </a:solidFill>
              </a:rPr>
              <a:t>Sensor Data Collection</a:t>
            </a:r>
            <a:br>
              <a:rPr lang="he-IL" altLang="he-IL" sz="2000" b="1" dirty="0">
                <a:solidFill>
                  <a:schemeClr val="tx1">
                    <a:lumMod val="95000"/>
                    <a:lumOff val="5000"/>
                  </a:schemeClr>
                </a:solidFill>
              </a:rPr>
            </a:br>
            <a:r>
              <a:rPr lang="he-IL" altLang="he-IL" sz="2000" dirty="0">
                <a:solidFill>
                  <a:schemeClr val="tx1">
                    <a:lumMod val="95000"/>
                    <a:lumOff val="5000"/>
                  </a:schemeClr>
                </a:solidFill>
              </a:rPr>
              <a:t>The sensors in the washing machine collect data about</a:t>
            </a:r>
            <a:r>
              <a:rPr lang="he-IL" altLang="he-IL" sz="2000" b="1" dirty="0">
                <a:solidFill>
                  <a:schemeClr val="tx1">
                    <a:lumMod val="95000"/>
                    <a:lumOff val="5000"/>
                  </a:schemeClr>
                </a:solidFill>
              </a:rPr>
              <a:t>:</a:t>
            </a:r>
          </a:p>
          <a:p>
            <a:pPr lvl="0" defTabSz="914400" eaLnBrk="0" fontAlgn="base" hangingPunct="0">
              <a:spcBef>
                <a:spcPct val="0"/>
              </a:spcBef>
              <a:spcAft>
                <a:spcPct val="0"/>
              </a:spcAft>
              <a:buFontTx/>
              <a:buChar char="•"/>
            </a:pPr>
            <a:r>
              <a:rPr lang="he-IL" altLang="he-IL" sz="2000" b="1" dirty="0">
                <a:solidFill>
                  <a:schemeClr val="tx1">
                    <a:lumMod val="95000"/>
                    <a:lumOff val="5000"/>
                  </a:schemeClr>
                </a:solidFill>
              </a:rPr>
              <a:t>Temperature</a:t>
            </a:r>
          </a:p>
          <a:p>
            <a:pPr lvl="0" defTabSz="914400" eaLnBrk="0" fontAlgn="base" hangingPunct="0">
              <a:spcBef>
                <a:spcPct val="0"/>
              </a:spcBef>
              <a:spcAft>
                <a:spcPct val="0"/>
              </a:spcAft>
              <a:buFontTx/>
              <a:buChar char="•"/>
            </a:pPr>
            <a:r>
              <a:rPr lang="he-IL" altLang="he-IL" sz="2000" b="1" dirty="0">
                <a:solidFill>
                  <a:schemeClr val="tx1">
                    <a:lumMod val="95000"/>
                    <a:lumOff val="5000"/>
                  </a:schemeClr>
                </a:solidFill>
              </a:rPr>
              <a:t>Water Level</a:t>
            </a:r>
          </a:p>
          <a:p>
            <a:pPr lvl="0" defTabSz="914400" eaLnBrk="0" fontAlgn="base" hangingPunct="0">
              <a:spcBef>
                <a:spcPct val="0"/>
              </a:spcBef>
              <a:spcAft>
                <a:spcPct val="0"/>
              </a:spcAft>
              <a:buFontTx/>
              <a:buChar char="•"/>
            </a:pPr>
            <a:r>
              <a:rPr lang="he-IL" altLang="he-IL" sz="2000" b="1" dirty="0">
                <a:solidFill>
                  <a:schemeClr val="tx1">
                    <a:lumMod val="95000"/>
                    <a:lumOff val="5000"/>
                  </a:schemeClr>
                </a:solidFill>
              </a:rPr>
              <a:t>Drum Rotation</a:t>
            </a:r>
          </a:p>
          <a:p>
            <a:pPr lvl="0" defTabSz="914400" eaLnBrk="0" fontAlgn="base" hangingPunct="0">
              <a:spcBef>
                <a:spcPct val="0"/>
              </a:spcBef>
              <a:spcAft>
                <a:spcPct val="0"/>
              </a:spcAft>
              <a:buFontTx/>
              <a:buChar char="•"/>
            </a:pPr>
            <a:r>
              <a:rPr lang="he-IL" altLang="he-IL" sz="2000" b="1" dirty="0">
                <a:solidFill>
                  <a:schemeClr val="tx1">
                    <a:lumMod val="95000"/>
                    <a:lumOff val="5000"/>
                  </a:schemeClr>
                </a:solidFill>
              </a:rPr>
              <a:t>Electric Current</a:t>
            </a:r>
          </a:p>
          <a:p>
            <a:endParaRPr lang="he-IL" dirty="0"/>
          </a:p>
        </p:txBody>
      </p:sp>
      <p:sp>
        <p:nvSpPr>
          <p:cNvPr id="30" name="תיבת טקסט 29">
            <a:extLst>
              <a:ext uri="{FF2B5EF4-FFF2-40B4-BE49-F238E27FC236}">
                <a16:creationId xmlns:a16="http://schemas.microsoft.com/office/drawing/2014/main" id="{421774B3-FB97-927E-6316-7C552CCE6146}"/>
              </a:ext>
            </a:extLst>
          </p:cNvPr>
          <p:cNvSpPr txBox="1"/>
          <p:nvPr/>
        </p:nvSpPr>
        <p:spPr>
          <a:xfrm>
            <a:off x="6443419" y="2830502"/>
            <a:ext cx="3004483" cy="1292662"/>
          </a:xfrm>
          <a:prstGeom prst="rect">
            <a:avLst/>
          </a:prstGeom>
          <a:noFill/>
        </p:spPr>
        <p:txBody>
          <a:bodyPr wrap="square" rtlCol="1">
            <a:spAutoFit/>
          </a:bodyPr>
          <a:lstStyle/>
          <a:p>
            <a:pPr lvl="0" defTabSz="914400" eaLnBrk="0" fontAlgn="base" hangingPunct="0">
              <a:spcBef>
                <a:spcPct val="0"/>
              </a:spcBef>
              <a:spcAft>
                <a:spcPct val="0"/>
              </a:spcAft>
            </a:pPr>
            <a:r>
              <a:rPr lang="en-US" sz="2400" b="1" dirty="0">
                <a:solidFill>
                  <a:schemeClr val="tx1">
                    <a:lumMod val="95000"/>
                    <a:lumOff val="5000"/>
                  </a:schemeClr>
                </a:solidFill>
              </a:rPr>
              <a:t>Data Transmission</a:t>
            </a:r>
            <a:br>
              <a:rPr lang="en-US" b="1" dirty="0">
                <a:solidFill>
                  <a:schemeClr val="tx1">
                    <a:lumMod val="95000"/>
                    <a:lumOff val="5000"/>
                  </a:schemeClr>
                </a:solidFill>
              </a:rPr>
            </a:br>
            <a:r>
              <a:rPr lang="en-US" dirty="0">
                <a:solidFill>
                  <a:schemeClr val="tx1">
                    <a:lumMod val="95000"/>
                    <a:lumOff val="5000"/>
                  </a:schemeClr>
                </a:solidFill>
              </a:rPr>
              <a:t>The collected data is transmitted to the </a:t>
            </a:r>
            <a:r>
              <a:rPr lang="en-US" b="1" dirty="0">
                <a:solidFill>
                  <a:schemeClr val="tx1">
                    <a:lumMod val="95000"/>
                    <a:lumOff val="5000"/>
                  </a:schemeClr>
                </a:solidFill>
              </a:rPr>
              <a:t>MQTT broker.</a:t>
            </a:r>
            <a:endParaRPr lang="he-IL" b="1" dirty="0">
              <a:solidFill>
                <a:schemeClr val="tx1">
                  <a:lumMod val="95000"/>
                  <a:lumOff val="5000"/>
                </a:schemeClr>
              </a:solidFill>
            </a:endParaRPr>
          </a:p>
        </p:txBody>
      </p:sp>
      <p:sp>
        <p:nvSpPr>
          <p:cNvPr id="60" name="חץ: ימינה 59">
            <a:extLst>
              <a:ext uri="{FF2B5EF4-FFF2-40B4-BE49-F238E27FC236}">
                <a16:creationId xmlns:a16="http://schemas.microsoft.com/office/drawing/2014/main" id="{1F6E5F43-3261-1E04-658D-9839D21F508B}"/>
              </a:ext>
            </a:extLst>
          </p:cNvPr>
          <p:cNvSpPr/>
          <p:nvPr/>
        </p:nvSpPr>
        <p:spPr>
          <a:xfrm>
            <a:off x="10597547" y="1546373"/>
            <a:ext cx="1054207" cy="739964"/>
          </a:xfrm>
          <a:prstGeom prst="rightArrow">
            <a:avLst/>
          </a:prstGeom>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1" name="חץ: ימינה 60">
            <a:extLst>
              <a:ext uri="{FF2B5EF4-FFF2-40B4-BE49-F238E27FC236}">
                <a16:creationId xmlns:a16="http://schemas.microsoft.com/office/drawing/2014/main" id="{54B7C3BB-BDF1-16D6-2823-9C152532EF39}"/>
              </a:ext>
            </a:extLst>
          </p:cNvPr>
          <p:cNvSpPr/>
          <p:nvPr/>
        </p:nvSpPr>
        <p:spPr>
          <a:xfrm rot="7673155">
            <a:off x="11647540" y="5647481"/>
            <a:ext cx="1054207" cy="739964"/>
          </a:xfrm>
          <a:prstGeom prst="rightArrow">
            <a:avLst/>
          </a:prstGeom>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2" name="חץ: ימינה 61">
            <a:extLst>
              <a:ext uri="{FF2B5EF4-FFF2-40B4-BE49-F238E27FC236}">
                <a16:creationId xmlns:a16="http://schemas.microsoft.com/office/drawing/2014/main" id="{B348DADA-4D63-6AB5-33B1-6F725F3596FD}"/>
              </a:ext>
            </a:extLst>
          </p:cNvPr>
          <p:cNvSpPr/>
          <p:nvPr/>
        </p:nvSpPr>
        <p:spPr>
          <a:xfrm rot="10800000">
            <a:off x="7113006" y="6325878"/>
            <a:ext cx="1054207" cy="739964"/>
          </a:xfrm>
          <a:prstGeom prst="rightArrow">
            <a:avLst/>
          </a:prstGeom>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4" name="חץ: ימינה 63">
            <a:extLst>
              <a:ext uri="{FF2B5EF4-FFF2-40B4-BE49-F238E27FC236}">
                <a16:creationId xmlns:a16="http://schemas.microsoft.com/office/drawing/2014/main" id="{8CC271A1-AC40-BE1F-9DB3-C772F53F7432}"/>
              </a:ext>
            </a:extLst>
          </p:cNvPr>
          <p:cNvSpPr/>
          <p:nvPr/>
        </p:nvSpPr>
        <p:spPr>
          <a:xfrm rot="2865797">
            <a:off x="169331" y="1062640"/>
            <a:ext cx="1054207" cy="739964"/>
          </a:xfrm>
          <a:prstGeom prst="rightArrow">
            <a:avLst/>
          </a:prstGeom>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761814658"/>
      </p:ext>
    </p:extLst>
  </p:cSld>
  <p:clrMapOvr>
    <a:masterClrMapping/>
  </p:clrMapOvr>
</p:sld>
</file>

<file path=ppt/theme/theme1.xml><?xml version="1.0" encoding="utf-8"?>
<a:theme xmlns:a="http://schemas.openxmlformats.org/drawingml/2006/main" name="טיפה">
  <a:themeElements>
    <a:clrScheme name="טיפה">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טיפה">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טיפה">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TM04033925[[fn=טיפה]]</Template>
  <TotalTime>2267</TotalTime>
  <Words>733</Words>
  <Application>Microsoft Office PowerPoint</Application>
  <PresentationFormat>מותאם אישית</PresentationFormat>
  <Paragraphs>103</Paragraphs>
  <Slides>13</Slides>
  <Notes>1</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13</vt:i4>
      </vt:variant>
    </vt:vector>
  </HeadingPairs>
  <TitlesOfParts>
    <vt:vector size="20" baseType="lpstr">
      <vt:lpstr>Montaser Arabic Ultra-Bold</vt:lpstr>
      <vt:lpstr>Calibri</vt:lpstr>
      <vt:lpstr>Aharoni</vt:lpstr>
      <vt:lpstr>Arial</vt:lpstr>
      <vt:lpstr>Montaser Arabic Bold</vt:lpstr>
      <vt:lpstr>Tw Cen MT</vt:lpstr>
      <vt:lpstr>טיפה</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כאשר מעצבים מצגת על נושא הכביסה, חשוב להתמקד באלמנטים שימחישו את הרעיונות המרכזיים בצורה ברורה ואטרקטיבית. ניתן להתחיל בשקפים שמציגים את ההיסטוריה של הכביסה, החל מהשיטות המסורתיות ועד לטכנולוגיות המודרניות שנמצאות בשימוש כיום. אפשר להוסיף תמונות של מכונות</dc:title>
  <dc:creator>Adir</dc:creator>
  <cp:lastModifiedBy>17822</cp:lastModifiedBy>
  <cp:revision>12</cp:revision>
  <dcterms:created xsi:type="dcterms:W3CDTF">2006-08-16T00:00:00Z</dcterms:created>
  <dcterms:modified xsi:type="dcterms:W3CDTF">2025-01-30T09:39:38Z</dcterms:modified>
  <dc:identifier>DAGclXiB0ik</dc:identifier>
</cp:coreProperties>
</file>