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B10C0-EAB3-46B8-BF0F-0D7E45C55F8C}" v="1" dt="2024-10-03T14:05:45.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a Swaminathan" userId="ab13344b09c48f10" providerId="LiveId" clId="{4EDB10C0-EAB3-46B8-BF0F-0D7E45C55F8C}"/>
    <pc:docChg chg="undo custSel addSld modSld">
      <pc:chgData name="Adithyaa Swaminathan" userId="ab13344b09c48f10" providerId="LiveId" clId="{4EDB10C0-EAB3-46B8-BF0F-0D7E45C55F8C}" dt="2024-10-03T14:30:23.375" v="147" actId="20577"/>
      <pc:docMkLst>
        <pc:docMk/>
      </pc:docMkLst>
      <pc:sldChg chg="modSp mod">
        <pc:chgData name="Adithyaa Swaminathan" userId="ab13344b09c48f10" providerId="LiveId" clId="{4EDB10C0-EAB3-46B8-BF0F-0D7E45C55F8C}" dt="2024-09-28T07:49:49.737" v="1" actId="2711"/>
        <pc:sldMkLst>
          <pc:docMk/>
          <pc:sldMk cId="2285333897" sldId="257"/>
        </pc:sldMkLst>
        <pc:spChg chg="mod">
          <ac:chgData name="Adithyaa Swaminathan" userId="ab13344b09c48f10" providerId="LiveId" clId="{4EDB10C0-EAB3-46B8-BF0F-0D7E45C55F8C}" dt="2024-09-28T07:49:49.737" v="1" actId="2711"/>
          <ac:spMkLst>
            <pc:docMk/>
            <pc:sldMk cId="2285333897" sldId="257"/>
            <ac:spMk id="3" creationId="{BB54C16A-DEEE-3091-3672-74AAED7D11FA}"/>
          </ac:spMkLst>
        </pc:spChg>
      </pc:sldChg>
      <pc:sldChg chg="modSp mod">
        <pc:chgData name="Adithyaa Swaminathan" userId="ab13344b09c48f10" providerId="LiveId" clId="{4EDB10C0-EAB3-46B8-BF0F-0D7E45C55F8C}" dt="2024-09-28T07:50:09.537" v="2" actId="255"/>
        <pc:sldMkLst>
          <pc:docMk/>
          <pc:sldMk cId="4244555935" sldId="258"/>
        </pc:sldMkLst>
        <pc:spChg chg="mod">
          <ac:chgData name="Adithyaa Swaminathan" userId="ab13344b09c48f10" providerId="LiveId" clId="{4EDB10C0-EAB3-46B8-BF0F-0D7E45C55F8C}" dt="2024-09-28T07:50:09.537" v="2" actId="255"/>
          <ac:spMkLst>
            <pc:docMk/>
            <pc:sldMk cId="4244555935" sldId="258"/>
            <ac:spMk id="3" creationId="{DC1A9759-DF9C-0708-D43C-FAAFD8E62ED3}"/>
          </ac:spMkLst>
        </pc:spChg>
      </pc:sldChg>
      <pc:sldChg chg="modSp mod">
        <pc:chgData name="Adithyaa Swaminathan" userId="ab13344b09c48f10" providerId="LiveId" clId="{4EDB10C0-EAB3-46B8-BF0F-0D7E45C55F8C}" dt="2024-09-28T07:50:22.225" v="4" actId="14100"/>
        <pc:sldMkLst>
          <pc:docMk/>
          <pc:sldMk cId="2010195871" sldId="259"/>
        </pc:sldMkLst>
        <pc:spChg chg="mod">
          <ac:chgData name="Adithyaa Swaminathan" userId="ab13344b09c48f10" providerId="LiveId" clId="{4EDB10C0-EAB3-46B8-BF0F-0D7E45C55F8C}" dt="2024-09-28T07:50:22.225" v="4" actId="14100"/>
          <ac:spMkLst>
            <pc:docMk/>
            <pc:sldMk cId="2010195871" sldId="259"/>
            <ac:spMk id="3" creationId="{95735B3D-300E-B775-7D79-C08770B34C49}"/>
          </ac:spMkLst>
        </pc:spChg>
      </pc:sldChg>
      <pc:sldChg chg="addSp delSp modSp new mod setBg">
        <pc:chgData name="Adithyaa Swaminathan" userId="ab13344b09c48f10" providerId="LiveId" clId="{4EDB10C0-EAB3-46B8-BF0F-0D7E45C55F8C}" dt="2024-10-03T14:29:56.629" v="144" actId="255"/>
        <pc:sldMkLst>
          <pc:docMk/>
          <pc:sldMk cId="3165283407" sldId="263"/>
        </pc:sldMkLst>
        <pc:spChg chg="mod">
          <ac:chgData name="Adithyaa Swaminathan" userId="ab13344b09c48f10" providerId="LiveId" clId="{4EDB10C0-EAB3-46B8-BF0F-0D7E45C55F8C}" dt="2024-09-28T07:56:18.333" v="30" actId="26606"/>
          <ac:spMkLst>
            <pc:docMk/>
            <pc:sldMk cId="3165283407" sldId="263"/>
            <ac:spMk id="2" creationId="{B2BE49B5-1AEF-CA47-9DD6-194A4F557DB8}"/>
          </ac:spMkLst>
        </pc:spChg>
        <pc:spChg chg="mod">
          <ac:chgData name="Adithyaa Swaminathan" userId="ab13344b09c48f10" providerId="LiveId" clId="{4EDB10C0-EAB3-46B8-BF0F-0D7E45C55F8C}" dt="2024-10-03T14:29:56.629" v="144" actId="255"/>
          <ac:spMkLst>
            <pc:docMk/>
            <pc:sldMk cId="3165283407" sldId="263"/>
            <ac:spMk id="3" creationId="{B9E6C7FB-36A0-D4D9-403C-1A507681F894}"/>
          </ac:spMkLst>
        </pc:spChg>
        <pc:spChg chg="add del">
          <ac:chgData name="Adithyaa Swaminathan" userId="ab13344b09c48f10" providerId="LiveId" clId="{4EDB10C0-EAB3-46B8-BF0F-0D7E45C55F8C}" dt="2024-09-28T07:56:18.333" v="30" actId="26606"/>
          <ac:spMkLst>
            <pc:docMk/>
            <pc:sldMk cId="3165283407" sldId="263"/>
            <ac:spMk id="8" creationId="{DEE2AD96-B495-4E06-9291-B71706F728CB}"/>
          </ac:spMkLst>
        </pc:spChg>
        <pc:spChg chg="add del">
          <ac:chgData name="Adithyaa Swaminathan" userId="ab13344b09c48f10" providerId="LiveId" clId="{4EDB10C0-EAB3-46B8-BF0F-0D7E45C55F8C}" dt="2024-09-28T07:56:18.333" v="30" actId="26606"/>
          <ac:spMkLst>
            <pc:docMk/>
            <pc:sldMk cId="3165283407" sldId="263"/>
            <ac:spMk id="10" creationId="{53CF6D67-C5A8-4ADD-9E8E-1E38CA1D3166}"/>
          </ac:spMkLst>
        </pc:spChg>
        <pc:spChg chg="add del">
          <ac:chgData name="Adithyaa Swaminathan" userId="ab13344b09c48f10" providerId="LiveId" clId="{4EDB10C0-EAB3-46B8-BF0F-0D7E45C55F8C}" dt="2024-09-28T07:56:18.333" v="30" actId="26606"/>
          <ac:spMkLst>
            <pc:docMk/>
            <pc:sldMk cId="3165283407" sldId="263"/>
            <ac:spMk id="12" creationId="{86909FA0-B515-4681-B7A8-FA281D133B94}"/>
          </ac:spMkLst>
        </pc:spChg>
        <pc:spChg chg="add del">
          <ac:chgData name="Adithyaa Swaminathan" userId="ab13344b09c48f10" providerId="LiveId" clId="{4EDB10C0-EAB3-46B8-BF0F-0D7E45C55F8C}" dt="2024-09-28T07:56:18.333" v="30" actId="26606"/>
          <ac:spMkLst>
            <pc:docMk/>
            <pc:sldMk cId="3165283407" sldId="263"/>
            <ac:spMk id="14" creationId="{21C9FE86-FCC3-4A31-AA1C-C882262B7FE7}"/>
          </ac:spMkLst>
        </pc:spChg>
        <pc:spChg chg="add del">
          <ac:chgData name="Adithyaa Swaminathan" userId="ab13344b09c48f10" providerId="LiveId" clId="{4EDB10C0-EAB3-46B8-BF0F-0D7E45C55F8C}" dt="2024-09-28T07:56:18.333" v="30" actId="26606"/>
          <ac:spMkLst>
            <pc:docMk/>
            <pc:sldMk cId="3165283407" sldId="263"/>
            <ac:spMk id="16" creationId="{7D96243B-ECED-4B71-8E06-AE9A285EAD20}"/>
          </ac:spMkLst>
        </pc:spChg>
        <pc:spChg chg="add del">
          <ac:chgData name="Adithyaa Swaminathan" userId="ab13344b09c48f10" providerId="LiveId" clId="{4EDB10C0-EAB3-46B8-BF0F-0D7E45C55F8C}" dt="2024-09-28T07:56:18.333" v="30" actId="26606"/>
          <ac:spMkLst>
            <pc:docMk/>
            <pc:sldMk cId="3165283407" sldId="263"/>
            <ac:spMk id="18" creationId="{A09989E4-EFDC-4A90-A633-E0525FB4139E}"/>
          </ac:spMkLst>
        </pc:spChg>
        <pc:spChg chg="add del">
          <ac:chgData name="Adithyaa Swaminathan" userId="ab13344b09c48f10" providerId="LiveId" clId="{4EDB10C0-EAB3-46B8-BF0F-0D7E45C55F8C}" dt="2024-09-28T07:55:44.861" v="19" actId="26606"/>
          <ac:spMkLst>
            <pc:docMk/>
            <pc:sldMk cId="3165283407" sldId="263"/>
            <ac:spMk id="23" creationId="{5C8908E2-EE49-44D2-9428-A28D2312A8D5}"/>
          </ac:spMkLst>
        </pc:spChg>
        <pc:spChg chg="add del">
          <ac:chgData name="Adithyaa Swaminathan" userId="ab13344b09c48f10" providerId="LiveId" clId="{4EDB10C0-EAB3-46B8-BF0F-0D7E45C55F8C}" dt="2024-09-28T07:56:18.333" v="30" actId="26606"/>
          <ac:spMkLst>
            <pc:docMk/>
            <pc:sldMk cId="3165283407" sldId="263"/>
            <ac:spMk id="27" creationId="{BC4C4868-CB8F-4AF9-9CDB-8108F2C19B67}"/>
          </ac:spMkLst>
        </pc:spChg>
        <pc:spChg chg="add del">
          <ac:chgData name="Adithyaa Swaminathan" userId="ab13344b09c48f10" providerId="LiveId" clId="{4EDB10C0-EAB3-46B8-BF0F-0D7E45C55F8C}" dt="2024-09-28T07:55:44.861" v="19" actId="26606"/>
          <ac:spMkLst>
            <pc:docMk/>
            <pc:sldMk cId="3165283407" sldId="263"/>
            <ac:spMk id="29" creationId="{BD92035A-AA2F-4CD8-A556-1CE8BDEC75BD}"/>
          </ac:spMkLst>
        </pc:spChg>
        <pc:spChg chg="add del">
          <ac:chgData name="Adithyaa Swaminathan" userId="ab13344b09c48f10" providerId="LiveId" clId="{4EDB10C0-EAB3-46B8-BF0F-0D7E45C55F8C}" dt="2024-09-28T07:55:44.861" v="19" actId="26606"/>
          <ac:spMkLst>
            <pc:docMk/>
            <pc:sldMk cId="3165283407" sldId="263"/>
            <ac:spMk id="31" creationId="{ED888B23-07FA-482A-96DF-47E31AF1A603}"/>
          </ac:spMkLst>
        </pc:spChg>
        <pc:spChg chg="add del">
          <ac:chgData name="Adithyaa Swaminathan" userId="ab13344b09c48f10" providerId="LiveId" clId="{4EDB10C0-EAB3-46B8-BF0F-0D7E45C55F8C}" dt="2024-09-28T07:55:49.444" v="22" actId="26606"/>
          <ac:spMkLst>
            <pc:docMk/>
            <pc:sldMk cId="3165283407" sldId="263"/>
            <ac:spMk id="33" creationId="{38FAA1A1-D861-433F-88FA-1E9D6FD31D11}"/>
          </ac:spMkLst>
        </pc:spChg>
        <pc:spChg chg="add del">
          <ac:chgData name="Adithyaa Swaminathan" userId="ab13344b09c48f10" providerId="LiveId" clId="{4EDB10C0-EAB3-46B8-BF0F-0D7E45C55F8C}" dt="2024-09-28T07:55:49.444" v="22" actId="26606"/>
          <ac:spMkLst>
            <pc:docMk/>
            <pc:sldMk cId="3165283407" sldId="263"/>
            <ac:spMk id="34" creationId="{09588DA8-065E-4F6F-8EFD-43104AB2E0CF}"/>
          </ac:spMkLst>
        </pc:spChg>
        <pc:spChg chg="add del">
          <ac:chgData name="Adithyaa Swaminathan" userId="ab13344b09c48f10" providerId="LiveId" clId="{4EDB10C0-EAB3-46B8-BF0F-0D7E45C55F8C}" dt="2024-09-28T07:55:49.444" v="22" actId="26606"/>
          <ac:spMkLst>
            <pc:docMk/>
            <pc:sldMk cId="3165283407" sldId="263"/>
            <ac:spMk id="35" creationId="{8D71EDA1-87BF-4D5D-AB79-F346FD19278A}"/>
          </ac:spMkLst>
        </pc:spChg>
        <pc:spChg chg="add del">
          <ac:chgData name="Adithyaa Swaminathan" userId="ab13344b09c48f10" providerId="LiveId" clId="{4EDB10C0-EAB3-46B8-BF0F-0D7E45C55F8C}" dt="2024-09-28T07:55:49.444" v="22" actId="26606"/>
          <ac:spMkLst>
            <pc:docMk/>
            <pc:sldMk cId="3165283407" sldId="263"/>
            <ac:spMk id="36" creationId="{C4285719-470E-454C-AF62-8323075F1F5B}"/>
          </ac:spMkLst>
        </pc:spChg>
        <pc:spChg chg="add del">
          <ac:chgData name="Adithyaa Swaminathan" userId="ab13344b09c48f10" providerId="LiveId" clId="{4EDB10C0-EAB3-46B8-BF0F-0D7E45C55F8C}" dt="2024-09-28T07:55:49.444" v="22" actId="26606"/>
          <ac:spMkLst>
            <pc:docMk/>
            <pc:sldMk cId="3165283407" sldId="263"/>
            <ac:spMk id="37" creationId="{CD9FE4EF-C4D8-49A0-B2FF-81D8DB7D8A24}"/>
          </ac:spMkLst>
        </pc:spChg>
        <pc:spChg chg="add del">
          <ac:chgData name="Adithyaa Swaminathan" userId="ab13344b09c48f10" providerId="LiveId" clId="{4EDB10C0-EAB3-46B8-BF0F-0D7E45C55F8C}" dt="2024-09-28T07:55:49.444" v="22" actId="26606"/>
          <ac:spMkLst>
            <pc:docMk/>
            <pc:sldMk cId="3165283407" sldId="263"/>
            <ac:spMk id="38" creationId="{4300840D-0A0B-4512-BACA-B439D5B9C57C}"/>
          </ac:spMkLst>
        </pc:spChg>
        <pc:spChg chg="add del">
          <ac:chgData name="Adithyaa Swaminathan" userId="ab13344b09c48f10" providerId="LiveId" clId="{4EDB10C0-EAB3-46B8-BF0F-0D7E45C55F8C}" dt="2024-09-28T07:55:49.444" v="22" actId="26606"/>
          <ac:spMkLst>
            <pc:docMk/>
            <pc:sldMk cId="3165283407" sldId="263"/>
            <ac:spMk id="39" creationId="{D2B78728-A580-49A7-84F9-6EF6F583ADE0}"/>
          </ac:spMkLst>
        </pc:spChg>
        <pc:spChg chg="add del">
          <ac:chgData name="Adithyaa Swaminathan" userId="ab13344b09c48f10" providerId="LiveId" clId="{4EDB10C0-EAB3-46B8-BF0F-0D7E45C55F8C}" dt="2024-09-28T07:56:18.333" v="30" actId="26606"/>
          <ac:spMkLst>
            <pc:docMk/>
            <pc:sldMk cId="3165283407" sldId="263"/>
            <ac:spMk id="41" creationId="{1B15ED52-F352-441B-82BF-E0EA34836D08}"/>
          </ac:spMkLst>
        </pc:spChg>
        <pc:spChg chg="add del">
          <ac:chgData name="Adithyaa Swaminathan" userId="ab13344b09c48f10" providerId="LiveId" clId="{4EDB10C0-EAB3-46B8-BF0F-0D7E45C55F8C}" dt="2024-09-28T07:56:18.333" v="30" actId="26606"/>
          <ac:spMkLst>
            <pc:docMk/>
            <pc:sldMk cId="3165283407" sldId="263"/>
            <ac:spMk id="42" creationId="{3B2E3793-BFE6-45A2-9B7B-E18844431C99}"/>
          </ac:spMkLst>
        </pc:spChg>
        <pc:spChg chg="add del">
          <ac:chgData name="Adithyaa Swaminathan" userId="ab13344b09c48f10" providerId="LiveId" clId="{4EDB10C0-EAB3-46B8-BF0F-0D7E45C55F8C}" dt="2024-09-28T07:56:18.333" v="30" actId="26606"/>
          <ac:spMkLst>
            <pc:docMk/>
            <pc:sldMk cId="3165283407" sldId="263"/>
            <ac:spMk id="43" creationId="{375E0459-6403-40CD-989D-56A4407CA12E}"/>
          </ac:spMkLst>
        </pc:spChg>
        <pc:spChg chg="add del">
          <ac:chgData name="Adithyaa Swaminathan" userId="ab13344b09c48f10" providerId="LiveId" clId="{4EDB10C0-EAB3-46B8-BF0F-0D7E45C55F8C}" dt="2024-09-28T07:56:18.333" v="30" actId="26606"/>
          <ac:spMkLst>
            <pc:docMk/>
            <pc:sldMk cId="3165283407" sldId="263"/>
            <ac:spMk id="44" creationId="{53E5B1A8-3AC9-4BD1-9BBC-78CA94F2D1BA}"/>
          </ac:spMkLst>
        </pc:spChg>
        <pc:spChg chg="add del">
          <ac:chgData name="Adithyaa Swaminathan" userId="ab13344b09c48f10" providerId="LiveId" clId="{4EDB10C0-EAB3-46B8-BF0F-0D7E45C55F8C}" dt="2024-09-28T07:56:17.882" v="29" actId="26606"/>
          <ac:spMkLst>
            <pc:docMk/>
            <pc:sldMk cId="3165283407" sldId="263"/>
            <ac:spMk id="49" creationId="{70DFC902-7D23-471A-B557-B6B6917D7A0D}"/>
          </ac:spMkLst>
        </pc:spChg>
        <pc:spChg chg="add del">
          <ac:chgData name="Adithyaa Swaminathan" userId="ab13344b09c48f10" providerId="LiveId" clId="{4EDB10C0-EAB3-46B8-BF0F-0D7E45C55F8C}" dt="2024-09-28T07:56:17.882" v="29" actId="26606"/>
          <ac:spMkLst>
            <pc:docMk/>
            <pc:sldMk cId="3165283407" sldId="263"/>
            <ac:spMk id="51" creationId="{A55D5633-D557-4DCA-982C-FF36EB7A1C00}"/>
          </ac:spMkLst>
        </pc:spChg>
        <pc:spChg chg="add del">
          <ac:chgData name="Adithyaa Swaminathan" userId="ab13344b09c48f10" providerId="LiveId" clId="{4EDB10C0-EAB3-46B8-BF0F-0D7E45C55F8C}" dt="2024-09-28T07:56:17.882" v="29" actId="26606"/>
          <ac:spMkLst>
            <pc:docMk/>
            <pc:sldMk cId="3165283407" sldId="263"/>
            <ac:spMk id="53" creationId="{450D3AD2-FA80-415F-A9CE-54D884561CD7}"/>
          </ac:spMkLst>
        </pc:spChg>
        <pc:grpChg chg="add del">
          <ac:chgData name="Adithyaa Swaminathan" userId="ab13344b09c48f10" providerId="LiveId" clId="{4EDB10C0-EAB3-46B8-BF0F-0D7E45C55F8C}" dt="2024-09-28T07:55:44.861" v="19" actId="26606"/>
          <ac:grpSpMkLst>
            <pc:docMk/>
            <pc:sldMk cId="3165283407" sldId="263"/>
            <ac:grpSpMk id="25" creationId="{5D1A9D8B-3117-4D9D-BDA4-DD81895098B0}"/>
          </ac:grpSpMkLst>
        </pc:grpChg>
      </pc:sldChg>
      <pc:sldChg chg="modSp add mod">
        <pc:chgData name="Adithyaa Swaminathan" userId="ab13344b09c48f10" providerId="LiveId" clId="{4EDB10C0-EAB3-46B8-BF0F-0D7E45C55F8C}" dt="2024-10-03T14:30:23.375" v="147" actId="20577"/>
        <pc:sldMkLst>
          <pc:docMk/>
          <pc:sldMk cId="541237619" sldId="264"/>
        </pc:sldMkLst>
        <pc:spChg chg="mod">
          <ac:chgData name="Adithyaa Swaminathan" userId="ab13344b09c48f10" providerId="LiveId" clId="{4EDB10C0-EAB3-46B8-BF0F-0D7E45C55F8C}" dt="2024-10-03T14:30:23.375" v="147" actId="20577"/>
          <ac:spMkLst>
            <pc:docMk/>
            <pc:sldMk cId="541237619" sldId="264"/>
            <ac:spMk id="3" creationId="{B9E6C7FB-36A0-D4D9-403C-1A507681F894}"/>
          </ac:spMkLst>
        </pc:spChg>
      </pc:sldChg>
      <pc:sldChg chg="addSp delSp modSp new mod setBg">
        <pc:chgData name="Adithyaa Swaminathan" userId="ab13344b09c48f10" providerId="LiveId" clId="{4EDB10C0-EAB3-46B8-BF0F-0D7E45C55F8C}" dt="2024-10-03T14:29:24.148" v="139" actId="255"/>
        <pc:sldMkLst>
          <pc:docMk/>
          <pc:sldMk cId="237866982" sldId="265"/>
        </pc:sldMkLst>
        <pc:spChg chg="mod">
          <ac:chgData name="Adithyaa Swaminathan" userId="ab13344b09c48f10" providerId="LiveId" clId="{4EDB10C0-EAB3-46B8-BF0F-0D7E45C55F8C}" dt="2024-10-03T14:19:44.987" v="109" actId="26606"/>
          <ac:spMkLst>
            <pc:docMk/>
            <pc:sldMk cId="237866982" sldId="265"/>
            <ac:spMk id="2" creationId="{0EB2932D-B871-3996-D1D3-02AAB33EB918}"/>
          </ac:spMkLst>
        </pc:spChg>
        <pc:spChg chg="mod">
          <ac:chgData name="Adithyaa Swaminathan" userId="ab13344b09c48f10" providerId="LiveId" clId="{4EDB10C0-EAB3-46B8-BF0F-0D7E45C55F8C}" dt="2024-10-03T14:29:24.148" v="139" actId="255"/>
          <ac:spMkLst>
            <pc:docMk/>
            <pc:sldMk cId="237866982" sldId="265"/>
            <ac:spMk id="3" creationId="{17DFB21E-425B-9248-B1EA-557DA7E3588A}"/>
          </ac:spMkLst>
        </pc:spChg>
        <pc:spChg chg="add del">
          <ac:chgData name="Adithyaa Swaminathan" userId="ab13344b09c48f10" providerId="LiveId" clId="{4EDB10C0-EAB3-46B8-BF0F-0D7E45C55F8C}" dt="2024-10-03T14:19:44.987" v="109" actId="26606"/>
          <ac:spMkLst>
            <pc:docMk/>
            <pc:sldMk cId="237866982" sldId="265"/>
            <ac:spMk id="8" creationId="{1C799903-48D5-4A31-A1A2-541072D9771E}"/>
          </ac:spMkLst>
        </pc:spChg>
        <pc:spChg chg="add del">
          <ac:chgData name="Adithyaa Swaminathan" userId="ab13344b09c48f10" providerId="LiveId" clId="{4EDB10C0-EAB3-46B8-BF0F-0D7E45C55F8C}" dt="2024-10-03T14:19:44.987" v="109" actId="26606"/>
          <ac:spMkLst>
            <pc:docMk/>
            <pc:sldMk cId="237866982" sldId="265"/>
            <ac:spMk id="10" creationId="{8EFFF109-FC58-4FD3-BE05-9775A1310F55}"/>
          </ac:spMkLst>
        </pc:spChg>
        <pc:spChg chg="add del">
          <ac:chgData name="Adithyaa Swaminathan" userId="ab13344b09c48f10" providerId="LiveId" clId="{4EDB10C0-EAB3-46B8-BF0F-0D7E45C55F8C}" dt="2024-10-03T14:19:44.987" v="109" actId="26606"/>
          <ac:spMkLst>
            <pc:docMk/>
            <pc:sldMk cId="237866982" sldId="265"/>
            <ac:spMk id="12" creationId="{E1B96AD6-92A9-4273-A62B-96A1C3E0BA95}"/>
          </ac:spMkLst>
        </pc:spChg>
        <pc:spChg chg="add del">
          <ac:chgData name="Adithyaa Swaminathan" userId="ab13344b09c48f10" providerId="LiveId" clId="{4EDB10C0-EAB3-46B8-BF0F-0D7E45C55F8C}" dt="2024-10-03T14:19:44.987" v="109" actId="26606"/>
          <ac:spMkLst>
            <pc:docMk/>
            <pc:sldMk cId="237866982" sldId="265"/>
            <ac:spMk id="14" creationId="{463EEC44-1BA3-44ED-81FC-A644B04B2A44}"/>
          </ac:spMkLst>
        </pc:spChg>
        <pc:spChg chg="add">
          <ac:chgData name="Adithyaa Swaminathan" userId="ab13344b09c48f10" providerId="LiveId" clId="{4EDB10C0-EAB3-46B8-BF0F-0D7E45C55F8C}" dt="2024-10-03T14:19:44.987" v="109" actId="26606"/>
          <ac:spMkLst>
            <pc:docMk/>
            <pc:sldMk cId="237866982" sldId="265"/>
            <ac:spMk id="19" creationId="{1709F1D5-B0F1-4714-A239-E5B61C161915}"/>
          </ac:spMkLst>
        </pc:spChg>
        <pc:spChg chg="add">
          <ac:chgData name="Adithyaa Swaminathan" userId="ab13344b09c48f10" providerId="LiveId" clId="{4EDB10C0-EAB3-46B8-BF0F-0D7E45C55F8C}" dt="2024-10-03T14:19:44.987" v="109" actId="26606"/>
          <ac:spMkLst>
            <pc:docMk/>
            <pc:sldMk cId="237866982" sldId="265"/>
            <ac:spMk id="21" creationId="{228FB460-D3FF-4440-A020-05982A09E517}"/>
          </ac:spMkLst>
        </pc:spChg>
        <pc:spChg chg="add">
          <ac:chgData name="Adithyaa Swaminathan" userId="ab13344b09c48f10" providerId="LiveId" clId="{4EDB10C0-EAB3-46B8-BF0F-0D7E45C55F8C}" dt="2024-10-03T14:19:44.987" v="109" actId="26606"/>
          <ac:spMkLst>
            <pc:docMk/>
            <pc:sldMk cId="237866982" sldId="265"/>
            <ac:spMk id="23" creationId="{14847E93-7DC1-4D4B-8829-B19AA7137C50}"/>
          </ac:spMkLst>
        </pc:spChg>
        <pc:spChg chg="add">
          <ac:chgData name="Adithyaa Swaminathan" userId="ab13344b09c48f10" providerId="LiveId" clId="{4EDB10C0-EAB3-46B8-BF0F-0D7E45C55F8C}" dt="2024-10-03T14:19:44.987" v="109" actId="26606"/>
          <ac:spMkLst>
            <pc:docMk/>
            <pc:sldMk cId="237866982" sldId="265"/>
            <ac:spMk id="25" creationId="{5566D6E1-03A1-4D73-A4E0-35D74D568A04}"/>
          </ac:spMkLst>
        </pc:spChg>
        <pc:spChg chg="add">
          <ac:chgData name="Adithyaa Swaminathan" userId="ab13344b09c48f10" providerId="LiveId" clId="{4EDB10C0-EAB3-46B8-BF0F-0D7E45C55F8C}" dt="2024-10-03T14:19:44.987" v="109" actId="26606"/>
          <ac:spMkLst>
            <pc:docMk/>
            <pc:sldMk cId="237866982" sldId="265"/>
            <ac:spMk id="27" creationId="{9F835A99-04AC-494A-A572-AFE8413CC938}"/>
          </ac:spMkLst>
        </pc:spChg>
        <pc:spChg chg="add">
          <ac:chgData name="Adithyaa Swaminathan" userId="ab13344b09c48f10" providerId="LiveId" clId="{4EDB10C0-EAB3-46B8-BF0F-0D7E45C55F8C}" dt="2024-10-03T14:19:44.987" v="109" actId="26606"/>
          <ac:spMkLst>
            <pc:docMk/>
            <pc:sldMk cId="237866982" sldId="265"/>
            <ac:spMk id="29" creationId="{7B786209-1B0B-4CA9-9BDD-F7327066A84D}"/>
          </ac:spMkLst>
        </pc:spChg>
        <pc:spChg chg="add">
          <ac:chgData name="Adithyaa Swaminathan" userId="ab13344b09c48f10" providerId="LiveId" clId="{4EDB10C0-EAB3-46B8-BF0F-0D7E45C55F8C}" dt="2024-10-03T14:19:44.987" v="109" actId="26606"/>
          <ac:spMkLst>
            <pc:docMk/>
            <pc:sldMk cId="237866982" sldId="265"/>
            <ac:spMk id="31" creationId="{2D2964BB-484D-45AE-AD66-D407D0629652}"/>
          </ac:spMkLst>
        </pc:spChg>
        <pc:spChg chg="add">
          <ac:chgData name="Adithyaa Swaminathan" userId="ab13344b09c48f10" providerId="LiveId" clId="{4EDB10C0-EAB3-46B8-BF0F-0D7E45C55F8C}" dt="2024-10-03T14:19:44.987" v="109" actId="26606"/>
          <ac:spMkLst>
            <pc:docMk/>
            <pc:sldMk cId="237866982" sldId="265"/>
            <ac:spMk id="33" creationId="{6691AC69-A76E-4DAB-B565-468B6B87AC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9CD0-F04A-4C20-2E82-AA2903D21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2ACC5F-C410-40AF-640B-EC91BEF562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C99B8F3-6814-FF4A-0987-0FD18655EBFC}"/>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5" name="Footer Placeholder 4">
            <a:extLst>
              <a:ext uri="{FF2B5EF4-FFF2-40B4-BE49-F238E27FC236}">
                <a16:creationId xmlns:a16="http://schemas.microsoft.com/office/drawing/2014/main" id="{36FF33CE-80F1-3EC5-DA07-E83FF219FA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36FAA-C1C1-A06A-4776-509FF51DC159}"/>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194539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3072-4D0D-4295-AE84-28A832337BA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B1162F-CF77-13B0-920B-A64B408094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EA0CE0-C232-DE8E-2D92-25F2B098232A}"/>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5" name="Footer Placeholder 4">
            <a:extLst>
              <a:ext uri="{FF2B5EF4-FFF2-40B4-BE49-F238E27FC236}">
                <a16:creationId xmlns:a16="http://schemas.microsoft.com/office/drawing/2014/main" id="{A360A16E-6AB5-297D-F38A-924C56033E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88D376-4D5D-0C8F-05D1-6CAB0DEE3FE4}"/>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401585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82F94-1C3A-48B8-3140-68CF1155B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AF18D7-68F0-2CB3-4CAF-DB78C6AC3C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726E86-CF01-E94B-52EC-1670137471A4}"/>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5" name="Footer Placeholder 4">
            <a:extLst>
              <a:ext uri="{FF2B5EF4-FFF2-40B4-BE49-F238E27FC236}">
                <a16:creationId xmlns:a16="http://schemas.microsoft.com/office/drawing/2014/main" id="{CDAA0EC6-C44F-3616-6AF8-427918A3AA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5C813D-8D3D-BB77-676D-7A26127B1529}"/>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308233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66F7-026F-E941-974F-63119F10F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F44C06-03A5-B518-AF2C-440274F35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887B10-CE59-B6FB-4D8B-B038A25080ED}"/>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5" name="Footer Placeholder 4">
            <a:extLst>
              <a:ext uri="{FF2B5EF4-FFF2-40B4-BE49-F238E27FC236}">
                <a16:creationId xmlns:a16="http://schemas.microsoft.com/office/drawing/2014/main" id="{03BD23E2-2C07-AEBA-D71A-C223E87B32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53ECC-5459-7E4C-2ADC-6A1E7B6CAEE6}"/>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194236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58AB-2CA4-1F32-104B-657BBF673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2E03C2D-A131-55DA-79C9-6DD11B6596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F145B1-EF4A-55DF-5D60-1C46E37920C2}"/>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5" name="Footer Placeholder 4">
            <a:extLst>
              <a:ext uri="{FF2B5EF4-FFF2-40B4-BE49-F238E27FC236}">
                <a16:creationId xmlns:a16="http://schemas.microsoft.com/office/drawing/2014/main" id="{871D519D-2FC6-CA4B-6F55-6F190DA9F6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FA2F73-6576-FDF1-0A90-46856D95EAC9}"/>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163787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BA33-2545-D63B-6390-5FE45DDB1C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7248A3F-9F07-F9A8-6586-F13FDAFF75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051045-8D9F-830E-0CA3-BDA2AFFA41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85E079-23EA-4859-F3B7-2DB8578D145E}"/>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6" name="Footer Placeholder 5">
            <a:extLst>
              <a:ext uri="{FF2B5EF4-FFF2-40B4-BE49-F238E27FC236}">
                <a16:creationId xmlns:a16="http://schemas.microsoft.com/office/drawing/2014/main" id="{AE69E014-EDA6-3946-0AAB-3AA2F93A23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C218C6-C1A1-90BB-8E2B-9C3B3D392C7D}"/>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51745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916C-FD1A-23E8-B490-6A076DD41F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D1761-53CA-D127-F884-248BFE5B6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71BB20-A993-12AE-B8A6-C6992C2910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3E0B070-60FB-3625-6307-1E817B6D1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2E3171-C4A5-AC15-35EA-DCCE8261E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B05137-FAD6-EF67-916D-8DF9CD0ECE86}"/>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8" name="Footer Placeholder 7">
            <a:extLst>
              <a:ext uri="{FF2B5EF4-FFF2-40B4-BE49-F238E27FC236}">
                <a16:creationId xmlns:a16="http://schemas.microsoft.com/office/drawing/2014/main" id="{FD4AD7BB-5BCE-6A3F-792A-79D49151DF0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C2DD21-66E4-E66A-2AF4-87126AFECFD5}"/>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258812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52F5-275B-8D15-AA91-04FA3FB8DD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93055C-D0DC-0B2D-C7ED-87A69C7CE38F}"/>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4" name="Footer Placeholder 3">
            <a:extLst>
              <a:ext uri="{FF2B5EF4-FFF2-40B4-BE49-F238E27FC236}">
                <a16:creationId xmlns:a16="http://schemas.microsoft.com/office/drawing/2014/main" id="{5A1363C1-8BE3-2DEE-A49F-7F236AB1567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7864D21-8744-E8DA-9A9E-63AD2A8F49D9}"/>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312827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5321A-F18D-AFCD-4C8E-D98BBBC31AC1}"/>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3" name="Footer Placeholder 2">
            <a:extLst>
              <a:ext uri="{FF2B5EF4-FFF2-40B4-BE49-F238E27FC236}">
                <a16:creationId xmlns:a16="http://schemas.microsoft.com/office/drawing/2014/main" id="{4E8AF2D9-B603-5A48-844A-662CF006F0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A6FC85-9CC7-CFC3-80C0-B3D0C839C831}"/>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425518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BD85-E689-5A44-9143-70F8939FA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FC60A9-4B15-985D-D774-ED3F8DE13C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9851DA-D9AD-C80E-544D-98CDDE9D6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1E97C-E298-EB60-DE4B-C1BE870CFD3E}"/>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6" name="Footer Placeholder 5">
            <a:extLst>
              <a:ext uri="{FF2B5EF4-FFF2-40B4-BE49-F238E27FC236}">
                <a16:creationId xmlns:a16="http://schemas.microsoft.com/office/drawing/2014/main" id="{260D4860-01AC-451E-CA32-52192844C3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47E8A0-5068-D023-9EC5-CECE45B4FD4A}"/>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397378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EC9C-EB45-F891-E836-AFBE7AE11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A7EE06-C061-2B34-04FD-2BBB707F9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EBAA0B6-BACE-A587-ADA8-A498A557C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7504D-FD57-E94F-2956-DF6D96FD99C9}"/>
              </a:ext>
            </a:extLst>
          </p:cNvPr>
          <p:cNvSpPr>
            <a:spLocks noGrp="1"/>
          </p:cNvSpPr>
          <p:nvPr>
            <p:ph type="dt" sz="half" idx="10"/>
          </p:nvPr>
        </p:nvSpPr>
        <p:spPr/>
        <p:txBody>
          <a:bodyPr/>
          <a:lstStyle/>
          <a:p>
            <a:fld id="{67F72A6A-6B84-4608-AEAC-0FCAABFCB081}" type="datetimeFigureOut">
              <a:rPr lang="en-GB" smtClean="0"/>
              <a:t>03/10/2024</a:t>
            </a:fld>
            <a:endParaRPr lang="en-GB"/>
          </a:p>
        </p:txBody>
      </p:sp>
      <p:sp>
        <p:nvSpPr>
          <p:cNvPr id="6" name="Footer Placeholder 5">
            <a:extLst>
              <a:ext uri="{FF2B5EF4-FFF2-40B4-BE49-F238E27FC236}">
                <a16:creationId xmlns:a16="http://schemas.microsoft.com/office/drawing/2014/main" id="{BA4CA7D0-262C-7AC5-7B03-6BDA872B75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7AE5DA-B5F9-FDB5-D371-492472DDB304}"/>
              </a:ext>
            </a:extLst>
          </p:cNvPr>
          <p:cNvSpPr>
            <a:spLocks noGrp="1"/>
          </p:cNvSpPr>
          <p:nvPr>
            <p:ph type="sldNum" sz="quarter" idx="12"/>
          </p:nvPr>
        </p:nvSpPr>
        <p:spPr/>
        <p:txBody>
          <a:bodyPr/>
          <a:lstStyle/>
          <a:p>
            <a:fld id="{2E916736-9AAA-40D3-912B-6ADDE81586FC}" type="slidenum">
              <a:rPr lang="en-GB" smtClean="0"/>
              <a:t>‹#›</a:t>
            </a:fld>
            <a:endParaRPr lang="en-GB"/>
          </a:p>
        </p:txBody>
      </p:sp>
    </p:spTree>
    <p:extLst>
      <p:ext uri="{BB962C8B-B14F-4D97-AF65-F5344CB8AC3E}">
        <p14:creationId xmlns:p14="http://schemas.microsoft.com/office/powerpoint/2010/main" val="278834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998C0-D7B5-B191-EFD4-395F31B6D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899848-A1E5-DDF7-1DE9-726D09441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968E71-46AA-4957-F3C0-D3838C9E8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F72A6A-6B84-4608-AEAC-0FCAABFCB081}" type="datetimeFigureOut">
              <a:rPr lang="en-GB" smtClean="0"/>
              <a:t>03/10/2024</a:t>
            </a:fld>
            <a:endParaRPr lang="en-GB"/>
          </a:p>
        </p:txBody>
      </p:sp>
      <p:sp>
        <p:nvSpPr>
          <p:cNvPr id="5" name="Footer Placeholder 4">
            <a:extLst>
              <a:ext uri="{FF2B5EF4-FFF2-40B4-BE49-F238E27FC236}">
                <a16:creationId xmlns:a16="http://schemas.microsoft.com/office/drawing/2014/main" id="{A7E106AE-7372-3312-4E29-55EE41C1A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670B01D-5E49-420E-57F0-46B2F7363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916736-9AAA-40D3-912B-6ADDE81586FC}" type="slidenum">
              <a:rPr lang="en-GB" smtClean="0"/>
              <a:t>‹#›</a:t>
            </a:fld>
            <a:endParaRPr lang="en-GB"/>
          </a:p>
        </p:txBody>
      </p:sp>
    </p:spTree>
    <p:extLst>
      <p:ext uri="{BB962C8B-B14F-4D97-AF65-F5344CB8AC3E}">
        <p14:creationId xmlns:p14="http://schemas.microsoft.com/office/powerpoint/2010/main" val="71147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07C2-9321-0ECE-DB5B-9AC05F30E80F}"/>
              </a:ext>
            </a:extLst>
          </p:cNvPr>
          <p:cNvSpPr>
            <a:spLocks noGrp="1"/>
          </p:cNvSpPr>
          <p:nvPr>
            <p:ph type="ctrTitle"/>
          </p:nvPr>
        </p:nvSpPr>
        <p:spPr/>
        <p:txBody>
          <a:bodyPr>
            <a:normAutofit/>
          </a:bodyPr>
          <a:lstStyle/>
          <a:p>
            <a:r>
              <a:rPr lang="en-GB" sz="6600" b="1" i="0" u="none" strike="noStrike" dirty="0">
                <a:solidFill>
                  <a:srgbClr val="000000"/>
                </a:solidFill>
                <a:effectLst/>
                <a:latin typeface="Arial" panose="020B0604020202020204" pitchFamily="34" charset="0"/>
              </a:rPr>
              <a:t>Myntra Analysis</a:t>
            </a:r>
            <a:endParaRPr lang="en-GB" sz="6600" dirty="0"/>
          </a:p>
        </p:txBody>
      </p:sp>
    </p:spTree>
    <p:extLst>
      <p:ext uri="{BB962C8B-B14F-4D97-AF65-F5344CB8AC3E}">
        <p14:creationId xmlns:p14="http://schemas.microsoft.com/office/powerpoint/2010/main" val="235954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2E09F-6F45-6D40-C98F-039A497A6B59}"/>
              </a:ext>
            </a:extLst>
          </p:cNvPr>
          <p:cNvSpPr>
            <a:spLocks noGrp="1"/>
          </p:cNvSpPr>
          <p:nvPr>
            <p:ph type="title"/>
          </p:nvPr>
        </p:nvSpPr>
        <p:spPr>
          <a:xfrm>
            <a:off x="-20408" y="2324957"/>
            <a:ext cx="5007428" cy="1529411"/>
          </a:xfrm>
        </p:spPr>
        <p:txBody>
          <a:bodyPr anchor="b">
            <a:normAutofit/>
          </a:bodyPr>
          <a:lstStyle/>
          <a:p>
            <a:pPr algn="r"/>
            <a:r>
              <a:rPr lang="en-GB" sz="4000" dirty="0">
                <a:solidFill>
                  <a:srgbClr val="FFFFFF"/>
                </a:solidFill>
              </a:rPr>
              <a:t>About the Company</a:t>
            </a:r>
          </a:p>
        </p:txBody>
      </p:sp>
      <p:sp>
        <p:nvSpPr>
          <p:cNvPr id="3" name="Content Placeholder 2">
            <a:extLst>
              <a:ext uri="{FF2B5EF4-FFF2-40B4-BE49-F238E27FC236}">
                <a16:creationId xmlns:a16="http://schemas.microsoft.com/office/drawing/2014/main" id="{BB54C16A-DEEE-3091-3672-74AAED7D11FA}"/>
              </a:ext>
            </a:extLst>
          </p:cNvPr>
          <p:cNvSpPr>
            <a:spLocks noGrp="1"/>
          </p:cNvSpPr>
          <p:nvPr>
            <p:ph idx="1"/>
          </p:nvPr>
        </p:nvSpPr>
        <p:spPr>
          <a:xfrm>
            <a:off x="6503158" y="649480"/>
            <a:ext cx="4862447" cy="5381205"/>
          </a:xfrm>
        </p:spPr>
        <p:txBody>
          <a:bodyPr anchor="ctr">
            <a:normAutofit/>
          </a:bodyPr>
          <a:lstStyle/>
          <a:p>
            <a:pPr marL="0" indent="0">
              <a:buNone/>
            </a:pPr>
            <a:r>
              <a:rPr lang="en-GB" sz="2400" dirty="0">
                <a:latin typeface="Aptos Light" panose="020B0004020202020204" pitchFamily="34" charset="0"/>
              </a:rPr>
              <a:t>Myntra is one of India’s leading e-commerce platforms, primarily focusing on fashion and lifestyle products. It was founded by Mukesh Bansal, Vineet Saxena, Ashutosh Lawania in 2007 and originally started as a personalized gift items platform, but over time, it transitioned into a major online fashion marketplace.</a:t>
            </a:r>
          </a:p>
        </p:txBody>
      </p:sp>
    </p:spTree>
    <p:extLst>
      <p:ext uri="{BB962C8B-B14F-4D97-AF65-F5344CB8AC3E}">
        <p14:creationId xmlns:p14="http://schemas.microsoft.com/office/powerpoint/2010/main" val="228533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9EEBB-1E1D-DA5D-22B4-04C29841971A}"/>
              </a:ext>
            </a:extLst>
          </p:cNvPr>
          <p:cNvSpPr>
            <a:spLocks noGrp="1"/>
          </p:cNvSpPr>
          <p:nvPr>
            <p:ph type="title"/>
          </p:nvPr>
        </p:nvSpPr>
        <p:spPr>
          <a:xfrm>
            <a:off x="838201" y="365125"/>
            <a:ext cx="5251316" cy="854075"/>
          </a:xfrm>
        </p:spPr>
        <p:txBody>
          <a:bodyPr>
            <a:normAutofit/>
          </a:bodyPr>
          <a:lstStyle/>
          <a:p>
            <a:r>
              <a:rPr lang="en-GB" dirty="0"/>
              <a:t>Business Model</a:t>
            </a:r>
          </a:p>
        </p:txBody>
      </p:sp>
      <p:sp>
        <p:nvSpPr>
          <p:cNvPr id="3" name="Content Placeholder 2">
            <a:extLst>
              <a:ext uri="{FF2B5EF4-FFF2-40B4-BE49-F238E27FC236}">
                <a16:creationId xmlns:a16="http://schemas.microsoft.com/office/drawing/2014/main" id="{DC1A9759-DF9C-0708-D43C-FAAFD8E62ED3}"/>
              </a:ext>
            </a:extLst>
          </p:cNvPr>
          <p:cNvSpPr>
            <a:spLocks noGrp="1"/>
          </p:cNvSpPr>
          <p:nvPr>
            <p:ph idx="1"/>
          </p:nvPr>
        </p:nvSpPr>
        <p:spPr>
          <a:xfrm>
            <a:off x="838200" y="1219200"/>
            <a:ext cx="4619621" cy="4957763"/>
          </a:xfrm>
        </p:spPr>
        <p:txBody>
          <a:bodyPr>
            <a:normAutofit/>
          </a:bodyPr>
          <a:lstStyle/>
          <a:p>
            <a:pPr>
              <a:buFont typeface="Wingdings" panose="05000000000000000000" pitchFamily="2" charset="2"/>
              <a:buChar char="Ø"/>
            </a:pPr>
            <a:r>
              <a:rPr lang="en-GB" sz="1100" dirty="0"/>
              <a:t>Myntra operates as a major online fashion retailer in India, primarily focused on selling clothing, accessories, footwear, and lifestyle products. Its business model revolves around several key elements:</a:t>
            </a:r>
          </a:p>
          <a:p>
            <a:pPr>
              <a:buFont typeface="+mj-lt"/>
              <a:buAutoNum type="arabicPeriod"/>
            </a:pPr>
            <a:r>
              <a:rPr lang="en-GB" sz="1100" b="1" dirty="0"/>
              <a:t>Marketplace Model</a:t>
            </a:r>
            <a:r>
              <a:rPr lang="en-GB" sz="1100" dirty="0"/>
              <a:t>: Myntra functions as an online marketplace, partnering with numerous brands and sellers to offer a wide variety of products. It does not own most of the inventory but connects buyers and sellers through its platform.</a:t>
            </a:r>
          </a:p>
          <a:p>
            <a:pPr>
              <a:buFont typeface="+mj-lt"/>
              <a:buAutoNum type="arabicPeriod"/>
            </a:pPr>
            <a:r>
              <a:rPr lang="en-GB" sz="1100" b="1" dirty="0"/>
              <a:t>Private Labels</a:t>
            </a:r>
            <a:r>
              <a:rPr lang="en-GB" sz="1100" dirty="0"/>
              <a:t>: Myntra also offers its own private label brands (like Roadster, HRX, </a:t>
            </a:r>
            <a:r>
              <a:rPr lang="en-GB" sz="1100" dirty="0" err="1"/>
              <a:t>DressBerry</a:t>
            </a:r>
            <a:r>
              <a:rPr lang="en-GB" sz="1100" dirty="0"/>
              <a:t>, etc.), giving them higher margins and more control over pricing, inventory, and quality.</a:t>
            </a:r>
          </a:p>
          <a:p>
            <a:pPr>
              <a:buFont typeface="+mj-lt"/>
              <a:buAutoNum type="arabicPeriod"/>
            </a:pPr>
            <a:r>
              <a:rPr lang="en-GB" sz="1100" b="1" dirty="0"/>
              <a:t>Tech-Driven Personalization</a:t>
            </a:r>
            <a:r>
              <a:rPr lang="en-GB" sz="1100" dirty="0"/>
              <a:t>: The platform uses AI and machine learning to offer personalized recommendations, enhance customer experience, and streamline product searches based on user preferences.</a:t>
            </a:r>
          </a:p>
          <a:p>
            <a:pPr>
              <a:buFont typeface="+mj-lt"/>
              <a:buAutoNum type="arabicPeriod"/>
            </a:pPr>
            <a:r>
              <a:rPr lang="en-GB" sz="1100" b="1" dirty="0"/>
              <a:t>Omnichannel Presence</a:t>
            </a:r>
            <a:r>
              <a:rPr lang="en-GB" sz="1100" dirty="0"/>
              <a:t>: Myntra has integrated online and offline retail through partnerships with brick-and-mortar stores, allowing users to order online and pick up in-store or return in-store.</a:t>
            </a:r>
          </a:p>
          <a:p>
            <a:pPr>
              <a:buFont typeface="+mj-lt"/>
              <a:buAutoNum type="arabicPeriod"/>
            </a:pPr>
            <a:r>
              <a:rPr lang="en-GB" sz="1100" b="1" dirty="0"/>
              <a:t>Sales Events</a:t>
            </a:r>
            <a:r>
              <a:rPr lang="en-GB" sz="1100" dirty="0"/>
              <a:t>: Periodic mega-sale events like “End of Reason Sale” attract large numbers of customers with significant discounts and promotions, increasing sales and customer engagement.</a:t>
            </a:r>
          </a:p>
          <a:p>
            <a:pPr>
              <a:buFont typeface="+mj-lt"/>
              <a:buAutoNum type="arabicPeriod"/>
            </a:pPr>
            <a:r>
              <a:rPr lang="en-GB" sz="1100" b="1" dirty="0"/>
              <a:t>Logistics and Delivery</a:t>
            </a:r>
            <a:r>
              <a:rPr lang="en-GB" sz="1100" dirty="0"/>
              <a:t>: Myntra relies on its in-house logistics arm, Myntra Logistics, ensuring efficient delivery and returns, while also collaborating with third-party logistics partners for broader reach.</a:t>
            </a:r>
          </a:p>
          <a:p>
            <a:pPr>
              <a:buFont typeface="+mj-lt"/>
              <a:buAutoNum type="arabicPeriod"/>
            </a:pPr>
            <a:r>
              <a:rPr lang="en-GB" sz="1100" b="1" dirty="0"/>
              <a:t>Revenue Streams</a:t>
            </a:r>
            <a:r>
              <a:rPr lang="en-GB" sz="1100" dirty="0"/>
              <a:t>: Myntra generates revenue from commissions on sales, brand advertisements on its platform, and private label sales.</a:t>
            </a:r>
          </a:p>
          <a:p>
            <a:endParaRPr lang="en-GB" sz="800" dirty="0"/>
          </a:p>
        </p:txBody>
      </p:sp>
      <p:pic>
        <p:nvPicPr>
          <p:cNvPr id="20" name="Picture 19" descr="Abstract blurred background of department store">
            <a:extLst>
              <a:ext uri="{FF2B5EF4-FFF2-40B4-BE49-F238E27FC236}">
                <a16:creationId xmlns:a16="http://schemas.microsoft.com/office/drawing/2014/main" id="{F3721817-D0AD-0A95-A98A-FC7088FAC3F1}"/>
              </a:ext>
            </a:extLst>
          </p:cNvPr>
          <p:cNvPicPr>
            <a:picLocks noChangeAspect="1"/>
          </p:cNvPicPr>
          <p:nvPr/>
        </p:nvPicPr>
        <p:blipFill>
          <a:blip r:embed="rId2"/>
          <a:srcRect l="15026" r="2693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24455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06B6-D48D-9ECB-00D9-251DDF6551CC}"/>
              </a:ext>
            </a:extLst>
          </p:cNvPr>
          <p:cNvSpPr>
            <a:spLocks noGrp="1"/>
          </p:cNvSpPr>
          <p:nvPr>
            <p:ph type="title"/>
          </p:nvPr>
        </p:nvSpPr>
        <p:spPr>
          <a:xfrm>
            <a:off x="876692" y="282805"/>
            <a:ext cx="5479719" cy="725864"/>
          </a:xfrm>
        </p:spPr>
        <p:txBody>
          <a:bodyPr anchor="b">
            <a:normAutofit fontScale="90000"/>
          </a:bodyPr>
          <a:lstStyle/>
          <a:p>
            <a:r>
              <a:rPr lang="en-GB" sz="2400" b="0" i="0" u="none" strike="noStrike" dirty="0">
                <a:effectLst/>
                <a:latin typeface="Arial" panose="020B0604020202020204" pitchFamily="34" charset="0"/>
              </a:rPr>
              <a:t>Brand Perception through Social Media and Reviews</a:t>
            </a:r>
            <a:endParaRPr lang="en-GB" sz="2400" dirty="0"/>
          </a:p>
        </p:txBody>
      </p:sp>
      <p:sp>
        <p:nvSpPr>
          <p:cNvPr id="3" name="Content Placeholder 2">
            <a:extLst>
              <a:ext uri="{FF2B5EF4-FFF2-40B4-BE49-F238E27FC236}">
                <a16:creationId xmlns:a16="http://schemas.microsoft.com/office/drawing/2014/main" id="{95735B3D-300E-B775-7D79-C08770B34C49}"/>
              </a:ext>
            </a:extLst>
          </p:cNvPr>
          <p:cNvSpPr>
            <a:spLocks noGrp="1"/>
          </p:cNvSpPr>
          <p:nvPr>
            <p:ph idx="1"/>
          </p:nvPr>
        </p:nvSpPr>
        <p:spPr>
          <a:xfrm>
            <a:off x="876692" y="1008668"/>
            <a:ext cx="5479719" cy="5684739"/>
          </a:xfrm>
        </p:spPr>
        <p:txBody>
          <a:bodyPr anchor="t">
            <a:noAutofit/>
          </a:bodyPr>
          <a:lstStyle/>
          <a:p>
            <a:pPr>
              <a:buFont typeface="Wingdings" panose="05000000000000000000" pitchFamily="2" charset="2"/>
              <a:buChar char="Ø"/>
            </a:pPr>
            <a:r>
              <a:rPr lang="en-GB" sz="1100" b="1" dirty="0"/>
              <a:t>Positive Brand Perception</a:t>
            </a:r>
          </a:p>
          <a:p>
            <a:pPr lvl="1"/>
            <a:r>
              <a:rPr lang="en-GB" sz="1100" b="1" dirty="0"/>
              <a:t>Wide Range of Products: </a:t>
            </a:r>
            <a:r>
              <a:rPr lang="en-GB" sz="1100" dirty="0"/>
              <a:t>Myntra is praised for offering a vast collection of clothing, accessories, and footwear for men, women, and kids, covering both affordable and premium brands.</a:t>
            </a:r>
          </a:p>
          <a:p>
            <a:pPr lvl="1"/>
            <a:r>
              <a:rPr lang="en-GB" sz="1100" b="1" dirty="0"/>
              <a:t>User Experience: </a:t>
            </a:r>
            <a:r>
              <a:rPr lang="en-GB" sz="1100" dirty="0"/>
              <a:t>Its app and website are appreciated for being user-friendly, with features like easy navigation, size recommendations, and quick access to sales and offers.</a:t>
            </a:r>
          </a:p>
          <a:p>
            <a:pPr lvl="1"/>
            <a:r>
              <a:rPr lang="en-GB" sz="1100" b="1" dirty="0"/>
              <a:t>Discounts and Offers: </a:t>
            </a:r>
            <a:r>
              <a:rPr lang="en-GB" sz="1100" dirty="0"/>
              <a:t>Myntra is known for providing frequent discounts, sales events (like the End of Reason Sale), and app-exclusive deals, making it popular among bargain-hunters.</a:t>
            </a:r>
          </a:p>
          <a:p>
            <a:pPr lvl="1"/>
            <a:r>
              <a:rPr lang="en-GB" sz="1100" b="1" dirty="0"/>
              <a:t>Efficient Customer </a:t>
            </a:r>
            <a:r>
              <a:rPr lang="en-GB" sz="1100" dirty="0"/>
              <a:t>Service: Quick responses to queries and smooth issue resolution, such as refunds and exchanges, contribute to positive brand sentiment.</a:t>
            </a:r>
          </a:p>
          <a:p>
            <a:pPr lvl="1"/>
            <a:r>
              <a:rPr lang="en-GB" sz="1100" b="1" dirty="0"/>
              <a:t>Fast Delivery and Returns: </a:t>
            </a:r>
            <a:r>
              <a:rPr lang="en-GB" sz="1100" dirty="0"/>
              <a:t>The logistics are generally perceived well, especially in metropolitan areas, with prompt deliveries and easy returns, which builds trust with the customers.</a:t>
            </a:r>
          </a:p>
          <a:p>
            <a:pPr marL="457200" lvl="1" indent="0">
              <a:buNone/>
            </a:pPr>
            <a:endParaRPr lang="en-GB" sz="1100" b="1" dirty="0"/>
          </a:p>
          <a:p>
            <a:pPr marL="228600" lvl="1">
              <a:spcBef>
                <a:spcPts val="1000"/>
              </a:spcBef>
              <a:buFont typeface="Wingdings" panose="05000000000000000000" pitchFamily="2" charset="2"/>
              <a:buChar char="Ø"/>
            </a:pPr>
            <a:r>
              <a:rPr lang="en-GB" sz="1100" b="1" dirty="0"/>
              <a:t>Negative Brand Perception</a:t>
            </a:r>
          </a:p>
          <a:p>
            <a:pPr marL="685800" lvl="2">
              <a:spcBef>
                <a:spcPts val="1000"/>
              </a:spcBef>
            </a:pPr>
            <a:r>
              <a:rPr lang="en-GB" sz="1100" b="1" dirty="0"/>
              <a:t>Quality Concerns: </a:t>
            </a:r>
            <a:r>
              <a:rPr lang="en-GB" sz="1100" dirty="0"/>
              <a:t>Some customers have raised concerns about the quality of certain products not meeting their expectations, especially when compared to the images shown on the platform.</a:t>
            </a:r>
          </a:p>
          <a:p>
            <a:pPr marL="685800" lvl="2">
              <a:spcBef>
                <a:spcPts val="1000"/>
              </a:spcBef>
            </a:pPr>
            <a:r>
              <a:rPr lang="en-GB" sz="1100" b="1" dirty="0"/>
              <a:t>Price Transparency: </a:t>
            </a:r>
            <a:r>
              <a:rPr lang="en-GB" sz="1100" dirty="0"/>
              <a:t>While many appreciate discounts, there are instances where customers feel the pre-discount prices are inflated to make discounts seem more appealing, leading to some distrust.</a:t>
            </a:r>
          </a:p>
          <a:p>
            <a:pPr marL="685800" lvl="2">
              <a:spcBef>
                <a:spcPts val="1000"/>
              </a:spcBef>
            </a:pPr>
            <a:r>
              <a:rPr lang="en-GB" sz="1100" b="1" dirty="0"/>
              <a:t>Delivery Delays: </a:t>
            </a:r>
            <a:r>
              <a:rPr lang="en-GB" sz="1100" dirty="0"/>
              <a:t>In smaller cities or during peak sale periods, delayed deliveries can frustrate customers, contributing to negative reviews on social media.</a:t>
            </a:r>
          </a:p>
          <a:p>
            <a:pPr marL="685800" lvl="2">
              <a:spcBef>
                <a:spcPts val="1000"/>
              </a:spcBef>
            </a:pPr>
            <a:r>
              <a:rPr lang="en-GB" sz="1100" b="1" dirty="0"/>
              <a:t>Customer Support Issues: </a:t>
            </a:r>
            <a:r>
              <a:rPr lang="en-GB" sz="1100" dirty="0"/>
              <a:t>Although the service is often praised, there are instances where customers have experienced delays in getting refunds or exchanges processed or found the customer service unresponsive.</a:t>
            </a:r>
          </a:p>
        </p:txBody>
      </p:sp>
      <p:pic>
        <p:nvPicPr>
          <p:cNvPr id="34" name="Picture 33" descr="Suits hanged in a clothes pile line">
            <a:extLst>
              <a:ext uri="{FF2B5EF4-FFF2-40B4-BE49-F238E27FC236}">
                <a16:creationId xmlns:a16="http://schemas.microsoft.com/office/drawing/2014/main" id="{D1FF6362-BB29-0C0B-E530-D8B6E0B7EE96}"/>
              </a:ext>
            </a:extLst>
          </p:cNvPr>
          <p:cNvPicPr>
            <a:picLocks noChangeAspect="1"/>
          </p:cNvPicPr>
          <p:nvPr/>
        </p:nvPicPr>
        <p:blipFill>
          <a:blip r:embed="rId2"/>
          <a:srcRect l="17166" r="34934" b="-1"/>
          <a:stretch/>
        </p:blipFill>
        <p:spPr>
          <a:xfrm>
            <a:off x="7270812" y="10"/>
            <a:ext cx="4921187" cy="6857990"/>
          </a:xfrm>
          <a:prstGeom prst="rect">
            <a:avLst/>
          </a:prstGeom>
        </p:spPr>
      </p:pic>
      <p:grpSp>
        <p:nvGrpSpPr>
          <p:cNvPr id="35" name="Group 34">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31" name="Rectangle 30">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019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06B6-D48D-9ECB-00D9-251DDF6551CC}"/>
              </a:ext>
            </a:extLst>
          </p:cNvPr>
          <p:cNvSpPr>
            <a:spLocks noGrp="1"/>
          </p:cNvSpPr>
          <p:nvPr>
            <p:ph type="title"/>
          </p:nvPr>
        </p:nvSpPr>
        <p:spPr>
          <a:xfrm>
            <a:off x="876692" y="282805"/>
            <a:ext cx="5479719" cy="725864"/>
          </a:xfrm>
        </p:spPr>
        <p:txBody>
          <a:bodyPr anchor="b">
            <a:normAutofit fontScale="90000"/>
          </a:bodyPr>
          <a:lstStyle/>
          <a:p>
            <a:r>
              <a:rPr lang="en-GB" sz="2400" b="0" i="0" u="none" strike="noStrike" dirty="0">
                <a:effectLst/>
                <a:latin typeface="Arial" panose="020B0604020202020204" pitchFamily="34" charset="0"/>
              </a:rPr>
              <a:t>Brand Perception through Social Media and Reviews</a:t>
            </a:r>
            <a:endParaRPr lang="en-GB" sz="2400" dirty="0"/>
          </a:p>
        </p:txBody>
      </p:sp>
      <p:sp>
        <p:nvSpPr>
          <p:cNvPr id="3" name="Content Placeholder 2">
            <a:extLst>
              <a:ext uri="{FF2B5EF4-FFF2-40B4-BE49-F238E27FC236}">
                <a16:creationId xmlns:a16="http://schemas.microsoft.com/office/drawing/2014/main" id="{95735B3D-300E-B775-7D79-C08770B34C49}"/>
              </a:ext>
            </a:extLst>
          </p:cNvPr>
          <p:cNvSpPr>
            <a:spLocks noGrp="1"/>
          </p:cNvSpPr>
          <p:nvPr>
            <p:ph idx="1"/>
          </p:nvPr>
        </p:nvSpPr>
        <p:spPr>
          <a:xfrm>
            <a:off x="876692" y="1008669"/>
            <a:ext cx="5479719" cy="5566526"/>
          </a:xfrm>
        </p:spPr>
        <p:txBody>
          <a:bodyPr anchor="t">
            <a:noAutofit/>
          </a:bodyPr>
          <a:lstStyle/>
          <a:p>
            <a:pPr>
              <a:buFont typeface="Wingdings" panose="05000000000000000000" pitchFamily="2" charset="2"/>
              <a:buChar char="Ø"/>
            </a:pPr>
            <a:r>
              <a:rPr lang="en-GB" sz="1200" b="1" dirty="0"/>
              <a:t>Social Media Sentiment</a:t>
            </a:r>
          </a:p>
          <a:p>
            <a:pPr lvl="1"/>
            <a:r>
              <a:rPr lang="en-GB" sz="1200" b="1" dirty="0"/>
              <a:t>Engagement and Promotions: </a:t>
            </a:r>
            <a:r>
              <a:rPr lang="en-GB" sz="1200" dirty="0"/>
              <a:t>Myntra actively engages its audience through social media platforms like Instagram, Twitter, and Facebook. Promotions, influencer marketing, and collaborations with celebrities help create a trendy, youthful brand image.</a:t>
            </a:r>
          </a:p>
          <a:p>
            <a:pPr lvl="1"/>
            <a:r>
              <a:rPr lang="en-GB" sz="1200" b="1" dirty="0"/>
              <a:t>Influencer Marketing: </a:t>
            </a:r>
            <a:r>
              <a:rPr lang="en-GB" sz="1200" dirty="0"/>
              <a:t>Partnerships with fashion bloggers and influencers create a positive brand association among younger customers, promoting Myntra as a go-to destination for trendy, fashionable items.</a:t>
            </a:r>
          </a:p>
          <a:p>
            <a:pPr lvl="1"/>
            <a:r>
              <a:rPr lang="en-GB" sz="1200" b="1" dirty="0"/>
              <a:t>Social Media Feedback: </a:t>
            </a:r>
            <a:r>
              <a:rPr lang="en-GB" sz="1200" dirty="0"/>
              <a:t>On platforms like Twitter, customers often express their complaints publicly, especially regarding late deliveries, product issues, or app glitches. However, Myntra’s social media team is generally quick to respond, which helps to resolve issues and mitigate negative feedback.</a:t>
            </a:r>
          </a:p>
          <a:p>
            <a:pPr marL="457200" lvl="1" indent="0">
              <a:buNone/>
            </a:pPr>
            <a:endParaRPr lang="en-GB" sz="1200" dirty="0"/>
          </a:p>
          <a:p>
            <a:pPr>
              <a:buFont typeface="Wingdings" panose="05000000000000000000" pitchFamily="2" charset="2"/>
              <a:buChar char="Ø"/>
            </a:pPr>
            <a:r>
              <a:rPr lang="en-GB" sz="1200" b="1" dirty="0"/>
              <a:t>Reviews on E-commerce Platforms</a:t>
            </a:r>
          </a:p>
          <a:p>
            <a:pPr lvl="1"/>
            <a:r>
              <a:rPr lang="en-GB" sz="1200" b="1" dirty="0"/>
              <a:t>Product Reviews: </a:t>
            </a:r>
            <a:r>
              <a:rPr lang="en-GB" sz="1200" dirty="0"/>
              <a:t>The review section on Myntra often shows varied feedback, with customers giving detailed insights on the fit, material quality, and value for money. Positive reviews highlight trendy, affordable fashion, while negative reviews point out inconsistencies in sizing or </a:t>
            </a:r>
            <a:r>
              <a:rPr lang="en-GB" sz="1200" dirty="0" err="1"/>
              <a:t>color</a:t>
            </a:r>
            <a:r>
              <a:rPr lang="en-GB" sz="1200" dirty="0"/>
              <a:t> differences.</a:t>
            </a:r>
          </a:p>
          <a:p>
            <a:pPr lvl="1"/>
            <a:r>
              <a:rPr lang="en-GB" sz="1200" b="1" dirty="0"/>
              <a:t>Ratings: </a:t>
            </a:r>
            <a:r>
              <a:rPr lang="en-GB" sz="1200" dirty="0"/>
              <a:t>Myntra has a generally </a:t>
            </a:r>
            <a:r>
              <a:rPr lang="en-GB" sz="1200" dirty="0" err="1"/>
              <a:t>favorable</a:t>
            </a:r>
            <a:r>
              <a:rPr lang="en-GB" sz="1200" dirty="0"/>
              <a:t> rating, with many customers giving high marks for trendy products and the shopping experience. However, isolated instances of product defects or miscommunication in customer service can skew perceptions negatively.</a:t>
            </a:r>
          </a:p>
        </p:txBody>
      </p:sp>
      <p:pic>
        <p:nvPicPr>
          <p:cNvPr id="34" name="Picture 33" descr="Suits hanged in a clothes pile line">
            <a:extLst>
              <a:ext uri="{FF2B5EF4-FFF2-40B4-BE49-F238E27FC236}">
                <a16:creationId xmlns:a16="http://schemas.microsoft.com/office/drawing/2014/main" id="{D1FF6362-BB29-0C0B-E530-D8B6E0B7EE96}"/>
              </a:ext>
            </a:extLst>
          </p:cNvPr>
          <p:cNvPicPr>
            <a:picLocks noChangeAspect="1"/>
          </p:cNvPicPr>
          <p:nvPr/>
        </p:nvPicPr>
        <p:blipFill>
          <a:blip r:embed="rId2"/>
          <a:srcRect l="17166" r="34934" b="-1"/>
          <a:stretch/>
        </p:blipFill>
        <p:spPr>
          <a:xfrm>
            <a:off x="7270812" y="10"/>
            <a:ext cx="4921187" cy="6857990"/>
          </a:xfrm>
          <a:prstGeom prst="rect">
            <a:avLst/>
          </a:prstGeom>
        </p:spPr>
      </p:pic>
      <p:grpSp>
        <p:nvGrpSpPr>
          <p:cNvPr id="35" name="Group 34">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31" name="Rectangle 30">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022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1914A-060C-624E-5E2B-F07CCF66AA4E}"/>
              </a:ext>
            </a:extLst>
          </p:cNvPr>
          <p:cNvSpPr>
            <a:spLocks noGrp="1"/>
          </p:cNvSpPr>
          <p:nvPr>
            <p:ph type="title"/>
          </p:nvPr>
        </p:nvSpPr>
        <p:spPr>
          <a:xfrm>
            <a:off x="838201" y="365125"/>
            <a:ext cx="5251316" cy="1287135"/>
          </a:xfrm>
        </p:spPr>
        <p:txBody>
          <a:bodyPr>
            <a:normAutofit/>
          </a:bodyPr>
          <a:lstStyle/>
          <a:p>
            <a:r>
              <a:rPr lang="en-GB" sz="3600" dirty="0"/>
              <a:t>Customer Sentiment Analysis &amp; Market Trends</a:t>
            </a:r>
          </a:p>
        </p:txBody>
      </p:sp>
      <p:sp>
        <p:nvSpPr>
          <p:cNvPr id="21" name="Content Placeholder 2">
            <a:extLst>
              <a:ext uri="{FF2B5EF4-FFF2-40B4-BE49-F238E27FC236}">
                <a16:creationId xmlns:a16="http://schemas.microsoft.com/office/drawing/2014/main" id="{68F57493-4B52-9497-01F1-2232971DD5B9}"/>
              </a:ext>
            </a:extLst>
          </p:cNvPr>
          <p:cNvSpPr>
            <a:spLocks noGrp="1"/>
          </p:cNvSpPr>
          <p:nvPr>
            <p:ph idx="1"/>
          </p:nvPr>
        </p:nvSpPr>
        <p:spPr>
          <a:xfrm>
            <a:off x="838200" y="1652260"/>
            <a:ext cx="4619621" cy="4684532"/>
          </a:xfrm>
        </p:spPr>
        <p:txBody>
          <a:bodyPr>
            <a:noAutofit/>
          </a:bodyPr>
          <a:lstStyle/>
          <a:p>
            <a:pPr>
              <a:buFont typeface="Wingdings" panose="05000000000000000000" pitchFamily="2" charset="2"/>
              <a:buChar char="Ø"/>
            </a:pPr>
            <a:r>
              <a:rPr lang="en-GB" sz="1150" b="1" dirty="0"/>
              <a:t>Customer Sentiment Analysis:</a:t>
            </a:r>
          </a:p>
          <a:p>
            <a:r>
              <a:rPr lang="en-GB" sz="1150" b="1" dirty="0"/>
              <a:t>Positive Sentiment: </a:t>
            </a:r>
            <a:r>
              <a:rPr lang="en-GB" sz="1150" dirty="0"/>
              <a:t>Myntra is widely appreciated for its vast selection of products, frequent discounts, and user-friendly app interface.</a:t>
            </a:r>
          </a:p>
          <a:p>
            <a:r>
              <a:rPr lang="en-GB" sz="1150" b="1" dirty="0"/>
              <a:t>Negative Sentiment: </a:t>
            </a:r>
            <a:r>
              <a:rPr lang="en-GB" sz="1150" dirty="0"/>
              <a:t>A common theme in negative feedback revolves around delayed deliveries, product quality mismatches, and poor return experiences.</a:t>
            </a:r>
          </a:p>
          <a:p>
            <a:r>
              <a:rPr lang="en-GB" sz="1150" b="1" dirty="0"/>
              <a:t>Neutral Sentiment: </a:t>
            </a:r>
            <a:r>
              <a:rPr lang="en-GB" sz="1150" dirty="0"/>
              <a:t>A significant portion of customer feedback pertains to routine transactional comments, such as order confirmations, which do not offer actionable insights.</a:t>
            </a:r>
          </a:p>
          <a:p>
            <a:pPr marL="0" indent="0">
              <a:buNone/>
            </a:pPr>
            <a:endParaRPr lang="en-GB" sz="1150" dirty="0"/>
          </a:p>
          <a:p>
            <a:pPr>
              <a:buFont typeface="Wingdings" panose="05000000000000000000" pitchFamily="2" charset="2"/>
              <a:buChar char="Ø"/>
            </a:pPr>
            <a:r>
              <a:rPr lang="en-GB" sz="1150" b="1" dirty="0"/>
              <a:t>Market Trends:</a:t>
            </a:r>
            <a:endParaRPr lang="en-GB" sz="1150" dirty="0"/>
          </a:p>
          <a:p>
            <a:r>
              <a:rPr lang="en-GB" sz="1150" b="1" dirty="0"/>
              <a:t>Emerging Trends: </a:t>
            </a:r>
            <a:r>
              <a:rPr lang="en-GB" sz="1150" dirty="0"/>
              <a:t>There is a rising demand for sustainable fashion, activewear, and influencer-driven styles. Consumers are increasingly prioritizing eco-friendly and ethically sourced clothing.</a:t>
            </a:r>
          </a:p>
          <a:p>
            <a:r>
              <a:rPr lang="en-GB" sz="1150" b="1" dirty="0"/>
              <a:t>Competitor Analysis: </a:t>
            </a:r>
            <a:r>
              <a:rPr lang="en-GB" sz="1150" dirty="0"/>
              <a:t>Competitors like AJIO and Amazon Fashion are gaining ground by offering faster delivery options and exclusive collections. Additionally, international brands like Zara and H&amp;M are leveraging collaborations with celebrities to enhance brand visibility.</a:t>
            </a:r>
          </a:p>
        </p:txBody>
      </p:sp>
      <p:pic>
        <p:nvPicPr>
          <p:cNvPr id="5" name="Picture 4" descr="Sticky notes on a wall">
            <a:extLst>
              <a:ext uri="{FF2B5EF4-FFF2-40B4-BE49-F238E27FC236}">
                <a16:creationId xmlns:a16="http://schemas.microsoft.com/office/drawing/2014/main" id="{CF5422A2-5268-64A1-1E65-B2F3EFFB31DF}"/>
              </a:ext>
            </a:extLst>
          </p:cNvPr>
          <p:cNvPicPr>
            <a:picLocks noChangeAspect="1"/>
          </p:cNvPicPr>
          <p:nvPr/>
        </p:nvPicPr>
        <p:blipFill>
          <a:blip r:embed="rId2"/>
          <a:srcRect l="19546" r="19810"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5151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BE49B5-1AEF-CA47-9DD6-194A4F557DB8}"/>
              </a:ext>
            </a:extLst>
          </p:cNvPr>
          <p:cNvSpPr>
            <a:spLocks noGrp="1"/>
          </p:cNvSpPr>
          <p:nvPr>
            <p:ph type="title"/>
          </p:nvPr>
        </p:nvSpPr>
        <p:spPr>
          <a:xfrm>
            <a:off x="826396" y="586855"/>
            <a:ext cx="4230100" cy="3387497"/>
          </a:xfrm>
        </p:spPr>
        <p:txBody>
          <a:bodyPr anchor="b">
            <a:normAutofit/>
          </a:bodyPr>
          <a:lstStyle/>
          <a:p>
            <a:pPr algn="r"/>
            <a:r>
              <a:rPr lang="en-GB" sz="4000" b="0" i="0" u="none" strike="noStrike">
                <a:solidFill>
                  <a:srgbClr val="FFFFFF"/>
                </a:solidFill>
                <a:effectLst/>
                <a:latin typeface="Arial" panose="020B0604020202020204" pitchFamily="34" charset="0"/>
              </a:rPr>
              <a:t>Comparative analysis of Myntra and its competitors</a:t>
            </a:r>
            <a:endParaRPr lang="en-GB" sz="4000">
              <a:solidFill>
                <a:srgbClr val="FFFFFF"/>
              </a:solidFill>
            </a:endParaRPr>
          </a:p>
        </p:txBody>
      </p:sp>
      <p:sp>
        <p:nvSpPr>
          <p:cNvPr id="3" name="Content Placeholder 2">
            <a:extLst>
              <a:ext uri="{FF2B5EF4-FFF2-40B4-BE49-F238E27FC236}">
                <a16:creationId xmlns:a16="http://schemas.microsoft.com/office/drawing/2014/main" id="{B9E6C7FB-36A0-D4D9-403C-1A507681F894}"/>
              </a:ext>
            </a:extLst>
          </p:cNvPr>
          <p:cNvSpPr>
            <a:spLocks noGrp="1"/>
          </p:cNvSpPr>
          <p:nvPr>
            <p:ph idx="1"/>
          </p:nvPr>
        </p:nvSpPr>
        <p:spPr>
          <a:xfrm>
            <a:off x="6213192" y="201168"/>
            <a:ext cx="5152413" cy="5994360"/>
          </a:xfrm>
        </p:spPr>
        <p:txBody>
          <a:bodyPr anchor="ctr">
            <a:noAutofit/>
          </a:bodyPr>
          <a:lstStyle/>
          <a:p>
            <a:pPr>
              <a:buFont typeface="Wingdings" panose="05000000000000000000" pitchFamily="2" charset="2"/>
              <a:buChar char="Ø"/>
            </a:pPr>
            <a:r>
              <a:rPr lang="en-GB" sz="1200" b="1" dirty="0"/>
              <a:t>Market Position and Reach:</a:t>
            </a:r>
          </a:p>
          <a:p>
            <a:r>
              <a:rPr lang="en-GB" sz="1050" dirty="0"/>
              <a:t>Myntra is a leader in the online fashion space in India, with a significant market share. It benefits from being a part of Flipkart, which gives it access to a larger customer base and logistical support.</a:t>
            </a:r>
          </a:p>
          <a:p>
            <a:r>
              <a:rPr lang="en-GB" sz="1050" dirty="0"/>
              <a:t>Amazon India, another significant competitor, offers fashion but primarily focuses on a wide variety of products. Its fashion section is growing but does not have the fashion-centric identity that Myntra has.</a:t>
            </a:r>
          </a:p>
          <a:p>
            <a:r>
              <a:rPr lang="en-GB" sz="1050" dirty="0" err="1"/>
              <a:t>Ajio</a:t>
            </a:r>
            <a:r>
              <a:rPr lang="en-GB" sz="1050" dirty="0"/>
              <a:t>, owned by Reliance, is one of Myntra's direct competitors. It is gaining traction due to Reliance’s deep retail presence and aggressive pricing strategies.</a:t>
            </a:r>
          </a:p>
          <a:p>
            <a:pPr>
              <a:buFont typeface="Wingdings" panose="05000000000000000000" pitchFamily="2" charset="2"/>
              <a:buChar char="Ø"/>
            </a:pPr>
            <a:r>
              <a:rPr lang="en-GB" sz="1200" b="1" dirty="0"/>
              <a:t>Customer Base:</a:t>
            </a:r>
          </a:p>
          <a:p>
            <a:r>
              <a:rPr lang="en-GB" sz="1050" dirty="0"/>
              <a:t>Myntra has a loyal customer base, with strong penetration in the urban youth segment. Its End of Reason Sale (EORS) and frequent discount events help attract price-sensitive customers.</a:t>
            </a:r>
          </a:p>
          <a:p>
            <a:r>
              <a:rPr lang="en-GB" sz="1050" dirty="0"/>
              <a:t>Amazon and Flipkart attract a more general audience that includes fashion but extends to other categories, diluting their focus on apparel.</a:t>
            </a:r>
          </a:p>
          <a:p>
            <a:r>
              <a:rPr lang="en-GB" sz="1050" dirty="0" err="1"/>
              <a:t>Ajio</a:t>
            </a:r>
            <a:r>
              <a:rPr lang="en-GB" sz="1050" dirty="0"/>
              <a:t> is working to expand its reach by targeting younger audiences with fashion-forward collections and exclusive collaborations.</a:t>
            </a:r>
          </a:p>
          <a:p>
            <a:pPr>
              <a:buFont typeface="Wingdings" panose="05000000000000000000" pitchFamily="2" charset="2"/>
              <a:buChar char="Ø"/>
            </a:pPr>
            <a:r>
              <a:rPr lang="en-GB" sz="1200" b="1" dirty="0"/>
              <a:t>Product Assortment &amp; Brands:</a:t>
            </a:r>
          </a:p>
          <a:p>
            <a:r>
              <a:rPr lang="en-GB" sz="1050" dirty="0"/>
              <a:t>Myntra has an extensive selection of brands, including exclusive tie-ups with international brands like H&amp;M and Marks &amp; Spencer, and a strong portfolio of in-house brands (like Roadster, HRX, and </a:t>
            </a:r>
            <a:r>
              <a:rPr lang="en-GB" sz="1050" dirty="0" err="1"/>
              <a:t>DressBerry</a:t>
            </a:r>
            <a:r>
              <a:rPr lang="en-GB" sz="1050" dirty="0"/>
              <a:t>).</a:t>
            </a:r>
          </a:p>
          <a:p>
            <a:r>
              <a:rPr lang="en-GB" sz="1050" dirty="0" err="1"/>
              <a:t>Ajio</a:t>
            </a:r>
            <a:r>
              <a:rPr lang="en-GB" sz="1050" dirty="0"/>
              <a:t> also offers a wide range of brands, including Reliance's private labels, but has been pushing unique fashion curation.</a:t>
            </a:r>
          </a:p>
          <a:p>
            <a:r>
              <a:rPr lang="en-GB" sz="1050" dirty="0"/>
              <a:t>Amazon Fashion offers many brands but is not as curated or trendy as Myntra. Its strength is in providing everything, but it lacks Myntra’s specialization in fashion.</a:t>
            </a:r>
          </a:p>
        </p:txBody>
      </p:sp>
    </p:spTree>
    <p:extLst>
      <p:ext uri="{BB962C8B-B14F-4D97-AF65-F5344CB8AC3E}">
        <p14:creationId xmlns:p14="http://schemas.microsoft.com/office/powerpoint/2010/main" val="316528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BE49B5-1AEF-CA47-9DD6-194A4F557DB8}"/>
              </a:ext>
            </a:extLst>
          </p:cNvPr>
          <p:cNvSpPr>
            <a:spLocks noGrp="1"/>
          </p:cNvSpPr>
          <p:nvPr>
            <p:ph type="title"/>
          </p:nvPr>
        </p:nvSpPr>
        <p:spPr>
          <a:xfrm>
            <a:off x="826396" y="586855"/>
            <a:ext cx="4230100" cy="3387497"/>
          </a:xfrm>
        </p:spPr>
        <p:txBody>
          <a:bodyPr anchor="b">
            <a:normAutofit/>
          </a:bodyPr>
          <a:lstStyle/>
          <a:p>
            <a:pPr algn="r"/>
            <a:r>
              <a:rPr lang="en-GB" sz="4000" b="0" i="0" u="none" strike="noStrike">
                <a:solidFill>
                  <a:srgbClr val="FFFFFF"/>
                </a:solidFill>
                <a:effectLst/>
                <a:latin typeface="Arial" panose="020B0604020202020204" pitchFamily="34" charset="0"/>
              </a:rPr>
              <a:t>Comparative analysis of Myntra and its competitors</a:t>
            </a:r>
            <a:endParaRPr lang="en-GB" sz="4000">
              <a:solidFill>
                <a:srgbClr val="FFFFFF"/>
              </a:solidFill>
            </a:endParaRPr>
          </a:p>
        </p:txBody>
      </p:sp>
      <p:sp>
        <p:nvSpPr>
          <p:cNvPr id="3" name="Content Placeholder 2">
            <a:extLst>
              <a:ext uri="{FF2B5EF4-FFF2-40B4-BE49-F238E27FC236}">
                <a16:creationId xmlns:a16="http://schemas.microsoft.com/office/drawing/2014/main" id="{B9E6C7FB-36A0-D4D9-403C-1A507681F894}"/>
              </a:ext>
            </a:extLst>
          </p:cNvPr>
          <p:cNvSpPr>
            <a:spLocks noGrp="1"/>
          </p:cNvSpPr>
          <p:nvPr>
            <p:ph idx="1"/>
          </p:nvPr>
        </p:nvSpPr>
        <p:spPr>
          <a:xfrm>
            <a:off x="6503158" y="166256"/>
            <a:ext cx="4862447" cy="6029272"/>
          </a:xfrm>
        </p:spPr>
        <p:txBody>
          <a:bodyPr anchor="ctr">
            <a:noAutofit/>
          </a:bodyPr>
          <a:lstStyle/>
          <a:p>
            <a:pPr>
              <a:buFont typeface="Wingdings" panose="05000000000000000000" pitchFamily="2" charset="2"/>
              <a:buChar char="Ø"/>
            </a:pPr>
            <a:r>
              <a:rPr lang="en-GB" sz="1200" b="1" dirty="0"/>
              <a:t>Delivery and Returns</a:t>
            </a:r>
          </a:p>
          <a:p>
            <a:r>
              <a:rPr lang="en-GB" sz="1050" dirty="0"/>
              <a:t>Myntra: Offers competitive delivery times and a 30-day return policy. The logistics are optimized for fashion items, with quick refunds and hassle-free returns.</a:t>
            </a:r>
          </a:p>
          <a:p>
            <a:r>
              <a:rPr lang="en-GB" sz="1050" dirty="0"/>
              <a:t>Amazon Fashion: Known for its robust and fast delivery, especially for Prime members. Return policies are consumer-friendly, though Amazon’s vast product range sometimes complicates specific fashion returns.</a:t>
            </a:r>
          </a:p>
          <a:p>
            <a:r>
              <a:rPr lang="en-GB" sz="1050" dirty="0"/>
              <a:t>Flipkart: Has similar delivery options to Myntra, though fashion may not be as streamlined. The return process is efficient, particularly for Flipkart Plus members.</a:t>
            </a:r>
          </a:p>
          <a:p>
            <a:pPr>
              <a:buFont typeface="Wingdings" panose="05000000000000000000" pitchFamily="2" charset="2"/>
              <a:buChar char="Ø"/>
            </a:pPr>
            <a:r>
              <a:rPr lang="en-GB" sz="1200" b="1" dirty="0"/>
              <a:t>Customer Loyalty Programs</a:t>
            </a:r>
          </a:p>
          <a:p>
            <a:r>
              <a:rPr lang="en-GB" sz="1050" dirty="0"/>
              <a:t>Myntra: Offers Myntra Insider, a loyalty program that provides early access to sales, free shipping, and additional discounts based on spending levels.</a:t>
            </a:r>
          </a:p>
          <a:p>
            <a:r>
              <a:rPr lang="en-GB" sz="1050" dirty="0"/>
              <a:t>Amazon Fashion: Benefits from Amazon Prime, which provides fast delivery, exclusive deals, and access to other services like Prime Video and Music.</a:t>
            </a:r>
          </a:p>
          <a:p>
            <a:r>
              <a:rPr lang="en-GB" sz="1050" dirty="0"/>
              <a:t>Flipkart: Flipkart Plus offers similar benefits to Myntra Insider, with early access to sales and free shipping.</a:t>
            </a:r>
          </a:p>
          <a:p>
            <a:r>
              <a:rPr lang="en-GB" sz="1050" dirty="0" err="1"/>
              <a:t>Ajio</a:t>
            </a:r>
            <a:r>
              <a:rPr lang="en-GB" sz="1050" dirty="0"/>
              <a:t>: Offers frequent discounts and loyalty benefits, although it lacks a dedicated loyalty program like Myntra Insider.</a:t>
            </a:r>
          </a:p>
          <a:p>
            <a:endParaRPr lang="en-GB" sz="1050" dirty="0"/>
          </a:p>
          <a:p>
            <a:pPr marL="0" indent="0">
              <a:buNone/>
            </a:pPr>
            <a:r>
              <a:rPr lang="en-GB" sz="1200" b="1" u="sng" dirty="0"/>
              <a:t>Summary of </a:t>
            </a:r>
            <a:r>
              <a:rPr lang="en-GB" sz="1200" b="1" u="sng"/>
              <a:t>Competitive Position:</a:t>
            </a:r>
            <a:endParaRPr lang="en-GB" sz="1050" u="sng" dirty="0"/>
          </a:p>
          <a:p>
            <a:r>
              <a:rPr lang="en-GB" sz="1050" b="1" dirty="0"/>
              <a:t>Myntra maintains a strong foothold in fashion, with a balanced mix of high-end and affordable products, excellent app experience, and a comprehensive loyalty program.</a:t>
            </a:r>
          </a:p>
          <a:p>
            <a:r>
              <a:rPr lang="en-GB" sz="1050" b="1" dirty="0"/>
              <a:t>key strength lies in its specialized focus on fashion and lifestyle with a large variety of brands and pricing options, making it a versatile platform for a wide range of consumers.</a:t>
            </a:r>
          </a:p>
        </p:txBody>
      </p:sp>
    </p:spTree>
    <p:extLst>
      <p:ext uri="{BB962C8B-B14F-4D97-AF65-F5344CB8AC3E}">
        <p14:creationId xmlns:p14="http://schemas.microsoft.com/office/powerpoint/2010/main" val="54123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2932D-B871-3996-D1D3-02AAB33EB918}"/>
              </a:ext>
            </a:extLst>
          </p:cNvPr>
          <p:cNvSpPr>
            <a:spLocks noGrp="1"/>
          </p:cNvSpPr>
          <p:nvPr>
            <p:ph type="title"/>
          </p:nvPr>
        </p:nvSpPr>
        <p:spPr>
          <a:xfrm>
            <a:off x="956826" y="1112969"/>
            <a:ext cx="3937298" cy="4166010"/>
          </a:xfrm>
        </p:spPr>
        <p:txBody>
          <a:bodyPr>
            <a:normAutofit/>
          </a:bodyPr>
          <a:lstStyle/>
          <a:p>
            <a:r>
              <a:rPr lang="en-GB" sz="3700">
                <a:solidFill>
                  <a:srgbClr val="FFFFFF"/>
                </a:solidFill>
              </a:rPr>
              <a:t>Strategic recommendations for improving the market position</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DFB21E-425B-9248-B1EA-557DA7E3588A}"/>
              </a:ext>
            </a:extLst>
          </p:cNvPr>
          <p:cNvSpPr>
            <a:spLocks noGrp="1"/>
          </p:cNvSpPr>
          <p:nvPr>
            <p:ph idx="1"/>
          </p:nvPr>
        </p:nvSpPr>
        <p:spPr>
          <a:xfrm>
            <a:off x="5825070" y="355214"/>
            <a:ext cx="5906682" cy="6341150"/>
          </a:xfrm>
        </p:spPr>
        <p:txBody>
          <a:bodyPr anchor="t">
            <a:normAutofit/>
          </a:bodyPr>
          <a:lstStyle/>
          <a:p>
            <a:pPr>
              <a:buFont typeface="Wingdings" panose="05000000000000000000" pitchFamily="2" charset="2"/>
              <a:buChar char="Ø"/>
            </a:pPr>
            <a:r>
              <a:rPr lang="en-GB" sz="1200" b="1" dirty="0"/>
              <a:t>Strengthen Private Labels</a:t>
            </a:r>
          </a:p>
          <a:p>
            <a:r>
              <a:rPr lang="en-GB" sz="1050" dirty="0"/>
              <a:t>Enhance Product Portfolio: Myntra should expand its private label offerings by introducing new categories or enhancing current ones, targeting different price points and niche fashion trends. Private labels often provide higher margins and build brand loyalty.</a:t>
            </a:r>
          </a:p>
          <a:p>
            <a:r>
              <a:rPr lang="en-GB" sz="1050" dirty="0"/>
              <a:t>Sustainable Fashion: Invest in eco-friendly private label products as sustainability is a growing trend. Creating collections using organic materials or ethical production practices can cater to environmentally conscious consumers.</a:t>
            </a:r>
          </a:p>
          <a:p>
            <a:pPr>
              <a:buFont typeface="Wingdings" panose="05000000000000000000" pitchFamily="2" charset="2"/>
              <a:buChar char="Ø"/>
            </a:pPr>
            <a:r>
              <a:rPr lang="en-GB" sz="1200" b="1" dirty="0"/>
              <a:t>Personalization and AI-driven Recommendations</a:t>
            </a:r>
          </a:p>
          <a:p>
            <a:pPr>
              <a:buFont typeface="Arial" panose="020B0604020202020204" pitchFamily="34" charset="0"/>
              <a:buChar char="•"/>
            </a:pPr>
            <a:r>
              <a:rPr lang="en-GB" sz="1050" dirty="0"/>
              <a:t>AI-powered Personalization: Use advanced machine learning algorithms to deliver hyper-personalized shopping experiences. This can include personalized product recommendations, curated outfit suggestions, and dynamic styling tips.</a:t>
            </a:r>
          </a:p>
          <a:p>
            <a:pPr>
              <a:buFont typeface="Arial" panose="020B0604020202020204" pitchFamily="34" charset="0"/>
              <a:buChar char="•"/>
            </a:pPr>
            <a:r>
              <a:rPr lang="en-GB" sz="1050" dirty="0"/>
              <a:t>Predictive Analytics for Trends: Implement predictive analytics to anticipate fashion trends based on customer data, social media signals, and global fashion patterns, allowing Myntra to stock trend-forward items early.</a:t>
            </a:r>
          </a:p>
          <a:p>
            <a:pPr>
              <a:buFont typeface="Wingdings" panose="05000000000000000000" pitchFamily="2" charset="2"/>
              <a:buChar char="Ø"/>
            </a:pPr>
            <a:r>
              <a:rPr lang="en-GB" sz="1200" b="1" dirty="0"/>
              <a:t>Leverage Social Commerce and Influencer Partnerships</a:t>
            </a:r>
          </a:p>
          <a:p>
            <a:pPr>
              <a:buFont typeface="Arial" panose="020B0604020202020204" pitchFamily="34" charset="0"/>
              <a:buChar char="•"/>
            </a:pPr>
            <a:r>
              <a:rPr lang="en-GB" sz="1050" dirty="0"/>
              <a:t>Social Commerce Integration: Collaborate with social media platforms to integrate shopping experiences seamlessly. Features like live shopping events, shoppable posts, and Instagram Stories’ "Swipe Up" shopping feature can drive real-time engagement.</a:t>
            </a:r>
          </a:p>
          <a:p>
            <a:pPr>
              <a:buFont typeface="Wingdings" panose="05000000000000000000" pitchFamily="2" charset="2"/>
              <a:buChar char="Ø"/>
            </a:pPr>
            <a:r>
              <a:rPr lang="en-GB" sz="1200" b="1" dirty="0"/>
              <a:t>Influencer Partnerships: </a:t>
            </a:r>
          </a:p>
          <a:p>
            <a:pPr>
              <a:buFont typeface="Arial" panose="020B0604020202020204" pitchFamily="34" charset="0"/>
              <a:buChar char="•"/>
            </a:pPr>
            <a:r>
              <a:rPr lang="en-GB" sz="1050" dirty="0"/>
              <a:t>Collaborate with micro-influencers and fashion bloggers to create authentic, localized campaigns. These collaborations can help drive brand awareness and create a sense of community around Myntra's products.</a:t>
            </a:r>
          </a:p>
          <a:p>
            <a:pPr>
              <a:buFont typeface="Wingdings" panose="05000000000000000000" pitchFamily="2" charset="2"/>
              <a:buChar char="Ø"/>
            </a:pPr>
            <a:r>
              <a:rPr lang="en-GB" sz="1200" b="1" dirty="0"/>
              <a:t>Strengthen Customer Loyalty Programs</a:t>
            </a:r>
          </a:p>
          <a:p>
            <a:pPr>
              <a:buFont typeface="Arial" panose="020B0604020202020204" pitchFamily="34" charset="0"/>
              <a:buChar char="•"/>
            </a:pPr>
            <a:r>
              <a:rPr lang="en-GB" sz="1050" dirty="0"/>
              <a:t>Enhanced Loyalty Program: Upgrade the loyalty program (Myntra Insider) with exclusive perks like early access to sales, personalized styling services, and more VIP experiences for loyal customers.</a:t>
            </a:r>
          </a:p>
          <a:p>
            <a:pPr>
              <a:buFont typeface="Wingdings" panose="05000000000000000000" pitchFamily="2" charset="2"/>
              <a:buChar char="Ø"/>
            </a:pPr>
            <a:r>
              <a:rPr lang="en-GB" sz="1200" b="1" dirty="0"/>
              <a:t>Subscription Services: </a:t>
            </a:r>
          </a:p>
          <a:p>
            <a:pPr>
              <a:buFont typeface="Arial" panose="020B0604020202020204" pitchFamily="34" charset="0"/>
              <a:buChar char="•"/>
            </a:pPr>
            <a:r>
              <a:rPr lang="en-GB" sz="1050" dirty="0"/>
              <a:t>Launch a subscription model where customers get access to exclusive benefits, such as free shipping, monthly style tips, or discounted outfits, building recurring revenue.</a:t>
            </a:r>
          </a:p>
          <a:p>
            <a:endParaRPr lang="en-GB" sz="700" dirty="0"/>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7866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1821</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Aptos Light</vt:lpstr>
      <vt:lpstr>Arial</vt:lpstr>
      <vt:lpstr>Wingdings</vt:lpstr>
      <vt:lpstr>Office Theme</vt:lpstr>
      <vt:lpstr>Myntra Analysis</vt:lpstr>
      <vt:lpstr>About the Company</vt:lpstr>
      <vt:lpstr>Business Model</vt:lpstr>
      <vt:lpstr>Brand Perception through Social Media and Reviews</vt:lpstr>
      <vt:lpstr>Brand Perception through Social Media and Reviews</vt:lpstr>
      <vt:lpstr>Customer Sentiment Analysis &amp; Market Trends</vt:lpstr>
      <vt:lpstr>Comparative analysis of Myntra and its competitors</vt:lpstr>
      <vt:lpstr>Comparative analysis of Myntra and its competitors</vt:lpstr>
      <vt:lpstr>Strategic recommendations for improving the market 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Adithyaa Swaminathan</dc:creator>
  <cp:lastModifiedBy>Adithyaa Swaminathan</cp:lastModifiedBy>
  <cp:revision>1</cp:revision>
  <dcterms:created xsi:type="dcterms:W3CDTF">2024-09-28T05:46:27Z</dcterms:created>
  <dcterms:modified xsi:type="dcterms:W3CDTF">2024-10-03T14:30:28Z</dcterms:modified>
</cp:coreProperties>
</file>