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2" r:id="rId2"/>
    <p:sldId id="353" r:id="rId3"/>
    <p:sldId id="354" r:id="rId4"/>
    <p:sldId id="363" r:id="rId5"/>
    <p:sldId id="327" r:id="rId6"/>
    <p:sldId id="366" r:id="rId7"/>
    <p:sldId id="345" r:id="rId8"/>
    <p:sldId id="367" r:id="rId9"/>
    <p:sldId id="364" r:id="rId10"/>
  </p:sldIdLst>
  <p:sldSz cx="9144000" cy="5143500" type="screen16x9"/>
  <p:notesSz cx="6858000" cy="9144000"/>
  <p:embeddedFontLst>
    <p:embeddedFont>
      <p:font typeface="Gilroy" panose="020B0604020202020204" charset="0"/>
      <p:regular r:id="rId13"/>
    </p:embeddedFont>
    <p:embeddedFont>
      <p:font typeface="Montserrat Extra Bold" panose="020B0604020202020204" charset="0"/>
      <p:bold r:id="rId14"/>
    </p:embeddedFont>
  </p:embeddedFontLst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20" userDrawn="1">
          <p15:clr>
            <a:srgbClr val="A4A3A4"/>
          </p15:clr>
        </p15:guide>
        <p15:guide id="2" pos="5523" userDrawn="1">
          <p15:clr>
            <a:srgbClr val="A4A3A4"/>
          </p15:clr>
        </p15:guide>
        <p15:guide id="3" orient="horz" pos="429" userDrawn="1">
          <p15:clr>
            <a:srgbClr val="A4A3A4"/>
          </p15:clr>
        </p15:guide>
        <p15:guide id="4" orient="horz" pos="2109" userDrawn="1">
          <p15:clr>
            <a:srgbClr val="A4A3A4"/>
          </p15:clr>
        </p15:guide>
        <p15:guide id="6" orient="horz" pos="3052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EB4"/>
    <a:srgbClr val="22577A"/>
    <a:srgbClr val="57CC99"/>
    <a:srgbClr val="FDB833"/>
    <a:srgbClr val="1789FC"/>
    <a:srgbClr val="F09234"/>
    <a:srgbClr val="30C317"/>
    <a:srgbClr val="15C57A"/>
    <a:srgbClr val="1C18C2"/>
    <a:srgbClr val="18C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79020" autoAdjust="0"/>
  </p:normalViewPr>
  <p:slideViewPr>
    <p:cSldViewPr snapToGrid="0" showGuides="1">
      <p:cViewPr varScale="1">
        <p:scale>
          <a:sx n="71" d="100"/>
          <a:sy n="71" d="100"/>
        </p:scale>
        <p:origin x="648" y="54"/>
      </p:cViewPr>
      <p:guideLst>
        <p:guide pos="220"/>
        <p:guide pos="5523"/>
        <p:guide orient="horz" pos="429"/>
        <p:guide orient="horz" pos="2109"/>
        <p:guide orient="horz" pos="30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F0320-AB18-4B08-817B-9DC5B05B0922}" type="datetimeFigureOut">
              <a:rPr lang="zh-CN" altLang="en-US" smtClean="0">
                <a:latin typeface="Gilroy" panose="00000400000000000000" charset="0"/>
                <a:ea typeface="Gilroy" panose="00000400000000000000" charset="0"/>
              </a:rPr>
              <a:t>2024/7/6</a:t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BA896-0799-4B55-BB3F-4066DDD6DF57}" type="slidenum">
              <a:rPr lang="zh-CN" altLang="en-US" smtClean="0">
                <a:latin typeface="Gilroy" panose="00000400000000000000" charset="0"/>
                <a:ea typeface="Gilroy" panose="00000400000000000000" charset="0"/>
              </a:rPr>
              <a:t>‹#›</a:t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Songs with year of release equal to zero are erroneous</a:t>
            </a:r>
          </a:p>
          <a:p>
            <a:endParaRPr lang="en-US" dirty="0"/>
          </a:p>
          <a:p>
            <a:r>
              <a:rPr lang="en-US" dirty="0"/>
              <a:t># The loudness of a song must be less than zero. The closer the value is to zero, # the louder the song.</a:t>
            </a:r>
          </a:p>
          <a:p>
            <a:endParaRPr lang="en-US" dirty="0"/>
          </a:p>
          <a:p>
            <a:r>
              <a:rPr lang="en-US" dirty="0"/>
              <a:t># The tempo of a song cannot be zero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4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right we Use Kernel Density Estimate (KDE)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2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4"/>
          <p:cNvSpPr>
            <a:spLocks noGrp="1"/>
          </p:cNvSpPr>
          <p:nvPr>
            <p:ph type="pic" sz="quarter" idx="10"/>
          </p:nvPr>
        </p:nvSpPr>
        <p:spPr>
          <a:xfrm>
            <a:off x="357095" y="1114507"/>
            <a:ext cx="2075329" cy="1843846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3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475256" y="1114507"/>
            <a:ext cx="2075329" cy="1843846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4" name="图片占位符 4"/>
          <p:cNvSpPr>
            <a:spLocks noGrp="1"/>
          </p:cNvSpPr>
          <p:nvPr>
            <p:ph type="pic" sz="quarter" idx="12"/>
          </p:nvPr>
        </p:nvSpPr>
        <p:spPr>
          <a:xfrm>
            <a:off x="4593417" y="1114507"/>
            <a:ext cx="2075329" cy="1843846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3"/>
          </p:nvPr>
        </p:nvSpPr>
        <p:spPr>
          <a:xfrm>
            <a:off x="6711577" y="1114507"/>
            <a:ext cx="2075329" cy="1843846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4"/>
          <p:cNvSpPr>
            <a:spLocks noGrp="1"/>
          </p:cNvSpPr>
          <p:nvPr>
            <p:ph type="pic" sz="quarter" idx="10"/>
          </p:nvPr>
        </p:nvSpPr>
        <p:spPr>
          <a:xfrm>
            <a:off x="355600" y="1241789"/>
            <a:ext cx="1683170" cy="16524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8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145818" y="1241789"/>
            <a:ext cx="1683170" cy="16524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9" name="图片占位符 4"/>
          <p:cNvSpPr>
            <a:spLocks noGrp="1"/>
          </p:cNvSpPr>
          <p:nvPr>
            <p:ph type="pic" sz="quarter" idx="12"/>
          </p:nvPr>
        </p:nvSpPr>
        <p:spPr>
          <a:xfrm>
            <a:off x="355600" y="3035078"/>
            <a:ext cx="1683170" cy="16524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0" name="图片占位符 4"/>
          <p:cNvSpPr>
            <a:spLocks noGrp="1"/>
          </p:cNvSpPr>
          <p:nvPr>
            <p:ph type="pic" sz="quarter" idx="13"/>
          </p:nvPr>
        </p:nvSpPr>
        <p:spPr>
          <a:xfrm>
            <a:off x="2145818" y="3035078"/>
            <a:ext cx="1683170" cy="16524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Gilroy" panose="00000400000000000000" charset="0"/>
              </a:defRPr>
            </a:lvl1pPr>
          </a:lstStyle>
          <a:p>
            <a:fld id="{25708358-8642-4150-B080-D65DC177507D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Gilroy" panose="00000400000000000000" charset="0"/>
              </a:defRPr>
            </a:lvl1pPr>
          </a:lstStyle>
          <a:p>
            <a:fld id="{BA316FB5-DFFE-4CC4-AF62-3E9601A42C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Gilroy" panose="00000400000000000000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Gilroy" panose="00000400000000000000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Gilroy" panose="00000400000000000000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Gilroy" panose="00000400000000000000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Gilroy" panose="00000400000000000000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Gilroy" panose="00000400000000000000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0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010EEE9-36D7-4CAE-B173-C0691BB59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7" y="0"/>
            <a:ext cx="8960823" cy="547954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8626355" y="356823"/>
            <a:ext cx="142240" cy="86406"/>
            <a:chOff x="7393717" y="508000"/>
            <a:chExt cx="142240" cy="86406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7393717" y="508000"/>
              <a:ext cx="14224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393717" y="551203"/>
              <a:ext cx="14224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7393717" y="594406"/>
              <a:ext cx="14224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 flipH="1">
            <a:off x="0" y="0"/>
            <a:ext cx="2793534" cy="5143500"/>
          </a:xfrm>
          <a:prstGeom prst="rect">
            <a:avLst/>
          </a:prstGeom>
          <a:solidFill>
            <a:srgbClr val="22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76545" y="0"/>
            <a:ext cx="6343126" cy="5143500"/>
          </a:xfrm>
          <a:prstGeom prst="rect">
            <a:avLst/>
          </a:prstGeom>
          <a:gradFill flip="none" rotWithShape="1">
            <a:gsLst>
              <a:gs pos="0">
                <a:srgbClr val="22577A">
                  <a:alpha val="0"/>
                </a:srgbClr>
              </a:gs>
              <a:gs pos="100000">
                <a:srgbClr val="22577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7895" y="1684780"/>
            <a:ext cx="47704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Gilroy" panose="00000400000000000000" charset="0"/>
                <a:sym typeface="Gilroy" panose="00000400000000000000" charset="0"/>
              </a:rPr>
              <a:t>Songs Records Analysis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Gilroy" panose="00000400000000000000" charset="0"/>
                <a:sym typeface="Gilroy" panose="00000400000000000000" charset="0"/>
              </a:rPr>
              <a:t> 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624624" y="4692240"/>
            <a:ext cx="32555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Gilroy" panose="00000400000000000000" charset="0"/>
                <a:sym typeface="Gilroy" panose="00000400000000000000" charset="0"/>
              </a:rPr>
              <a:t>——</a:t>
            </a:r>
            <a:r>
              <a:rPr lang="en-US" altLang="zh-CN" sz="1400" b="1" dirty="0" err="1">
                <a:latin typeface="+mj-lt"/>
                <a:ea typeface="Gilroy" panose="00000400000000000000" charset="0"/>
                <a:sym typeface="Gilroy" panose="00000400000000000000" charset="0"/>
              </a:rPr>
              <a:t>coharvesterministry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Gilroy" panose="00000400000000000000" charset="0"/>
                <a:sym typeface="Gilroy" panose="00000400000000000000" charset="0"/>
              </a:rPr>
              <a:t>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Gilroy" panose="00000400000000000000" charset="0"/>
              <a:sym typeface="Gilroy" panose="00000400000000000000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8830" y="4697025"/>
            <a:ext cx="2172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rPr>
              <a:t>Presentation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Gilroy" panose="00000400000000000000" charset="0"/>
                <a:sym typeface="Gilroy" panose="00000400000000000000" charset="0"/>
              </a:rPr>
              <a:t> By </a:t>
            </a:r>
            <a:r>
              <a:rPr lang="en-US" altLang="zh-CN" sz="1200" dirty="0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rPr>
              <a:t>Group 1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Gilroy" panose="00000400000000000000" charset="0"/>
              <a:sym typeface="Gilroy" panose="00000400000000000000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30729" y="4697025"/>
            <a:ext cx="1906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Gilroy" panose="00000400000000000000" charset="0"/>
                <a:sym typeface="Gilroy" panose="00000400000000000000" charset="0"/>
              </a:rPr>
              <a:t>Date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Gilroy" panose="00000400000000000000" charset="0"/>
                <a:sym typeface="Gilroy" panose="00000400000000000000" charset="0"/>
              </a:rPr>
              <a:t>：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Gilroy" panose="00000400000000000000" charset="0"/>
                <a:sym typeface="Gilroy" panose="00000400000000000000" charset="0"/>
              </a:rPr>
              <a:t>2024.07.06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327945" y="4751614"/>
            <a:ext cx="0" cy="167821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3b32313630323237383bc7a9d7d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3448" y="3878898"/>
            <a:ext cx="207010" cy="2070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18343E-DB86-4C35-B1C2-B941303AAE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031" y="70937"/>
            <a:ext cx="1014833" cy="5717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 67" descr="人在玩电脑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9" r="32327"/>
          <a:stretch>
            <a:fillRect/>
          </a:stretch>
        </p:blipFill>
        <p:spPr>
          <a:xfrm>
            <a:off x="5805868" y="0"/>
            <a:ext cx="3367668" cy="5143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H="1">
            <a:off x="1599050" y="-7208"/>
            <a:ext cx="4047689" cy="5115980"/>
          </a:xfrm>
          <a:prstGeom prst="rect">
            <a:avLst/>
          </a:prstGeom>
          <a:solidFill>
            <a:srgbClr val="22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05868" y="0"/>
            <a:ext cx="3315742" cy="5143500"/>
          </a:xfrm>
          <a:prstGeom prst="rect">
            <a:avLst/>
          </a:prstGeom>
          <a:gradFill flip="none" rotWithShape="1">
            <a:gsLst>
              <a:gs pos="0">
                <a:srgbClr val="22577A">
                  <a:alpha val="0"/>
                </a:srgbClr>
              </a:gs>
              <a:gs pos="100000">
                <a:srgbClr val="22577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18830" y="2189662"/>
            <a:ext cx="73540" cy="764176"/>
            <a:chOff x="8849132" y="2150474"/>
            <a:chExt cx="73540" cy="764176"/>
          </a:xfrm>
          <a:solidFill>
            <a:schemeClr val="bg1"/>
          </a:solidFill>
        </p:grpSpPr>
        <p:sp>
          <p:nvSpPr>
            <p:cNvPr id="9" name="椭圆 8"/>
            <p:cNvSpPr/>
            <p:nvPr/>
          </p:nvSpPr>
          <p:spPr>
            <a:xfrm>
              <a:off x="8849132" y="2150474"/>
              <a:ext cx="73540" cy="735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roy" panose="00000400000000000000" charset="0"/>
                <a:ea typeface="Gilroy" panose="00000400000000000000" charset="0"/>
                <a:sym typeface="Gilroy" panose="00000400000000000000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849132" y="2380686"/>
              <a:ext cx="73540" cy="7354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roy" panose="00000400000000000000" charset="0"/>
                <a:ea typeface="Gilroy" panose="00000400000000000000" charset="0"/>
                <a:sym typeface="Gilroy" panose="00000400000000000000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8849132" y="2610898"/>
              <a:ext cx="73540" cy="735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roy" panose="00000400000000000000" charset="0"/>
                <a:ea typeface="Gilroy" panose="00000400000000000000" charset="0"/>
                <a:sym typeface="Gilroy" panose="00000400000000000000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49132" y="2841110"/>
              <a:ext cx="73540" cy="7354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roy" panose="00000400000000000000" charset="0"/>
                <a:ea typeface="Gilroy" panose="00000400000000000000" charset="0"/>
                <a:sym typeface="Gilroy" panose="00000400000000000000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 rot="5400000">
            <a:off x="-892989" y="2187029"/>
            <a:ext cx="33375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n>
                  <a:solidFill>
                    <a:schemeClr val="bg1"/>
                  </a:solidFill>
                </a:ln>
                <a:noFill/>
                <a:latin typeface="+mj-lt"/>
                <a:ea typeface="Gilroy" panose="00000400000000000000" charset="0"/>
                <a:sym typeface="Gilroy" panose="00000400000000000000" charset="0"/>
              </a:rPr>
              <a:t>CONTENTS</a:t>
            </a:r>
            <a:endParaRPr lang="zh-CN" altLang="en-US" sz="4400" dirty="0">
              <a:ln>
                <a:solidFill>
                  <a:schemeClr val="bg1"/>
                </a:solidFill>
              </a:ln>
              <a:noFill/>
              <a:latin typeface="+mj-lt"/>
              <a:ea typeface="Gilroy" panose="00000400000000000000" charset="0"/>
              <a:sym typeface="Gilroy" panose="00000400000000000000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968116" y="968355"/>
            <a:ext cx="6819583" cy="3134127"/>
            <a:chOff x="3991555" y="921134"/>
            <a:chExt cx="8077656" cy="3712309"/>
          </a:xfrm>
        </p:grpSpPr>
        <p:sp>
          <p:nvSpPr>
            <p:cNvPr id="55" name="文本框 54"/>
            <p:cNvSpPr txBox="1"/>
            <p:nvPr/>
          </p:nvSpPr>
          <p:spPr>
            <a:xfrm>
              <a:off x="3991555" y="921134"/>
              <a:ext cx="839526" cy="619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+mj-lt"/>
                  <a:ea typeface="Gilroy" panose="00000400000000000000" charset="0"/>
                  <a:sym typeface="Gilroy" panose="00000400000000000000" charset="0"/>
                </a:rPr>
                <a:t>01.</a:t>
              </a:r>
              <a:endParaRPr lang="zh-CN" altLang="en-US" sz="2800" b="1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840444" y="928743"/>
              <a:ext cx="4603792" cy="4010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lt"/>
                  <a:ea typeface="Gilroy" panose="00000400000000000000" charset="0"/>
                  <a:sym typeface="Gilroy" panose="00000400000000000000" charset="0"/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991555" y="1915036"/>
              <a:ext cx="839526" cy="619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+mj-lt"/>
                  <a:ea typeface="Gilroy" panose="00000400000000000000" charset="0"/>
                  <a:sym typeface="Gilroy" panose="00000400000000000000" charset="0"/>
                </a:rPr>
                <a:t>02.</a:t>
              </a:r>
              <a:endParaRPr lang="zh-CN" altLang="en-US" sz="2800" b="1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840443" y="1952989"/>
              <a:ext cx="7228768" cy="4010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lt"/>
                  <a:ea typeface="Gilroy" panose="00000400000000000000" charset="0"/>
                  <a:sym typeface="Gilroy" panose="00000400000000000000" charset="0"/>
                </a:rPr>
                <a:t>Data Cleaning</a:t>
              </a:r>
              <a:endParaRPr lang="zh-CN" altLang="en-US" sz="1600" b="1" dirty="0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91555" y="2908936"/>
              <a:ext cx="839526" cy="619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+mj-lt"/>
                  <a:ea typeface="Gilroy" panose="00000400000000000000" charset="0"/>
                  <a:sym typeface="Gilroy" panose="00000400000000000000" charset="0"/>
                </a:rPr>
                <a:t>03.</a:t>
              </a:r>
              <a:endParaRPr lang="zh-CN" altLang="en-US" sz="2800" b="1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840443" y="2946889"/>
              <a:ext cx="6110898" cy="4010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lt"/>
                  <a:ea typeface="Gilroy" panose="00000400000000000000" charset="0"/>
                  <a:sym typeface="Gilroy" panose="00000400000000000000" charset="0"/>
                </a:rPr>
                <a:t>Trends and Patterns</a:t>
              </a:r>
              <a:endParaRPr lang="zh-CN" altLang="en-US" sz="1600" b="1" dirty="0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91555" y="3902836"/>
              <a:ext cx="839526" cy="619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+mj-lt"/>
                  <a:ea typeface="Gilroy" panose="00000400000000000000" charset="0"/>
                  <a:sym typeface="Gilroy" panose="00000400000000000000" charset="0"/>
                </a:rPr>
                <a:t>04.</a:t>
              </a:r>
              <a:endParaRPr lang="zh-CN" altLang="en-US" sz="2800" b="1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840443" y="3940789"/>
              <a:ext cx="6026166" cy="692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lt"/>
                  <a:ea typeface="Gilroy" panose="00000400000000000000" charset="0"/>
                  <a:sym typeface="Gilroy" panose="00000400000000000000" charset="0"/>
                </a:rPr>
                <a:t>Conclusion and Recommendation</a:t>
              </a:r>
            </a:p>
            <a:p>
              <a:endParaRPr lang="zh-CN" altLang="en-US" sz="1600" b="1" dirty="0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>
          <a:xfrm>
            <a:off x="2327945" y="4821954"/>
            <a:ext cx="0" cy="167821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2A1E748-67B4-4925-B671-0C06CCC38F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777" y="58489"/>
            <a:ext cx="1014833" cy="5717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文本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4021470" y="-973"/>
            <a:ext cx="5143500" cy="5143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H="1">
            <a:off x="2518692" y="973"/>
            <a:ext cx="2793533" cy="5143500"/>
          </a:xfrm>
          <a:prstGeom prst="rect">
            <a:avLst/>
          </a:prstGeom>
          <a:solidFill>
            <a:srgbClr val="22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84542" y="0"/>
            <a:ext cx="3859458" cy="5143500"/>
          </a:xfrm>
          <a:prstGeom prst="rect">
            <a:avLst/>
          </a:prstGeom>
          <a:gradFill flip="none" rotWithShape="1">
            <a:gsLst>
              <a:gs pos="0">
                <a:srgbClr val="22577A">
                  <a:alpha val="0"/>
                </a:srgbClr>
              </a:gs>
              <a:gs pos="100000">
                <a:srgbClr val="22577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1364" y="9015"/>
            <a:ext cx="6505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rPr>
              <a:t>Introduction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Gilroy" panose="00000400000000000000" charset="0"/>
              <a:sym typeface="Gilroy" panose="00000400000000000000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EE4D61B-5B80-4A57-BD13-9C03CD85EB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44" y="34890"/>
            <a:ext cx="1014833" cy="5717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7141C0-B22D-497F-9389-2E6EE7383198}"/>
              </a:ext>
            </a:extLst>
          </p:cNvPr>
          <p:cNvSpPr txBox="1"/>
          <p:nvPr/>
        </p:nvSpPr>
        <p:spPr>
          <a:xfrm>
            <a:off x="517645" y="641551"/>
            <a:ext cx="8108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data consists of songs records from the year 1920 to 2010.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It has 10,000 rows and 8 columns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FE5ED-A3E0-ED18-7574-50C6934AADAA}"/>
              </a:ext>
            </a:extLst>
          </p:cNvPr>
          <p:cNvSpPr txBox="1"/>
          <p:nvPr/>
        </p:nvSpPr>
        <p:spPr>
          <a:xfrm>
            <a:off x="634074" y="2126607"/>
            <a:ext cx="8045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Objectives: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clean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identify trends and patterns in the 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make conclusions from insight drawn from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321" y="-12486"/>
            <a:ext cx="9144000" cy="569825"/>
          </a:xfrm>
          <a:prstGeom prst="rect">
            <a:avLst/>
          </a:prstGeom>
          <a:solidFill>
            <a:srgbClr val="22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488" y="60231"/>
            <a:ext cx="4465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rPr>
              <a:t>Data Cleaning</a:t>
            </a: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F9E0DA6A-BAAB-169C-2585-8746B6F6F196}"/>
              </a:ext>
            </a:extLst>
          </p:cNvPr>
          <p:cNvSpPr txBox="1"/>
          <p:nvPr/>
        </p:nvSpPr>
        <p:spPr>
          <a:xfrm>
            <a:off x="184543" y="2559068"/>
            <a:ext cx="66634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pPr algn="l"/>
            <a:r>
              <a:rPr lang="en-US" altLang="zh-CN" sz="1200" dirty="0">
                <a:latin typeface="Gilroy" panose="00000400000000000000" charset="0"/>
                <a:ea typeface="Gilroy" panose="00000400000000000000" charset="0"/>
                <a:sym typeface="Gilroy" panose="00000400000000000000" charset="0"/>
              </a:rPr>
              <a:t>Action:</a:t>
            </a:r>
          </a:p>
          <a:p>
            <a:pPr algn="l"/>
            <a:endParaRPr lang="en-US" altLang="zh-CN" sz="1200" b="0" dirty="0">
              <a:latin typeface="Gilroy" panose="00000400000000000000" charset="0"/>
              <a:ea typeface="Gilroy" panose="00000400000000000000" charset="0"/>
              <a:sym typeface="Gilroy" panose="00000400000000000000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b="0" dirty="0">
                <a:latin typeface="Gilroy" panose="00000400000000000000" charset="0"/>
                <a:ea typeface="Gilroy" panose="00000400000000000000" charset="0"/>
                <a:sym typeface="Gilroy" panose="00000400000000000000" charset="0"/>
              </a:rPr>
              <a:t>Dropping of all inconsistent data.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200" b="0" dirty="0">
              <a:latin typeface="Gilroy" panose="00000400000000000000" charset="0"/>
              <a:ea typeface="Gilroy" panose="00000400000000000000" charset="0"/>
              <a:sym typeface="Gilroy" panose="00000400000000000000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b="0" dirty="0">
                <a:latin typeface="Gilroy" panose="00000400000000000000" charset="0"/>
                <a:ea typeface="Gilroy" panose="00000400000000000000" charset="0"/>
                <a:sym typeface="Gilroy" panose="00000400000000000000" charset="0"/>
              </a:rPr>
              <a:t>Shape of cleaned Data was	 		       and </a:t>
            </a:r>
            <a:endParaRPr lang="zh-CN" altLang="en-US" sz="1200" b="0" dirty="0">
              <a:latin typeface="Gilroy" panose="00000400000000000000" charset="0"/>
              <a:ea typeface="Gilroy" panose="00000400000000000000" charset="0"/>
              <a:sym typeface="Gilroy" panose="00000400000000000000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7E53F4-0CEE-DBD3-522B-D46C5B79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559" y="2630599"/>
            <a:ext cx="1548473" cy="104494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05E87B9-9DBB-4CA6-8764-0FEA0538195C}"/>
              </a:ext>
            </a:extLst>
          </p:cNvPr>
          <p:cNvGrpSpPr/>
          <p:nvPr/>
        </p:nvGrpSpPr>
        <p:grpSpPr>
          <a:xfrm>
            <a:off x="184542" y="645440"/>
            <a:ext cx="8538968" cy="1985159"/>
            <a:chOff x="184542" y="645440"/>
            <a:chExt cx="8538968" cy="1985159"/>
          </a:xfrm>
        </p:grpSpPr>
        <p:sp>
          <p:nvSpPr>
            <p:cNvPr id="4" name="文本框 3"/>
            <p:cNvSpPr txBox="1"/>
            <p:nvPr/>
          </p:nvSpPr>
          <p:spPr>
            <a:xfrm>
              <a:off x="184542" y="876273"/>
              <a:ext cx="6663445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200" b="1"/>
              </a:lvl1pPr>
            </a:lstStyle>
            <a:p>
              <a:pPr algn="l"/>
              <a:r>
                <a:rPr lang="en-US" altLang="zh-CN" sz="1200" dirty="0">
                  <a:latin typeface="Gilroy" panose="00000400000000000000" charset="0"/>
                  <a:ea typeface="Gilroy" panose="00000400000000000000" charset="0"/>
                  <a:sym typeface="Gilroy" panose="00000400000000000000" charset="0"/>
                </a:rPr>
                <a:t>Inconsistencies Observed: </a:t>
              </a:r>
            </a:p>
            <a:p>
              <a:pPr algn="l"/>
              <a:endParaRPr lang="en-US" altLang="zh-CN" sz="1200" dirty="0">
                <a:latin typeface="Gilroy" panose="00000400000000000000" charset="0"/>
                <a:ea typeface="Gilroy" panose="00000400000000000000" charset="0"/>
                <a:sym typeface="Gilroy" panose="00000400000000000000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altLang="zh-CN" sz="1200" b="0" dirty="0">
                  <a:solidFill>
                    <a:schemeClr val="bg2">
                      <a:lumMod val="10000"/>
                    </a:schemeClr>
                  </a:solidFill>
                  <a:latin typeface="Gilroy" panose="00000400000000000000" charset="0"/>
                  <a:ea typeface="Gilroy" panose="00000400000000000000" charset="0"/>
                  <a:sym typeface="Gilroy" panose="00000400000000000000" charset="0"/>
                </a:rPr>
                <a:t>Number of songs with incorrect year released was 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endParaRPr lang="en-US" altLang="zh-CN" sz="1200" b="0" dirty="0">
                <a:solidFill>
                  <a:schemeClr val="bg2">
                    <a:lumMod val="10000"/>
                  </a:schemeClr>
                </a:solidFill>
                <a:latin typeface="Gilroy" panose="00000400000000000000" charset="0"/>
                <a:ea typeface="Gilroy" panose="00000400000000000000" charset="0"/>
                <a:sym typeface="Gilroy" panose="00000400000000000000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altLang="zh-CN" sz="1200" b="0" dirty="0">
                  <a:solidFill>
                    <a:schemeClr val="bg2">
                      <a:lumMod val="10000"/>
                    </a:schemeClr>
                  </a:solidFill>
                  <a:latin typeface="Gilroy" panose="00000400000000000000" charset="0"/>
                  <a:ea typeface="Gilroy" panose="00000400000000000000" charset="0"/>
                  <a:sym typeface="Gilroy" panose="00000400000000000000" charset="0"/>
                </a:rPr>
                <a:t>Number of songs with loudness greater than or equal to zero was 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endParaRPr lang="en-US" altLang="zh-CN" sz="1200" b="0" dirty="0">
                <a:solidFill>
                  <a:schemeClr val="bg2">
                    <a:lumMod val="10000"/>
                  </a:schemeClr>
                </a:solidFill>
                <a:latin typeface="Gilroy" panose="00000400000000000000" charset="0"/>
                <a:ea typeface="Gilroy" panose="00000400000000000000" charset="0"/>
                <a:sym typeface="Gilroy" panose="00000400000000000000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altLang="zh-CN" sz="1200" b="0" dirty="0">
                  <a:solidFill>
                    <a:schemeClr val="bg2">
                      <a:lumMod val="10000"/>
                    </a:schemeClr>
                  </a:solidFill>
                  <a:latin typeface="Gilroy" panose="00000400000000000000" charset="0"/>
                  <a:ea typeface="Gilroy" panose="00000400000000000000" charset="0"/>
                  <a:sym typeface="Gilroy" panose="00000400000000000000" charset="0"/>
                </a:rPr>
                <a:t>Number of songs with a tempo of zero was </a:t>
              </a:r>
            </a:p>
            <a:p>
              <a:pPr algn="l"/>
              <a:endParaRPr lang="en-US" altLang="zh-CN" sz="1200" b="0" dirty="0">
                <a:solidFill>
                  <a:schemeClr val="bg2">
                    <a:lumMod val="10000"/>
                  </a:schemeClr>
                </a:solidFill>
                <a:latin typeface="Gilroy" panose="00000400000000000000" charset="0"/>
                <a:ea typeface="Gilroy" panose="00000400000000000000" charset="0"/>
                <a:sym typeface="Gilroy" panose="00000400000000000000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endParaRPr lang="zh-CN" altLang="en-US" sz="1200" b="0" dirty="0">
                <a:latin typeface="Gilroy" panose="00000400000000000000" charset="0"/>
                <a:ea typeface="Gilroy" panose="00000400000000000000" charset="0"/>
                <a:sym typeface="Gilroy" panose="00000400000000000000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EB2459D-C762-99AF-4F0C-29D0286BC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4120" y="645440"/>
              <a:ext cx="969390" cy="569825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F039306-856B-D906-5DE9-129A4F135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194" y="22092"/>
            <a:ext cx="889938" cy="503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ABCD8-AD92-49BC-9A9A-8FCDE9E2CACE}"/>
              </a:ext>
            </a:extLst>
          </p:cNvPr>
          <p:cNvSpPr txBox="1"/>
          <p:nvPr/>
        </p:nvSpPr>
        <p:spPr>
          <a:xfrm>
            <a:off x="3955312" y="1170014"/>
            <a:ext cx="8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5,309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47977-9318-4553-93AD-F76B9E507279}"/>
              </a:ext>
            </a:extLst>
          </p:cNvPr>
          <p:cNvSpPr txBox="1"/>
          <p:nvPr/>
        </p:nvSpPr>
        <p:spPr>
          <a:xfrm>
            <a:off x="5115443" y="1539346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75818-F96B-40C3-AF62-5E44EF7E059C}"/>
              </a:ext>
            </a:extLst>
          </p:cNvPr>
          <p:cNvSpPr txBox="1"/>
          <p:nvPr/>
        </p:nvSpPr>
        <p:spPr>
          <a:xfrm>
            <a:off x="3516264" y="1925420"/>
            <a:ext cx="46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AA122F-D52C-4439-AB7E-1354D63B2980}"/>
              </a:ext>
            </a:extLst>
          </p:cNvPr>
          <p:cNvSpPr txBox="1"/>
          <p:nvPr/>
        </p:nvSpPr>
        <p:spPr>
          <a:xfrm>
            <a:off x="2472716" y="3218081"/>
            <a:ext cx="139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4,674 rows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B83D0A-E10D-4AE0-A737-AD4388CDD226}"/>
              </a:ext>
            </a:extLst>
          </p:cNvPr>
          <p:cNvSpPr txBox="1"/>
          <p:nvPr/>
        </p:nvSpPr>
        <p:spPr>
          <a:xfrm>
            <a:off x="4054562" y="3218081"/>
            <a:ext cx="127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columns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827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5" grpId="1"/>
      <p:bldP spid="12" grpId="0"/>
      <p:bldP spid="12" grpId="1"/>
      <p:bldP spid="13" grpId="0"/>
      <p:bldP spid="13" grpId="1"/>
      <p:bldP spid="14" grpId="0"/>
      <p:bldP spid="14" grpId="1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321" y="7757"/>
            <a:ext cx="9144000" cy="569825"/>
          </a:xfrm>
          <a:prstGeom prst="rect">
            <a:avLst/>
          </a:prstGeom>
          <a:solidFill>
            <a:srgbClr val="22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470" y="44073"/>
            <a:ext cx="2892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rPr>
              <a:t>Trends and Pattern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5212" y="543170"/>
            <a:ext cx="2221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pPr algn="l"/>
            <a:r>
              <a:rPr lang="en-US" altLang="zh-CN" sz="1200" b="0">
                <a:solidFill>
                  <a:schemeClr val="bg1"/>
                </a:solidFill>
                <a:latin typeface="Gilroy" panose="00000400000000000000" charset="0"/>
                <a:ea typeface="Gilroy" panose="00000400000000000000" charset="0"/>
                <a:sym typeface="Gilroy" panose="00000400000000000000" charset="0"/>
              </a:rPr>
              <a:t>Add a short description</a:t>
            </a:r>
            <a:endParaRPr lang="zh-CN" altLang="en-US" sz="1200" b="0">
              <a:solidFill>
                <a:schemeClr val="bg1"/>
              </a:solidFill>
              <a:latin typeface="Gilroy" panose="00000400000000000000" charset="0"/>
              <a:ea typeface="Gilroy" panose="00000400000000000000" charset="0"/>
              <a:sym typeface="Gilroy" panose="00000400000000000000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727E3-A798-6B38-862A-750005E0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93" y="1531397"/>
            <a:ext cx="3569907" cy="22540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15BC9E-C0D7-5126-6DAC-1AB66C9CC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131" y="44073"/>
            <a:ext cx="907869" cy="5140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936982-7CA0-E0D5-D89B-47DE0845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547" y="1531396"/>
            <a:ext cx="3910760" cy="225405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E2D1A-ED4F-4747-8383-4DA395C058FE}"/>
              </a:ext>
            </a:extLst>
          </p:cNvPr>
          <p:cNvCxnSpPr>
            <a:cxnSpLocks/>
          </p:cNvCxnSpPr>
          <p:nvPr/>
        </p:nvCxnSpPr>
        <p:spPr>
          <a:xfrm>
            <a:off x="7921256" y="1850065"/>
            <a:ext cx="0" cy="13609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EBF92D-2E8A-474E-B1D7-BDD40D92D957}"/>
              </a:ext>
            </a:extLst>
          </p:cNvPr>
          <p:cNvCxnSpPr>
            <a:cxnSpLocks/>
          </p:cNvCxnSpPr>
          <p:nvPr/>
        </p:nvCxnSpPr>
        <p:spPr>
          <a:xfrm>
            <a:off x="8367807" y="1850065"/>
            <a:ext cx="0" cy="13609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B8021F-BC83-48D0-9ACD-302E8BC839DB}"/>
              </a:ext>
            </a:extLst>
          </p:cNvPr>
          <p:cNvSpPr/>
          <p:nvPr/>
        </p:nvSpPr>
        <p:spPr>
          <a:xfrm>
            <a:off x="7910623" y="1850065"/>
            <a:ext cx="457184" cy="1382233"/>
          </a:xfrm>
          <a:prstGeom prst="rect">
            <a:avLst/>
          </a:prstGeom>
          <a:solidFill>
            <a:srgbClr val="296EB4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00562D-452D-41E0-81FE-8482A1803849}"/>
              </a:ext>
            </a:extLst>
          </p:cNvPr>
          <p:cNvCxnSpPr>
            <a:cxnSpLocks/>
          </p:cNvCxnSpPr>
          <p:nvPr/>
        </p:nvCxnSpPr>
        <p:spPr>
          <a:xfrm>
            <a:off x="8176439" y="1876647"/>
            <a:ext cx="0" cy="13343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321" y="7757"/>
            <a:ext cx="9144000" cy="569825"/>
          </a:xfrm>
          <a:prstGeom prst="rect">
            <a:avLst/>
          </a:prstGeom>
          <a:solidFill>
            <a:srgbClr val="22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470" y="44073"/>
            <a:ext cx="2892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rPr>
              <a:t>Trends and Pattern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5212" y="543170"/>
            <a:ext cx="2221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pPr algn="l"/>
            <a:r>
              <a:rPr lang="en-US" altLang="zh-CN" sz="1200" b="0">
                <a:solidFill>
                  <a:schemeClr val="bg1"/>
                </a:solidFill>
                <a:latin typeface="Gilroy" panose="00000400000000000000" charset="0"/>
                <a:ea typeface="Gilroy" panose="00000400000000000000" charset="0"/>
                <a:sym typeface="Gilroy" panose="00000400000000000000" charset="0"/>
              </a:rPr>
              <a:t>Add a short description</a:t>
            </a:r>
            <a:endParaRPr lang="zh-CN" altLang="en-US" sz="1200" b="0">
              <a:solidFill>
                <a:schemeClr val="bg1"/>
              </a:solidFill>
              <a:latin typeface="Gilroy" panose="00000400000000000000" charset="0"/>
              <a:ea typeface="Gilroy" panose="00000400000000000000" charset="0"/>
              <a:sym typeface="Gilroy" panose="00000400000000000000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15BC9E-C0D7-5126-6DAC-1AB66C9CC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131" y="44073"/>
            <a:ext cx="907869" cy="514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1912D7-02BD-7074-E0EF-4E5FB3003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0" y="613898"/>
            <a:ext cx="3547607" cy="2078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83E86B-2BC3-1F37-FB35-9DF1AC5C3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350" y="594485"/>
            <a:ext cx="3959710" cy="2098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D57260-058B-3610-70AC-67AA6733E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192" y="2728892"/>
            <a:ext cx="3499407" cy="234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F6C4A5-5E09-43AB-953D-691D0E7A83E9}"/>
              </a:ext>
            </a:extLst>
          </p:cNvPr>
          <p:cNvSpPr txBox="1"/>
          <p:nvPr/>
        </p:nvSpPr>
        <p:spPr>
          <a:xfrm>
            <a:off x="363146" y="813819"/>
            <a:ext cx="40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085C4-48DD-4468-80AF-5D87CE12CD73}"/>
              </a:ext>
            </a:extLst>
          </p:cNvPr>
          <p:cNvSpPr txBox="1"/>
          <p:nvPr/>
        </p:nvSpPr>
        <p:spPr>
          <a:xfrm>
            <a:off x="836424" y="820169"/>
            <a:ext cx="40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412F71-4BF5-4691-B303-F27623B0AF44}"/>
              </a:ext>
            </a:extLst>
          </p:cNvPr>
          <p:cNvSpPr txBox="1"/>
          <p:nvPr/>
        </p:nvSpPr>
        <p:spPr>
          <a:xfrm>
            <a:off x="1300380" y="808112"/>
            <a:ext cx="40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5FEEE-9944-4404-8531-4C537152E3A2}"/>
              </a:ext>
            </a:extLst>
          </p:cNvPr>
          <p:cNvSpPr txBox="1"/>
          <p:nvPr/>
        </p:nvSpPr>
        <p:spPr>
          <a:xfrm>
            <a:off x="2222754" y="911038"/>
            <a:ext cx="40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9E950-F38D-443C-9861-333199528A7F}"/>
              </a:ext>
            </a:extLst>
          </p:cNvPr>
          <p:cNvSpPr txBox="1"/>
          <p:nvPr/>
        </p:nvSpPr>
        <p:spPr>
          <a:xfrm>
            <a:off x="1758798" y="919156"/>
            <a:ext cx="40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F2A98-212C-4A77-B9BA-47F98F538444}"/>
              </a:ext>
            </a:extLst>
          </p:cNvPr>
          <p:cNvSpPr txBox="1"/>
          <p:nvPr/>
        </p:nvSpPr>
        <p:spPr>
          <a:xfrm>
            <a:off x="2696032" y="912279"/>
            <a:ext cx="40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D579D7-3EBD-4BB4-86A6-8D66E13680A3}"/>
              </a:ext>
            </a:extLst>
          </p:cNvPr>
          <p:cNvSpPr txBox="1"/>
          <p:nvPr/>
        </p:nvSpPr>
        <p:spPr>
          <a:xfrm>
            <a:off x="3163236" y="1004835"/>
            <a:ext cx="40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2066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67" y="15442"/>
            <a:ext cx="9144000" cy="5112615"/>
          </a:xfrm>
          <a:prstGeom prst="rect">
            <a:avLst/>
          </a:prstGeom>
          <a:solidFill>
            <a:srgbClr val="22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roy" panose="00000400000000000000" charset="0"/>
              <a:ea typeface="Gilroy" panose="00000400000000000000" charset="0"/>
              <a:sym typeface="Gilroy" panose="00000400000000000000" charset="0"/>
            </a:endParaRPr>
          </a:p>
        </p:txBody>
      </p:sp>
      <p:pic>
        <p:nvPicPr>
          <p:cNvPr id="6" name="图片 5" descr="人在玩电脑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3"/>
          <a:stretch>
            <a:fillRect/>
          </a:stretch>
        </p:blipFill>
        <p:spPr>
          <a:xfrm>
            <a:off x="87812" y="1975744"/>
            <a:ext cx="2990684" cy="23549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0006" y="226349"/>
            <a:ext cx="194743" cy="5423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roy" panose="00000400000000000000" charset="0"/>
              <a:ea typeface="Gilroy" panose="00000400000000000000" charset="0"/>
              <a:sym typeface="Gilroy" panose="000004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5212" y="157229"/>
            <a:ext cx="5716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rPr>
              <a:t>Next step work plan</a:t>
            </a:r>
          </a:p>
        </p:txBody>
      </p:sp>
      <p:sp>
        <p:nvSpPr>
          <p:cNvPr id="5" name="椭圆 4"/>
          <p:cNvSpPr/>
          <p:nvPr/>
        </p:nvSpPr>
        <p:spPr>
          <a:xfrm>
            <a:off x="3388746" y="1628747"/>
            <a:ext cx="97155" cy="971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396232" y="2129483"/>
            <a:ext cx="97155" cy="971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60EE0EC-81C2-265C-DFC6-0354C5D3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109" y="45582"/>
            <a:ext cx="1012024" cy="573074"/>
          </a:xfrm>
          <a:prstGeom prst="rect">
            <a:avLst/>
          </a:prstGeom>
        </p:spPr>
      </p:pic>
      <p:sp>
        <p:nvSpPr>
          <p:cNvPr id="7" name="矩形 13" descr="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">
            <a:extLst>
              <a:ext uri="{FF2B5EF4-FFF2-40B4-BE49-F238E27FC236}">
                <a16:creationId xmlns:a16="http://schemas.microsoft.com/office/drawing/2014/main" id="{0388422B-5202-44A2-88A7-9C32751ED47F}"/>
              </a:ext>
            </a:extLst>
          </p:cNvPr>
          <p:cNvSpPr/>
          <p:nvPr/>
        </p:nvSpPr>
        <p:spPr>
          <a:xfrm>
            <a:off x="3634194" y="1459791"/>
            <a:ext cx="3826510" cy="33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altLang="zh-CN" sz="1200" dirty="0">
                <a:solidFill>
                  <a:schemeClr val="bg1"/>
                </a:solidFill>
                <a:latin typeface="Gilroy" panose="00000400000000000000" charset="0"/>
                <a:ea typeface="Gilroy" panose="00000400000000000000" charset="0"/>
                <a:cs typeface="+mn-ea"/>
                <a:sym typeface="Gilroy" panose="00000400000000000000" charset="0"/>
              </a:rPr>
              <a:t>Average Loudness has increased over the years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FEC75-54FB-63C8-3D76-2DD94BE06F2E}"/>
              </a:ext>
            </a:extLst>
          </p:cNvPr>
          <p:cNvSpPr txBox="1"/>
          <p:nvPr/>
        </p:nvSpPr>
        <p:spPr>
          <a:xfrm>
            <a:off x="3634194" y="1995806"/>
            <a:ext cx="401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number of songs released per decade has maintained an upward trend.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867B23F7-94CF-AF93-D42A-C5DF055A1E81}"/>
              </a:ext>
            </a:extLst>
          </p:cNvPr>
          <p:cNvSpPr txBox="1"/>
          <p:nvPr/>
        </p:nvSpPr>
        <p:spPr>
          <a:xfrm>
            <a:off x="4066237" y="868953"/>
            <a:ext cx="3437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74A41-DEAA-15D1-5A58-B79637FB36A2}"/>
              </a:ext>
            </a:extLst>
          </p:cNvPr>
          <p:cNvSpPr txBox="1"/>
          <p:nvPr/>
        </p:nvSpPr>
        <p:spPr>
          <a:xfrm>
            <a:off x="3680520" y="2588171"/>
            <a:ext cx="401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 large proportion of songs are loud as shown by the boxplot. 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83A00-B12F-9FB3-932E-80910689C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232" y="2794287"/>
            <a:ext cx="103641" cy="109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5658BD-AEA6-46AF-4B0B-3BF0EFE40D03}"/>
              </a:ext>
            </a:extLst>
          </p:cNvPr>
          <p:cNvSpPr txBox="1"/>
          <p:nvPr/>
        </p:nvSpPr>
        <p:spPr>
          <a:xfrm>
            <a:off x="3634404" y="3258246"/>
            <a:ext cx="401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distribution of song duration is right skewed, indicating that large proportion of the songs have short duration.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2B2CF6-F80B-BB22-5E24-BB3FC46EF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232" y="3471674"/>
            <a:ext cx="103641" cy="1097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67" y="15442"/>
            <a:ext cx="9144000" cy="5112615"/>
          </a:xfrm>
          <a:prstGeom prst="rect">
            <a:avLst/>
          </a:prstGeom>
          <a:solidFill>
            <a:srgbClr val="22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roy" panose="00000400000000000000" charset="0"/>
              <a:ea typeface="Gilroy" panose="00000400000000000000" charset="0"/>
              <a:sym typeface="Gilroy" panose="00000400000000000000" charset="0"/>
            </a:endParaRPr>
          </a:p>
        </p:txBody>
      </p:sp>
      <p:pic>
        <p:nvPicPr>
          <p:cNvPr id="6" name="图片 5" descr="人在玩电脑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3"/>
          <a:stretch>
            <a:fillRect/>
          </a:stretch>
        </p:blipFill>
        <p:spPr>
          <a:xfrm>
            <a:off x="87812" y="1975744"/>
            <a:ext cx="2990684" cy="23549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44710" y="772932"/>
            <a:ext cx="382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rPr>
              <a:t>RECOMMENDATION</a:t>
            </a:r>
          </a:p>
        </p:txBody>
      </p:sp>
      <p:sp>
        <p:nvSpPr>
          <p:cNvPr id="14" name="矩形 13" descr="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"/>
          <p:cNvSpPr/>
          <p:nvPr/>
        </p:nvSpPr>
        <p:spPr>
          <a:xfrm>
            <a:off x="3493387" y="1413313"/>
            <a:ext cx="3826510" cy="614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altLang="zh-CN" sz="1200" dirty="0">
                <a:solidFill>
                  <a:schemeClr val="bg1"/>
                </a:solidFill>
                <a:latin typeface="Gilroy" panose="00000400000000000000" charset="0"/>
                <a:ea typeface="Gilroy" panose="00000400000000000000" charset="0"/>
                <a:cs typeface="+mn-ea"/>
                <a:sym typeface="Gilroy" panose="00000400000000000000" charset="0"/>
              </a:rPr>
              <a:t>Attention to detail is required during data imputation to avoid errors.</a:t>
            </a:r>
          </a:p>
        </p:txBody>
      </p:sp>
      <p:sp>
        <p:nvSpPr>
          <p:cNvPr id="3" name="矩形 2"/>
          <p:cNvSpPr/>
          <p:nvPr/>
        </p:nvSpPr>
        <p:spPr>
          <a:xfrm>
            <a:off x="350006" y="226349"/>
            <a:ext cx="194743" cy="5423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roy" panose="00000400000000000000" charset="0"/>
              <a:ea typeface="Gilroy" panose="00000400000000000000" charset="0"/>
              <a:sym typeface="Gilroy" panose="000004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5212" y="157229"/>
            <a:ext cx="5716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+mj-lt"/>
                <a:ea typeface="Gilroy" panose="00000400000000000000" charset="0"/>
                <a:sym typeface="Gilroy" panose="00000400000000000000" charset="0"/>
              </a:rPr>
              <a:t>Next step work plan</a:t>
            </a:r>
          </a:p>
        </p:txBody>
      </p:sp>
      <p:sp>
        <p:nvSpPr>
          <p:cNvPr id="19" name="椭圆 18"/>
          <p:cNvSpPr/>
          <p:nvPr/>
        </p:nvSpPr>
        <p:spPr>
          <a:xfrm>
            <a:off x="3319785" y="1720769"/>
            <a:ext cx="97155" cy="971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60EE0EC-81C2-265C-DFC6-0354C5D3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109" y="45582"/>
            <a:ext cx="1012024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039A18-0A46-22A1-7A75-A9AED0F67C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614" y="101033"/>
            <a:ext cx="8784772" cy="494143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972669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7adcac1-c53d-40f1-801c-88c6f9a9d0d4"/>
  <p:tag name="COMMONDATA" val="eyJoZGlkIjoiMGU2ZjNlMTA1ZDAzOTM1NTk4ZDgzNjMxOTgwNTE2YWQifQ=="/>
  <p:tag name="ISLIDE.GUIDESSETTING" val="{&quot;Id&quot;:&quot;GuidesStyle_Moderate&quot;,&quot;Name&quot;:&quot;GuidesStyle_Moderate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自定义 133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8C27C"/>
      </a:accent1>
      <a:accent2>
        <a:srgbClr val="3030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66">
      <a:majorFont>
        <a:latin typeface="Montserrat Extra Bold"/>
        <a:ea typeface="Gilroy"/>
        <a:cs typeface=""/>
      </a:majorFont>
      <a:minorFont>
        <a:latin typeface="Gilroy"/>
        <a:ea typeface="Gilroy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Gilroy"/>
        <a:ea typeface=""/>
        <a:cs typeface=""/>
        <a:font script="Jpan" typeface="游ゴシック Light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游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Strategy PPT Template</Template>
  <TotalTime>1340</TotalTime>
  <Words>293</Words>
  <Application>Microsoft Office PowerPoint</Application>
  <PresentationFormat>On-screen Show (16:9)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 Extra Bold</vt:lpstr>
      <vt:lpstr>Arial</vt:lpstr>
      <vt:lpstr>Wingdings</vt:lpstr>
      <vt:lpstr>Gilroy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Group 1</dc:creator>
  <cp:lastModifiedBy>Adi G. Danlami</cp:lastModifiedBy>
  <cp:revision>49</cp:revision>
  <dcterms:created xsi:type="dcterms:W3CDTF">2023-04-26T03:52:00Z</dcterms:created>
  <dcterms:modified xsi:type="dcterms:W3CDTF">2024-07-06T14:52:03Z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B3C0CE6C44954088BF97E7B99C4E538B_12</vt:lpwstr>
  </property>
  <property fmtid="{D5CDD505-2E9C-101B-9397-08002B2CF9AE}" pid="3" name="KSOProductBuildVer">
    <vt:lpwstr>2052-12.1.0.15120</vt:lpwstr>
  </property>
</Properties>
</file>