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Arimo" panose="020B0604020202020204" charset="0"/>
      <p:regular r:id="rId23"/>
    </p:embeddedFont>
    <p:embeddedFont>
      <p:font typeface="Calibri" panose="020F0502020204030204" pitchFamily="34" charset="0"/>
      <p:regular r:id="rId24"/>
      <p:bold r:id="rId25"/>
      <p:italic r:id="rId26"/>
      <p:boldItalic r:id="rId27"/>
    </p:embeddedFont>
    <p:embeddedFont>
      <p:font typeface="Lato" panose="020F0502020204030203" pitchFamily="34" charset="0"/>
      <p:regular r:id="rId28"/>
    </p:embeddedFont>
    <p:embeddedFont>
      <p:font typeface="Lato Bold" panose="020F0502020204030203" charset="0"/>
      <p:regular r:id="rId29"/>
    </p:embeddedFont>
    <p:embeddedFont>
      <p:font typeface="League Spartan" panose="020B0604020202020204" charset="0"/>
      <p:regular r:id="rId30"/>
    </p:embeddedFont>
    <p:embeddedFont>
      <p:font typeface="Poppins" panose="00000500000000000000" pitchFamily="2" charset="0"/>
      <p:regular r:id="rId31"/>
    </p:embeddedFont>
    <p:embeddedFont>
      <p:font typeface="Poppins Bold" panose="00000800000000000000"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41000"/>
            </a:blip>
            <a:stretch>
              <a:fillRect l="-20312" r="-20312"/>
            </a:stretch>
          </a:blipFill>
        </p:spPr>
        <p:txBody>
          <a:bodyPr/>
          <a:lstStyle/>
          <a:p>
            <a:endParaRPr lang="en-IN" dirty="0"/>
          </a:p>
        </p:txBody>
      </p:sp>
      <p:grpSp>
        <p:nvGrpSpPr>
          <p:cNvPr id="3" name="Group 3"/>
          <p:cNvGrpSpPr/>
          <p:nvPr/>
        </p:nvGrpSpPr>
        <p:grpSpPr>
          <a:xfrm>
            <a:off x="0" y="0"/>
            <a:ext cx="1416810" cy="10287000"/>
            <a:chOff x="0" y="0"/>
            <a:chExt cx="373152" cy="2709333"/>
          </a:xfrm>
        </p:grpSpPr>
        <p:sp>
          <p:nvSpPr>
            <p:cNvPr id="4" name="Freeform 4"/>
            <p:cNvSpPr/>
            <p:nvPr/>
          </p:nvSpPr>
          <p:spPr>
            <a:xfrm>
              <a:off x="0" y="0"/>
              <a:ext cx="373152" cy="2709333"/>
            </a:xfrm>
            <a:custGeom>
              <a:avLst/>
              <a:gdLst/>
              <a:ahLst/>
              <a:cxnLst/>
              <a:rect l="l" t="t" r="r" b="b"/>
              <a:pathLst>
                <a:path w="373152" h="2709333">
                  <a:moveTo>
                    <a:pt x="0" y="0"/>
                  </a:moveTo>
                  <a:lnTo>
                    <a:pt x="373152" y="0"/>
                  </a:lnTo>
                  <a:lnTo>
                    <a:pt x="373152" y="2709333"/>
                  </a:lnTo>
                  <a:lnTo>
                    <a:pt x="0" y="2709333"/>
                  </a:lnTo>
                  <a:close/>
                </a:path>
              </a:pathLst>
            </a:custGeom>
            <a:solidFill>
              <a:srgbClr val="593C8F"/>
            </a:solidFill>
          </p:spPr>
        </p:sp>
        <p:sp>
          <p:nvSpPr>
            <p:cNvPr id="5" name="TextBox 5"/>
            <p:cNvSpPr txBox="1"/>
            <p:nvPr/>
          </p:nvSpPr>
          <p:spPr>
            <a:xfrm>
              <a:off x="0" y="-47625"/>
              <a:ext cx="373152"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874661" y="1367675"/>
            <a:ext cx="8136613" cy="1375921"/>
          </a:xfrm>
          <a:prstGeom prst="rect">
            <a:avLst/>
          </a:prstGeom>
        </p:spPr>
        <p:txBody>
          <a:bodyPr lIns="0" tIns="0" rIns="0" bIns="0" rtlCol="0" anchor="t">
            <a:spAutoFit/>
          </a:bodyPr>
          <a:lstStyle/>
          <a:p>
            <a:pPr>
              <a:lnSpc>
                <a:spcPts val="11265"/>
              </a:lnSpc>
              <a:spcBef>
                <a:spcPct val="0"/>
              </a:spcBef>
            </a:pPr>
            <a:r>
              <a:rPr lang="en-US" sz="8046">
                <a:solidFill>
                  <a:srgbClr val="000000"/>
                </a:solidFill>
                <a:latin typeface="Lato Bold"/>
              </a:rPr>
              <a:t>LICENSE PLATE</a:t>
            </a:r>
          </a:p>
        </p:txBody>
      </p:sp>
      <p:grpSp>
        <p:nvGrpSpPr>
          <p:cNvPr id="7" name="Group 7"/>
          <p:cNvGrpSpPr/>
          <p:nvPr/>
        </p:nvGrpSpPr>
        <p:grpSpPr>
          <a:xfrm>
            <a:off x="1874661" y="2934394"/>
            <a:ext cx="10991437" cy="3006572"/>
            <a:chOff x="0" y="0"/>
            <a:chExt cx="14655250" cy="4008763"/>
          </a:xfrm>
        </p:grpSpPr>
        <p:sp>
          <p:nvSpPr>
            <p:cNvPr id="8" name="TextBox 8"/>
            <p:cNvSpPr txBox="1"/>
            <p:nvPr/>
          </p:nvSpPr>
          <p:spPr>
            <a:xfrm>
              <a:off x="54" y="-171450"/>
              <a:ext cx="14655196" cy="4180213"/>
            </a:xfrm>
            <a:prstGeom prst="rect">
              <a:avLst/>
            </a:prstGeom>
          </p:spPr>
          <p:txBody>
            <a:bodyPr lIns="0" tIns="0" rIns="0" bIns="0" rtlCol="0" anchor="t">
              <a:spAutoFit/>
            </a:bodyPr>
            <a:lstStyle/>
            <a:p>
              <a:pPr>
                <a:lnSpc>
                  <a:spcPts val="12783"/>
                </a:lnSpc>
              </a:pPr>
              <a:r>
                <a:rPr lang="en-US" sz="9131">
                  <a:solidFill>
                    <a:srgbClr val="593C8F"/>
                  </a:solidFill>
                  <a:latin typeface="League Spartan"/>
                </a:rPr>
                <a:t>DETECTION AND </a:t>
              </a:r>
            </a:p>
            <a:p>
              <a:pPr>
                <a:lnSpc>
                  <a:spcPts val="12783"/>
                </a:lnSpc>
                <a:spcBef>
                  <a:spcPct val="0"/>
                </a:spcBef>
              </a:pPr>
              <a:r>
                <a:rPr lang="en-US" sz="9131">
                  <a:solidFill>
                    <a:srgbClr val="593C8F"/>
                  </a:solidFill>
                  <a:latin typeface="League Spartan"/>
                </a:rPr>
                <a:t>RECOGNITION</a:t>
              </a:r>
            </a:p>
          </p:txBody>
        </p:sp>
        <p:sp>
          <p:nvSpPr>
            <p:cNvPr id="9" name="AutoShape 9"/>
            <p:cNvSpPr/>
            <p:nvPr/>
          </p:nvSpPr>
          <p:spPr>
            <a:xfrm flipV="1">
              <a:off x="54" y="1764910"/>
              <a:ext cx="12917326" cy="27340"/>
            </a:xfrm>
            <a:prstGeom prst="line">
              <a:avLst/>
            </a:prstGeom>
            <a:ln w="50800" cap="flat">
              <a:solidFill>
                <a:srgbClr val="000000"/>
              </a:solidFill>
              <a:prstDash val="solid"/>
              <a:headEnd type="none" w="sm" len="sm"/>
              <a:tailEnd type="none" w="sm" len="sm"/>
            </a:ln>
          </p:spPr>
        </p:sp>
      </p:grpSp>
      <p:sp>
        <p:nvSpPr>
          <p:cNvPr id="10" name="Freeform 10"/>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11" name="Freeform 11"/>
          <p:cNvSpPr/>
          <p:nvPr/>
        </p:nvSpPr>
        <p:spPr>
          <a:xfrm>
            <a:off x="12603865" y="1797978"/>
            <a:ext cx="8643154" cy="7251818"/>
          </a:xfrm>
          <a:custGeom>
            <a:avLst/>
            <a:gdLst/>
            <a:ahLst/>
            <a:cxnLst/>
            <a:rect l="l" t="t" r="r" b="b"/>
            <a:pathLst>
              <a:path w="8643154" h="7251818">
                <a:moveTo>
                  <a:pt x="0" y="0"/>
                </a:moveTo>
                <a:lnTo>
                  <a:pt x="8643154" y="0"/>
                </a:lnTo>
                <a:lnTo>
                  <a:pt x="8643154" y="7251817"/>
                </a:lnTo>
                <a:lnTo>
                  <a:pt x="0" y="7251817"/>
                </a:lnTo>
                <a:lnTo>
                  <a:pt x="0" y="0"/>
                </a:lnTo>
                <a:close/>
              </a:path>
            </a:pathLst>
          </a:custGeom>
          <a:blipFill>
            <a:blip r:embed="rId5"/>
            <a:stretch>
              <a:fillRect l="-25018" r="-835"/>
            </a:stretch>
          </a:blipFill>
        </p:spPr>
      </p:sp>
      <p:sp>
        <p:nvSpPr>
          <p:cNvPr id="12" name="TextBox 12"/>
          <p:cNvSpPr txBox="1"/>
          <p:nvPr/>
        </p:nvSpPr>
        <p:spPr>
          <a:xfrm>
            <a:off x="1874661" y="6419350"/>
            <a:ext cx="6583633" cy="1924438"/>
          </a:xfrm>
          <a:prstGeom prst="rect">
            <a:avLst/>
          </a:prstGeom>
        </p:spPr>
        <p:txBody>
          <a:bodyPr lIns="0" tIns="0" rIns="0" bIns="0" rtlCol="0" anchor="t">
            <a:spAutoFit/>
          </a:bodyPr>
          <a:lstStyle/>
          <a:p>
            <a:pPr>
              <a:lnSpc>
                <a:spcPts val="4079"/>
              </a:lnSpc>
            </a:pPr>
            <a:r>
              <a:rPr lang="en-US" sz="2913" dirty="0">
                <a:solidFill>
                  <a:srgbClr val="000000"/>
                </a:solidFill>
                <a:latin typeface="Poppins"/>
              </a:rPr>
              <a:t>Digital Image Processing</a:t>
            </a:r>
            <a:endParaRPr lang="en-US" sz="2913" dirty="0">
              <a:solidFill>
                <a:srgbClr val="000000"/>
              </a:solidFill>
              <a:latin typeface="Poppins Bold"/>
            </a:endParaRPr>
          </a:p>
          <a:p>
            <a:pPr>
              <a:lnSpc>
                <a:spcPts val="3659"/>
              </a:lnSpc>
            </a:pPr>
            <a:endParaRPr lang="en-US" sz="2913" dirty="0">
              <a:solidFill>
                <a:srgbClr val="000000"/>
              </a:solidFill>
              <a:latin typeface="Poppins Bold"/>
            </a:endParaRPr>
          </a:p>
          <a:p>
            <a:pPr>
              <a:lnSpc>
                <a:spcPts val="3659"/>
              </a:lnSpc>
            </a:pPr>
            <a:r>
              <a:rPr lang="en-US" sz="2613" dirty="0">
                <a:solidFill>
                  <a:srgbClr val="000000"/>
                </a:solidFill>
                <a:latin typeface="Poppins"/>
              </a:rPr>
              <a:t>Pratik Pujari - 2020300054</a:t>
            </a:r>
          </a:p>
          <a:p>
            <a:pPr>
              <a:lnSpc>
                <a:spcPts val="3659"/>
              </a:lnSpc>
              <a:spcBef>
                <a:spcPct val="0"/>
              </a:spcBef>
            </a:pPr>
            <a:r>
              <a:rPr lang="en-US" sz="2613" dirty="0">
                <a:solidFill>
                  <a:srgbClr val="000000"/>
                </a:solidFill>
                <a:latin typeface="Poppins"/>
              </a:rPr>
              <a:t>Adish Padalia - 2020400031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0969576" y="1028700"/>
            <a:ext cx="6289724" cy="8373944"/>
            <a:chOff x="0" y="0"/>
            <a:chExt cx="3663950" cy="4878070"/>
          </a:xfrm>
        </p:grpSpPr>
        <p:sp>
          <p:nvSpPr>
            <p:cNvPr id="7" name="Freeform 7"/>
            <p:cNvSpPr/>
            <p:nvPr/>
          </p:nvSpPr>
          <p:spPr>
            <a:xfrm rot="5400000">
              <a:off x="-575310" y="638810"/>
              <a:ext cx="4814570" cy="3600450"/>
            </a:xfrm>
            <a:custGeom>
              <a:avLst/>
              <a:gdLst/>
              <a:ahLst/>
              <a:cxnLst/>
              <a:rect l="l" t="t" r="r" b="b"/>
              <a:pathLst>
                <a:path w="4814570" h="3600450">
                  <a:moveTo>
                    <a:pt x="0" y="3600450"/>
                  </a:moveTo>
                  <a:lnTo>
                    <a:pt x="0" y="0"/>
                  </a:lnTo>
                  <a:lnTo>
                    <a:pt x="4814570" y="0"/>
                  </a:lnTo>
                  <a:lnTo>
                    <a:pt x="4814570" y="3600450"/>
                  </a:lnTo>
                  <a:close/>
                </a:path>
              </a:pathLst>
            </a:custGeom>
            <a:blipFill>
              <a:blip r:embed="rId3"/>
              <a:stretch>
                <a:fillRect l="-2530" r="-2530"/>
              </a:stretch>
            </a:blipFill>
          </p:spPr>
        </p:sp>
        <p:sp>
          <p:nvSpPr>
            <p:cNvPr id="8" name="Freeform 8"/>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9" name="TextBox 9"/>
          <p:cNvSpPr txBox="1"/>
          <p:nvPr/>
        </p:nvSpPr>
        <p:spPr>
          <a:xfrm>
            <a:off x="1029660" y="1654355"/>
            <a:ext cx="9109822" cy="1552606"/>
          </a:xfrm>
          <a:prstGeom prst="rect">
            <a:avLst/>
          </a:prstGeom>
        </p:spPr>
        <p:txBody>
          <a:bodyPr lIns="0" tIns="0" rIns="0" bIns="0" rtlCol="0" anchor="t">
            <a:spAutoFit/>
          </a:bodyPr>
          <a:lstStyle/>
          <a:p>
            <a:pPr>
              <a:lnSpc>
                <a:spcPts val="4198"/>
              </a:lnSpc>
              <a:spcBef>
                <a:spcPct val="0"/>
              </a:spcBef>
            </a:pPr>
            <a:r>
              <a:rPr lang="en-US" sz="2998">
                <a:solidFill>
                  <a:srgbClr val="593C8F"/>
                </a:solidFill>
                <a:latin typeface="League Spartan"/>
              </a:rPr>
              <a:t>ROBUST LICENSE PLATE RECOGNITION USING NEURAL NETWORKS TRAINED ON SYNTHETIC IMAGES</a:t>
            </a:r>
          </a:p>
        </p:txBody>
      </p:sp>
      <p:sp>
        <p:nvSpPr>
          <p:cNvPr id="10" name="TextBox 10"/>
          <p:cNvSpPr txBox="1"/>
          <p:nvPr/>
        </p:nvSpPr>
        <p:spPr>
          <a:xfrm>
            <a:off x="1028700" y="952500"/>
            <a:ext cx="3255770" cy="605682"/>
          </a:xfrm>
          <a:prstGeom prst="rect">
            <a:avLst/>
          </a:prstGeom>
        </p:spPr>
        <p:txBody>
          <a:bodyPr lIns="0" tIns="0" rIns="0" bIns="0" rtlCol="0" anchor="t">
            <a:spAutoFit/>
          </a:bodyPr>
          <a:lstStyle/>
          <a:p>
            <a:pPr>
              <a:lnSpc>
                <a:spcPts val="4940"/>
              </a:lnSpc>
              <a:spcBef>
                <a:spcPct val="0"/>
              </a:spcBef>
            </a:pPr>
            <a:r>
              <a:rPr lang="en-US" sz="3529">
                <a:solidFill>
                  <a:srgbClr val="000000"/>
                </a:solidFill>
                <a:latin typeface="Lato Bold"/>
              </a:rPr>
              <a:t>PAPER 5</a:t>
            </a:r>
          </a:p>
        </p:txBody>
      </p:sp>
      <p:sp>
        <p:nvSpPr>
          <p:cNvPr id="11" name="TextBox 11"/>
          <p:cNvSpPr txBox="1"/>
          <p:nvPr/>
        </p:nvSpPr>
        <p:spPr>
          <a:xfrm>
            <a:off x="1029660" y="3435865"/>
            <a:ext cx="9747495" cy="1073150"/>
          </a:xfrm>
          <a:prstGeom prst="rect">
            <a:avLst/>
          </a:prstGeom>
        </p:spPr>
        <p:txBody>
          <a:bodyPr lIns="0" tIns="0" rIns="0" bIns="0" rtlCol="0" anchor="t">
            <a:spAutoFit/>
          </a:bodyPr>
          <a:lstStyle/>
          <a:p>
            <a:pPr>
              <a:lnSpc>
                <a:spcPts val="2800"/>
              </a:lnSpc>
            </a:pPr>
            <a:r>
              <a:rPr lang="en-US" sz="2000">
                <a:solidFill>
                  <a:srgbClr val="000000"/>
                </a:solidFill>
                <a:latin typeface="Poppins"/>
              </a:rPr>
              <a:t>A innovative License Plate Recognition (LPR) system utilizes synthetic images to train Convolutional Neural Networks (CNNs), circumventing the need for extensive real image datasets. Here are key takeaways</a:t>
            </a:r>
          </a:p>
        </p:txBody>
      </p:sp>
      <p:sp>
        <p:nvSpPr>
          <p:cNvPr id="12" name="TextBox 12"/>
          <p:cNvSpPr txBox="1"/>
          <p:nvPr/>
        </p:nvSpPr>
        <p:spPr>
          <a:xfrm>
            <a:off x="1028700" y="5158522"/>
            <a:ext cx="9590702" cy="3125470"/>
          </a:xfrm>
          <a:prstGeom prst="rect">
            <a:avLst/>
          </a:prstGeom>
        </p:spPr>
        <p:txBody>
          <a:bodyPr lIns="0" tIns="0" rIns="0" bIns="0" rtlCol="0" anchor="t">
            <a:spAutoFit/>
          </a:bodyPr>
          <a:lstStyle/>
          <a:p>
            <a:pPr marL="474979" lvl="1" indent="-237490">
              <a:lnSpc>
                <a:spcPts val="3079"/>
              </a:lnSpc>
              <a:buFont typeface="Arial"/>
              <a:buChar char="•"/>
            </a:pPr>
            <a:r>
              <a:rPr lang="en-US" sz="2199">
                <a:solidFill>
                  <a:srgbClr val="000000"/>
                </a:solidFill>
                <a:latin typeface="Poppins"/>
              </a:rPr>
              <a:t>The method introduces a framework for generating </a:t>
            </a:r>
            <a:r>
              <a:rPr lang="en-US" sz="2199">
                <a:solidFill>
                  <a:srgbClr val="000000"/>
                </a:solidFill>
                <a:latin typeface="Poppins Bold"/>
              </a:rPr>
              <a:t>synthetic license plate images</a:t>
            </a:r>
            <a:r>
              <a:rPr lang="en-US" sz="2199">
                <a:solidFill>
                  <a:srgbClr val="000000"/>
                </a:solidFill>
                <a:latin typeface="Poppins"/>
              </a:rPr>
              <a:t> that consider crucial variables.</a:t>
            </a:r>
          </a:p>
          <a:p>
            <a:pPr marL="474979" lvl="1" indent="-237490">
              <a:lnSpc>
                <a:spcPts val="3079"/>
              </a:lnSpc>
              <a:buFont typeface="Arial"/>
              <a:buChar char="•"/>
            </a:pPr>
            <a:r>
              <a:rPr lang="en-US" sz="2199">
                <a:solidFill>
                  <a:srgbClr val="000000"/>
                </a:solidFill>
                <a:latin typeface="Poppins"/>
              </a:rPr>
              <a:t>The LPR system incorporates two CNNs for plate and character detection with shared training procedures, exhibiting robust performance.</a:t>
            </a:r>
          </a:p>
          <a:p>
            <a:pPr marL="474979" lvl="1" indent="-237490">
              <a:lnSpc>
                <a:spcPts val="3079"/>
              </a:lnSpc>
              <a:buFont typeface="Arial"/>
              <a:buChar char="•"/>
            </a:pPr>
            <a:r>
              <a:rPr lang="en-US" sz="2199">
                <a:solidFill>
                  <a:srgbClr val="000000"/>
                </a:solidFill>
                <a:latin typeface="Poppins"/>
              </a:rPr>
              <a:t>Through experiments on diverse real image datasets, the synthetically trained system </a:t>
            </a:r>
            <a:r>
              <a:rPr lang="en-US" sz="2199">
                <a:solidFill>
                  <a:srgbClr val="000000"/>
                </a:solidFill>
                <a:latin typeface="Poppins Bold"/>
              </a:rPr>
              <a:t>outperforms competitors</a:t>
            </a:r>
            <a:r>
              <a:rPr lang="en-US" sz="2199">
                <a:solidFill>
                  <a:srgbClr val="000000"/>
                </a:solidFill>
                <a:latin typeface="Poppins"/>
              </a:rPr>
              <a:t>, emphasizing the effectiveness of synthetic image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0969576" y="1028700"/>
            <a:ext cx="6289724" cy="8373944"/>
            <a:chOff x="0" y="0"/>
            <a:chExt cx="3663950" cy="4878070"/>
          </a:xfrm>
        </p:grpSpPr>
        <p:sp>
          <p:nvSpPr>
            <p:cNvPr id="7" name="Freeform 7"/>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3"/>
              <a:stretch>
                <a:fillRect l="-9546" r="-9546"/>
              </a:stretch>
            </a:blipFill>
          </p:spPr>
        </p:sp>
        <p:sp>
          <p:nvSpPr>
            <p:cNvPr id="8" name="Freeform 8"/>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9" name="TextBox 9"/>
          <p:cNvSpPr txBox="1"/>
          <p:nvPr/>
        </p:nvSpPr>
        <p:spPr>
          <a:xfrm>
            <a:off x="1029660" y="1654355"/>
            <a:ext cx="9109822" cy="1552606"/>
          </a:xfrm>
          <a:prstGeom prst="rect">
            <a:avLst/>
          </a:prstGeom>
        </p:spPr>
        <p:txBody>
          <a:bodyPr lIns="0" tIns="0" rIns="0" bIns="0" rtlCol="0" anchor="t">
            <a:spAutoFit/>
          </a:bodyPr>
          <a:lstStyle/>
          <a:p>
            <a:pPr>
              <a:lnSpc>
                <a:spcPts val="4198"/>
              </a:lnSpc>
              <a:spcBef>
                <a:spcPct val="0"/>
              </a:spcBef>
            </a:pPr>
            <a:r>
              <a:rPr lang="en-US" sz="2998">
                <a:solidFill>
                  <a:srgbClr val="593C8F"/>
                </a:solidFill>
                <a:latin typeface="League Spartan"/>
              </a:rPr>
              <a:t>REAL-TIME AUTOMATIC LICENSE PLATE RECOGNITION THROUGH DEEP MULTI-TASK NETWORKS</a:t>
            </a:r>
          </a:p>
        </p:txBody>
      </p:sp>
      <p:sp>
        <p:nvSpPr>
          <p:cNvPr id="10" name="TextBox 10"/>
          <p:cNvSpPr txBox="1"/>
          <p:nvPr/>
        </p:nvSpPr>
        <p:spPr>
          <a:xfrm>
            <a:off x="1028700" y="952500"/>
            <a:ext cx="3255770" cy="605682"/>
          </a:xfrm>
          <a:prstGeom prst="rect">
            <a:avLst/>
          </a:prstGeom>
        </p:spPr>
        <p:txBody>
          <a:bodyPr lIns="0" tIns="0" rIns="0" bIns="0" rtlCol="0" anchor="t">
            <a:spAutoFit/>
          </a:bodyPr>
          <a:lstStyle/>
          <a:p>
            <a:pPr>
              <a:lnSpc>
                <a:spcPts val="4940"/>
              </a:lnSpc>
              <a:spcBef>
                <a:spcPct val="0"/>
              </a:spcBef>
            </a:pPr>
            <a:r>
              <a:rPr lang="en-US" sz="3529">
                <a:solidFill>
                  <a:srgbClr val="000000"/>
                </a:solidFill>
                <a:latin typeface="Lato Bold"/>
              </a:rPr>
              <a:t>PAPER 6</a:t>
            </a:r>
          </a:p>
        </p:txBody>
      </p:sp>
      <p:sp>
        <p:nvSpPr>
          <p:cNvPr id="11" name="TextBox 11"/>
          <p:cNvSpPr txBox="1"/>
          <p:nvPr/>
        </p:nvSpPr>
        <p:spPr>
          <a:xfrm>
            <a:off x="1029660" y="3435865"/>
            <a:ext cx="9747495" cy="1425575"/>
          </a:xfrm>
          <a:prstGeom prst="rect">
            <a:avLst/>
          </a:prstGeom>
        </p:spPr>
        <p:txBody>
          <a:bodyPr lIns="0" tIns="0" rIns="0" bIns="0" rtlCol="0" anchor="t">
            <a:spAutoFit/>
          </a:bodyPr>
          <a:lstStyle/>
          <a:p>
            <a:pPr>
              <a:lnSpc>
                <a:spcPts val="2800"/>
              </a:lnSpc>
            </a:pPr>
            <a:r>
              <a:rPr lang="en-US" sz="2000">
                <a:solidFill>
                  <a:srgbClr val="000000"/>
                </a:solidFill>
                <a:latin typeface="Poppins"/>
              </a:rPr>
              <a:t>Efficient traffic analysis in urban environments, such as Automatic License Plate Recognition (ALPR), is made more accurate and faster by our approach, which utilizes two deep networks for license plate detection and recognition.</a:t>
            </a:r>
          </a:p>
        </p:txBody>
      </p:sp>
      <p:sp>
        <p:nvSpPr>
          <p:cNvPr id="12" name="TextBox 12"/>
          <p:cNvSpPr txBox="1"/>
          <p:nvPr/>
        </p:nvSpPr>
        <p:spPr>
          <a:xfrm>
            <a:off x="1028700" y="5158522"/>
            <a:ext cx="8505655" cy="3906520"/>
          </a:xfrm>
          <a:prstGeom prst="rect">
            <a:avLst/>
          </a:prstGeom>
        </p:spPr>
        <p:txBody>
          <a:bodyPr lIns="0" tIns="0" rIns="0" bIns="0" rtlCol="0" anchor="t">
            <a:spAutoFit/>
          </a:bodyPr>
          <a:lstStyle/>
          <a:p>
            <a:pPr marL="474979" lvl="1" indent="-237490">
              <a:lnSpc>
                <a:spcPts val="3079"/>
              </a:lnSpc>
              <a:buFont typeface="Arial"/>
              <a:buChar char="•"/>
            </a:pPr>
            <a:r>
              <a:rPr lang="en-US" sz="2199">
                <a:solidFill>
                  <a:srgbClr val="000000"/>
                </a:solidFill>
                <a:latin typeface="Poppins"/>
              </a:rPr>
              <a:t>The author’s method minimizes error propagation by combining license plate detection and recognition in two deep networks, eliminating the need for explicit character segmentation.</a:t>
            </a:r>
          </a:p>
          <a:p>
            <a:pPr marL="474979" lvl="1" indent="-237490">
              <a:lnSpc>
                <a:spcPts val="3079"/>
              </a:lnSpc>
              <a:buFont typeface="Arial"/>
              <a:buChar char="•"/>
            </a:pPr>
            <a:r>
              <a:rPr lang="en-US" sz="2199">
                <a:solidFill>
                  <a:srgbClr val="000000"/>
                </a:solidFill>
                <a:latin typeface="Poppins"/>
              </a:rPr>
              <a:t>The paper introduces innovative data augmentation methods and a new dataset for effective training and evaluation, enabling deep networks to achieve state-of-the-art results.</a:t>
            </a:r>
          </a:p>
          <a:p>
            <a:pPr marL="474979" lvl="1" indent="-237490">
              <a:lnSpc>
                <a:spcPts val="3079"/>
              </a:lnSpc>
              <a:buFont typeface="Arial"/>
              <a:buChar char="•"/>
            </a:pPr>
            <a:r>
              <a:rPr lang="en-US" sz="2199">
                <a:solidFill>
                  <a:srgbClr val="000000"/>
                </a:solidFill>
                <a:latin typeface="Poppins"/>
              </a:rPr>
              <a:t>Real-time performance: Even in scenarios with multiple license plates in a single frame.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1000"/>
            </a:blip>
            <a:stretch>
              <a:fillRect l="-20312" r="-20312"/>
            </a:stretch>
          </a:blipFill>
        </p:spPr>
      </p:sp>
      <p:sp>
        <p:nvSpPr>
          <p:cNvPr id="3" name="TextBox 3"/>
          <p:cNvSpPr txBox="1"/>
          <p:nvPr/>
        </p:nvSpPr>
        <p:spPr>
          <a:xfrm>
            <a:off x="1028700" y="4988392"/>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METHODOLOGY</a:t>
            </a:r>
          </a:p>
        </p:txBody>
      </p:sp>
      <p:sp>
        <p:nvSpPr>
          <p:cNvPr id="4" name="AutoShape 4"/>
          <p:cNvSpPr/>
          <p:nvPr/>
        </p:nvSpPr>
        <p:spPr>
          <a:xfrm>
            <a:off x="1029771" y="5745679"/>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986163"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6858531" y="695637"/>
            <a:ext cx="3808937" cy="3933870"/>
            <a:chOff x="0" y="0"/>
            <a:chExt cx="6350000" cy="6558280"/>
          </a:xfrm>
        </p:grpSpPr>
        <p:sp>
          <p:nvSpPr>
            <p:cNvPr id="9" name="Freeform 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3"/>
              <a:stretch>
                <a:fillRect l="-10766" r="-10766"/>
              </a:stretch>
            </a:blipFill>
          </p:spPr>
        </p:sp>
        <p:sp>
          <p:nvSpPr>
            <p:cNvPr id="10" name="Freeform 1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1" name="Group 11"/>
          <p:cNvGrpSpPr>
            <a:grpSpLocks noChangeAspect="1"/>
          </p:cNvGrpSpPr>
          <p:nvPr/>
        </p:nvGrpSpPr>
        <p:grpSpPr>
          <a:xfrm>
            <a:off x="6858531" y="5657493"/>
            <a:ext cx="3808937" cy="3933870"/>
            <a:chOff x="0" y="0"/>
            <a:chExt cx="6350000" cy="6558280"/>
          </a:xfrm>
        </p:grpSpPr>
        <p:sp>
          <p:nvSpPr>
            <p:cNvPr id="12" name="Freeform 12"/>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l="-20312" r="-20312"/>
              </a:stretch>
            </a:blipFill>
          </p:spPr>
        </p:sp>
        <p:sp>
          <p:nvSpPr>
            <p:cNvPr id="13" name="Freeform 13"/>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FFDE59"/>
            </a:solidFill>
          </p:spPr>
        </p:sp>
      </p:grpSp>
      <p:grpSp>
        <p:nvGrpSpPr>
          <p:cNvPr id="14" name="Group 14"/>
          <p:cNvGrpSpPr/>
          <p:nvPr/>
        </p:nvGrpSpPr>
        <p:grpSpPr>
          <a:xfrm>
            <a:off x="11347450" y="2148043"/>
            <a:ext cx="1029057" cy="102905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1347450" y="7109900"/>
            <a:ext cx="1029057" cy="102905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28700" y="4446071"/>
            <a:ext cx="3255770" cy="605682"/>
          </a:xfrm>
          <a:prstGeom prst="rect">
            <a:avLst/>
          </a:prstGeom>
        </p:spPr>
        <p:txBody>
          <a:bodyPr lIns="0" tIns="0" rIns="0" bIns="0" rtlCol="0" anchor="t">
            <a:spAutoFit/>
          </a:bodyPr>
          <a:lstStyle/>
          <a:p>
            <a:pPr>
              <a:lnSpc>
                <a:spcPts val="4940"/>
              </a:lnSpc>
              <a:spcBef>
                <a:spcPct val="0"/>
              </a:spcBef>
            </a:pPr>
            <a:r>
              <a:rPr lang="en-US" sz="3529">
                <a:solidFill>
                  <a:srgbClr val="000000"/>
                </a:solidFill>
                <a:latin typeface="Lato Bold"/>
              </a:rPr>
              <a:t>OUR</a:t>
            </a:r>
          </a:p>
        </p:txBody>
      </p:sp>
      <p:sp>
        <p:nvSpPr>
          <p:cNvPr id="21" name="TextBox 21"/>
          <p:cNvSpPr txBox="1"/>
          <p:nvPr/>
        </p:nvSpPr>
        <p:spPr>
          <a:xfrm>
            <a:off x="12816306" y="1902302"/>
            <a:ext cx="4760494" cy="1463390"/>
          </a:xfrm>
          <a:prstGeom prst="rect">
            <a:avLst/>
          </a:prstGeom>
        </p:spPr>
        <p:txBody>
          <a:bodyPr lIns="0" tIns="0" rIns="0" bIns="0" rtlCol="0" anchor="t">
            <a:spAutoFit/>
          </a:bodyPr>
          <a:lstStyle/>
          <a:p>
            <a:pPr>
              <a:lnSpc>
                <a:spcPts val="2948"/>
              </a:lnSpc>
              <a:spcBef>
                <a:spcPct val="0"/>
              </a:spcBef>
            </a:pPr>
            <a:r>
              <a:rPr lang="en-US" sz="2106">
                <a:solidFill>
                  <a:srgbClr val="000000"/>
                </a:solidFill>
                <a:latin typeface="Poppins"/>
              </a:rPr>
              <a:t>We first perform license plate detection by performing image processing techniques and find the contour</a:t>
            </a:r>
          </a:p>
        </p:txBody>
      </p:sp>
      <p:sp>
        <p:nvSpPr>
          <p:cNvPr id="22" name="TextBox 22"/>
          <p:cNvSpPr txBox="1"/>
          <p:nvPr/>
        </p:nvSpPr>
        <p:spPr>
          <a:xfrm>
            <a:off x="12816306" y="6864158"/>
            <a:ext cx="4760494" cy="1098455"/>
          </a:xfrm>
          <a:prstGeom prst="rect">
            <a:avLst/>
          </a:prstGeom>
        </p:spPr>
        <p:txBody>
          <a:bodyPr lIns="0" tIns="0" rIns="0" bIns="0" rtlCol="0" anchor="t">
            <a:spAutoFit/>
          </a:bodyPr>
          <a:lstStyle/>
          <a:p>
            <a:pPr>
              <a:lnSpc>
                <a:spcPts val="2948"/>
              </a:lnSpc>
              <a:spcBef>
                <a:spcPct val="0"/>
              </a:spcBef>
            </a:pPr>
            <a:r>
              <a:rPr lang="en-US" sz="2106">
                <a:solidFill>
                  <a:srgbClr val="000000"/>
                </a:solidFill>
                <a:latin typeface="Poppins"/>
              </a:rPr>
              <a:t>We then segment the image and recognize each individual character using our trained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42975"/>
            <a:ext cx="7213755"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DATA PREPROCESSING</a:t>
            </a:r>
          </a:p>
        </p:txBody>
      </p:sp>
      <p:sp>
        <p:nvSpPr>
          <p:cNvPr id="3" name="AutoShape 3"/>
          <p:cNvSpPr/>
          <p:nvPr/>
        </p:nvSpPr>
        <p:spPr>
          <a:xfrm>
            <a:off x="1029771" y="1700263"/>
            <a:ext cx="2618740"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rot="5400000">
            <a:off x="6194807" y="-1806193"/>
            <a:ext cx="5898385" cy="18288000"/>
            <a:chOff x="0" y="0"/>
            <a:chExt cx="1553484" cy="4816593"/>
          </a:xfrm>
        </p:grpSpPr>
        <p:sp>
          <p:nvSpPr>
            <p:cNvPr id="5" name="Freeform 5"/>
            <p:cNvSpPr/>
            <p:nvPr/>
          </p:nvSpPr>
          <p:spPr>
            <a:xfrm>
              <a:off x="0" y="0"/>
              <a:ext cx="1553484" cy="4816592"/>
            </a:xfrm>
            <a:custGeom>
              <a:avLst/>
              <a:gdLst/>
              <a:ahLst/>
              <a:cxnLst/>
              <a:rect l="l" t="t" r="r" b="b"/>
              <a:pathLst>
                <a:path w="1553484" h="4816592">
                  <a:moveTo>
                    <a:pt x="0" y="0"/>
                  </a:moveTo>
                  <a:lnTo>
                    <a:pt x="1553484" y="0"/>
                  </a:lnTo>
                  <a:lnTo>
                    <a:pt x="1553484" y="4816592"/>
                  </a:lnTo>
                  <a:lnTo>
                    <a:pt x="0" y="4816592"/>
                  </a:lnTo>
                  <a:close/>
                </a:path>
              </a:pathLst>
            </a:custGeom>
            <a:solidFill>
              <a:srgbClr val="593C8F"/>
            </a:solidFill>
          </p:spPr>
        </p:sp>
        <p:sp>
          <p:nvSpPr>
            <p:cNvPr id="6" name="TextBox 6"/>
            <p:cNvSpPr txBox="1"/>
            <p:nvPr/>
          </p:nvSpPr>
          <p:spPr>
            <a:xfrm>
              <a:off x="0" y="-47625"/>
              <a:ext cx="1553484" cy="4864218"/>
            </a:xfrm>
            <a:prstGeom prst="rect">
              <a:avLst/>
            </a:prstGeom>
          </p:spPr>
          <p:txBody>
            <a:bodyPr lIns="50800" tIns="50800" rIns="50800" bIns="50800" rtlCol="0" anchor="ctr"/>
            <a:lstStyle/>
            <a:p>
              <a:pPr algn="ctr">
                <a:lnSpc>
                  <a:spcPts val="2659"/>
                </a:lnSpc>
              </a:pPr>
              <a:endParaRPr/>
            </a:p>
          </p:txBody>
        </p:sp>
      </p:grpSp>
      <p:grpSp>
        <p:nvGrpSpPr>
          <p:cNvPr id="7" name="Group 7"/>
          <p:cNvGrpSpPr>
            <a:grpSpLocks noChangeAspect="1"/>
          </p:cNvGrpSpPr>
          <p:nvPr/>
        </p:nvGrpSpPr>
        <p:grpSpPr>
          <a:xfrm>
            <a:off x="11023326" y="953401"/>
            <a:ext cx="6235974" cy="8380198"/>
            <a:chOff x="0" y="0"/>
            <a:chExt cx="3663950" cy="4923790"/>
          </a:xfrm>
        </p:grpSpPr>
        <p:sp>
          <p:nvSpPr>
            <p:cNvPr id="8" name="Freeform 8"/>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853" r="-51853"/>
              </a:stretch>
            </a:blipFill>
          </p:spPr>
        </p:sp>
        <p:sp>
          <p:nvSpPr>
            <p:cNvPr id="9" name="Freeform 9"/>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FFFFFF"/>
            </a:solidFill>
          </p:spPr>
        </p:sp>
      </p:grpSp>
      <p:sp>
        <p:nvSpPr>
          <p:cNvPr id="10" name="Freeform 10"/>
          <p:cNvSpPr/>
          <p:nvPr/>
        </p:nvSpPr>
        <p:spPr>
          <a:xfrm>
            <a:off x="800815" y="5548006"/>
            <a:ext cx="1101082" cy="1345767"/>
          </a:xfrm>
          <a:custGeom>
            <a:avLst/>
            <a:gdLst/>
            <a:ahLst/>
            <a:cxnLst/>
            <a:rect l="l" t="t" r="r" b="b"/>
            <a:pathLst>
              <a:path w="1101082" h="1345767">
                <a:moveTo>
                  <a:pt x="0" y="0"/>
                </a:moveTo>
                <a:lnTo>
                  <a:pt x="1101081" y="0"/>
                </a:lnTo>
                <a:lnTo>
                  <a:pt x="1101081" y="1345766"/>
                </a:lnTo>
                <a:lnTo>
                  <a:pt x="0" y="13457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028700" y="2728185"/>
            <a:ext cx="5744744" cy="1098455"/>
          </a:xfrm>
          <a:prstGeom prst="rect">
            <a:avLst/>
          </a:prstGeom>
        </p:spPr>
        <p:txBody>
          <a:bodyPr lIns="0" tIns="0" rIns="0" bIns="0" rtlCol="0" anchor="t">
            <a:spAutoFit/>
          </a:bodyPr>
          <a:lstStyle/>
          <a:p>
            <a:pPr>
              <a:lnSpc>
                <a:spcPts val="2948"/>
              </a:lnSpc>
              <a:spcBef>
                <a:spcPct val="0"/>
              </a:spcBef>
            </a:pPr>
            <a:r>
              <a:rPr lang="en-US" sz="2106">
                <a:solidFill>
                  <a:srgbClr val="000000"/>
                </a:solidFill>
                <a:latin typeface="Poppins"/>
              </a:rPr>
              <a:t>The Dataset is taken from Kaggle to train the model on optical character recognition</a:t>
            </a:r>
          </a:p>
        </p:txBody>
      </p:sp>
      <p:sp>
        <p:nvSpPr>
          <p:cNvPr id="12" name="TextBox 12"/>
          <p:cNvSpPr txBox="1"/>
          <p:nvPr/>
        </p:nvSpPr>
        <p:spPr>
          <a:xfrm>
            <a:off x="800815" y="7413219"/>
            <a:ext cx="4512585" cy="1425377"/>
          </a:xfrm>
          <a:prstGeom prst="rect">
            <a:avLst/>
          </a:prstGeom>
        </p:spPr>
        <p:txBody>
          <a:bodyPr lIns="0" tIns="0" rIns="0" bIns="0" rtlCol="0" anchor="t">
            <a:spAutoFit/>
          </a:bodyPr>
          <a:lstStyle/>
          <a:p>
            <a:pPr>
              <a:lnSpc>
                <a:spcPts val="2285"/>
              </a:lnSpc>
              <a:spcBef>
                <a:spcPct val="0"/>
              </a:spcBef>
            </a:pPr>
            <a:r>
              <a:rPr lang="en-US" sz="1632">
                <a:solidFill>
                  <a:srgbClr val="FFFFFF"/>
                </a:solidFill>
                <a:latin typeface="Poppins"/>
              </a:rPr>
              <a:t>This Dataset is primarily used for training optical character recognition (OCR) models. This dataset provides valuable character images for the development of accurate, robust OCR systems</a:t>
            </a:r>
          </a:p>
        </p:txBody>
      </p:sp>
      <p:sp>
        <p:nvSpPr>
          <p:cNvPr id="13" name="TextBox 13"/>
          <p:cNvSpPr txBox="1"/>
          <p:nvPr/>
        </p:nvSpPr>
        <p:spPr>
          <a:xfrm>
            <a:off x="5837275" y="7413219"/>
            <a:ext cx="4783845" cy="1139627"/>
          </a:xfrm>
          <a:prstGeom prst="rect">
            <a:avLst/>
          </a:prstGeom>
        </p:spPr>
        <p:txBody>
          <a:bodyPr lIns="0" tIns="0" rIns="0" bIns="0" rtlCol="0" anchor="t">
            <a:spAutoFit/>
          </a:bodyPr>
          <a:lstStyle/>
          <a:p>
            <a:pPr>
              <a:lnSpc>
                <a:spcPts val="2285"/>
              </a:lnSpc>
              <a:spcBef>
                <a:spcPct val="0"/>
              </a:spcBef>
            </a:pPr>
            <a:r>
              <a:rPr lang="en-US" sz="1632">
                <a:solidFill>
                  <a:srgbClr val="FFFFFF"/>
                </a:solidFill>
                <a:latin typeface="Poppins"/>
              </a:rPr>
              <a:t>This Dataset specifically curated for car license plate detection. It includes a collection of images with annotated regions of license plates</a:t>
            </a:r>
          </a:p>
        </p:txBody>
      </p:sp>
      <p:sp>
        <p:nvSpPr>
          <p:cNvPr id="14" name="Freeform 14"/>
          <p:cNvSpPr/>
          <p:nvPr/>
        </p:nvSpPr>
        <p:spPr>
          <a:xfrm>
            <a:off x="5837627" y="5437209"/>
            <a:ext cx="1101082" cy="1345767"/>
          </a:xfrm>
          <a:custGeom>
            <a:avLst/>
            <a:gdLst/>
            <a:ahLst/>
            <a:cxnLst/>
            <a:rect l="l" t="t" r="r" b="b"/>
            <a:pathLst>
              <a:path w="1101082" h="1345767">
                <a:moveTo>
                  <a:pt x="0" y="0"/>
                </a:moveTo>
                <a:lnTo>
                  <a:pt x="1101082" y="0"/>
                </a:lnTo>
                <a:lnTo>
                  <a:pt x="1101082" y="1345767"/>
                </a:lnTo>
                <a:lnTo>
                  <a:pt x="0" y="13457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2153163" y="6022452"/>
            <a:ext cx="3107893" cy="349250"/>
          </a:xfrm>
          <a:prstGeom prst="rect">
            <a:avLst/>
          </a:prstGeom>
        </p:spPr>
        <p:txBody>
          <a:bodyPr lIns="0" tIns="0" rIns="0" bIns="0" rtlCol="0" anchor="t">
            <a:spAutoFit/>
          </a:bodyPr>
          <a:lstStyle/>
          <a:p>
            <a:pPr>
              <a:lnSpc>
                <a:spcPts val="2800"/>
              </a:lnSpc>
              <a:spcBef>
                <a:spcPct val="0"/>
              </a:spcBef>
            </a:pPr>
            <a:r>
              <a:rPr lang="en-US" sz="2000">
                <a:solidFill>
                  <a:srgbClr val="DAD6D3"/>
                </a:solidFill>
                <a:latin typeface="League Spartan"/>
              </a:rPr>
              <a:t>DATASET 1</a:t>
            </a:r>
          </a:p>
        </p:txBody>
      </p:sp>
      <p:sp>
        <p:nvSpPr>
          <p:cNvPr id="16" name="TextBox 16"/>
          <p:cNvSpPr txBox="1"/>
          <p:nvPr/>
        </p:nvSpPr>
        <p:spPr>
          <a:xfrm>
            <a:off x="7352627" y="5911655"/>
            <a:ext cx="3107893" cy="349250"/>
          </a:xfrm>
          <a:prstGeom prst="rect">
            <a:avLst/>
          </a:prstGeom>
        </p:spPr>
        <p:txBody>
          <a:bodyPr lIns="0" tIns="0" rIns="0" bIns="0" rtlCol="0" anchor="t">
            <a:spAutoFit/>
          </a:bodyPr>
          <a:lstStyle/>
          <a:p>
            <a:pPr>
              <a:lnSpc>
                <a:spcPts val="2800"/>
              </a:lnSpc>
              <a:spcBef>
                <a:spcPct val="0"/>
              </a:spcBef>
            </a:pPr>
            <a:r>
              <a:rPr lang="en-US" sz="2000">
                <a:solidFill>
                  <a:srgbClr val="DAD6D3"/>
                </a:solidFill>
                <a:latin typeface="League Spartan"/>
              </a:rPr>
              <a:t>DATASET 2</a:t>
            </a:r>
          </a:p>
        </p:txBody>
      </p:sp>
      <p:sp>
        <p:nvSpPr>
          <p:cNvPr id="17" name="TextBox 17"/>
          <p:cNvSpPr txBox="1"/>
          <p:nvPr/>
        </p:nvSpPr>
        <p:spPr>
          <a:xfrm>
            <a:off x="1029771" y="2066147"/>
            <a:ext cx="7213755" cy="530891"/>
          </a:xfrm>
          <a:prstGeom prst="rect">
            <a:avLst/>
          </a:prstGeom>
        </p:spPr>
        <p:txBody>
          <a:bodyPr lIns="0" tIns="0" rIns="0" bIns="0" rtlCol="0" anchor="t">
            <a:spAutoFit/>
          </a:bodyPr>
          <a:lstStyle/>
          <a:p>
            <a:pPr>
              <a:lnSpc>
                <a:spcPts val="4338"/>
              </a:lnSpc>
              <a:spcBef>
                <a:spcPct val="0"/>
              </a:spcBef>
            </a:pPr>
            <a:r>
              <a:rPr lang="en-US" sz="3098">
                <a:solidFill>
                  <a:srgbClr val="593C8F"/>
                </a:solidFill>
                <a:latin typeface="League Spartan"/>
              </a:rPr>
              <a:t>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20" y="1494821"/>
            <a:ext cx="6544963" cy="1499939"/>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IMAGE PREPROCESSING</a:t>
            </a:r>
          </a:p>
        </p:txBody>
      </p:sp>
      <p:sp>
        <p:nvSpPr>
          <p:cNvPr id="4" name="AutoShape 4"/>
          <p:cNvSpPr/>
          <p:nvPr/>
        </p:nvSpPr>
        <p:spPr>
          <a:xfrm flipH="1" flipV="1">
            <a:off x="1028720" y="2186817"/>
            <a:ext cx="0" cy="0"/>
          </a:xfrm>
          <a:prstGeom prst="line">
            <a:avLst/>
          </a:prstGeom>
          <a:ln w="19050" cap="flat">
            <a:solidFill>
              <a:srgbClr val="000000"/>
            </a:solidFill>
            <a:prstDash val="solid"/>
            <a:headEnd type="none" w="sm" len="sm"/>
            <a:tailEnd type="none" w="sm" len="sm"/>
          </a:ln>
        </p:spPr>
      </p:sp>
      <p:sp>
        <p:nvSpPr>
          <p:cNvPr id="5" name="Freeform 5"/>
          <p:cNvSpPr/>
          <p:nvPr/>
        </p:nvSpPr>
        <p:spPr>
          <a:xfrm>
            <a:off x="1027649" y="8507397"/>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7573683" y="0"/>
            <a:ext cx="10714317" cy="10287000"/>
            <a:chOff x="0" y="0"/>
            <a:chExt cx="2821878" cy="2709333"/>
          </a:xfrm>
        </p:grpSpPr>
        <p:sp>
          <p:nvSpPr>
            <p:cNvPr id="7" name="Freeform 7"/>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8" name="TextBox 8"/>
            <p:cNvSpPr txBox="1"/>
            <p:nvPr/>
          </p:nvSpPr>
          <p:spPr>
            <a:xfrm>
              <a:off x="0" y="-47625"/>
              <a:ext cx="2821878"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2067881" y="2441912"/>
            <a:ext cx="862961" cy="86296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067881" y="4957462"/>
            <a:ext cx="862961" cy="8629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067881" y="7477773"/>
            <a:ext cx="862961" cy="86296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6586114" y="1247584"/>
            <a:ext cx="4382906" cy="7791833"/>
            <a:chOff x="0" y="0"/>
            <a:chExt cx="3291840" cy="5852160"/>
          </a:xfrm>
        </p:grpSpPr>
        <p:sp>
          <p:nvSpPr>
            <p:cNvPr id="19" name="Freeform 19"/>
            <p:cNvSpPr/>
            <p:nvPr/>
          </p:nvSpPr>
          <p:spPr>
            <a:xfrm>
              <a:off x="1270" y="3916680"/>
              <a:ext cx="3219450" cy="1935480"/>
            </a:xfrm>
            <a:custGeom>
              <a:avLst/>
              <a:gdLst/>
              <a:ahLst/>
              <a:cxnLst/>
              <a:rect l="l" t="t" r="r" b="b"/>
              <a:pathLst>
                <a:path w="3219450" h="1935480">
                  <a:moveTo>
                    <a:pt x="3219450" y="1935480"/>
                  </a:moveTo>
                  <a:lnTo>
                    <a:pt x="0" y="1935480"/>
                  </a:lnTo>
                  <a:lnTo>
                    <a:pt x="0" y="0"/>
                  </a:lnTo>
                  <a:lnTo>
                    <a:pt x="3219450" y="0"/>
                  </a:lnTo>
                  <a:lnTo>
                    <a:pt x="3219450" y="1935480"/>
                  </a:lnTo>
                  <a:close/>
                </a:path>
              </a:pathLst>
            </a:custGeom>
            <a:blipFill>
              <a:blip r:embed="rId5"/>
              <a:stretch>
                <a:fillRect t="-3465" b="-3465"/>
              </a:stretch>
            </a:blipFill>
          </p:spPr>
        </p:sp>
        <p:sp>
          <p:nvSpPr>
            <p:cNvPr id="20" name="Freeform 20"/>
            <p:cNvSpPr/>
            <p:nvPr/>
          </p:nvSpPr>
          <p:spPr>
            <a:xfrm>
              <a:off x="1270" y="0"/>
              <a:ext cx="3219450" cy="1939290"/>
            </a:xfrm>
            <a:custGeom>
              <a:avLst/>
              <a:gdLst/>
              <a:ahLst/>
              <a:cxnLst/>
              <a:rect l="l" t="t" r="r" b="b"/>
              <a:pathLst>
                <a:path w="3219450" h="1939290">
                  <a:moveTo>
                    <a:pt x="3219450" y="1939290"/>
                  </a:moveTo>
                  <a:lnTo>
                    <a:pt x="0" y="1939290"/>
                  </a:lnTo>
                  <a:lnTo>
                    <a:pt x="0" y="0"/>
                  </a:lnTo>
                  <a:lnTo>
                    <a:pt x="3219450" y="0"/>
                  </a:lnTo>
                  <a:lnTo>
                    <a:pt x="3219450" y="1939290"/>
                  </a:lnTo>
                  <a:close/>
                </a:path>
              </a:pathLst>
            </a:custGeom>
            <a:blipFill>
              <a:blip r:embed="rId6"/>
              <a:stretch>
                <a:fillRect t="-2333" b="-2333"/>
              </a:stretch>
            </a:blipFill>
          </p:spPr>
        </p:sp>
        <p:sp>
          <p:nvSpPr>
            <p:cNvPr id="21" name="Freeform 21"/>
            <p:cNvSpPr/>
            <p:nvPr/>
          </p:nvSpPr>
          <p:spPr>
            <a:xfrm>
              <a:off x="1270" y="1939290"/>
              <a:ext cx="3219450" cy="1977390"/>
            </a:xfrm>
            <a:custGeom>
              <a:avLst/>
              <a:gdLst/>
              <a:ahLst/>
              <a:cxnLst/>
              <a:rect l="l" t="t" r="r" b="b"/>
              <a:pathLst>
                <a:path w="3219450" h="1977390">
                  <a:moveTo>
                    <a:pt x="3219450" y="1977390"/>
                  </a:moveTo>
                  <a:lnTo>
                    <a:pt x="0" y="1977390"/>
                  </a:lnTo>
                  <a:lnTo>
                    <a:pt x="0" y="0"/>
                  </a:lnTo>
                  <a:lnTo>
                    <a:pt x="3219450" y="0"/>
                  </a:lnTo>
                  <a:lnTo>
                    <a:pt x="3219450" y="1977390"/>
                  </a:lnTo>
                  <a:close/>
                </a:path>
              </a:pathLst>
            </a:custGeom>
            <a:blipFill>
              <a:blip r:embed="rId7"/>
              <a:stretch>
                <a:fillRect t="-2655" b="-2655"/>
              </a:stretch>
            </a:blipFill>
          </p:spPr>
        </p:sp>
        <p:sp>
          <p:nvSpPr>
            <p:cNvPr id="22" name="Freeform 22"/>
            <p:cNvSpPr/>
            <p:nvPr/>
          </p:nvSpPr>
          <p:spPr>
            <a:xfrm>
              <a:off x="1270" y="-1270"/>
              <a:ext cx="3290570" cy="5853430"/>
            </a:xfrm>
            <a:custGeom>
              <a:avLst/>
              <a:gdLst/>
              <a:ahLst/>
              <a:cxnLst/>
              <a:rect l="l" t="t" r="r" b="b"/>
              <a:pathLst>
                <a:path w="3290570" h="5853430">
                  <a:moveTo>
                    <a:pt x="3290570" y="5853430"/>
                  </a:moveTo>
                  <a:lnTo>
                    <a:pt x="0" y="5853430"/>
                  </a:lnTo>
                  <a:lnTo>
                    <a:pt x="0" y="0"/>
                  </a:lnTo>
                  <a:lnTo>
                    <a:pt x="3290570" y="0"/>
                  </a:lnTo>
                  <a:lnTo>
                    <a:pt x="3290570" y="5853430"/>
                  </a:lnTo>
                  <a:close/>
                </a:path>
              </a:pathLst>
            </a:custGeom>
            <a:blipFill>
              <a:blip r:embed="rId8"/>
              <a:stretch>
                <a:fillRect l="-30" r="-30"/>
              </a:stretch>
            </a:blipFill>
          </p:spPr>
        </p:sp>
      </p:grpSp>
      <p:sp>
        <p:nvSpPr>
          <p:cNvPr id="23" name="TextBox 23"/>
          <p:cNvSpPr txBox="1"/>
          <p:nvPr/>
        </p:nvSpPr>
        <p:spPr>
          <a:xfrm>
            <a:off x="1027649" y="3389674"/>
            <a:ext cx="4769516" cy="912158"/>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Image processing is one of the most important part of the lincense plate detection</a:t>
            </a:r>
          </a:p>
        </p:txBody>
      </p:sp>
      <p:sp>
        <p:nvSpPr>
          <p:cNvPr id="24" name="TextBox 24"/>
          <p:cNvSpPr txBox="1"/>
          <p:nvPr/>
        </p:nvSpPr>
        <p:spPr>
          <a:xfrm>
            <a:off x="1027649" y="4911431"/>
            <a:ext cx="4769516" cy="912158"/>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We have perform accurate image processing techniques to get the license plate</a:t>
            </a:r>
          </a:p>
        </p:txBody>
      </p:sp>
      <p:sp>
        <p:nvSpPr>
          <p:cNvPr id="25" name="TextBox 25"/>
          <p:cNvSpPr txBox="1"/>
          <p:nvPr/>
        </p:nvSpPr>
        <p:spPr>
          <a:xfrm>
            <a:off x="1027649" y="6433189"/>
            <a:ext cx="4769516" cy="609174"/>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At the end, we get contours boundaries, to recognize the text </a:t>
            </a:r>
          </a:p>
        </p:txBody>
      </p:sp>
      <p:sp>
        <p:nvSpPr>
          <p:cNvPr id="26" name="TextBox 26"/>
          <p:cNvSpPr txBox="1"/>
          <p:nvPr/>
        </p:nvSpPr>
        <p:spPr>
          <a:xfrm>
            <a:off x="13245049" y="2544993"/>
            <a:ext cx="3721766" cy="609174"/>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First the image is grayscaled using the OpenCV python library.</a:t>
            </a:r>
          </a:p>
        </p:txBody>
      </p:sp>
      <p:sp>
        <p:nvSpPr>
          <p:cNvPr id="27" name="TextBox 27"/>
          <p:cNvSpPr txBox="1"/>
          <p:nvPr/>
        </p:nvSpPr>
        <p:spPr>
          <a:xfrm>
            <a:off x="13245049" y="4759940"/>
            <a:ext cx="3721766" cy="1215141"/>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The grayscaled image is then convoluted with morphological operations such as the Black-Hat transformation.</a:t>
            </a:r>
          </a:p>
        </p:txBody>
      </p:sp>
      <p:sp>
        <p:nvSpPr>
          <p:cNvPr id="28" name="TextBox 28"/>
          <p:cNvSpPr txBox="1"/>
          <p:nvPr/>
        </p:nvSpPr>
        <p:spPr>
          <a:xfrm>
            <a:off x="13245049" y="7194281"/>
            <a:ext cx="3721766" cy="1215141"/>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The processed image is then put through adaptive thresholding effectively separates objects from the background.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20" y="1494821"/>
            <a:ext cx="6544963" cy="3005487"/>
          </a:xfrm>
          <a:prstGeom prst="rect">
            <a:avLst/>
          </a:prstGeom>
        </p:spPr>
        <p:txBody>
          <a:bodyPr lIns="0" tIns="0" rIns="0" bIns="0" rtlCol="0" anchor="t">
            <a:spAutoFit/>
          </a:bodyPr>
          <a:lstStyle/>
          <a:p>
            <a:pPr>
              <a:lnSpc>
                <a:spcPts val="6018"/>
              </a:lnSpc>
            </a:pPr>
            <a:r>
              <a:rPr lang="en-US" sz="4298">
                <a:solidFill>
                  <a:srgbClr val="593C8F"/>
                </a:solidFill>
                <a:latin typeface="League Spartan"/>
              </a:rPr>
              <a:t>CONTOUR</a:t>
            </a:r>
          </a:p>
          <a:p>
            <a:pPr>
              <a:lnSpc>
                <a:spcPts val="6018"/>
              </a:lnSpc>
            </a:pPr>
            <a:r>
              <a:rPr lang="en-US" sz="4298">
                <a:solidFill>
                  <a:srgbClr val="593C8F"/>
                </a:solidFill>
                <a:latin typeface="League Spartan"/>
              </a:rPr>
              <a:t>EXTRACTION</a:t>
            </a:r>
          </a:p>
          <a:p>
            <a:pPr>
              <a:lnSpc>
                <a:spcPts val="5878"/>
              </a:lnSpc>
            </a:pPr>
            <a:r>
              <a:rPr lang="en-US" sz="4198">
                <a:solidFill>
                  <a:srgbClr val="593C8F"/>
                </a:solidFill>
                <a:latin typeface="League Spartan"/>
              </a:rPr>
              <a:t>AND </a:t>
            </a:r>
          </a:p>
          <a:p>
            <a:pPr>
              <a:lnSpc>
                <a:spcPts val="6018"/>
              </a:lnSpc>
              <a:spcBef>
                <a:spcPct val="0"/>
              </a:spcBef>
            </a:pPr>
            <a:r>
              <a:rPr lang="en-US" sz="4298">
                <a:solidFill>
                  <a:srgbClr val="593C8F"/>
                </a:solidFill>
                <a:latin typeface="League Spartan"/>
              </a:rPr>
              <a:t>SEGMENTATION</a:t>
            </a:r>
          </a:p>
        </p:txBody>
      </p:sp>
      <p:sp>
        <p:nvSpPr>
          <p:cNvPr id="4" name="AutoShape 4"/>
          <p:cNvSpPr/>
          <p:nvPr/>
        </p:nvSpPr>
        <p:spPr>
          <a:xfrm flipH="1" flipV="1">
            <a:off x="1028720" y="2186817"/>
            <a:ext cx="0" cy="0"/>
          </a:xfrm>
          <a:prstGeom prst="line">
            <a:avLst/>
          </a:prstGeom>
          <a:ln w="19050" cap="flat">
            <a:solidFill>
              <a:srgbClr val="000000"/>
            </a:solidFill>
            <a:prstDash val="solid"/>
            <a:headEnd type="none" w="sm" len="sm"/>
            <a:tailEnd type="none" w="sm" len="sm"/>
          </a:ln>
        </p:spPr>
      </p:sp>
      <p:sp>
        <p:nvSpPr>
          <p:cNvPr id="5" name="Freeform 5"/>
          <p:cNvSpPr/>
          <p:nvPr/>
        </p:nvSpPr>
        <p:spPr>
          <a:xfrm>
            <a:off x="1027649" y="8507397"/>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7573683" y="0"/>
            <a:ext cx="10714317" cy="10287000"/>
            <a:chOff x="0" y="0"/>
            <a:chExt cx="2821878" cy="2709333"/>
          </a:xfrm>
        </p:grpSpPr>
        <p:sp>
          <p:nvSpPr>
            <p:cNvPr id="7" name="Freeform 7"/>
            <p:cNvSpPr/>
            <p:nvPr/>
          </p:nvSpPr>
          <p:spPr>
            <a:xfrm>
              <a:off x="0" y="0"/>
              <a:ext cx="2821878" cy="2709333"/>
            </a:xfrm>
            <a:custGeom>
              <a:avLst/>
              <a:gdLst/>
              <a:ahLst/>
              <a:cxnLst/>
              <a:rect l="l" t="t" r="r" b="b"/>
              <a:pathLst>
                <a:path w="2821878" h="2709333">
                  <a:moveTo>
                    <a:pt x="0" y="0"/>
                  </a:moveTo>
                  <a:lnTo>
                    <a:pt x="2821878" y="0"/>
                  </a:lnTo>
                  <a:lnTo>
                    <a:pt x="2821878" y="2709333"/>
                  </a:lnTo>
                  <a:lnTo>
                    <a:pt x="0" y="2709333"/>
                  </a:lnTo>
                  <a:close/>
                </a:path>
              </a:pathLst>
            </a:custGeom>
            <a:solidFill>
              <a:srgbClr val="593C8F"/>
            </a:solidFill>
          </p:spPr>
        </p:sp>
        <p:sp>
          <p:nvSpPr>
            <p:cNvPr id="8" name="TextBox 8"/>
            <p:cNvSpPr txBox="1"/>
            <p:nvPr/>
          </p:nvSpPr>
          <p:spPr>
            <a:xfrm>
              <a:off x="0" y="-47625"/>
              <a:ext cx="2821878"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2067881" y="2441912"/>
            <a:ext cx="862961" cy="862961"/>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067881" y="4957462"/>
            <a:ext cx="862961" cy="86296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067881" y="7477773"/>
            <a:ext cx="862961" cy="86296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6586114" y="1247584"/>
            <a:ext cx="4382906" cy="7791833"/>
            <a:chOff x="0" y="0"/>
            <a:chExt cx="3291840" cy="5852160"/>
          </a:xfrm>
        </p:grpSpPr>
        <p:sp>
          <p:nvSpPr>
            <p:cNvPr id="19" name="Freeform 19"/>
            <p:cNvSpPr/>
            <p:nvPr/>
          </p:nvSpPr>
          <p:spPr>
            <a:xfrm>
              <a:off x="1270" y="3916680"/>
              <a:ext cx="3219450" cy="1935480"/>
            </a:xfrm>
            <a:custGeom>
              <a:avLst/>
              <a:gdLst/>
              <a:ahLst/>
              <a:cxnLst/>
              <a:rect l="l" t="t" r="r" b="b"/>
              <a:pathLst>
                <a:path w="3219450" h="1935480">
                  <a:moveTo>
                    <a:pt x="3219450" y="1935480"/>
                  </a:moveTo>
                  <a:lnTo>
                    <a:pt x="0" y="1935480"/>
                  </a:lnTo>
                  <a:lnTo>
                    <a:pt x="0" y="0"/>
                  </a:lnTo>
                  <a:lnTo>
                    <a:pt x="3219450" y="0"/>
                  </a:lnTo>
                  <a:lnTo>
                    <a:pt x="3219450" y="1935480"/>
                  </a:lnTo>
                  <a:close/>
                </a:path>
              </a:pathLst>
            </a:custGeom>
            <a:blipFill>
              <a:blip r:embed="rId5"/>
              <a:stretch>
                <a:fillRect l="-8040" r="-8040"/>
              </a:stretch>
            </a:blipFill>
          </p:spPr>
        </p:sp>
        <p:sp>
          <p:nvSpPr>
            <p:cNvPr id="20" name="Freeform 20"/>
            <p:cNvSpPr/>
            <p:nvPr/>
          </p:nvSpPr>
          <p:spPr>
            <a:xfrm>
              <a:off x="1270" y="0"/>
              <a:ext cx="3219450" cy="1939290"/>
            </a:xfrm>
            <a:custGeom>
              <a:avLst/>
              <a:gdLst/>
              <a:ahLst/>
              <a:cxnLst/>
              <a:rect l="l" t="t" r="r" b="b"/>
              <a:pathLst>
                <a:path w="3219450" h="1939290">
                  <a:moveTo>
                    <a:pt x="3219450" y="1939290"/>
                  </a:moveTo>
                  <a:lnTo>
                    <a:pt x="0" y="1939290"/>
                  </a:lnTo>
                  <a:lnTo>
                    <a:pt x="0" y="0"/>
                  </a:lnTo>
                  <a:lnTo>
                    <a:pt x="3219450" y="0"/>
                  </a:lnTo>
                  <a:lnTo>
                    <a:pt x="3219450" y="1939290"/>
                  </a:lnTo>
                  <a:close/>
                </a:path>
              </a:pathLst>
            </a:custGeom>
            <a:blipFill>
              <a:blip r:embed="rId6"/>
              <a:stretch>
                <a:fillRect t="-3601" b="-3601"/>
              </a:stretch>
            </a:blipFill>
          </p:spPr>
        </p:sp>
        <p:sp>
          <p:nvSpPr>
            <p:cNvPr id="21" name="Freeform 21"/>
            <p:cNvSpPr/>
            <p:nvPr/>
          </p:nvSpPr>
          <p:spPr>
            <a:xfrm>
              <a:off x="1270" y="1939290"/>
              <a:ext cx="3219450" cy="1977390"/>
            </a:xfrm>
            <a:custGeom>
              <a:avLst/>
              <a:gdLst/>
              <a:ahLst/>
              <a:cxnLst/>
              <a:rect l="l" t="t" r="r" b="b"/>
              <a:pathLst>
                <a:path w="3219450" h="1977390">
                  <a:moveTo>
                    <a:pt x="3219450" y="1977390"/>
                  </a:moveTo>
                  <a:lnTo>
                    <a:pt x="0" y="1977390"/>
                  </a:lnTo>
                  <a:lnTo>
                    <a:pt x="0" y="0"/>
                  </a:lnTo>
                  <a:lnTo>
                    <a:pt x="3219450" y="0"/>
                  </a:lnTo>
                  <a:lnTo>
                    <a:pt x="3219450" y="1977390"/>
                  </a:lnTo>
                  <a:close/>
                </a:path>
              </a:pathLst>
            </a:custGeom>
            <a:blipFill>
              <a:blip r:embed="rId7"/>
              <a:stretch>
                <a:fillRect t="-2766" b="-2766"/>
              </a:stretch>
            </a:blipFill>
          </p:spPr>
        </p:sp>
        <p:sp>
          <p:nvSpPr>
            <p:cNvPr id="22" name="Freeform 22"/>
            <p:cNvSpPr/>
            <p:nvPr/>
          </p:nvSpPr>
          <p:spPr>
            <a:xfrm>
              <a:off x="1270" y="-1270"/>
              <a:ext cx="3290570" cy="5853430"/>
            </a:xfrm>
            <a:custGeom>
              <a:avLst/>
              <a:gdLst/>
              <a:ahLst/>
              <a:cxnLst/>
              <a:rect l="l" t="t" r="r" b="b"/>
              <a:pathLst>
                <a:path w="3290570" h="5853430">
                  <a:moveTo>
                    <a:pt x="3290570" y="5853430"/>
                  </a:moveTo>
                  <a:lnTo>
                    <a:pt x="0" y="5853430"/>
                  </a:lnTo>
                  <a:lnTo>
                    <a:pt x="0" y="0"/>
                  </a:lnTo>
                  <a:lnTo>
                    <a:pt x="3290570" y="0"/>
                  </a:lnTo>
                  <a:lnTo>
                    <a:pt x="3290570" y="5853430"/>
                  </a:lnTo>
                  <a:close/>
                </a:path>
              </a:pathLst>
            </a:custGeom>
            <a:blipFill>
              <a:blip r:embed="rId8"/>
              <a:stretch>
                <a:fillRect l="-30" r="-30"/>
              </a:stretch>
            </a:blipFill>
          </p:spPr>
        </p:sp>
      </p:grpSp>
      <p:sp>
        <p:nvSpPr>
          <p:cNvPr id="23" name="TextBox 23"/>
          <p:cNvSpPr txBox="1"/>
          <p:nvPr/>
        </p:nvSpPr>
        <p:spPr>
          <a:xfrm>
            <a:off x="1027649" y="4911431"/>
            <a:ext cx="4769516" cy="912158"/>
          </a:xfrm>
          <a:prstGeom prst="rect">
            <a:avLst/>
          </a:prstGeom>
        </p:spPr>
        <p:txBody>
          <a:bodyPr lIns="0" tIns="0" rIns="0" bIns="0" rtlCol="0" anchor="t">
            <a:spAutoFit/>
          </a:bodyPr>
          <a:lstStyle/>
          <a:p>
            <a:pPr>
              <a:lnSpc>
                <a:spcPts val="2448"/>
              </a:lnSpc>
            </a:pPr>
            <a:r>
              <a:rPr lang="en-US" sz="1748">
                <a:solidFill>
                  <a:srgbClr val="000000"/>
                </a:solidFill>
                <a:latin typeface="Poppins"/>
              </a:rPr>
              <a:t>We visualize the contours in this segment. </a:t>
            </a:r>
          </a:p>
          <a:p>
            <a:pPr>
              <a:lnSpc>
                <a:spcPts val="2448"/>
              </a:lnSpc>
              <a:spcBef>
                <a:spcPct val="0"/>
              </a:spcBef>
            </a:pPr>
            <a:r>
              <a:rPr lang="en-US" sz="1748">
                <a:solidFill>
                  <a:srgbClr val="000000"/>
                </a:solidFill>
                <a:latin typeface="Poppins"/>
              </a:rPr>
              <a:t>After careful processing, selected license plate numbers are detected.</a:t>
            </a:r>
          </a:p>
        </p:txBody>
      </p:sp>
      <p:sp>
        <p:nvSpPr>
          <p:cNvPr id="24" name="TextBox 24"/>
          <p:cNvSpPr txBox="1"/>
          <p:nvPr/>
        </p:nvSpPr>
        <p:spPr>
          <a:xfrm>
            <a:off x="13245049" y="4911431"/>
            <a:ext cx="3721766" cy="912158"/>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Only after selected contour using recursive grouping, we take the license plate 7 digits contours</a:t>
            </a:r>
          </a:p>
        </p:txBody>
      </p:sp>
      <p:sp>
        <p:nvSpPr>
          <p:cNvPr id="25" name="TextBox 25"/>
          <p:cNvSpPr txBox="1"/>
          <p:nvPr/>
        </p:nvSpPr>
        <p:spPr>
          <a:xfrm>
            <a:off x="13245049" y="7428576"/>
            <a:ext cx="3721766" cy="912158"/>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The image then segmented using the contours generated in the previous step </a:t>
            </a:r>
          </a:p>
        </p:txBody>
      </p:sp>
      <p:sp>
        <p:nvSpPr>
          <p:cNvPr id="26" name="TextBox 26"/>
          <p:cNvSpPr txBox="1"/>
          <p:nvPr/>
        </p:nvSpPr>
        <p:spPr>
          <a:xfrm>
            <a:off x="13245049" y="2389549"/>
            <a:ext cx="3721766" cy="912158"/>
          </a:xfrm>
          <a:prstGeom prst="rect">
            <a:avLst/>
          </a:prstGeom>
        </p:spPr>
        <p:txBody>
          <a:bodyPr lIns="0" tIns="0" rIns="0" bIns="0" rtlCol="0" anchor="t">
            <a:spAutoFit/>
          </a:bodyPr>
          <a:lstStyle/>
          <a:p>
            <a:pPr>
              <a:lnSpc>
                <a:spcPts val="2448"/>
              </a:lnSpc>
              <a:spcBef>
                <a:spcPct val="0"/>
              </a:spcBef>
            </a:pPr>
            <a:r>
              <a:rPr lang="en-US" sz="1748">
                <a:solidFill>
                  <a:srgbClr val="FFFFFF"/>
                </a:solidFill>
                <a:latin typeface="Poppins"/>
              </a:rPr>
              <a:t>After the morphological operation is applied, contours are generated.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3797856" y="1890065"/>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ARCHITECTURE</a:t>
            </a:r>
          </a:p>
        </p:txBody>
      </p:sp>
      <p:sp>
        <p:nvSpPr>
          <p:cNvPr id="4" name="AutoShape 4"/>
          <p:cNvSpPr/>
          <p:nvPr/>
        </p:nvSpPr>
        <p:spPr>
          <a:xfrm>
            <a:off x="3798927" y="2647352"/>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4189304" y="8617964"/>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0267430" y="1429320"/>
            <a:ext cx="6813376" cy="7428360"/>
          </a:xfrm>
          <a:custGeom>
            <a:avLst/>
            <a:gdLst/>
            <a:ahLst/>
            <a:cxnLst/>
            <a:rect l="l" t="t" r="r" b="b"/>
            <a:pathLst>
              <a:path w="6813376" h="7428360">
                <a:moveTo>
                  <a:pt x="0" y="0"/>
                </a:moveTo>
                <a:lnTo>
                  <a:pt x="6813376" y="0"/>
                </a:lnTo>
                <a:lnTo>
                  <a:pt x="6813376" y="7428360"/>
                </a:lnTo>
                <a:lnTo>
                  <a:pt x="0" y="7428360"/>
                </a:lnTo>
                <a:lnTo>
                  <a:pt x="0" y="0"/>
                </a:lnTo>
                <a:close/>
              </a:path>
            </a:pathLst>
          </a:custGeom>
          <a:blipFill>
            <a:blip r:embed="rId5"/>
            <a:stretch>
              <a:fillRect r="-3654"/>
            </a:stretch>
          </a:blipFill>
        </p:spPr>
      </p:sp>
      <p:sp>
        <p:nvSpPr>
          <p:cNvPr id="10" name="TextBox 10"/>
          <p:cNvSpPr txBox="1"/>
          <p:nvPr/>
        </p:nvSpPr>
        <p:spPr>
          <a:xfrm>
            <a:off x="3813190" y="3752823"/>
            <a:ext cx="5986318" cy="4008755"/>
          </a:xfrm>
          <a:prstGeom prst="rect">
            <a:avLst/>
          </a:prstGeom>
        </p:spPr>
        <p:txBody>
          <a:bodyPr lIns="0" tIns="0" rIns="0" bIns="0" rtlCol="0" anchor="t">
            <a:spAutoFit/>
          </a:bodyPr>
          <a:lstStyle/>
          <a:p>
            <a:pPr>
              <a:lnSpc>
                <a:spcPts val="3219"/>
              </a:lnSpc>
              <a:spcBef>
                <a:spcPct val="0"/>
              </a:spcBef>
            </a:pPr>
            <a:r>
              <a:rPr lang="en-US" sz="2299">
                <a:solidFill>
                  <a:srgbClr val="593C8F"/>
                </a:solidFill>
                <a:latin typeface="Arimo"/>
              </a:rPr>
              <a:t>The proposed methodology involves a systematic process:</a:t>
            </a:r>
          </a:p>
          <a:p>
            <a:pPr>
              <a:lnSpc>
                <a:spcPts val="3219"/>
              </a:lnSpc>
              <a:spcBef>
                <a:spcPct val="0"/>
              </a:spcBef>
            </a:pPr>
            <a:endParaRPr lang="en-US" sz="2299">
              <a:solidFill>
                <a:srgbClr val="593C8F"/>
              </a:solidFill>
              <a:latin typeface="Arimo"/>
            </a:endParaRPr>
          </a:p>
          <a:p>
            <a:pPr marL="496567" lvl="1" indent="-248284">
              <a:lnSpc>
                <a:spcPts val="3219"/>
              </a:lnSpc>
              <a:buFont typeface="Arial"/>
              <a:buChar char="•"/>
            </a:pPr>
            <a:r>
              <a:rPr lang="en-US" sz="2299">
                <a:solidFill>
                  <a:srgbClr val="593C8F"/>
                </a:solidFill>
                <a:latin typeface="Arimo"/>
              </a:rPr>
              <a:t>Preprocessing enhances image quality for analysis.</a:t>
            </a:r>
          </a:p>
          <a:p>
            <a:pPr marL="496567" lvl="1" indent="-248284">
              <a:lnSpc>
                <a:spcPts val="3219"/>
              </a:lnSpc>
              <a:buFont typeface="Arial"/>
              <a:buChar char="•"/>
            </a:pPr>
            <a:r>
              <a:rPr lang="en-US" sz="2299">
                <a:solidFill>
                  <a:srgbClr val="593C8F"/>
                </a:solidFill>
                <a:latin typeface="Arimo"/>
              </a:rPr>
              <a:t>License Plate Region Extraction identifies the plate area.</a:t>
            </a:r>
          </a:p>
          <a:p>
            <a:pPr marL="496567" lvl="1" indent="-248284">
              <a:lnSpc>
                <a:spcPts val="3219"/>
              </a:lnSpc>
              <a:buFont typeface="Arial"/>
              <a:buChar char="•"/>
            </a:pPr>
            <a:r>
              <a:rPr lang="en-US" sz="2299">
                <a:solidFill>
                  <a:srgbClr val="593C8F"/>
                </a:solidFill>
                <a:latin typeface="Arimo"/>
              </a:rPr>
              <a:t>Character Recognition employs Convolutional Neural Networks for accuracy.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028720" y="1494821"/>
            <a:ext cx="65449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CNN ARCHITECTURE</a:t>
            </a: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5" name="AutoShape 5"/>
          <p:cNvSpPr/>
          <p:nvPr/>
        </p:nvSpPr>
        <p:spPr>
          <a:xfrm>
            <a:off x="1029792" y="2252109"/>
            <a:ext cx="2618740"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7810500"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7649" y="8507397"/>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9909987" y="1385959"/>
            <a:ext cx="6206149" cy="8010728"/>
          </a:xfrm>
          <a:custGeom>
            <a:avLst/>
            <a:gdLst/>
            <a:ahLst/>
            <a:cxnLst/>
            <a:rect l="l" t="t" r="r" b="b"/>
            <a:pathLst>
              <a:path w="6206149" h="8010728">
                <a:moveTo>
                  <a:pt x="0" y="0"/>
                </a:moveTo>
                <a:lnTo>
                  <a:pt x="6206150" y="0"/>
                </a:lnTo>
                <a:lnTo>
                  <a:pt x="6206150" y="8010728"/>
                </a:lnTo>
                <a:lnTo>
                  <a:pt x="0" y="8010728"/>
                </a:lnTo>
                <a:lnTo>
                  <a:pt x="0" y="0"/>
                </a:lnTo>
                <a:close/>
              </a:path>
            </a:pathLst>
          </a:custGeom>
          <a:blipFill>
            <a:blip r:embed="rId5"/>
            <a:stretch>
              <a:fillRect b="-4071"/>
            </a:stretch>
          </a:blipFill>
        </p:spPr>
      </p:sp>
      <p:sp>
        <p:nvSpPr>
          <p:cNvPr id="11" name="TextBox 11"/>
          <p:cNvSpPr txBox="1"/>
          <p:nvPr/>
        </p:nvSpPr>
        <p:spPr>
          <a:xfrm>
            <a:off x="1027649" y="3389674"/>
            <a:ext cx="4769516" cy="912158"/>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To train the neural network model for license plate character recognition, the dataset provided by Kaggle </a:t>
            </a:r>
          </a:p>
        </p:txBody>
      </p:sp>
      <p:sp>
        <p:nvSpPr>
          <p:cNvPr id="12" name="TextBox 12"/>
          <p:cNvSpPr txBox="1"/>
          <p:nvPr/>
        </p:nvSpPr>
        <p:spPr>
          <a:xfrm>
            <a:off x="1027649" y="4911431"/>
            <a:ext cx="6063226" cy="912158"/>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The proposed CNN model consists of multiple layers, starting with Conv2D layers that apply convolution operations with varying filter sizes </a:t>
            </a:r>
          </a:p>
        </p:txBody>
      </p:sp>
      <p:sp>
        <p:nvSpPr>
          <p:cNvPr id="13" name="TextBox 13"/>
          <p:cNvSpPr txBox="1"/>
          <p:nvPr/>
        </p:nvSpPr>
        <p:spPr>
          <a:xfrm>
            <a:off x="1027649" y="6433189"/>
            <a:ext cx="5833696" cy="912158"/>
          </a:xfrm>
          <a:prstGeom prst="rect">
            <a:avLst/>
          </a:prstGeom>
        </p:spPr>
        <p:txBody>
          <a:bodyPr lIns="0" tIns="0" rIns="0" bIns="0" rtlCol="0" anchor="t">
            <a:spAutoFit/>
          </a:bodyPr>
          <a:lstStyle/>
          <a:p>
            <a:pPr>
              <a:lnSpc>
                <a:spcPts val="2448"/>
              </a:lnSpc>
              <a:spcBef>
                <a:spcPct val="0"/>
              </a:spcBef>
            </a:pPr>
            <a:r>
              <a:rPr lang="en-US" sz="1748">
                <a:solidFill>
                  <a:srgbClr val="000000"/>
                </a:solidFill>
                <a:latin typeface="Poppins"/>
              </a:rPr>
              <a:t>The model is trained using data generators, which are suitable for handling large datasets. The key parameter here is the batch size, set to 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sp>
        <p:nvSpPr>
          <p:cNvPr id="3" name="TextBox 3"/>
          <p:cNvSpPr txBox="1"/>
          <p:nvPr/>
        </p:nvSpPr>
        <p:spPr>
          <a:xfrm>
            <a:off x="1028700" y="4883005"/>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RESULTS</a:t>
            </a:r>
          </a:p>
        </p:txBody>
      </p:sp>
      <p:sp>
        <p:nvSpPr>
          <p:cNvPr id="4" name="AutoShape 4"/>
          <p:cNvSpPr/>
          <p:nvPr/>
        </p:nvSpPr>
        <p:spPr>
          <a:xfrm flipV="1">
            <a:off x="1028796" y="5814104"/>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8874702" y="853930"/>
            <a:ext cx="269298" cy="8229600"/>
            <a:chOff x="0" y="0"/>
            <a:chExt cx="70926" cy="2167467"/>
          </a:xfrm>
        </p:grpSpPr>
        <p:sp>
          <p:nvSpPr>
            <p:cNvPr id="6" name="Freeform 6"/>
            <p:cNvSpPr/>
            <p:nvPr/>
          </p:nvSpPr>
          <p:spPr>
            <a:xfrm>
              <a:off x="0" y="0"/>
              <a:ext cx="70926" cy="2167467"/>
            </a:xfrm>
            <a:custGeom>
              <a:avLst/>
              <a:gdLst/>
              <a:ahLst/>
              <a:cxnLst/>
              <a:rect l="l" t="t" r="r" b="b"/>
              <a:pathLst>
                <a:path w="70926" h="2167467">
                  <a:moveTo>
                    <a:pt x="0" y="0"/>
                  </a:moveTo>
                  <a:lnTo>
                    <a:pt x="70926" y="0"/>
                  </a:lnTo>
                  <a:lnTo>
                    <a:pt x="70926" y="2167467"/>
                  </a:lnTo>
                  <a:lnTo>
                    <a:pt x="0" y="2167467"/>
                  </a:lnTo>
                  <a:close/>
                </a:path>
              </a:pathLst>
            </a:custGeom>
            <a:solidFill>
              <a:srgbClr val="593C8F"/>
            </a:solidFill>
          </p:spPr>
        </p:sp>
        <p:sp>
          <p:nvSpPr>
            <p:cNvPr id="7" name="TextBox 7"/>
            <p:cNvSpPr txBox="1"/>
            <p:nvPr/>
          </p:nvSpPr>
          <p:spPr>
            <a:xfrm>
              <a:off x="0" y="-47625"/>
              <a:ext cx="70926" cy="2215092"/>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0718321" y="0"/>
            <a:ext cx="7569679" cy="10287000"/>
          </a:xfrm>
          <a:custGeom>
            <a:avLst/>
            <a:gdLst/>
            <a:ahLst/>
            <a:cxnLst/>
            <a:rect l="l" t="t" r="r" b="b"/>
            <a:pathLst>
              <a:path w="7569679" h="10287000">
                <a:moveTo>
                  <a:pt x="0" y="0"/>
                </a:moveTo>
                <a:lnTo>
                  <a:pt x="7569679" y="0"/>
                </a:lnTo>
                <a:lnTo>
                  <a:pt x="7569679" y="10287000"/>
                </a:lnTo>
                <a:lnTo>
                  <a:pt x="0" y="10287000"/>
                </a:lnTo>
                <a:lnTo>
                  <a:pt x="0" y="0"/>
                </a:lnTo>
                <a:close/>
              </a:path>
            </a:pathLst>
          </a:custGeom>
          <a:blipFill>
            <a:blip r:embed="rId3"/>
            <a:stretch>
              <a:fillRect/>
            </a:stretch>
          </a:blipFill>
        </p:spPr>
      </p:sp>
      <p:sp>
        <p:nvSpPr>
          <p:cNvPr id="9" name="TextBox 9"/>
          <p:cNvSpPr txBox="1"/>
          <p:nvPr/>
        </p:nvSpPr>
        <p:spPr>
          <a:xfrm>
            <a:off x="1028700" y="942975"/>
            <a:ext cx="4957463" cy="1499939"/>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PERFORMANCE METRICS</a:t>
            </a:r>
          </a:p>
        </p:txBody>
      </p:sp>
      <p:sp>
        <p:nvSpPr>
          <p:cNvPr id="10" name="TextBox 10"/>
          <p:cNvSpPr txBox="1"/>
          <p:nvPr/>
        </p:nvSpPr>
        <p:spPr>
          <a:xfrm>
            <a:off x="1028700" y="2866688"/>
            <a:ext cx="5150927" cy="824865"/>
          </a:xfrm>
          <a:prstGeom prst="rect">
            <a:avLst/>
          </a:prstGeom>
        </p:spPr>
        <p:txBody>
          <a:bodyPr lIns="0" tIns="0" rIns="0" bIns="0" rtlCol="0" anchor="t">
            <a:spAutoFit/>
          </a:bodyPr>
          <a:lstStyle/>
          <a:p>
            <a:pPr>
              <a:lnSpc>
                <a:spcPts val="3359"/>
              </a:lnSpc>
              <a:spcBef>
                <a:spcPct val="0"/>
              </a:spcBef>
            </a:pPr>
            <a:r>
              <a:rPr lang="en-US" sz="2399">
                <a:solidFill>
                  <a:srgbClr val="000000"/>
                </a:solidFill>
                <a:latin typeface="Lato"/>
              </a:rPr>
              <a:t>For the performance metrics, we have choosen the loss and F1-score</a:t>
            </a:r>
          </a:p>
        </p:txBody>
      </p:sp>
      <p:sp>
        <p:nvSpPr>
          <p:cNvPr id="11" name="TextBox 11"/>
          <p:cNvSpPr txBox="1"/>
          <p:nvPr/>
        </p:nvSpPr>
        <p:spPr>
          <a:xfrm>
            <a:off x="1028700" y="6476800"/>
            <a:ext cx="6602877" cy="1944370"/>
          </a:xfrm>
          <a:prstGeom prst="rect">
            <a:avLst/>
          </a:prstGeom>
        </p:spPr>
        <p:txBody>
          <a:bodyPr lIns="0" tIns="0" rIns="0" bIns="0" rtlCol="0" anchor="t">
            <a:spAutoFit/>
          </a:bodyPr>
          <a:lstStyle/>
          <a:p>
            <a:pPr>
              <a:lnSpc>
                <a:spcPts val="3079"/>
              </a:lnSpc>
              <a:spcBef>
                <a:spcPct val="0"/>
              </a:spcBef>
            </a:pPr>
            <a:r>
              <a:rPr lang="en-US" sz="2199">
                <a:solidFill>
                  <a:srgbClr val="000000"/>
                </a:solidFill>
                <a:latin typeface="Lato"/>
              </a:rPr>
              <a:t>The model exhibited significant improvement in classification performance, with the F1 score until </a:t>
            </a:r>
            <a:r>
              <a:rPr lang="en-US" sz="2199">
                <a:solidFill>
                  <a:srgbClr val="000000"/>
                </a:solidFill>
                <a:latin typeface="Lato Bold"/>
              </a:rPr>
              <a:t>96.18%,</a:t>
            </a:r>
            <a:r>
              <a:rPr lang="en-US" sz="2199">
                <a:solidFill>
                  <a:srgbClr val="000000"/>
                </a:solidFill>
                <a:latin typeface="Lato"/>
              </a:rPr>
              <a:t> indicating a well-balanced precision and recall trade-off for highly accurate classifications over </a:t>
            </a:r>
            <a:r>
              <a:rPr lang="en-US" sz="2199">
                <a:solidFill>
                  <a:srgbClr val="000000"/>
                </a:solidFill>
                <a:latin typeface="Lato Bold"/>
              </a:rPr>
              <a:t>20 epochs.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6000"/>
            </a:blip>
            <a:stretch>
              <a:fillRect l="-20312" r="-20312"/>
            </a:stretch>
          </a:blipFill>
        </p:spPr>
      </p:sp>
      <p:sp>
        <p:nvSpPr>
          <p:cNvPr id="3" name="TextBox 3"/>
          <p:cNvSpPr txBox="1"/>
          <p:nvPr/>
        </p:nvSpPr>
        <p:spPr>
          <a:xfrm>
            <a:off x="10042938" y="1295101"/>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FUTURE WORK</a:t>
            </a:r>
          </a:p>
        </p:txBody>
      </p:sp>
      <p:sp>
        <p:nvSpPr>
          <p:cNvPr id="4" name="AutoShape 4"/>
          <p:cNvSpPr/>
          <p:nvPr/>
        </p:nvSpPr>
        <p:spPr>
          <a:xfrm flipV="1">
            <a:off x="10043034" y="2226200"/>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8874702" y="853930"/>
            <a:ext cx="269298" cy="8229600"/>
            <a:chOff x="0" y="0"/>
            <a:chExt cx="70926" cy="2167467"/>
          </a:xfrm>
        </p:grpSpPr>
        <p:sp>
          <p:nvSpPr>
            <p:cNvPr id="6" name="Freeform 6"/>
            <p:cNvSpPr/>
            <p:nvPr/>
          </p:nvSpPr>
          <p:spPr>
            <a:xfrm>
              <a:off x="0" y="0"/>
              <a:ext cx="70926" cy="2167467"/>
            </a:xfrm>
            <a:custGeom>
              <a:avLst/>
              <a:gdLst/>
              <a:ahLst/>
              <a:cxnLst/>
              <a:rect l="l" t="t" r="r" b="b"/>
              <a:pathLst>
                <a:path w="70926" h="2167467">
                  <a:moveTo>
                    <a:pt x="0" y="0"/>
                  </a:moveTo>
                  <a:lnTo>
                    <a:pt x="70926" y="0"/>
                  </a:lnTo>
                  <a:lnTo>
                    <a:pt x="70926" y="2167467"/>
                  </a:lnTo>
                  <a:lnTo>
                    <a:pt x="0" y="2167467"/>
                  </a:lnTo>
                  <a:close/>
                </a:path>
              </a:pathLst>
            </a:custGeom>
            <a:solidFill>
              <a:srgbClr val="593C8F"/>
            </a:solidFill>
          </p:spPr>
        </p:sp>
        <p:sp>
          <p:nvSpPr>
            <p:cNvPr id="7" name="TextBox 7"/>
            <p:cNvSpPr txBox="1"/>
            <p:nvPr/>
          </p:nvSpPr>
          <p:spPr>
            <a:xfrm>
              <a:off x="0" y="-47625"/>
              <a:ext cx="70926" cy="22150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295101"/>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CONCLUSION</a:t>
            </a:r>
          </a:p>
        </p:txBody>
      </p:sp>
      <p:sp>
        <p:nvSpPr>
          <p:cNvPr id="9" name="TextBox 9"/>
          <p:cNvSpPr txBox="1"/>
          <p:nvPr/>
        </p:nvSpPr>
        <p:spPr>
          <a:xfrm>
            <a:off x="1028700" y="2857163"/>
            <a:ext cx="7112358" cy="5020311"/>
          </a:xfrm>
          <a:prstGeom prst="rect">
            <a:avLst/>
          </a:prstGeom>
        </p:spPr>
        <p:txBody>
          <a:bodyPr lIns="0" tIns="0" rIns="0" bIns="0" rtlCol="0" anchor="t">
            <a:spAutoFit/>
          </a:bodyPr>
          <a:lstStyle/>
          <a:p>
            <a:pPr marL="561336" lvl="1" indent="-280668">
              <a:lnSpc>
                <a:spcPts val="3639"/>
              </a:lnSpc>
              <a:buFont typeface="Arial"/>
              <a:buChar char="•"/>
            </a:pPr>
            <a:r>
              <a:rPr lang="en-US" sz="2599">
                <a:solidFill>
                  <a:srgbClr val="000000"/>
                </a:solidFill>
                <a:latin typeface="Lato"/>
              </a:rPr>
              <a:t>Our CNN-based system achieved an impressive F1 score increase from 8.68% to </a:t>
            </a:r>
            <a:r>
              <a:rPr lang="en-US" sz="2599">
                <a:solidFill>
                  <a:srgbClr val="000000"/>
                </a:solidFill>
                <a:latin typeface="Lato Bold"/>
              </a:rPr>
              <a:t>96.18%</a:t>
            </a:r>
            <a:r>
              <a:rPr lang="en-US" sz="2599">
                <a:solidFill>
                  <a:srgbClr val="000000"/>
                </a:solidFill>
                <a:latin typeface="Lato"/>
              </a:rPr>
              <a:t>, showcasing its robust performance.</a:t>
            </a:r>
          </a:p>
          <a:p>
            <a:pPr marL="561336" lvl="1" indent="-280668">
              <a:lnSpc>
                <a:spcPts val="3639"/>
              </a:lnSpc>
              <a:buFont typeface="Arial"/>
              <a:buChar char="•"/>
            </a:pPr>
            <a:r>
              <a:rPr lang="en-US" sz="2599">
                <a:solidFill>
                  <a:srgbClr val="000000"/>
                </a:solidFill>
                <a:latin typeface="Lato"/>
              </a:rPr>
              <a:t>A validation accuracy of </a:t>
            </a:r>
            <a:r>
              <a:rPr lang="en-US" sz="2599">
                <a:solidFill>
                  <a:srgbClr val="000000"/>
                </a:solidFill>
                <a:latin typeface="Lato Bold"/>
              </a:rPr>
              <a:t>98.15%</a:t>
            </a:r>
            <a:r>
              <a:rPr lang="en-US" sz="2599">
                <a:solidFill>
                  <a:srgbClr val="000000"/>
                </a:solidFill>
                <a:latin typeface="Lato"/>
              </a:rPr>
              <a:t> demonstrates strong generalization capabilities, making it valuable in real-world scenarios.</a:t>
            </a:r>
          </a:p>
          <a:p>
            <a:pPr marL="561336" lvl="1" indent="-280668">
              <a:lnSpc>
                <a:spcPts val="3639"/>
              </a:lnSpc>
              <a:buFont typeface="Arial"/>
              <a:buChar char="•"/>
            </a:pPr>
            <a:r>
              <a:rPr lang="en-US" sz="2599">
                <a:solidFill>
                  <a:srgbClr val="000000"/>
                </a:solidFill>
                <a:latin typeface="Lato"/>
              </a:rPr>
              <a:t>From preprocessing to performance evaluation, our system ensures </a:t>
            </a:r>
            <a:r>
              <a:rPr lang="en-US" sz="2599">
                <a:solidFill>
                  <a:srgbClr val="000000"/>
                </a:solidFill>
                <a:latin typeface="Lato Bold"/>
              </a:rPr>
              <a:t>effective license plate detection.</a:t>
            </a:r>
          </a:p>
          <a:p>
            <a:pPr>
              <a:lnSpc>
                <a:spcPts val="3639"/>
              </a:lnSpc>
              <a:spcBef>
                <a:spcPct val="0"/>
              </a:spcBef>
            </a:pPr>
            <a:endParaRPr lang="en-US" sz="2599">
              <a:solidFill>
                <a:srgbClr val="000000"/>
              </a:solidFill>
              <a:latin typeface="Lato Bold"/>
            </a:endParaRPr>
          </a:p>
        </p:txBody>
      </p:sp>
      <p:sp>
        <p:nvSpPr>
          <p:cNvPr id="10" name="AutoShape 10"/>
          <p:cNvSpPr/>
          <p:nvPr/>
        </p:nvSpPr>
        <p:spPr>
          <a:xfrm flipV="1">
            <a:off x="1028796" y="2461963"/>
            <a:ext cx="3774244" cy="19050"/>
          </a:xfrm>
          <a:prstGeom prst="line">
            <a:avLst/>
          </a:prstGeom>
          <a:ln w="38100" cap="flat">
            <a:solidFill>
              <a:srgbClr val="000000"/>
            </a:solidFill>
            <a:prstDash val="solid"/>
            <a:headEnd type="none" w="sm" len="sm"/>
            <a:tailEnd type="none" w="sm" len="sm"/>
          </a:ln>
        </p:spPr>
      </p:sp>
      <p:sp>
        <p:nvSpPr>
          <p:cNvPr id="11" name="TextBox 11"/>
          <p:cNvSpPr txBox="1"/>
          <p:nvPr/>
        </p:nvSpPr>
        <p:spPr>
          <a:xfrm>
            <a:off x="10042938" y="2857163"/>
            <a:ext cx="7112358" cy="3648711"/>
          </a:xfrm>
          <a:prstGeom prst="rect">
            <a:avLst/>
          </a:prstGeom>
        </p:spPr>
        <p:txBody>
          <a:bodyPr lIns="0" tIns="0" rIns="0" bIns="0" rtlCol="0" anchor="t">
            <a:spAutoFit/>
          </a:bodyPr>
          <a:lstStyle/>
          <a:p>
            <a:pPr marL="561336" lvl="1" indent="-280668">
              <a:lnSpc>
                <a:spcPts val="3639"/>
              </a:lnSpc>
              <a:buFont typeface="Arial"/>
              <a:buChar char="•"/>
            </a:pPr>
            <a:r>
              <a:rPr lang="en-US" sz="2599">
                <a:solidFill>
                  <a:srgbClr val="000000"/>
                </a:solidFill>
                <a:latin typeface="Lato"/>
              </a:rPr>
              <a:t>Enhance system versatility by accommodating various license plates, </a:t>
            </a:r>
            <a:r>
              <a:rPr lang="en-US" sz="2599">
                <a:solidFill>
                  <a:srgbClr val="000000"/>
                </a:solidFill>
                <a:latin typeface="Lato Bold"/>
              </a:rPr>
              <a:t>fonts</a:t>
            </a:r>
            <a:r>
              <a:rPr lang="en-US" sz="2599">
                <a:solidFill>
                  <a:srgbClr val="000000"/>
                </a:solidFill>
                <a:latin typeface="Lato"/>
              </a:rPr>
              <a:t>, and </a:t>
            </a:r>
            <a:r>
              <a:rPr lang="en-US" sz="2599">
                <a:solidFill>
                  <a:srgbClr val="000000"/>
                </a:solidFill>
                <a:latin typeface="Lato Bold"/>
              </a:rPr>
              <a:t>real-time processing</a:t>
            </a:r>
            <a:r>
              <a:rPr lang="en-US" sz="2599">
                <a:solidFill>
                  <a:srgbClr val="000000"/>
                </a:solidFill>
                <a:latin typeface="Lato"/>
              </a:rPr>
              <a:t>..</a:t>
            </a:r>
          </a:p>
          <a:p>
            <a:pPr marL="561336" lvl="1" indent="-280668">
              <a:lnSpc>
                <a:spcPts val="3639"/>
              </a:lnSpc>
              <a:buFont typeface="Arial"/>
              <a:buChar char="•"/>
            </a:pPr>
            <a:r>
              <a:rPr lang="en-US" sz="2599">
                <a:solidFill>
                  <a:srgbClr val="000000"/>
                </a:solidFill>
                <a:latin typeface="Lato"/>
              </a:rPr>
              <a:t>Focus on reducing computational complexity and </a:t>
            </a:r>
            <a:r>
              <a:rPr lang="en-US" sz="2599">
                <a:solidFill>
                  <a:srgbClr val="000000"/>
                </a:solidFill>
                <a:latin typeface="Lato Bold"/>
              </a:rPr>
              <a:t>memory requirements</a:t>
            </a:r>
            <a:r>
              <a:rPr lang="en-US" sz="2599">
                <a:solidFill>
                  <a:srgbClr val="000000"/>
                </a:solidFill>
                <a:latin typeface="Lato"/>
              </a:rPr>
              <a:t> for edge device deployment, ensuring efficiency in a broader range of applications.</a:t>
            </a:r>
          </a:p>
          <a:p>
            <a:pPr>
              <a:lnSpc>
                <a:spcPts val="3639"/>
              </a:lnSpc>
              <a:spcBef>
                <a:spcPct val="0"/>
              </a:spcBef>
            </a:pPr>
            <a:endParaRPr lang="en-US" sz="2599">
              <a:solidFill>
                <a:srgbClr val="000000"/>
              </a:solidFill>
              <a:latin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6370403" y="0"/>
            <a:ext cx="1917597" cy="10287000"/>
            <a:chOff x="0" y="0"/>
            <a:chExt cx="505046" cy="2709333"/>
          </a:xfrm>
        </p:grpSpPr>
        <p:sp>
          <p:nvSpPr>
            <p:cNvPr id="4" name="Freeform 4"/>
            <p:cNvSpPr/>
            <p:nvPr/>
          </p:nvSpPr>
          <p:spPr>
            <a:xfrm>
              <a:off x="0" y="0"/>
              <a:ext cx="505046" cy="2709333"/>
            </a:xfrm>
            <a:custGeom>
              <a:avLst/>
              <a:gdLst/>
              <a:ahLst/>
              <a:cxnLst/>
              <a:rect l="l" t="t" r="r" b="b"/>
              <a:pathLst>
                <a:path w="505046" h="2709333">
                  <a:moveTo>
                    <a:pt x="0" y="0"/>
                  </a:moveTo>
                  <a:lnTo>
                    <a:pt x="505046" y="0"/>
                  </a:lnTo>
                  <a:lnTo>
                    <a:pt x="505046" y="2709333"/>
                  </a:lnTo>
                  <a:lnTo>
                    <a:pt x="0" y="2709333"/>
                  </a:lnTo>
                  <a:close/>
                </a:path>
              </a:pathLst>
            </a:custGeom>
            <a:solidFill>
              <a:srgbClr val="593C8F"/>
            </a:solidFill>
          </p:spPr>
        </p:sp>
        <p:sp>
          <p:nvSpPr>
            <p:cNvPr id="5" name="TextBox 5"/>
            <p:cNvSpPr txBox="1"/>
            <p:nvPr/>
          </p:nvSpPr>
          <p:spPr>
            <a:xfrm>
              <a:off x="0" y="-47625"/>
              <a:ext cx="505046"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20" y="1494821"/>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INTRODUCTION</a:t>
            </a:r>
          </a:p>
        </p:txBody>
      </p:sp>
      <p:sp>
        <p:nvSpPr>
          <p:cNvPr id="7" name="AutoShape 7"/>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8" name="AutoShape 8"/>
          <p:cNvSpPr/>
          <p:nvPr/>
        </p:nvSpPr>
        <p:spPr>
          <a:xfrm>
            <a:off x="1029792" y="2252109"/>
            <a:ext cx="2618740" cy="0"/>
          </a:xfrm>
          <a:prstGeom prst="line">
            <a:avLst/>
          </a:prstGeom>
          <a:ln w="38100" cap="flat">
            <a:solidFill>
              <a:srgbClr val="000000"/>
            </a:solidFill>
            <a:prstDash val="solid"/>
            <a:headEnd type="none" w="sm" len="sm"/>
            <a:tailEnd type="none" w="sm" len="sm"/>
          </a:ln>
        </p:spPr>
      </p:sp>
      <p:sp>
        <p:nvSpPr>
          <p:cNvPr id="9" name="Freeform 9"/>
          <p:cNvSpPr/>
          <p:nvPr/>
        </p:nvSpPr>
        <p:spPr>
          <a:xfrm>
            <a:off x="11566075" y="0"/>
            <a:ext cx="4804328" cy="10287000"/>
          </a:xfrm>
          <a:custGeom>
            <a:avLst/>
            <a:gdLst/>
            <a:ahLst/>
            <a:cxnLst/>
            <a:rect l="l" t="t" r="r" b="b"/>
            <a:pathLst>
              <a:path w="4804328" h="10287000">
                <a:moveTo>
                  <a:pt x="0" y="0"/>
                </a:moveTo>
                <a:lnTo>
                  <a:pt x="4804328" y="0"/>
                </a:lnTo>
                <a:lnTo>
                  <a:pt x="4804328" y="10287000"/>
                </a:lnTo>
                <a:lnTo>
                  <a:pt x="0" y="10287000"/>
                </a:lnTo>
                <a:lnTo>
                  <a:pt x="0" y="0"/>
                </a:lnTo>
                <a:close/>
              </a:path>
            </a:pathLst>
          </a:custGeom>
          <a:blipFill>
            <a:blip r:embed="rId3"/>
            <a:stretch>
              <a:fillRect l="-329754" r="-144420"/>
            </a:stretch>
          </a:blipFill>
        </p:spPr>
      </p:sp>
      <p:sp>
        <p:nvSpPr>
          <p:cNvPr id="10" name="Freeform 10"/>
          <p:cNvSpPr/>
          <p:nvPr/>
        </p:nvSpPr>
        <p:spPr>
          <a:xfrm>
            <a:off x="6522702" y="0"/>
            <a:ext cx="5043374" cy="10287000"/>
          </a:xfrm>
          <a:custGeom>
            <a:avLst/>
            <a:gdLst/>
            <a:ahLst/>
            <a:cxnLst/>
            <a:rect l="l" t="t" r="r" b="b"/>
            <a:pathLst>
              <a:path w="5043374" h="10287000">
                <a:moveTo>
                  <a:pt x="0" y="0"/>
                </a:moveTo>
                <a:lnTo>
                  <a:pt x="5043373" y="0"/>
                </a:lnTo>
                <a:lnTo>
                  <a:pt x="5043373" y="10287000"/>
                </a:lnTo>
                <a:lnTo>
                  <a:pt x="0" y="10287000"/>
                </a:lnTo>
                <a:lnTo>
                  <a:pt x="0" y="0"/>
                </a:lnTo>
                <a:close/>
              </a:path>
            </a:pathLst>
          </a:custGeom>
          <a:blipFill>
            <a:blip r:embed="rId4"/>
            <a:stretch>
              <a:fillRect l="-194519" r="-150365"/>
            </a:stretch>
          </a:blipFill>
        </p:spPr>
      </p:sp>
      <p:sp>
        <p:nvSpPr>
          <p:cNvPr id="11" name="TextBox 11"/>
          <p:cNvSpPr txBox="1"/>
          <p:nvPr/>
        </p:nvSpPr>
        <p:spPr>
          <a:xfrm>
            <a:off x="1027649" y="2744640"/>
            <a:ext cx="4958534" cy="1962182"/>
          </a:xfrm>
          <a:prstGeom prst="rect">
            <a:avLst/>
          </a:prstGeom>
        </p:spPr>
        <p:txBody>
          <a:bodyPr lIns="0" tIns="0" rIns="0" bIns="0" rtlCol="0" anchor="t">
            <a:spAutoFit/>
          </a:bodyPr>
          <a:lstStyle/>
          <a:p>
            <a:pPr>
              <a:lnSpc>
                <a:spcPts val="3148"/>
              </a:lnSpc>
              <a:spcBef>
                <a:spcPct val="0"/>
              </a:spcBef>
            </a:pPr>
            <a:r>
              <a:rPr lang="en-US" sz="2248">
                <a:solidFill>
                  <a:srgbClr val="000000"/>
                </a:solidFill>
                <a:latin typeface="Poppins"/>
              </a:rPr>
              <a:t>We have made a report for license plate detection and recognition and have 5 to 6 research papers to determine the current trends in this domain.</a:t>
            </a:r>
          </a:p>
        </p:txBody>
      </p:sp>
      <p:sp>
        <p:nvSpPr>
          <p:cNvPr id="12" name="TextBox 12"/>
          <p:cNvSpPr txBox="1"/>
          <p:nvPr/>
        </p:nvSpPr>
        <p:spPr>
          <a:xfrm>
            <a:off x="1213301" y="7555422"/>
            <a:ext cx="2764234" cy="1085498"/>
          </a:xfrm>
          <a:prstGeom prst="rect">
            <a:avLst/>
          </a:prstGeom>
        </p:spPr>
        <p:txBody>
          <a:bodyPr lIns="0" tIns="0" rIns="0" bIns="0" rtlCol="0" anchor="t">
            <a:spAutoFit/>
          </a:bodyPr>
          <a:lstStyle/>
          <a:p>
            <a:pPr>
              <a:lnSpc>
                <a:spcPts val="4219"/>
              </a:lnSpc>
              <a:spcBef>
                <a:spcPct val="0"/>
              </a:spcBef>
            </a:pPr>
            <a:r>
              <a:rPr lang="en-US" sz="3013">
                <a:solidFill>
                  <a:srgbClr val="000000"/>
                </a:solidFill>
                <a:latin typeface="Poppins"/>
              </a:rPr>
              <a:t>1) Detection</a:t>
            </a:r>
          </a:p>
          <a:p>
            <a:pPr>
              <a:lnSpc>
                <a:spcPts val="4219"/>
              </a:lnSpc>
              <a:spcBef>
                <a:spcPct val="0"/>
              </a:spcBef>
            </a:pPr>
            <a:r>
              <a:rPr lang="en-US" sz="3013">
                <a:solidFill>
                  <a:srgbClr val="000000"/>
                </a:solidFill>
                <a:latin typeface="Poppins"/>
              </a:rPr>
              <a:t>2) Recognition</a:t>
            </a:r>
          </a:p>
        </p:txBody>
      </p:sp>
      <p:sp>
        <p:nvSpPr>
          <p:cNvPr id="13" name="TextBox 13"/>
          <p:cNvSpPr txBox="1"/>
          <p:nvPr/>
        </p:nvSpPr>
        <p:spPr>
          <a:xfrm>
            <a:off x="1029792" y="6026959"/>
            <a:ext cx="5854554" cy="1181132"/>
          </a:xfrm>
          <a:prstGeom prst="rect">
            <a:avLst/>
          </a:prstGeom>
        </p:spPr>
        <p:txBody>
          <a:bodyPr lIns="0" tIns="0" rIns="0" bIns="0" rtlCol="0" anchor="t">
            <a:spAutoFit/>
          </a:bodyPr>
          <a:lstStyle/>
          <a:p>
            <a:pPr>
              <a:lnSpc>
                <a:spcPts val="3148"/>
              </a:lnSpc>
              <a:spcBef>
                <a:spcPct val="0"/>
              </a:spcBef>
            </a:pPr>
            <a:r>
              <a:rPr lang="en-US" sz="2248">
                <a:solidFill>
                  <a:srgbClr val="000000"/>
                </a:solidFill>
                <a:latin typeface="Poppins"/>
              </a:rPr>
              <a:t>In order the get the licence plate number, there are two major steps involved</a:t>
            </a:r>
          </a:p>
        </p:txBody>
      </p:sp>
      <p:sp>
        <p:nvSpPr>
          <p:cNvPr id="14" name="AutoShape 14"/>
          <p:cNvSpPr/>
          <p:nvPr/>
        </p:nvSpPr>
        <p:spPr>
          <a:xfrm>
            <a:off x="1029792" y="5471829"/>
            <a:ext cx="5062829" cy="0"/>
          </a:xfrm>
          <a:prstGeom prst="line">
            <a:avLst/>
          </a:prstGeom>
          <a:ln w="9525" cap="flat">
            <a:solidFill>
              <a:srgbClr val="00000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sp>
        <p:nvSpPr>
          <p:cNvPr id="3" name="TextBox 3"/>
          <p:cNvSpPr txBox="1"/>
          <p:nvPr/>
        </p:nvSpPr>
        <p:spPr>
          <a:xfrm>
            <a:off x="14025347" y="4988392"/>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REFERENCES</a:t>
            </a:r>
          </a:p>
        </p:txBody>
      </p:sp>
      <p:sp>
        <p:nvSpPr>
          <p:cNvPr id="4" name="AutoShape 4"/>
          <p:cNvSpPr/>
          <p:nvPr/>
        </p:nvSpPr>
        <p:spPr>
          <a:xfrm flipV="1">
            <a:off x="14026419" y="5726630"/>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3191909" y="2571750"/>
            <a:ext cx="290233" cy="5143500"/>
            <a:chOff x="0" y="0"/>
            <a:chExt cx="76440" cy="1354667"/>
          </a:xfrm>
        </p:grpSpPr>
        <p:sp>
          <p:nvSpPr>
            <p:cNvPr id="6"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593C8F"/>
            </a:solidFill>
          </p:spPr>
        </p:sp>
        <p:sp>
          <p:nvSpPr>
            <p:cNvPr id="7" name="TextBox 7"/>
            <p:cNvSpPr txBox="1"/>
            <p:nvPr/>
          </p:nvSpPr>
          <p:spPr>
            <a:xfrm>
              <a:off x="0" y="-47625"/>
              <a:ext cx="76440" cy="1402292"/>
            </a:xfrm>
            <a:prstGeom prst="rect">
              <a:avLst/>
            </a:prstGeom>
          </p:spPr>
          <p:txBody>
            <a:bodyPr lIns="50800" tIns="50800" rIns="50800" bIns="50800" rtlCol="0" anchor="ctr"/>
            <a:lstStyle/>
            <a:p>
              <a:pPr algn="ctr">
                <a:lnSpc>
                  <a:spcPts val="2659"/>
                </a:lnSpc>
              </a:pPr>
              <a:endParaRPr/>
            </a:p>
          </p:txBody>
        </p:sp>
      </p:grpSp>
      <p:graphicFrame>
        <p:nvGraphicFramePr>
          <p:cNvPr id="8" name="Table 8"/>
          <p:cNvGraphicFramePr>
            <a:graphicFrameLocks noGrp="1"/>
          </p:cNvGraphicFramePr>
          <p:nvPr/>
        </p:nvGraphicFramePr>
        <p:xfrm>
          <a:off x="389026" y="759857"/>
          <a:ext cx="11864051" cy="8767287"/>
        </p:xfrm>
        <a:graphic>
          <a:graphicData uri="http://schemas.openxmlformats.org/drawingml/2006/table">
            <a:tbl>
              <a:tblPr/>
              <a:tblGrid>
                <a:gridCol w="661025">
                  <a:extLst>
                    <a:ext uri="{9D8B030D-6E8A-4147-A177-3AD203B41FA5}">
                      <a16:colId xmlns:a16="http://schemas.microsoft.com/office/drawing/2014/main" val="20000"/>
                    </a:ext>
                  </a:extLst>
                </a:gridCol>
                <a:gridCol w="11203026">
                  <a:extLst>
                    <a:ext uri="{9D8B030D-6E8A-4147-A177-3AD203B41FA5}">
                      <a16:colId xmlns:a16="http://schemas.microsoft.com/office/drawing/2014/main" val="20001"/>
                    </a:ext>
                  </a:extLst>
                </a:gridCol>
              </a:tblGrid>
              <a:tr h="1471647">
                <a:tc>
                  <a:txBody>
                    <a:bodyPr/>
                    <a:lstStyle/>
                    <a:p>
                      <a:pPr algn="ctr">
                        <a:lnSpc>
                          <a:spcPts val="2239"/>
                        </a:lnSpc>
                        <a:defRPr/>
                      </a:pPr>
                      <a:r>
                        <a:rPr lang="en-US" sz="1599">
                          <a:solidFill>
                            <a:srgbClr val="000000"/>
                          </a:solidFill>
                          <a:latin typeface="Lato"/>
                        </a:rPr>
                        <a:t>[1]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L. Zhang, P. Wang, H. Li, Z. Li, C. Shen, Y. Zhang, “A robust attentional framework for license plate recognition in the wild”, IEEE Transactions on Intelligent Transportation Systems, pp. 1-10, doi: 10.1109/TITS.2020.3000072, June 2020.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37181">
                <a:tc>
                  <a:txBody>
                    <a:bodyPr/>
                    <a:lstStyle/>
                    <a:p>
                      <a:pPr algn="ctr">
                        <a:lnSpc>
                          <a:spcPts val="2239"/>
                        </a:lnSpc>
                        <a:defRPr/>
                      </a:pPr>
                      <a:r>
                        <a:rPr lang="en-US" sz="1599">
                          <a:solidFill>
                            <a:srgbClr val="000000"/>
                          </a:solidFill>
                          <a:latin typeface="Lato"/>
                        </a:rPr>
                        <a:t>[2]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J. Liang, G. Chen, Y. Wang, H. Qin, "EGSANet: edge-guided sparse attention network for improving license plate detection in the wild", Applied Intelligence, vol.52, no.4, pp.4458-4472, 2022.</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37181">
                <a:tc>
                  <a:txBody>
                    <a:bodyPr/>
                    <a:lstStyle/>
                    <a:p>
                      <a:pPr algn="ctr">
                        <a:lnSpc>
                          <a:spcPts val="2239"/>
                        </a:lnSpc>
                        <a:defRPr/>
                      </a:pPr>
                      <a:r>
                        <a:rPr lang="en-US" sz="1599">
                          <a:solidFill>
                            <a:srgbClr val="000000"/>
                          </a:solidFill>
                          <a:latin typeface="Lato"/>
                        </a:rPr>
                        <a:t>[3]</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S. Rakhshani, E. Rashedi, H. Nezamabadi-pour, “Representation learning in a deep network for license plate recognition”, Multimedia tools and applications, 10.1007/s11042-019-08416-0, May 2020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71647">
                <a:tc>
                  <a:txBody>
                    <a:bodyPr/>
                    <a:lstStyle/>
                    <a:p>
                      <a:pPr algn="ctr">
                        <a:lnSpc>
                          <a:spcPts val="2239"/>
                        </a:lnSpc>
                        <a:defRPr/>
                      </a:pPr>
                      <a:r>
                        <a:rPr lang="en-US" sz="1599">
                          <a:solidFill>
                            <a:srgbClr val="000000"/>
                          </a:solidFill>
                          <a:latin typeface="Lato"/>
                        </a:rPr>
                        <a:t>[4]</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T. Vaiyapuri, S. Mohanty, M. Sivaram, I. Pustokhina, D. Pustokhin, K. Shankar, "Automatic vehicle license plate recognition using optimal deep learning model", Computers, Materials &amp; Continua, no.62, nol.7, pp.1881- 1897, 2021</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16685">
                <a:tc>
                  <a:txBody>
                    <a:bodyPr/>
                    <a:lstStyle/>
                    <a:p>
                      <a:pPr algn="ctr">
                        <a:lnSpc>
                          <a:spcPts val="2239"/>
                        </a:lnSpc>
                        <a:defRPr/>
                      </a:pPr>
                      <a:r>
                        <a:rPr lang="en-US" sz="1599">
                          <a:solidFill>
                            <a:srgbClr val="000000"/>
                          </a:solidFill>
                          <a:latin typeface="Lato"/>
                        </a:rPr>
                        <a:t>[5]</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T. Bjorklund, A. Fiandrotti, M. Annarumma, G. Francini, E. Magli, "Robust license plate recognition using neural networks trained on synthetic images", Pattern Recognition, vol.93, pp. 134-146, 2019</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32946">
                <a:tc>
                  <a:txBody>
                    <a:bodyPr/>
                    <a:lstStyle/>
                    <a:p>
                      <a:pPr algn="ctr">
                        <a:lnSpc>
                          <a:spcPts val="2239"/>
                        </a:lnSpc>
                        <a:defRPr/>
                      </a:pPr>
                      <a:r>
                        <a:rPr lang="en-US" sz="1599">
                          <a:solidFill>
                            <a:srgbClr val="000000"/>
                          </a:solidFill>
                          <a:latin typeface="Lato"/>
                        </a:rPr>
                        <a:t>[6]</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000000"/>
                          </a:solidFill>
                          <a:latin typeface="Lato"/>
                        </a:rPr>
                        <a:t>G. Goncalves, M. Diniz, R. Laroca, D. Menotti, W. Schwartz, "Real-time automatic license plate recognition through deep multi-task networks", 31st IEEE SIBGRAPI Conference on Graphics, Patterns and Images, pp.110-117, 2018</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43500"/>
            <a:ext cx="18288000" cy="5143500"/>
            <a:chOff x="0" y="0"/>
            <a:chExt cx="4816593" cy="1354667"/>
          </a:xfrm>
        </p:grpSpPr>
        <p:sp>
          <p:nvSpPr>
            <p:cNvPr id="3" name="Freeform 3"/>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sp>
        <p:sp>
          <p:nvSpPr>
            <p:cNvPr id="4" name="TextBox 4"/>
            <p:cNvSpPr txBox="1"/>
            <p:nvPr/>
          </p:nvSpPr>
          <p:spPr>
            <a:xfrm>
              <a:off x="0" y="-47625"/>
              <a:ext cx="4816593" cy="140229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072171" y="5641711"/>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rPr>
              <a:t>THANK YOU</a:t>
            </a:r>
          </a:p>
        </p:txBody>
      </p:sp>
      <p:sp>
        <p:nvSpPr>
          <p:cNvPr id="6" name="AutoShape 6"/>
          <p:cNvSpPr/>
          <p:nvPr/>
        </p:nvSpPr>
        <p:spPr>
          <a:xfrm>
            <a:off x="5897880" y="6921616"/>
            <a:ext cx="6492240" cy="0"/>
          </a:xfrm>
          <a:prstGeom prst="line">
            <a:avLst/>
          </a:prstGeom>
          <a:ln w="38100" cap="flat">
            <a:solidFill>
              <a:srgbClr val="000000"/>
            </a:solidFill>
            <a:prstDash val="solid"/>
            <a:headEnd type="none" w="sm" len="sm"/>
            <a:tailEnd type="none" w="sm" len="sm"/>
          </a:ln>
        </p:spPr>
      </p:sp>
      <p:sp>
        <p:nvSpPr>
          <p:cNvPr id="7" name="Freeform 7"/>
          <p:cNvSpPr/>
          <p:nvPr/>
        </p:nvSpPr>
        <p:spPr>
          <a:xfrm>
            <a:off x="0" y="0"/>
            <a:ext cx="18288000" cy="5074137"/>
          </a:xfrm>
          <a:custGeom>
            <a:avLst/>
            <a:gdLst/>
            <a:ahLst/>
            <a:cxnLst/>
            <a:rect l="l" t="t" r="r" b="b"/>
            <a:pathLst>
              <a:path w="18288000" h="5074137">
                <a:moveTo>
                  <a:pt x="0" y="0"/>
                </a:moveTo>
                <a:lnTo>
                  <a:pt x="18288000" y="0"/>
                </a:lnTo>
                <a:lnTo>
                  <a:pt x="18288000" y="5074137"/>
                </a:lnTo>
                <a:lnTo>
                  <a:pt x="0" y="5074137"/>
                </a:lnTo>
                <a:lnTo>
                  <a:pt x="0" y="0"/>
                </a:lnTo>
                <a:close/>
              </a:path>
            </a:pathLst>
          </a:custGeom>
          <a:blipFill>
            <a:blip r:embed="rId2">
              <a:alphaModFix amt="46000"/>
            </a:blip>
            <a:stretch>
              <a:fillRect t="-17948" b="-84785"/>
            </a:stretch>
          </a:blipFill>
        </p:spPr>
      </p:sp>
      <p:sp>
        <p:nvSpPr>
          <p:cNvPr id="8" name="TextBox 8"/>
          <p:cNvSpPr txBox="1"/>
          <p:nvPr/>
        </p:nvSpPr>
        <p:spPr>
          <a:xfrm>
            <a:off x="4829649" y="7188988"/>
            <a:ext cx="8628701" cy="1246585"/>
          </a:xfrm>
          <a:prstGeom prst="rect">
            <a:avLst/>
          </a:prstGeom>
        </p:spPr>
        <p:txBody>
          <a:bodyPr lIns="0" tIns="0" rIns="0" bIns="0" rtlCol="0" anchor="t">
            <a:spAutoFit/>
          </a:bodyPr>
          <a:lstStyle/>
          <a:p>
            <a:pPr algn="ctr">
              <a:lnSpc>
                <a:spcPts val="3279"/>
              </a:lnSpc>
            </a:pPr>
            <a:r>
              <a:rPr lang="en-US" sz="2342">
                <a:solidFill>
                  <a:srgbClr val="000000"/>
                </a:solidFill>
                <a:latin typeface="Poppins"/>
              </a:rPr>
              <a:t>We have completed our presentation for license plate detection and recognition.</a:t>
            </a:r>
          </a:p>
          <a:p>
            <a:pPr algn="ctr">
              <a:lnSpc>
                <a:spcPts val="3279"/>
              </a:lnSpc>
              <a:spcBef>
                <a:spcPct val="0"/>
              </a:spcBef>
            </a:pPr>
            <a:r>
              <a:rPr lang="en-US" sz="2342">
                <a:solidFill>
                  <a:srgbClr val="000000"/>
                </a:solidFill>
                <a:latin typeface="Poppins"/>
              </a:rPr>
              <a:t>Feel free to ask 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35174" y="-865460"/>
            <a:ext cx="8352826" cy="8261704"/>
          </a:xfrm>
          <a:custGeom>
            <a:avLst/>
            <a:gdLst/>
            <a:ahLst/>
            <a:cxnLst/>
            <a:rect l="l" t="t" r="r" b="b"/>
            <a:pathLst>
              <a:path w="8352826" h="8261704">
                <a:moveTo>
                  <a:pt x="0" y="0"/>
                </a:moveTo>
                <a:lnTo>
                  <a:pt x="8352826" y="0"/>
                </a:lnTo>
                <a:lnTo>
                  <a:pt x="8352826" y="8261705"/>
                </a:lnTo>
                <a:lnTo>
                  <a:pt x="0" y="8261705"/>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0"/>
            <a:ext cx="14173612" cy="10287000"/>
            <a:chOff x="0" y="0"/>
            <a:chExt cx="3732968" cy="2709333"/>
          </a:xfrm>
        </p:grpSpPr>
        <p:sp>
          <p:nvSpPr>
            <p:cNvPr id="4" name="Freeform 4"/>
            <p:cNvSpPr/>
            <p:nvPr/>
          </p:nvSpPr>
          <p:spPr>
            <a:xfrm>
              <a:off x="0" y="0"/>
              <a:ext cx="3732968" cy="2709333"/>
            </a:xfrm>
            <a:custGeom>
              <a:avLst/>
              <a:gdLst/>
              <a:ahLst/>
              <a:cxnLst/>
              <a:rect l="l" t="t" r="r" b="b"/>
              <a:pathLst>
                <a:path w="3732968" h="2709333">
                  <a:moveTo>
                    <a:pt x="0" y="0"/>
                  </a:moveTo>
                  <a:lnTo>
                    <a:pt x="3732968" y="0"/>
                  </a:lnTo>
                  <a:lnTo>
                    <a:pt x="3732968" y="2709333"/>
                  </a:lnTo>
                  <a:lnTo>
                    <a:pt x="0" y="2709333"/>
                  </a:lnTo>
                  <a:close/>
                </a:path>
              </a:pathLst>
            </a:custGeom>
            <a:solidFill>
              <a:srgbClr val="593C8F"/>
            </a:solidFill>
          </p:spPr>
        </p:sp>
        <p:sp>
          <p:nvSpPr>
            <p:cNvPr id="5" name="TextBox 5"/>
            <p:cNvSpPr txBox="1"/>
            <p:nvPr/>
          </p:nvSpPr>
          <p:spPr>
            <a:xfrm>
              <a:off x="0" y="-47625"/>
              <a:ext cx="3732968" cy="2756958"/>
            </a:xfrm>
            <a:prstGeom prst="rect">
              <a:avLst/>
            </a:prstGeom>
          </p:spPr>
          <p:txBody>
            <a:bodyPr lIns="50800" tIns="50800" rIns="50800" bIns="50800" rtlCol="0" anchor="ctr"/>
            <a:lstStyle/>
            <a:p>
              <a:pPr algn="ctr">
                <a:lnSpc>
                  <a:spcPts val="2659"/>
                </a:lnSpc>
              </a:pPr>
              <a:endParaRPr/>
            </a:p>
          </p:txBody>
        </p:sp>
      </p:grpSp>
      <p:sp>
        <p:nvSpPr>
          <p:cNvPr id="6" name="AutoShape 6"/>
          <p:cNvSpPr/>
          <p:nvPr/>
        </p:nvSpPr>
        <p:spPr>
          <a:xfrm flipV="1">
            <a:off x="1029792" y="2233059"/>
            <a:ext cx="5761990" cy="1905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9935174" y="1009650"/>
            <a:ext cx="7793583" cy="8049212"/>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l="-38682" t="-8339" r="-47305"/>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1028700" y="923925"/>
            <a:ext cx="6417963" cy="738238"/>
          </a:xfrm>
          <a:prstGeom prst="rect">
            <a:avLst/>
          </a:prstGeom>
        </p:spPr>
        <p:txBody>
          <a:bodyPr lIns="0" tIns="0" rIns="0" bIns="0" rtlCol="0" anchor="t">
            <a:spAutoFit/>
          </a:bodyPr>
          <a:lstStyle/>
          <a:p>
            <a:pPr>
              <a:lnSpc>
                <a:spcPts val="6018"/>
              </a:lnSpc>
              <a:spcBef>
                <a:spcPct val="0"/>
              </a:spcBef>
            </a:pPr>
            <a:r>
              <a:rPr lang="en-US" sz="4298">
                <a:solidFill>
                  <a:srgbClr val="FFFFFF"/>
                </a:solidFill>
                <a:latin typeface="League Spartan"/>
              </a:rPr>
              <a:t>RESEARCH PAPER</a:t>
            </a:r>
          </a:p>
        </p:txBody>
      </p:sp>
      <p:sp>
        <p:nvSpPr>
          <p:cNvPr id="11" name="TextBox 11"/>
          <p:cNvSpPr txBox="1"/>
          <p:nvPr/>
        </p:nvSpPr>
        <p:spPr>
          <a:xfrm>
            <a:off x="1049282" y="1585963"/>
            <a:ext cx="3255770" cy="628046"/>
          </a:xfrm>
          <a:prstGeom prst="rect">
            <a:avLst/>
          </a:prstGeom>
        </p:spPr>
        <p:txBody>
          <a:bodyPr lIns="0" tIns="0" rIns="0" bIns="0" rtlCol="0" anchor="t">
            <a:spAutoFit/>
          </a:bodyPr>
          <a:lstStyle/>
          <a:p>
            <a:pPr>
              <a:lnSpc>
                <a:spcPts val="5080"/>
              </a:lnSpc>
              <a:spcBef>
                <a:spcPct val="0"/>
              </a:spcBef>
            </a:pPr>
            <a:r>
              <a:rPr lang="en-US" sz="3629">
                <a:solidFill>
                  <a:srgbClr val="FFFFFF"/>
                </a:solidFill>
                <a:latin typeface="Lato Bold"/>
              </a:rPr>
              <a:t>REVIEWED</a:t>
            </a:r>
          </a:p>
        </p:txBody>
      </p:sp>
      <p:sp>
        <p:nvSpPr>
          <p:cNvPr id="12" name="TextBox 12"/>
          <p:cNvSpPr txBox="1"/>
          <p:nvPr/>
        </p:nvSpPr>
        <p:spPr>
          <a:xfrm>
            <a:off x="1028700" y="2747409"/>
            <a:ext cx="7911276" cy="95976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A robust attentional framework for license plate recognition in the wild</a:t>
            </a:r>
          </a:p>
        </p:txBody>
      </p:sp>
      <p:sp>
        <p:nvSpPr>
          <p:cNvPr id="13" name="TextBox 13"/>
          <p:cNvSpPr txBox="1"/>
          <p:nvPr/>
        </p:nvSpPr>
        <p:spPr>
          <a:xfrm>
            <a:off x="1029729" y="4965555"/>
            <a:ext cx="7911276" cy="143601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EGSANet: edge-guided sparse attention network for improving license plate detection in the wild</a:t>
            </a:r>
          </a:p>
        </p:txBody>
      </p:sp>
      <p:sp>
        <p:nvSpPr>
          <p:cNvPr id="14" name="TextBox 14"/>
          <p:cNvSpPr txBox="1"/>
          <p:nvPr/>
        </p:nvSpPr>
        <p:spPr>
          <a:xfrm>
            <a:off x="1028700" y="7646173"/>
            <a:ext cx="7911276" cy="95976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Representation learning in a deep network for license plate recognition</a:t>
            </a:r>
          </a:p>
        </p:txBody>
      </p:sp>
      <p:sp>
        <p:nvSpPr>
          <p:cNvPr id="15" name="TextBox 15"/>
          <p:cNvSpPr txBox="1"/>
          <p:nvPr/>
        </p:nvSpPr>
        <p:spPr>
          <a:xfrm>
            <a:off x="1049282" y="3816205"/>
            <a:ext cx="5573845" cy="368300"/>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Poppins"/>
              </a:rPr>
              <a:t>L. Zhang, P. Wang, H. Li, Z. Li, C. Shen, Y. Zhang</a:t>
            </a:r>
          </a:p>
        </p:txBody>
      </p:sp>
      <p:sp>
        <p:nvSpPr>
          <p:cNvPr id="16" name="TextBox 16"/>
          <p:cNvSpPr txBox="1"/>
          <p:nvPr/>
        </p:nvSpPr>
        <p:spPr>
          <a:xfrm>
            <a:off x="1049282" y="6496823"/>
            <a:ext cx="4031324" cy="368300"/>
          </a:xfrm>
          <a:prstGeom prst="rect">
            <a:avLst/>
          </a:prstGeom>
        </p:spPr>
        <p:txBody>
          <a:bodyPr lIns="0" tIns="0" rIns="0" bIns="0" rtlCol="0" anchor="t">
            <a:spAutoFit/>
          </a:bodyPr>
          <a:lstStyle/>
          <a:p>
            <a:pPr algn="ctr">
              <a:lnSpc>
                <a:spcPts val="2800"/>
              </a:lnSpc>
              <a:spcBef>
                <a:spcPct val="0"/>
              </a:spcBef>
            </a:pPr>
            <a:r>
              <a:rPr lang="en-US" sz="2000">
                <a:solidFill>
                  <a:srgbClr val="FFFFFF"/>
                </a:solidFill>
                <a:latin typeface="Poppins"/>
              </a:rPr>
              <a:t>J. Liang, G. Chen, Y. Wang, H. Qin</a:t>
            </a:r>
          </a:p>
        </p:txBody>
      </p:sp>
      <p:sp>
        <p:nvSpPr>
          <p:cNvPr id="17" name="TextBox 17"/>
          <p:cNvSpPr txBox="1"/>
          <p:nvPr/>
        </p:nvSpPr>
        <p:spPr>
          <a:xfrm>
            <a:off x="1028700" y="8690562"/>
            <a:ext cx="5745030" cy="368300"/>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Poppins"/>
              </a:rPr>
              <a:t>S. Rakhshani, E. Rashedi, H. Nezamabadi-pour</a:t>
            </a:r>
          </a:p>
        </p:txBody>
      </p:sp>
      <p:sp>
        <p:nvSpPr>
          <p:cNvPr id="18" name="TextBox 18"/>
          <p:cNvSpPr txBox="1"/>
          <p:nvPr/>
        </p:nvSpPr>
        <p:spPr>
          <a:xfrm>
            <a:off x="8112975" y="3771614"/>
            <a:ext cx="827001" cy="457483"/>
          </a:xfrm>
          <a:prstGeom prst="rect">
            <a:avLst/>
          </a:prstGeom>
        </p:spPr>
        <p:txBody>
          <a:bodyPr lIns="0" tIns="0" rIns="0" bIns="0" rtlCol="0" anchor="t">
            <a:spAutoFit/>
          </a:bodyPr>
          <a:lstStyle/>
          <a:p>
            <a:pPr>
              <a:lnSpc>
                <a:spcPts val="3659"/>
              </a:lnSpc>
              <a:spcBef>
                <a:spcPct val="0"/>
              </a:spcBef>
            </a:pPr>
            <a:r>
              <a:rPr lang="en-US" sz="2613">
                <a:solidFill>
                  <a:srgbClr val="FFFFFF"/>
                </a:solidFill>
                <a:latin typeface="Poppins"/>
              </a:rPr>
              <a:t>2020</a:t>
            </a:r>
          </a:p>
        </p:txBody>
      </p:sp>
      <p:sp>
        <p:nvSpPr>
          <p:cNvPr id="19" name="TextBox 19"/>
          <p:cNvSpPr txBox="1"/>
          <p:nvPr/>
        </p:nvSpPr>
        <p:spPr>
          <a:xfrm>
            <a:off x="8159954" y="6496823"/>
            <a:ext cx="781050" cy="457483"/>
          </a:xfrm>
          <a:prstGeom prst="rect">
            <a:avLst/>
          </a:prstGeom>
        </p:spPr>
        <p:txBody>
          <a:bodyPr lIns="0" tIns="0" rIns="0" bIns="0" rtlCol="0" anchor="t">
            <a:spAutoFit/>
          </a:bodyPr>
          <a:lstStyle/>
          <a:p>
            <a:pPr algn="ctr">
              <a:lnSpc>
                <a:spcPts val="3659"/>
              </a:lnSpc>
              <a:spcBef>
                <a:spcPct val="0"/>
              </a:spcBef>
            </a:pPr>
            <a:r>
              <a:rPr lang="en-US" sz="2613">
                <a:solidFill>
                  <a:srgbClr val="FFFFFF"/>
                </a:solidFill>
                <a:latin typeface="Poppins"/>
              </a:rPr>
              <a:t>2022</a:t>
            </a:r>
          </a:p>
        </p:txBody>
      </p:sp>
      <p:sp>
        <p:nvSpPr>
          <p:cNvPr id="20" name="TextBox 20"/>
          <p:cNvSpPr txBox="1"/>
          <p:nvPr/>
        </p:nvSpPr>
        <p:spPr>
          <a:xfrm>
            <a:off x="8112975" y="8601380"/>
            <a:ext cx="827001" cy="457483"/>
          </a:xfrm>
          <a:prstGeom prst="rect">
            <a:avLst/>
          </a:prstGeom>
        </p:spPr>
        <p:txBody>
          <a:bodyPr lIns="0" tIns="0" rIns="0" bIns="0" rtlCol="0" anchor="t">
            <a:spAutoFit/>
          </a:bodyPr>
          <a:lstStyle/>
          <a:p>
            <a:pPr>
              <a:lnSpc>
                <a:spcPts val="3659"/>
              </a:lnSpc>
              <a:spcBef>
                <a:spcPct val="0"/>
              </a:spcBef>
            </a:pPr>
            <a:r>
              <a:rPr lang="en-US" sz="2613">
                <a:solidFill>
                  <a:srgbClr val="FFFFFF"/>
                </a:solidFill>
                <a:latin typeface="Poppins"/>
              </a:rPr>
              <a:t>2020</a:t>
            </a:r>
          </a:p>
        </p:txBody>
      </p:sp>
      <p:sp>
        <p:nvSpPr>
          <p:cNvPr id="21" name="TextBox 21"/>
          <p:cNvSpPr txBox="1"/>
          <p:nvPr/>
        </p:nvSpPr>
        <p:spPr>
          <a:xfrm>
            <a:off x="12057537" y="281349"/>
            <a:ext cx="1774428" cy="483518"/>
          </a:xfrm>
          <a:prstGeom prst="rect">
            <a:avLst/>
          </a:prstGeom>
        </p:spPr>
        <p:txBody>
          <a:bodyPr lIns="0" tIns="0" rIns="0" bIns="0" rtlCol="0" anchor="t">
            <a:spAutoFit/>
          </a:bodyPr>
          <a:lstStyle/>
          <a:p>
            <a:pPr algn="ctr">
              <a:lnSpc>
                <a:spcPts val="3799"/>
              </a:lnSpc>
              <a:spcBef>
                <a:spcPct val="0"/>
              </a:spcBef>
            </a:pPr>
            <a:r>
              <a:rPr lang="en-US" sz="2713">
                <a:solidFill>
                  <a:srgbClr val="FFFFFF">
                    <a:alpha val="44706"/>
                  </a:srgbClr>
                </a:solidFill>
                <a:latin typeface="Poppins"/>
              </a:rPr>
              <a:t>Pratik Side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126771" y="4781947"/>
            <a:ext cx="8352826" cy="8261704"/>
          </a:xfrm>
          <a:custGeom>
            <a:avLst/>
            <a:gdLst/>
            <a:ahLst/>
            <a:cxnLst/>
            <a:rect l="l" t="t" r="r" b="b"/>
            <a:pathLst>
              <a:path w="8352826" h="8261704">
                <a:moveTo>
                  <a:pt x="8352826" y="0"/>
                </a:moveTo>
                <a:lnTo>
                  <a:pt x="0" y="0"/>
                </a:lnTo>
                <a:lnTo>
                  <a:pt x="0" y="8261705"/>
                </a:lnTo>
                <a:lnTo>
                  <a:pt x="8352826" y="8261705"/>
                </a:lnTo>
                <a:lnTo>
                  <a:pt x="8352826"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302183" y="0"/>
            <a:ext cx="13985817" cy="10287000"/>
            <a:chOff x="0" y="0"/>
            <a:chExt cx="3683507" cy="2709333"/>
          </a:xfrm>
        </p:grpSpPr>
        <p:sp>
          <p:nvSpPr>
            <p:cNvPr id="4" name="Freeform 4"/>
            <p:cNvSpPr/>
            <p:nvPr/>
          </p:nvSpPr>
          <p:spPr>
            <a:xfrm>
              <a:off x="0" y="0"/>
              <a:ext cx="3683507" cy="2709333"/>
            </a:xfrm>
            <a:custGeom>
              <a:avLst/>
              <a:gdLst/>
              <a:ahLst/>
              <a:cxnLst/>
              <a:rect l="l" t="t" r="r" b="b"/>
              <a:pathLst>
                <a:path w="3683507" h="2709333">
                  <a:moveTo>
                    <a:pt x="0" y="0"/>
                  </a:moveTo>
                  <a:lnTo>
                    <a:pt x="3683507" y="0"/>
                  </a:lnTo>
                  <a:lnTo>
                    <a:pt x="3683507" y="2709333"/>
                  </a:lnTo>
                  <a:lnTo>
                    <a:pt x="0" y="2709333"/>
                  </a:lnTo>
                  <a:close/>
                </a:path>
              </a:pathLst>
            </a:custGeom>
            <a:solidFill>
              <a:srgbClr val="593C8F"/>
            </a:solidFill>
          </p:spPr>
        </p:sp>
        <p:sp>
          <p:nvSpPr>
            <p:cNvPr id="5" name="TextBox 5"/>
            <p:cNvSpPr txBox="1"/>
            <p:nvPr/>
          </p:nvSpPr>
          <p:spPr>
            <a:xfrm>
              <a:off x="0" y="-47625"/>
              <a:ext cx="3683507"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820039" y="1028700"/>
            <a:ext cx="7793583" cy="8049212"/>
            <a:chOff x="0" y="0"/>
            <a:chExt cx="6350000" cy="6558280"/>
          </a:xfrm>
        </p:grpSpPr>
        <p:sp>
          <p:nvSpPr>
            <p:cNvPr id="7" name="Freeform 7"/>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4"/>
              <a:stretch>
                <a:fillRect t="-1819" r="-71885" b="-1819"/>
              </a:stretch>
            </a:blipFill>
          </p:spPr>
        </p:sp>
        <p:sp>
          <p:nvSpPr>
            <p:cNvPr id="8" name="Freeform 8"/>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9" name="AutoShape 9"/>
          <p:cNvSpPr/>
          <p:nvPr/>
        </p:nvSpPr>
        <p:spPr>
          <a:xfrm flipV="1">
            <a:off x="9348087" y="2252109"/>
            <a:ext cx="5761990" cy="19050"/>
          </a:xfrm>
          <a:prstGeom prst="line">
            <a:avLst/>
          </a:prstGeom>
          <a:ln w="38100" cap="flat">
            <a:solidFill>
              <a:srgbClr val="FFFFFF"/>
            </a:solidFill>
            <a:prstDash val="solid"/>
            <a:headEnd type="none" w="sm" len="sm"/>
            <a:tailEnd type="none" w="sm" len="sm"/>
          </a:ln>
        </p:spPr>
      </p:sp>
      <p:sp>
        <p:nvSpPr>
          <p:cNvPr id="10" name="TextBox 10"/>
          <p:cNvSpPr txBox="1"/>
          <p:nvPr/>
        </p:nvSpPr>
        <p:spPr>
          <a:xfrm>
            <a:off x="9346996" y="942975"/>
            <a:ext cx="6417963" cy="738238"/>
          </a:xfrm>
          <a:prstGeom prst="rect">
            <a:avLst/>
          </a:prstGeom>
        </p:spPr>
        <p:txBody>
          <a:bodyPr lIns="0" tIns="0" rIns="0" bIns="0" rtlCol="0" anchor="t">
            <a:spAutoFit/>
          </a:bodyPr>
          <a:lstStyle/>
          <a:p>
            <a:pPr>
              <a:lnSpc>
                <a:spcPts val="6018"/>
              </a:lnSpc>
              <a:spcBef>
                <a:spcPct val="0"/>
              </a:spcBef>
            </a:pPr>
            <a:r>
              <a:rPr lang="en-US" sz="4298">
                <a:solidFill>
                  <a:srgbClr val="FFFFFF"/>
                </a:solidFill>
                <a:latin typeface="League Spartan"/>
              </a:rPr>
              <a:t>RESEARCH PAPER</a:t>
            </a:r>
          </a:p>
        </p:txBody>
      </p:sp>
      <p:sp>
        <p:nvSpPr>
          <p:cNvPr id="11" name="TextBox 11"/>
          <p:cNvSpPr txBox="1"/>
          <p:nvPr/>
        </p:nvSpPr>
        <p:spPr>
          <a:xfrm>
            <a:off x="9367578" y="1605013"/>
            <a:ext cx="3255770" cy="628046"/>
          </a:xfrm>
          <a:prstGeom prst="rect">
            <a:avLst/>
          </a:prstGeom>
        </p:spPr>
        <p:txBody>
          <a:bodyPr lIns="0" tIns="0" rIns="0" bIns="0" rtlCol="0" anchor="t">
            <a:spAutoFit/>
          </a:bodyPr>
          <a:lstStyle/>
          <a:p>
            <a:pPr>
              <a:lnSpc>
                <a:spcPts val="5080"/>
              </a:lnSpc>
              <a:spcBef>
                <a:spcPct val="0"/>
              </a:spcBef>
            </a:pPr>
            <a:r>
              <a:rPr lang="en-US" sz="3629">
                <a:solidFill>
                  <a:srgbClr val="FFFFFF"/>
                </a:solidFill>
                <a:latin typeface="Lato Bold"/>
              </a:rPr>
              <a:t>REVIEWED</a:t>
            </a:r>
          </a:p>
        </p:txBody>
      </p:sp>
      <p:sp>
        <p:nvSpPr>
          <p:cNvPr id="12" name="TextBox 12"/>
          <p:cNvSpPr txBox="1"/>
          <p:nvPr/>
        </p:nvSpPr>
        <p:spPr>
          <a:xfrm>
            <a:off x="9346996" y="2766459"/>
            <a:ext cx="7911276" cy="95976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Automatic vehicle license plate recognition using optimal deep learning model</a:t>
            </a:r>
          </a:p>
        </p:txBody>
      </p:sp>
      <p:sp>
        <p:nvSpPr>
          <p:cNvPr id="13" name="TextBox 13"/>
          <p:cNvSpPr txBox="1"/>
          <p:nvPr/>
        </p:nvSpPr>
        <p:spPr>
          <a:xfrm>
            <a:off x="9348024" y="4984605"/>
            <a:ext cx="7911276" cy="95976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Robust license plate recognition using neural networks trained on synthetic images</a:t>
            </a:r>
          </a:p>
        </p:txBody>
      </p:sp>
      <p:sp>
        <p:nvSpPr>
          <p:cNvPr id="14" name="TextBox 14"/>
          <p:cNvSpPr txBox="1"/>
          <p:nvPr/>
        </p:nvSpPr>
        <p:spPr>
          <a:xfrm>
            <a:off x="9346996" y="7188973"/>
            <a:ext cx="7911276" cy="959768"/>
          </a:xfrm>
          <a:prstGeom prst="rect">
            <a:avLst/>
          </a:prstGeom>
        </p:spPr>
        <p:txBody>
          <a:bodyPr lIns="0" tIns="0" rIns="0" bIns="0" rtlCol="0" anchor="t">
            <a:spAutoFit/>
          </a:bodyPr>
          <a:lstStyle/>
          <a:p>
            <a:pPr>
              <a:lnSpc>
                <a:spcPts val="3799"/>
              </a:lnSpc>
              <a:spcBef>
                <a:spcPct val="0"/>
              </a:spcBef>
            </a:pPr>
            <a:r>
              <a:rPr lang="en-US" sz="2713">
                <a:solidFill>
                  <a:srgbClr val="FFFFFF"/>
                </a:solidFill>
                <a:latin typeface="Poppins"/>
              </a:rPr>
              <a:t>Representation learning in a deep network for license plate recognition</a:t>
            </a:r>
          </a:p>
        </p:txBody>
      </p:sp>
      <p:sp>
        <p:nvSpPr>
          <p:cNvPr id="15" name="TextBox 15"/>
          <p:cNvSpPr txBox="1"/>
          <p:nvPr/>
        </p:nvSpPr>
        <p:spPr>
          <a:xfrm>
            <a:off x="9367578" y="3835255"/>
            <a:ext cx="6074632" cy="368300"/>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Poppins"/>
              </a:rPr>
              <a:t>L. ZhT. Vaiyapuri, S. Mohanty, M. Sivaram et.al</a:t>
            </a:r>
          </a:p>
        </p:txBody>
      </p:sp>
      <p:sp>
        <p:nvSpPr>
          <p:cNvPr id="16" name="TextBox 16"/>
          <p:cNvSpPr txBox="1"/>
          <p:nvPr/>
        </p:nvSpPr>
        <p:spPr>
          <a:xfrm>
            <a:off x="9367578" y="6039623"/>
            <a:ext cx="6681322" cy="720725"/>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Poppins"/>
              </a:rPr>
              <a:t>T. Bjorklund, A. Fiandrotti, M. Annarumma, G. Francini, E. Magli</a:t>
            </a:r>
          </a:p>
        </p:txBody>
      </p:sp>
      <p:sp>
        <p:nvSpPr>
          <p:cNvPr id="17" name="TextBox 17"/>
          <p:cNvSpPr txBox="1"/>
          <p:nvPr/>
        </p:nvSpPr>
        <p:spPr>
          <a:xfrm>
            <a:off x="9346996" y="8233362"/>
            <a:ext cx="5745030" cy="368300"/>
          </a:xfrm>
          <a:prstGeom prst="rect">
            <a:avLst/>
          </a:prstGeom>
        </p:spPr>
        <p:txBody>
          <a:bodyPr lIns="0" tIns="0" rIns="0" bIns="0" rtlCol="0" anchor="t">
            <a:spAutoFit/>
          </a:bodyPr>
          <a:lstStyle/>
          <a:p>
            <a:pPr>
              <a:lnSpc>
                <a:spcPts val="2800"/>
              </a:lnSpc>
              <a:spcBef>
                <a:spcPct val="0"/>
              </a:spcBef>
            </a:pPr>
            <a:r>
              <a:rPr lang="en-US" sz="2000">
                <a:solidFill>
                  <a:srgbClr val="FFFFFF"/>
                </a:solidFill>
                <a:latin typeface="Poppins"/>
              </a:rPr>
              <a:t>S. Rakhshani, E. Rashedi, H. Nezamabadi-pour</a:t>
            </a:r>
          </a:p>
        </p:txBody>
      </p:sp>
      <p:sp>
        <p:nvSpPr>
          <p:cNvPr id="18" name="TextBox 18"/>
          <p:cNvSpPr txBox="1"/>
          <p:nvPr/>
        </p:nvSpPr>
        <p:spPr>
          <a:xfrm>
            <a:off x="16431271" y="3790664"/>
            <a:ext cx="827001" cy="457483"/>
          </a:xfrm>
          <a:prstGeom prst="rect">
            <a:avLst/>
          </a:prstGeom>
        </p:spPr>
        <p:txBody>
          <a:bodyPr lIns="0" tIns="0" rIns="0" bIns="0" rtlCol="0" anchor="t">
            <a:spAutoFit/>
          </a:bodyPr>
          <a:lstStyle/>
          <a:p>
            <a:pPr>
              <a:lnSpc>
                <a:spcPts val="3659"/>
              </a:lnSpc>
              <a:spcBef>
                <a:spcPct val="0"/>
              </a:spcBef>
            </a:pPr>
            <a:r>
              <a:rPr lang="en-US" sz="2613">
                <a:solidFill>
                  <a:srgbClr val="FFFFFF"/>
                </a:solidFill>
                <a:latin typeface="Poppins"/>
              </a:rPr>
              <a:t>2021</a:t>
            </a:r>
          </a:p>
        </p:txBody>
      </p:sp>
      <p:sp>
        <p:nvSpPr>
          <p:cNvPr id="19" name="TextBox 19"/>
          <p:cNvSpPr txBox="1"/>
          <p:nvPr/>
        </p:nvSpPr>
        <p:spPr>
          <a:xfrm>
            <a:off x="16478250" y="6039623"/>
            <a:ext cx="781050" cy="457483"/>
          </a:xfrm>
          <a:prstGeom prst="rect">
            <a:avLst/>
          </a:prstGeom>
        </p:spPr>
        <p:txBody>
          <a:bodyPr lIns="0" tIns="0" rIns="0" bIns="0" rtlCol="0" anchor="t">
            <a:spAutoFit/>
          </a:bodyPr>
          <a:lstStyle/>
          <a:p>
            <a:pPr algn="ctr">
              <a:lnSpc>
                <a:spcPts val="3659"/>
              </a:lnSpc>
              <a:spcBef>
                <a:spcPct val="0"/>
              </a:spcBef>
            </a:pPr>
            <a:r>
              <a:rPr lang="en-US" sz="2613">
                <a:solidFill>
                  <a:srgbClr val="FFFFFF"/>
                </a:solidFill>
                <a:latin typeface="Poppins"/>
              </a:rPr>
              <a:t>2019</a:t>
            </a:r>
          </a:p>
        </p:txBody>
      </p:sp>
      <p:sp>
        <p:nvSpPr>
          <p:cNvPr id="20" name="TextBox 20"/>
          <p:cNvSpPr txBox="1"/>
          <p:nvPr/>
        </p:nvSpPr>
        <p:spPr>
          <a:xfrm>
            <a:off x="16431271" y="8144180"/>
            <a:ext cx="827001" cy="457483"/>
          </a:xfrm>
          <a:prstGeom prst="rect">
            <a:avLst/>
          </a:prstGeom>
        </p:spPr>
        <p:txBody>
          <a:bodyPr lIns="0" tIns="0" rIns="0" bIns="0" rtlCol="0" anchor="t">
            <a:spAutoFit/>
          </a:bodyPr>
          <a:lstStyle/>
          <a:p>
            <a:pPr>
              <a:lnSpc>
                <a:spcPts val="3659"/>
              </a:lnSpc>
              <a:spcBef>
                <a:spcPct val="0"/>
              </a:spcBef>
            </a:pPr>
            <a:r>
              <a:rPr lang="en-US" sz="2613">
                <a:solidFill>
                  <a:srgbClr val="FFFFFF"/>
                </a:solidFill>
                <a:latin typeface="Poppins"/>
              </a:rPr>
              <a:t>2020</a:t>
            </a:r>
          </a:p>
        </p:txBody>
      </p:sp>
      <p:sp>
        <p:nvSpPr>
          <p:cNvPr id="21" name="TextBox 21"/>
          <p:cNvSpPr txBox="1"/>
          <p:nvPr/>
        </p:nvSpPr>
        <p:spPr>
          <a:xfrm>
            <a:off x="4715970" y="218750"/>
            <a:ext cx="1776148" cy="483518"/>
          </a:xfrm>
          <a:prstGeom prst="rect">
            <a:avLst/>
          </a:prstGeom>
        </p:spPr>
        <p:txBody>
          <a:bodyPr lIns="0" tIns="0" rIns="0" bIns="0" rtlCol="0" anchor="t">
            <a:spAutoFit/>
          </a:bodyPr>
          <a:lstStyle/>
          <a:p>
            <a:pPr algn="ctr">
              <a:lnSpc>
                <a:spcPts val="3799"/>
              </a:lnSpc>
              <a:spcBef>
                <a:spcPct val="0"/>
              </a:spcBef>
            </a:pPr>
            <a:r>
              <a:rPr lang="en-US" sz="2713">
                <a:solidFill>
                  <a:srgbClr val="FFFFFF">
                    <a:alpha val="44706"/>
                  </a:srgbClr>
                </a:solidFill>
                <a:latin typeface="Poppins"/>
              </a:rPr>
              <a:t>Adish Side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rot="5400000">
            <a:off x="8959850" y="-4000500"/>
            <a:ext cx="368300" cy="18288000"/>
            <a:chOff x="0" y="0"/>
            <a:chExt cx="97001" cy="4816593"/>
          </a:xfrm>
        </p:grpSpPr>
        <p:sp>
          <p:nvSpPr>
            <p:cNvPr id="4" name="Freeform 4"/>
            <p:cNvSpPr/>
            <p:nvPr/>
          </p:nvSpPr>
          <p:spPr>
            <a:xfrm>
              <a:off x="0" y="0"/>
              <a:ext cx="97001" cy="4816592"/>
            </a:xfrm>
            <a:custGeom>
              <a:avLst/>
              <a:gdLst/>
              <a:ahLst/>
              <a:cxnLst/>
              <a:rect l="l" t="t" r="r" b="b"/>
              <a:pathLst>
                <a:path w="97001" h="4816592">
                  <a:moveTo>
                    <a:pt x="0" y="0"/>
                  </a:moveTo>
                  <a:lnTo>
                    <a:pt x="97001" y="0"/>
                  </a:lnTo>
                  <a:lnTo>
                    <a:pt x="97001" y="4816592"/>
                  </a:lnTo>
                  <a:lnTo>
                    <a:pt x="0" y="4816592"/>
                  </a:lnTo>
                  <a:close/>
                </a:path>
              </a:pathLst>
            </a:custGeom>
            <a:solidFill>
              <a:srgbClr val="593C8F"/>
            </a:solidFill>
          </p:spPr>
        </p:sp>
        <p:sp>
          <p:nvSpPr>
            <p:cNvPr id="5" name="TextBox 5"/>
            <p:cNvSpPr txBox="1"/>
            <p:nvPr/>
          </p:nvSpPr>
          <p:spPr>
            <a:xfrm>
              <a:off x="0" y="-47625"/>
              <a:ext cx="97001" cy="48642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616719"/>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DETECTION</a:t>
            </a:r>
          </a:p>
        </p:txBody>
      </p:sp>
      <p:sp>
        <p:nvSpPr>
          <p:cNvPr id="7" name="AutoShape 7"/>
          <p:cNvSpPr/>
          <p:nvPr/>
        </p:nvSpPr>
        <p:spPr>
          <a:xfrm>
            <a:off x="1028700" y="1374006"/>
            <a:ext cx="2618740" cy="0"/>
          </a:xfrm>
          <a:prstGeom prst="line">
            <a:avLst/>
          </a:prstGeom>
          <a:ln w="38100" cap="flat">
            <a:solidFill>
              <a:srgbClr val="000000"/>
            </a:solidFill>
            <a:prstDash val="solid"/>
            <a:headEnd type="none" w="sm" len="sm"/>
            <a:tailEnd type="none" w="sm" len="sm"/>
          </a:ln>
        </p:spPr>
      </p:sp>
      <p:grpSp>
        <p:nvGrpSpPr>
          <p:cNvPr id="8" name="Group 8"/>
          <p:cNvGrpSpPr>
            <a:grpSpLocks noChangeAspect="1"/>
          </p:cNvGrpSpPr>
          <p:nvPr/>
        </p:nvGrpSpPr>
        <p:grpSpPr>
          <a:xfrm>
            <a:off x="9144000" y="579720"/>
            <a:ext cx="6850188" cy="3853183"/>
            <a:chOff x="0" y="0"/>
            <a:chExt cx="11289030" cy="6350000"/>
          </a:xfrm>
        </p:grpSpPr>
        <p:sp>
          <p:nvSpPr>
            <p:cNvPr id="9"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46420" r="-83437" b="-38966"/>
              </a:stretch>
            </a:blipFill>
          </p:spPr>
        </p:sp>
      </p:grpSp>
      <p:grpSp>
        <p:nvGrpSpPr>
          <p:cNvPr id="10" name="Group 10"/>
          <p:cNvGrpSpPr>
            <a:grpSpLocks noChangeAspect="1"/>
          </p:cNvGrpSpPr>
          <p:nvPr/>
        </p:nvGrpSpPr>
        <p:grpSpPr>
          <a:xfrm>
            <a:off x="1028700" y="5889625"/>
            <a:ext cx="6850188" cy="3853183"/>
            <a:chOff x="0" y="0"/>
            <a:chExt cx="11289030" cy="6350000"/>
          </a:xfrm>
        </p:grpSpPr>
        <p:sp>
          <p:nvSpPr>
            <p:cNvPr id="11" name="Freeform 1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7641" r="-7641"/>
              </a:stretch>
            </a:blipFill>
          </p:spPr>
        </p:sp>
      </p:grpSp>
      <p:sp>
        <p:nvSpPr>
          <p:cNvPr id="12" name="TextBox 12"/>
          <p:cNvSpPr txBox="1"/>
          <p:nvPr/>
        </p:nvSpPr>
        <p:spPr>
          <a:xfrm>
            <a:off x="9620250" y="5803900"/>
            <a:ext cx="4957463"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RECOGNITION</a:t>
            </a:r>
          </a:p>
        </p:txBody>
      </p:sp>
      <p:sp>
        <p:nvSpPr>
          <p:cNvPr id="13" name="AutoShape 13"/>
          <p:cNvSpPr/>
          <p:nvPr/>
        </p:nvSpPr>
        <p:spPr>
          <a:xfrm>
            <a:off x="9620250" y="6561188"/>
            <a:ext cx="2618740" cy="0"/>
          </a:xfrm>
          <a:prstGeom prst="line">
            <a:avLst/>
          </a:prstGeom>
          <a:ln w="38100" cap="flat">
            <a:solidFill>
              <a:srgbClr val="000000"/>
            </a:solidFill>
            <a:prstDash val="solid"/>
            <a:headEnd type="none" w="sm" len="sm"/>
            <a:tailEnd type="none" w="sm" len="sm"/>
          </a:ln>
        </p:spPr>
      </p:sp>
      <p:sp>
        <p:nvSpPr>
          <p:cNvPr id="14" name="Freeform 14"/>
          <p:cNvSpPr/>
          <p:nvPr/>
        </p:nvSpPr>
        <p:spPr>
          <a:xfrm>
            <a:off x="17062941" y="6901229"/>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7368733" y="1704771"/>
            <a:ext cx="392717" cy="1565177"/>
          </a:xfrm>
          <a:custGeom>
            <a:avLst/>
            <a:gdLst/>
            <a:ahLst/>
            <a:cxnLst/>
            <a:rect l="l" t="t" r="r" b="b"/>
            <a:pathLst>
              <a:path w="392717" h="1565177">
                <a:moveTo>
                  <a:pt x="0" y="0"/>
                </a:moveTo>
                <a:lnTo>
                  <a:pt x="392717" y="0"/>
                </a:lnTo>
                <a:lnTo>
                  <a:pt x="392717" y="1565177"/>
                </a:lnTo>
                <a:lnTo>
                  <a:pt x="0" y="15651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1028700" y="1913679"/>
            <a:ext cx="5687625" cy="1527207"/>
          </a:xfrm>
          <a:prstGeom prst="rect">
            <a:avLst/>
          </a:prstGeom>
        </p:spPr>
        <p:txBody>
          <a:bodyPr lIns="0" tIns="0" rIns="0" bIns="0" rtlCol="0" anchor="t">
            <a:spAutoFit/>
          </a:bodyPr>
          <a:lstStyle/>
          <a:p>
            <a:pPr marL="377552" lvl="1" indent="-188776">
              <a:lnSpc>
                <a:spcPts val="2448"/>
              </a:lnSpc>
              <a:buFont typeface="Arial"/>
              <a:buChar char="•"/>
            </a:pPr>
            <a:r>
              <a:rPr lang="en-US" sz="1748">
                <a:solidFill>
                  <a:srgbClr val="000000"/>
                </a:solidFill>
                <a:latin typeface="Poppins"/>
              </a:rPr>
              <a:t>License plate detection utilizes computer vision techniques to identify and extract license plates from images or video streams. </a:t>
            </a:r>
          </a:p>
          <a:p>
            <a:pPr marL="377552" lvl="1" indent="-188776">
              <a:lnSpc>
                <a:spcPts val="2448"/>
              </a:lnSpc>
              <a:buFont typeface="Arial"/>
              <a:buChar char="•"/>
            </a:pPr>
            <a:r>
              <a:rPr lang="en-US" sz="1748">
                <a:solidFill>
                  <a:srgbClr val="000000"/>
                </a:solidFill>
                <a:latin typeface="Poppins"/>
              </a:rPr>
              <a:t>It plays a crucial role in various applications, from surveillance to automated toll collection.</a:t>
            </a:r>
          </a:p>
        </p:txBody>
      </p:sp>
      <p:sp>
        <p:nvSpPr>
          <p:cNvPr id="17" name="TextBox 17"/>
          <p:cNvSpPr txBox="1"/>
          <p:nvPr/>
        </p:nvSpPr>
        <p:spPr>
          <a:xfrm>
            <a:off x="9620250" y="7056488"/>
            <a:ext cx="6689199" cy="2136807"/>
          </a:xfrm>
          <a:prstGeom prst="rect">
            <a:avLst/>
          </a:prstGeom>
        </p:spPr>
        <p:txBody>
          <a:bodyPr lIns="0" tIns="0" rIns="0" bIns="0" rtlCol="0" anchor="t">
            <a:spAutoFit/>
          </a:bodyPr>
          <a:lstStyle/>
          <a:p>
            <a:pPr marL="377552" lvl="1" indent="-188776">
              <a:lnSpc>
                <a:spcPts val="2448"/>
              </a:lnSpc>
              <a:buFont typeface="Arial"/>
              <a:buChar char="•"/>
            </a:pPr>
            <a:r>
              <a:rPr lang="en-US" sz="1748">
                <a:solidFill>
                  <a:srgbClr val="000000"/>
                </a:solidFill>
                <a:latin typeface="Poppins"/>
              </a:rPr>
              <a:t>License plate recognition follows detection, employing optical character recognition (OCR) technology to convert the alphanumeric characters on the plate into machine-readable text. </a:t>
            </a:r>
          </a:p>
          <a:p>
            <a:pPr marL="377552" lvl="1" indent="-188776">
              <a:lnSpc>
                <a:spcPts val="2448"/>
              </a:lnSpc>
              <a:buFont typeface="Arial"/>
              <a:buChar char="•"/>
            </a:pPr>
            <a:r>
              <a:rPr lang="en-US" sz="1748">
                <a:solidFill>
                  <a:srgbClr val="000000"/>
                </a:solidFill>
                <a:latin typeface="Poppins"/>
              </a:rPr>
              <a:t>This OCR process enables automated data collection and management, enhancing efficiency in tasks like parking management and law enforcement.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853425" cy="10287000"/>
            <a:chOff x="0" y="0"/>
            <a:chExt cx="224770" cy="2709333"/>
          </a:xfrm>
        </p:grpSpPr>
        <p:sp>
          <p:nvSpPr>
            <p:cNvPr id="4" name="Freeform 4"/>
            <p:cNvSpPr/>
            <p:nvPr/>
          </p:nvSpPr>
          <p:spPr>
            <a:xfrm>
              <a:off x="0" y="0"/>
              <a:ext cx="224770" cy="2709333"/>
            </a:xfrm>
            <a:custGeom>
              <a:avLst/>
              <a:gdLst/>
              <a:ahLst/>
              <a:cxnLst/>
              <a:rect l="l" t="t" r="r" b="b"/>
              <a:pathLst>
                <a:path w="224770" h="2709333">
                  <a:moveTo>
                    <a:pt x="0" y="0"/>
                  </a:moveTo>
                  <a:lnTo>
                    <a:pt x="224770" y="0"/>
                  </a:lnTo>
                  <a:lnTo>
                    <a:pt x="224770" y="2709333"/>
                  </a:lnTo>
                  <a:lnTo>
                    <a:pt x="0" y="2709333"/>
                  </a:lnTo>
                  <a:close/>
                </a:path>
              </a:pathLst>
            </a:custGeom>
            <a:solidFill>
              <a:srgbClr val="593C8F"/>
            </a:solidFill>
          </p:spPr>
        </p:sp>
        <p:sp>
          <p:nvSpPr>
            <p:cNvPr id="5" name="TextBox 5"/>
            <p:cNvSpPr txBox="1"/>
            <p:nvPr/>
          </p:nvSpPr>
          <p:spPr>
            <a:xfrm>
              <a:off x="0" y="-47625"/>
              <a:ext cx="22477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1934496" y="1028700"/>
            <a:ext cx="5993196" cy="8053941"/>
            <a:chOff x="0" y="0"/>
            <a:chExt cx="3663950" cy="4923790"/>
          </a:xfrm>
        </p:grpSpPr>
        <p:sp>
          <p:nvSpPr>
            <p:cNvPr id="7" name="Freeform 7"/>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t="-11558" b="-11558"/>
              </a:stretch>
            </a:blipFill>
          </p:spPr>
        </p:sp>
        <p:sp>
          <p:nvSpPr>
            <p:cNvPr id="8" name="Freeform 8"/>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9" name="Freeform 9"/>
          <p:cNvSpPr/>
          <p:nvPr/>
        </p:nvSpPr>
        <p:spPr>
          <a:xfrm>
            <a:off x="1315549" y="9258300"/>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315549" y="1282183"/>
            <a:ext cx="10618947" cy="1180496"/>
          </a:xfrm>
          <a:prstGeom prst="rect">
            <a:avLst/>
          </a:prstGeom>
        </p:spPr>
        <p:txBody>
          <a:bodyPr lIns="0" tIns="0" rIns="0" bIns="0" rtlCol="0" anchor="t">
            <a:spAutoFit/>
          </a:bodyPr>
          <a:lstStyle/>
          <a:p>
            <a:pPr>
              <a:lnSpc>
                <a:spcPts val="4758"/>
              </a:lnSpc>
              <a:spcBef>
                <a:spcPct val="0"/>
              </a:spcBef>
            </a:pPr>
            <a:r>
              <a:rPr lang="en-US" sz="3398">
                <a:solidFill>
                  <a:srgbClr val="593C8F"/>
                </a:solidFill>
                <a:latin typeface="League Spartan"/>
              </a:rPr>
              <a:t>A ROBUST ATTENTIONAL FRAMEWORK FOR LICENSE PLATE RECOGNITION IN THE WILD</a:t>
            </a:r>
          </a:p>
        </p:txBody>
      </p:sp>
      <p:sp>
        <p:nvSpPr>
          <p:cNvPr id="11" name="TextBox 11"/>
          <p:cNvSpPr txBox="1"/>
          <p:nvPr/>
        </p:nvSpPr>
        <p:spPr>
          <a:xfrm>
            <a:off x="1315549" y="533017"/>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PAPER 1</a:t>
            </a:r>
          </a:p>
        </p:txBody>
      </p:sp>
      <p:sp>
        <p:nvSpPr>
          <p:cNvPr id="12" name="TextBox 12"/>
          <p:cNvSpPr txBox="1"/>
          <p:nvPr/>
        </p:nvSpPr>
        <p:spPr>
          <a:xfrm>
            <a:off x="1316620" y="4636242"/>
            <a:ext cx="9687370" cy="4089875"/>
          </a:xfrm>
          <a:prstGeom prst="rect">
            <a:avLst/>
          </a:prstGeom>
        </p:spPr>
        <p:txBody>
          <a:bodyPr lIns="0" tIns="0" rIns="0" bIns="0" rtlCol="0" anchor="t">
            <a:spAutoFit/>
          </a:bodyPr>
          <a:lstStyle/>
          <a:p>
            <a:pPr marL="454752" lvl="1" indent="-227376">
              <a:lnSpc>
                <a:spcPts val="2948"/>
              </a:lnSpc>
              <a:buFont typeface="Arial"/>
              <a:buChar char="•"/>
            </a:pPr>
            <a:r>
              <a:rPr lang="en-US" sz="2106">
                <a:solidFill>
                  <a:srgbClr val="000000"/>
                </a:solidFill>
                <a:latin typeface="Poppins"/>
              </a:rPr>
              <a:t>A two-layer LSTM network with an attention mechanism processes these features.</a:t>
            </a:r>
          </a:p>
          <a:p>
            <a:pPr marL="454752" lvl="1" indent="-227376">
              <a:lnSpc>
                <a:spcPts val="2948"/>
              </a:lnSpc>
              <a:buFont typeface="Arial"/>
              <a:buChar char="•"/>
            </a:pPr>
            <a:r>
              <a:rPr lang="en-US" sz="2106">
                <a:solidFill>
                  <a:srgbClr val="000000"/>
                </a:solidFill>
                <a:latin typeface="Poppins"/>
              </a:rPr>
              <a:t>Image correction and character segmentation are not required in their approach.</a:t>
            </a:r>
          </a:p>
          <a:p>
            <a:pPr marL="454752" lvl="1" indent="-227376">
              <a:lnSpc>
                <a:spcPts val="2948"/>
              </a:lnSpc>
              <a:buFont typeface="Arial"/>
              <a:buChar char="•"/>
            </a:pPr>
            <a:r>
              <a:rPr lang="en-US" sz="2106">
                <a:solidFill>
                  <a:srgbClr val="000000"/>
                </a:solidFill>
                <a:latin typeface="Poppins"/>
              </a:rPr>
              <a:t>AsymCycleGAN generates synthetic license plates for training, contributing to model robustness.</a:t>
            </a:r>
          </a:p>
          <a:p>
            <a:pPr marL="454752" lvl="1" indent="-227376">
              <a:lnSpc>
                <a:spcPts val="2948"/>
              </a:lnSpc>
              <a:buFont typeface="Arial"/>
              <a:buChar char="•"/>
            </a:pPr>
            <a:r>
              <a:rPr lang="en-US" sz="2106">
                <a:solidFill>
                  <a:srgbClr val="000000"/>
                </a:solidFill>
                <a:latin typeface="Poppins"/>
              </a:rPr>
              <a:t>They build the CLPD dataset with diverse license plates from different vehicles.</a:t>
            </a:r>
          </a:p>
          <a:p>
            <a:pPr marL="454752" lvl="1" indent="-227376">
              <a:lnSpc>
                <a:spcPts val="2948"/>
              </a:lnSpc>
              <a:buFont typeface="Arial"/>
              <a:buChar char="•"/>
            </a:pPr>
            <a:r>
              <a:rPr lang="en-US" sz="2106">
                <a:solidFill>
                  <a:srgbClr val="000000"/>
                </a:solidFill>
                <a:latin typeface="Poppins"/>
              </a:rPr>
              <a:t>High accuracy is achieved: </a:t>
            </a:r>
            <a:r>
              <a:rPr lang="en-US" sz="2106">
                <a:solidFill>
                  <a:srgbClr val="000000"/>
                </a:solidFill>
                <a:latin typeface="Poppins Bold"/>
              </a:rPr>
              <a:t>97.3%, 98.3%,</a:t>
            </a:r>
            <a:r>
              <a:rPr lang="en-US" sz="2106">
                <a:solidFill>
                  <a:srgbClr val="000000"/>
                </a:solidFill>
                <a:latin typeface="Poppins"/>
              </a:rPr>
              <a:t> and </a:t>
            </a:r>
            <a:r>
              <a:rPr lang="en-US" sz="2106">
                <a:solidFill>
                  <a:srgbClr val="000000"/>
                </a:solidFill>
                <a:latin typeface="Poppins Bold"/>
              </a:rPr>
              <a:t>91.9%</a:t>
            </a:r>
            <a:r>
              <a:rPr lang="en-US" sz="2106">
                <a:solidFill>
                  <a:srgbClr val="000000"/>
                </a:solidFill>
                <a:latin typeface="Poppins"/>
              </a:rPr>
              <a:t> on AOLP, 88.2% and 76.8% for PKU and CLPD.</a:t>
            </a:r>
          </a:p>
          <a:p>
            <a:pPr>
              <a:lnSpc>
                <a:spcPts val="2948"/>
              </a:lnSpc>
              <a:spcBef>
                <a:spcPct val="0"/>
              </a:spcBef>
            </a:pPr>
            <a:endParaRPr lang="en-US" sz="2106">
              <a:solidFill>
                <a:srgbClr val="000000"/>
              </a:solidFill>
              <a:latin typeface="Poppins"/>
            </a:endParaRPr>
          </a:p>
        </p:txBody>
      </p:sp>
      <p:sp>
        <p:nvSpPr>
          <p:cNvPr id="13" name="TextBox 13"/>
          <p:cNvSpPr txBox="1"/>
          <p:nvPr/>
        </p:nvSpPr>
        <p:spPr>
          <a:xfrm>
            <a:off x="1315549" y="2937712"/>
            <a:ext cx="9688441" cy="1098455"/>
          </a:xfrm>
          <a:prstGeom prst="rect">
            <a:avLst/>
          </a:prstGeom>
        </p:spPr>
        <p:txBody>
          <a:bodyPr lIns="0" tIns="0" rIns="0" bIns="0" rtlCol="0" anchor="t">
            <a:spAutoFit/>
          </a:bodyPr>
          <a:lstStyle/>
          <a:p>
            <a:pPr>
              <a:lnSpc>
                <a:spcPts val="2948"/>
              </a:lnSpc>
              <a:spcBef>
                <a:spcPct val="0"/>
              </a:spcBef>
            </a:pPr>
            <a:r>
              <a:rPr lang="en-US" sz="2106">
                <a:solidFill>
                  <a:srgbClr val="000000"/>
                </a:solidFill>
                <a:latin typeface="Poppins"/>
              </a:rPr>
              <a:t>In this research, the authors propose an innovative approach to License Plate Recognition (LPR) using a deep learning model based on a 30-layer Xception network.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853425" cy="10287000"/>
            <a:chOff x="0" y="0"/>
            <a:chExt cx="224770" cy="2709333"/>
          </a:xfrm>
        </p:grpSpPr>
        <p:sp>
          <p:nvSpPr>
            <p:cNvPr id="4" name="Freeform 4"/>
            <p:cNvSpPr/>
            <p:nvPr/>
          </p:nvSpPr>
          <p:spPr>
            <a:xfrm>
              <a:off x="0" y="0"/>
              <a:ext cx="224770" cy="2709333"/>
            </a:xfrm>
            <a:custGeom>
              <a:avLst/>
              <a:gdLst/>
              <a:ahLst/>
              <a:cxnLst/>
              <a:rect l="l" t="t" r="r" b="b"/>
              <a:pathLst>
                <a:path w="224770" h="2709333">
                  <a:moveTo>
                    <a:pt x="0" y="0"/>
                  </a:moveTo>
                  <a:lnTo>
                    <a:pt x="224770" y="0"/>
                  </a:lnTo>
                  <a:lnTo>
                    <a:pt x="224770" y="2709333"/>
                  </a:lnTo>
                  <a:lnTo>
                    <a:pt x="0" y="2709333"/>
                  </a:lnTo>
                  <a:close/>
                </a:path>
              </a:pathLst>
            </a:custGeom>
            <a:solidFill>
              <a:srgbClr val="593C8F"/>
            </a:solidFill>
          </p:spPr>
        </p:sp>
        <p:sp>
          <p:nvSpPr>
            <p:cNvPr id="5" name="TextBox 5"/>
            <p:cNvSpPr txBox="1"/>
            <p:nvPr/>
          </p:nvSpPr>
          <p:spPr>
            <a:xfrm>
              <a:off x="0" y="-47625"/>
              <a:ext cx="22477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1934496" y="1028700"/>
            <a:ext cx="5993196" cy="8053941"/>
            <a:chOff x="0" y="0"/>
            <a:chExt cx="3663950" cy="4923790"/>
          </a:xfrm>
        </p:grpSpPr>
        <p:sp>
          <p:nvSpPr>
            <p:cNvPr id="7" name="Freeform 7"/>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t="-29743" b="-29743"/>
              </a:stretch>
            </a:blipFill>
          </p:spPr>
        </p:sp>
        <p:sp>
          <p:nvSpPr>
            <p:cNvPr id="8" name="Freeform 8"/>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9" name="Freeform 9"/>
          <p:cNvSpPr/>
          <p:nvPr/>
        </p:nvSpPr>
        <p:spPr>
          <a:xfrm>
            <a:off x="1315549" y="9258300"/>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315549" y="1282183"/>
            <a:ext cx="10618947" cy="1780571"/>
          </a:xfrm>
          <a:prstGeom prst="rect">
            <a:avLst/>
          </a:prstGeom>
        </p:spPr>
        <p:txBody>
          <a:bodyPr lIns="0" tIns="0" rIns="0" bIns="0" rtlCol="0" anchor="t">
            <a:spAutoFit/>
          </a:bodyPr>
          <a:lstStyle/>
          <a:p>
            <a:pPr>
              <a:lnSpc>
                <a:spcPts val="4758"/>
              </a:lnSpc>
              <a:spcBef>
                <a:spcPct val="0"/>
              </a:spcBef>
            </a:pPr>
            <a:r>
              <a:rPr lang="en-US" sz="3398">
                <a:solidFill>
                  <a:srgbClr val="593C8F"/>
                </a:solidFill>
                <a:latin typeface="League Spartan"/>
              </a:rPr>
              <a:t>EGSANET: EDGE-GUIDED SPARSE ATTENTION NETWORK FOR IMPROVING LICENSE PLATE DETECTION IN THE WILD</a:t>
            </a:r>
          </a:p>
        </p:txBody>
      </p:sp>
      <p:sp>
        <p:nvSpPr>
          <p:cNvPr id="11" name="TextBox 11"/>
          <p:cNvSpPr txBox="1"/>
          <p:nvPr/>
        </p:nvSpPr>
        <p:spPr>
          <a:xfrm>
            <a:off x="1315549" y="533017"/>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PAPER 2</a:t>
            </a:r>
          </a:p>
        </p:txBody>
      </p:sp>
      <p:sp>
        <p:nvSpPr>
          <p:cNvPr id="12" name="TextBox 12"/>
          <p:cNvSpPr txBox="1"/>
          <p:nvPr/>
        </p:nvSpPr>
        <p:spPr>
          <a:xfrm>
            <a:off x="1315549" y="5871665"/>
            <a:ext cx="9687370" cy="2975450"/>
          </a:xfrm>
          <a:prstGeom prst="rect">
            <a:avLst/>
          </a:prstGeom>
        </p:spPr>
        <p:txBody>
          <a:bodyPr lIns="0" tIns="0" rIns="0" bIns="0" rtlCol="0" anchor="t">
            <a:spAutoFit/>
          </a:bodyPr>
          <a:lstStyle/>
          <a:p>
            <a:pPr marL="454752" lvl="1" indent="-227376">
              <a:lnSpc>
                <a:spcPts val="2948"/>
              </a:lnSpc>
              <a:buFont typeface="Arial"/>
              <a:buChar char="•"/>
            </a:pPr>
            <a:r>
              <a:rPr lang="en-US" sz="2106">
                <a:solidFill>
                  <a:srgbClr val="000000"/>
                </a:solidFill>
                <a:latin typeface="Poppins Bold"/>
              </a:rPr>
              <a:t>EGSANet </a:t>
            </a:r>
            <a:r>
              <a:rPr lang="en-US" sz="2106">
                <a:solidFill>
                  <a:srgbClr val="000000"/>
                </a:solidFill>
                <a:latin typeface="Poppins"/>
              </a:rPr>
              <a:t>employs a </a:t>
            </a:r>
            <a:r>
              <a:rPr lang="en-US" sz="2106">
                <a:solidFill>
                  <a:srgbClr val="000000"/>
                </a:solidFill>
                <a:latin typeface="Poppins Bold"/>
              </a:rPr>
              <a:t>VGG19 </a:t>
            </a:r>
            <a:r>
              <a:rPr lang="en-US" sz="2106">
                <a:solidFill>
                  <a:srgbClr val="000000"/>
                </a:solidFill>
                <a:latin typeface="Poppins"/>
              </a:rPr>
              <a:t>backbone network with an EGSA module and a cascaded </a:t>
            </a:r>
            <a:r>
              <a:rPr lang="en-US" sz="2106">
                <a:solidFill>
                  <a:srgbClr val="000000"/>
                </a:solidFill>
                <a:latin typeface="Poppins Bold"/>
              </a:rPr>
              <a:t>multi-task detection</a:t>
            </a:r>
            <a:r>
              <a:rPr lang="en-US" sz="2106">
                <a:solidFill>
                  <a:srgbClr val="000000"/>
                </a:solidFill>
                <a:latin typeface="Poppins"/>
              </a:rPr>
              <a:t> head to detect license plates efficiently.</a:t>
            </a:r>
          </a:p>
          <a:p>
            <a:pPr marL="454752" lvl="1" indent="-227376">
              <a:lnSpc>
                <a:spcPts val="2948"/>
              </a:lnSpc>
              <a:buFont typeface="Arial"/>
              <a:buChar char="•"/>
            </a:pPr>
            <a:r>
              <a:rPr lang="en-US" sz="2106">
                <a:solidFill>
                  <a:srgbClr val="000000"/>
                </a:solidFill>
                <a:latin typeface="Poppins"/>
              </a:rPr>
              <a:t>Instead of utilizing all 19 layers, the authors employed 12 layers of the </a:t>
            </a:r>
            <a:r>
              <a:rPr lang="en-US" sz="2106">
                <a:solidFill>
                  <a:srgbClr val="000000"/>
                </a:solidFill>
                <a:latin typeface="Poppins Bold"/>
              </a:rPr>
              <a:t>VGG19 </a:t>
            </a:r>
            <a:r>
              <a:rPr lang="en-US" sz="2106">
                <a:solidFill>
                  <a:srgbClr val="000000"/>
                </a:solidFill>
                <a:latin typeface="Poppins"/>
              </a:rPr>
              <a:t>network in their approach.</a:t>
            </a:r>
          </a:p>
          <a:p>
            <a:pPr marL="454752" lvl="1" indent="-227376">
              <a:lnSpc>
                <a:spcPts val="2948"/>
              </a:lnSpc>
              <a:buFont typeface="Arial"/>
              <a:buChar char="•"/>
            </a:pPr>
            <a:r>
              <a:rPr lang="en-US" sz="2106">
                <a:solidFill>
                  <a:srgbClr val="000000"/>
                </a:solidFill>
                <a:latin typeface="Poppins"/>
              </a:rPr>
              <a:t>EGSA leverages license plate (LP) </a:t>
            </a:r>
            <a:r>
              <a:rPr lang="en-US" sz="2106">
                <a:solidFill>
                  <a:srgbClr val="000000"/>
                </a:solidFill>
                <a:latin typeface="Poppins Bold"/>
              </a:rPr>
              <a:t>edge contours</a:t>
            </a:r>
            <a:r>
              <a:rPr lang="en-US" sz="2106">
                <a:solidFill>
                  <a:srgbClr val="000000"/>
                </a:solidFill>
                <a:latin typeface="Poppins"/>
              </a:rPr>
              <a:t>, enabling real-time LP detection, making it advantageous for this task.</a:t>
            </a:r>
          </a:p>
          <a:p>
            <a:pPr>
              <a:lnSpc>
                <a:spcPts val="2948"/>
              </a:lnSpc>
              <a:spcBef>
                <a:spcPct val="0"/>
              </a:spcBef>
            </a:pPr>
            <a:endParaRPr lang="en-US" sz="2106">
              <a:solidFill>
                <a:srgbClr val="000000"/>
              </a:solidFill>
              <a:latin typeface="Poppins"/>
            </a:endParaRPr>
          </a:p>
        </p:txBody>
      </p:sp>
      <p:sp>
        <p:nvSpPr>
          <p:cNvPr id="13" name="TextBox 13"/>
          <p:cNvSpPr txBox="1"/>
          <p:nvPr/>
        </p:nvSpPr>
        <p:spPr>
          <a:xfrm>
            <a:off x="1315549" y="3416789"/>
            <a:ext cx="9125056" cy="1828325"/>
          </a:xfrm>
          <a:prstGeom prst="rect">
            <a:avLst/>
          </a:prstGeom>
        </p:spPr>
        <p:txBody>
          <a:bodyPr lIns="0" tIns="0" rIns="0" bIns="0" rtlCol="0" anchor="t">
            <a:spAutoFit/>
          </a:bodyPr>
          <a:lstStyle/>
          <a:p>
            <a:pPr>
              <a:lnSpc>
                <a:spcPts val="2948"/>
              </a:lnSpc>
              <a:spcBef>
                <a:spcPct val="0"/>
              </a:spcBef>
            </a:pPr>
            <a:r>
              <a:rPr lang="en-US" sz="2106">
                <a:solidFill>
                  <a:srgbClr val="000000"/>
                </a:solidFill>
                <a:latin typeface="Poppins"/>
              </a:rPr>
              <a:t>The authors propose an Edge-Guided Sparse Attention (EGSA) mechanism composed of an Edge-Guided Component (EGC) and a Sparse Attention Component (SAC) to enhance license plate edge contours and improve detection precision by adaptively searching relevant features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0" y="0"/>
            <a:ext cx="853425" cy="10287000"/>
            <a:chOff x="0" y="0"/>
            <a:chExt cx="224770" cy="2709333"/>
          </a:xfrm>
        </p:grpSpPr>
        <p:sp>
          <p:nvSpPr>
            <p:cNvPr id="4" name="Freeform 4"/>
            <p:cNvSpPr/>
            <p:nvPr/>
          </p:nvSpPr>
          <p:spPr>
            <a:xfrm>
              <a:off x="0" y="0"/>
              <a:ext cx="224770" cy="2709333"/>
            </a:xfrm>
            <a:custGeom>
              <a:avLst/>
              <a:gdLst/>
              <a:ahLst/>
              <a:cxnLst/>
              <a:rect l="l" t="t" r="r" b="b"/>
              <a:pathLst>
                <a:path w="224770" h="2709333">
                  <a:moveTo>
                    <a:pt x="0" y="0"/>
                  </a:moveTo>
                  <a:lnTo>
                    <a:pt x="224770" y="0"/>
                  </a:lnTo>
                  <a:lnTo>
                    <a:pt x="224770" y="2709333"/>
                  </a:lnTo>
                  <a:lnTo>
                    <a:pt x="0" y="2709333"/>
                  </a:lnTo>
                  <a:close/>
                </a:path>
              </a:pathLst>
            </a:custGeom>
            <a:solidFill>
              <a:srgbClr val="593C8F"/>
            </a:solidFill>
          </p:spPr>
        </p:sp>
        <p:sp>
          <p:nvSpPr>
            <p:cNvPr id="5" name="TextBox 5"/>
            <p:cNvSpPr txBox="1"/>
            <p:nvPr/>
          </p:nvSpPr>
          <p:spPr>
            <a:xfrm>
              <a:off x="0" y="-47625"/>
              <a:ext cx="22477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1934496" y="1028700"/>
            <a:ext cx="5993196" cy="8053941"/>
            <a:chOff x="0" y="0"/>
            <a:chExt cx="3663950" cy="4923790"/>
          </a:xfrm>
        </p:grpSpPr>
        <p:sp>
          <p:nvSpPr>
            <p:cNvPr id="7" name="Freeform 7"/>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1112" r="-1112"/>
              </a:stretch>
            </a:blipFill>
          </p:spPr>
        </p:sp>
        <p:sp>
          <p:nvSpPr>
            <p:cNvPr id="8" name="Freeform 8"/>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9" name="Freeform 9"/>
          <p:cNvSpPr/>
          <p:nvPr/>
        </p:nvSpPr>
        <p:spPr>
          <a:xfrm>
            <a:off x="1315549" y="9258300"/>
            <a:ext cx="2087283" cy="521821"/>
          </a:xfrm>
          <a:custGeom>
            <a:avLst/>
            <a:gdLst/>
            <a:ahLst/>
            <a:cxnLst/>
            <a:rect l="l" t="t" r="r" b="b"/>
            <a:pathLst>
              <a:path w="2087283" h="521821">
                <a:moveTo>
                  <a:pt x="0" y="0"/>
                </a:moveTo>
                <a:lnTo>
                  <a:pt x="2087283" y="0"/>
                </a:lnTo>
                <a:lnTo>
                  <a:pt x="2087283" y="521821"/>
                </a:lnTo>
                <a:lnTo>
                  <a:pt x="0" y="521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315549" y="1282183"/>
            <a:ext cx="10618947" cy="1180496"/>
          </a:xfrm>
          <a:prstGeom prst="rect">
            <a:avLst/>
          </a:prstGeom>
        </p:spPr>
        <p:txBody>
          <a:bodyPr lIns="0" tIns="0" rIns="0" bIns="0" rtlCol="0" anchor="t">
            <a:spAutoFit/>
          </a:bodyPr>
          <a:lstStyle/>
          <a:p>
            <a:pPr>
              <a:lnSpc>
                <a:spcPts val="4758"/>
              </a:lnSpc>
              <a:spcBef>
                <a:spcPct val="0"/>
              </a:spcBef>
            </a:pPr>
            <a:r>
              <a:rPr lang="en-US" sz="3398">
                <a:solidFill>
                  <a:srgbClr val="593C8F"/>
                </a:solidFill>
                <a:latin typeface="League Spartan"/>
              </a:rPr>
              <a:t>REPRESENTATION LEARNING IN A DEEP NETWORK FOR LICENSE PLATE RECOGNITION</a:t>
            </a:r>
          </a:p>
        </p:txBody>
      </p:sp>
      <p:sp>
        <p:nvSpPr>
          <p:cNvPr id="11" name="TextBox 11"/>
          <p:cNvSpPr txBox="1"/>
          <p:nvPr/>
        </p:nvSpPr>
        <p:spPr>
          <a:xfrm>
            <a:off x="1315549" y="533017"/>
            <a:ext cx="3255770" cy="628046"/>
          </a:xfrm>
          <a:prstGeom prst="rect">
            <a:avLst/>
          </a:prstGeom>
        </p:spPr>
        <p:txBody>
          <a:bodyPr lIns="0" tIns="0" rIns="0" bIns="0" rtlCol="0" anchor="t">
            <a:spAutoFit/>
          </a:bodyPr>
          <a:lstStyle/>
          <a:p>
            <a:pPr>
              <a:lnSpc>
                <a:spcPts val="5080"/>
              </a:lnSpc>
              <a:spcBef>
                <a:spcPct val="0"/>
              </a:spcBef>
            </a:pPr>
            <a:r>
              <a:rPr lang="en-US" sz="3629">
                <a:solidFill>
                  <a:srgbClr val="000000"/>
                </a:solidFill>
                <a:latin typeface="Lato Bold"/>
              </a:rPr>
              <a:t>PAPER 3</a:t>
            </a:r>
          </a:p>
        </p:txBody>
      </p:sp>
      <p:sp>
        <p:nvSpPr>
          <p:cNvPr id="12" name="TextBox 12"/>
          <p:cNvSpPr txBox="1"/>
          <p:nvPr/>
        </p:nvSpPr>
        <p:spPr>
          <a:xfrm>
            <a:off x="1268583" y="4923627"/>
            <a:ext cx="10250755" cy="3718400"/>
          </a:xfrm>
          <a:prstGeom prst="rect">
            <a:avLst/>
          </a:prstGeom>
        </p:spPr>
        <p:txBody>
          <a:bodyPr lIns="0" tIns="0" rIns="0" bIns="0" rtlCol="0" anchor="t">
            <a:spAutoFit/>
          </a:bodyPr>
          <a:lstStyle/>
          <a:p>
            <a:pPr marL="454752" lvl="1" indent="-227376">
              <a:lnSpc>
                <a:spcPts val="2948"/>
              </a:lnSpc>
              <a:buFont typeface="Arial"/>
              <a:buChar char="•"/>
            </a:pPr>
            <a:r>
              <a:rPr lang="en-US" sz="2106">
                <a:solidFill>
                  <a:srgbClr val="000000"/>
                </a:solidFill>
                <a:latin typeface="Poppins"/>
              </a:rPr>
              <a:t>S. Rakhshani et al introduced an encoder-decoder network to extract features from</a:t>
            </a:r>
            <a:r>
              <a:rPr lang="en-US" sz="2106">
                <a:solidFill>
                  <a:srgbClr val="000000"/>
                </a:solidFill>
                <a:latin typeface="Poppins Bold"/>
              </a:rPr>
              <a:t> 11,000</a:t>
            </a:r>
            <a:r>
              <a:rPr lang="en-US" sz="2106">
                <a:solidFill>
                  <a:srgbClr val="000000"/>
                </a:solidFill>
                <a:latin typeface="Poppins"/>
              </a:rPr>
              <a:t> license plates.</a:t>
            </a:r>
          </a:p>
          <a:p>
            <a:pPr marL="454752" lvl="1" indent="-227376">
              <a:lnSpc>
                <a:spcPts val="2948"/>
              </a:lnSpc>
              <a:buFont typeface="Arial"/>
              <a:buChar char="•"/>
            </a:pPr>
            <a:r>
              <a:rPr lang="en-US" sz="2106">
                <a:solidFill>
                  <a:srgbClr val="000000"/>
                </a:solidFill>
                <a:latin typeface="Poppins"/>
              </a:rPr>
              <a:t>They employed eight parallel classifiers for character recognition, achieving </a:t>
            </a:r>
            <a:r>
              <a:rPr lang="en-US" sz="2106">
                <a:solidFill>
                  <a:srgbClr val="000000"/>
                </a:solidFill>
                <a:latin typeface="Poppins Bold"/>
              </a:rPr>
              <a:t>96</a:t>
            </a:r>
            <a:r>
              <a:rPr lang="en-US" sz="2106">
                <a:solidFill>
                  <a:srgbClr val="000000"/>
                </a:solidFill>
                <a:latin typeface="Poppins"/>
              </a:rPr>
              <a:t>% accuracy on 4,000 test images..</a:t>
            </a:r>
          </a:p>
          <a:p>
            <a:pPr marL="454752" lvl="1" indent="-227376">
              <a:lnSpc>
                <a:spcPts val="2948"/>
              </a:lnSpc>
              <a:buFont typeface="Arial"/>
              <a:buChar char="•"/>
            </a:pPr>
            <a:r>
              <a:rPr lang="en-US" sz="2106">
                <a:solidFill>
                  <a:srgbClr val="000000"/>
                </a:solidFill>
                <a:latin typeface="Poppins"/>
              </a:rPr>
              <a:t>The dataset included high-resolution images captured at different times of day, with the encoder trained for license plate binarization, resulting in a quick recognition time of 123 milliseconds. </a:t>
            </a:r>
          </a:p>
          <a:p>
            <a:pPr marL="454752" lvl="1" indent="-227376">
              <a:lnSpc>
                <a:spcPts val="2948"/>
              </a:lnSpc>
              <a:buFont typeface="Arial"/>
              <a:buChar char="•"/>
            </a:pPr>
            <a:r>
              <a:rPr lang="en-US" sz="2106">
                <a:solidFill>
                  <a:srgbClr val="000000"/>
                </a:solidFill>
                <a:latin typeface="Poppins"/>
              </a:rPr>
              <a:t>Character recognition achieved </a:t>
            </a:r>
            <a:r>
              <a:rPr lang="en-US" sz="2106">
                <a:solidFill>
                  <a:srgbClr val="000000"/>
                </a:solidFill>
                <a:latin typeface="Poppins Bold"/>
              </a:rPr>
              <a:t>95.3</a:t>
            </a:r>
            <a:r>
              <a:rPr lang="en-US" sz="2106">
                <a:solidFill>
                  <a:srgbClr val="000000"/>
                </a:solidFill>
                <a:latin typeface="Poppins"/>
              </a:rPr>
              <a:t>% accuracy on the ILPD11 dataset and</a:t>
            </a:r>
            <a:r>
              <a:rPr lang="en-US" sz="2106">
                <a:solidFill>
                  <a:srgbClr val="000000"/>
                </a:solidFill>
                <a:latin typeface="Poppins Bold"/>
              </a:rPr>
              <a:t> 96.1</a:t>
            </a:r>
            <a:r>
              <a:rPr lang="en-US" sz="2106">
                <a:solidFill>
                  <a:srgbClr val="000000"/>
                </a:solidFill>
                <a:latin typeface="Poppins"/>
              </a:rPr>
              <a:t>% on AOLP.</a:t>
            </a:r>
          </a:p>
          <a:p>
            <a:pPr>
              <a:lnSpc>
                <a:spcPts val="2948"/>
              </a:lnSpc>
              <a:spcBef>
                <a:spcPct val="0"/>
              </a:spcBef>
            </a:pPr>
            <a:endParaRPr lang="en-US" sz="2106">
              <a:solidFill>
                <a:srgbClr val="000000"/>
              </a:solidFill>
              <a:latin typeface="Poppins"/>
            </a:endParaRPr>
          </a:p>
        </p:txBody>
      </p:sp>
      <p:sp>
        <p:nvSpPr>
          <p:cNvPr id="13" name="TextBox 13"/>
          <p:cNvSpPr txBox="1"/>
          <p:nvPr/>
        </p:nvSpPr>
        <p:spPr>
          <a:xfrm>
            <a:off x="1268583" y="2975603"/>
            <a:ext cx="9810093" cy="1073150"/>
          </a:xfrm>
          <a:prstGeom prst="rect">
            <a:avLst/>
          </a:prstGeom>
        </p:spPr>
        <p:txBody>
          <a:bodyPr lIns="0" tIns="0" rIns="0" bIns="0" rtlCol="0" anchor="t">
            <a:spAutoFit/>
          </a:bodyPr>
          <a:lstStyle/>
          <a:p>
            <a:pPr>
              <a:lnSpc>
                <a:spcPts val="2800"/>
              </a:lnSpc>
              <a:spcBef>
                <a:spcPct val="0"/>
              </a:spcBef>
            </a:pPr>
            <a:r>
              <a:rPr lang="en-US" sz="2000">
                <a:solidFill>
                  <a:srgbClr val="000000"/>
                </a:solidFill>
                <a:latin typeface="Poppins"/>
              </a:rPr>
              <a:t>A deep learning-based approach is introduced for license plate character recognition. Utilizing a multi-task learning algorithm, the method attains a 96% correct character recognition rate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30000"/>
            </a:blip>
            <a:stretch>
              <a:fillRect l="-20312" r="-20312"/>
            </a:stretch>
          </a:blipFill>
        </p:spPr>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0969576" y="1028700"/>
            <a:ext cx="6289724" cy="8373944"/>
            <a:chOff x="0" y="0"/>
            <a:chExt cx="3663950" cy="4878070"/>
          </a:xfrm>
        </p:grpSpPr>
        <p:sp>
          <p:nvSpPr>
            <p:cNvPr id="7" name="Freeform 7"/>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3"/>
              <a:stretch>
                <a:fillRect l="-12570" r="-12570"/>
              </a:stretch>
            </a:blipFill>
          </p:spPr>
        </p:sp>
        <p:sp>
          <p:nvSpPr>
            <p:cNvPr id="8" name="Freeform 8"/>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000000"/>
            </a:solidFill>
          </p:spPr>
        </p:sp>
      </p:grpSp>
      <p:sp>
        <p:nvSpPr>
          <p:cNvPr id="9" name="TextBox 9"/>
          <p:cNvSpPr txBox="1"/>
          <p:nvPr/>
        </p:nvSpPr>
        <p:spPr>
          <a:xfrm>
            <a:off x="1029660" y="1654355"/>
            <a:ext cx="9109822" cy="1552606"/>
          </a:xfrm>
          <a:prstGeom prst="rect">
            <a:avLst/>
          </a:prstGeom>
        </p:spPr>
        <p:txBody>
          <a:bodyPr lIns="0" tIns="0" rIns="0" bIns="0" rtlCol="0" anchor="t">
            <a:spAutoFit/>
          </a:bodyPr>
          <a:lstStyle/>
          <a:p>
            <a:pPr>
              <a:lnSpc>
                <a:spcPts val="4198"/>
              </a:lnSpc>
              <a:spcBef>
                <a:spcPct val="0"/>
              </a:spcBef>
            </a:pPr>
            <a:r>
              <a:rPr lang="en-US" sz="2998">
                <a:solidFill>
                  <a:srgbClr val="593C8F"/>
                </a:solidFill>
                <a:latin typeface="League Spartan"/>
              </a:rPr>
              <a:t>AUTOMATIC VEHICLE LICENSE PLATE RECOGNITION USING OPTIMAL DEEP LEARNING MODEL</a:t>
            </a:r>
          </a:p>
        </p:txBody>
      </p:sp>
      <p:sp>
        <p:nvSpPr>
          <p:cNvPr id="10" name="TextBox 10"/>
          <p:cNvSpPr txBox="1"/>
          <p:nvPr/>
        </p:nvSpPr>
        <p:spPr>
          <a:xfrm>
            <a:off x="1028700" y="952500"/>
            <a:ext cx="3255770" cy="605682"/>
          </a:xfrm>
          <a:prstGeom prst="rect">
            <a:avLst/>
          </a:prstGeom>
        </p:spPr>
        <p:txBody>
          <a:bodyPr lIns="0" tIns="0" rIns="0" bIns="0" rtlCol="0" anchor="t">
            <a:spAutoFit/>
          </a:bodyPr>
          <a:lstStyle/>
          <a:p>
            <a:pPr>
              <a:lnSpc>
                <a:spcPts val="4940"/>
              </a:lnSpc>
              <a:spcBef>
                <a:spcPct val="0"/>
              </a:spcBef>
            </a:pPr>
            <a:r>
              <a:rPr lang="en-US" sz="3529">
                <a:solidFill>
                  <a:srgbClr val="000000"/>
                </a:solidFill>
                <a:latin typeface="Lato Bold"/>
              </a:rPr>
              <a:t>PAPER 4</a:t>
            </a:r>
          </a:p>
        </p:txBody>
      </p:sp>
      <p:sp>
        <p:nvSpPr>
          <p:cNvPr id="11" name="TextBox 11"/>
          <p:cNvSpPr txBox="1"/>
          <p:nvPr/>
        </p:nvSpPr>
        <p:spPr>
          <a:xfrm>
            <a:off x="1028700" y="3652302"/>
            <a:ext cx="8954582" cy="1563370"/>
          </a:xfrm>
          <a:prstGeom prst="rect">
            <a:avLst/>
          </a:prstGeom>
        </p:spPr>
        <p:txBody>
          <a:bodyPr lIns="0" tIns="0" rIns="0" bIns="0" rtlCol="0" anchor="t">
            <a:spAutoFit/>
          </a:bodyPr>
          <a:lstStyle/>
          <a:p>
            <a:pPr>
              <a:lnSpc>
                <a:spcPts val="3079"/>
              </a:lnSpc>
              <a:spcBef>
                <a:spcPct val="0"/>
              </a:spcBef>
            </a:pPr>
            <a:r>
              <a:rPr lang="en-US" sz="2199">
                <a:solidFill>
                  <a:srgbClr val="000000"/>
                </a:solidFill>
                <a:latin typeface="Poppins"/>
              </a:rPr>
              <a:t>A robust Deep Learning-based model called SSA-CNN, empowered by the Squirrel Search Algorithm, is introduced. The model excels in character recognition, achieving an impressive overall accuracy of 98.3% on benchmark datasets.</a:t>
            </a:r>
          </a:p>
        </p:txBody>
      </p:sp>
      <p:sp>
        <p:nvSpPr>
          <p:cNvPr id="12" name="TextBox 12"/>
          <p:cNvSpPr txBox="1"/>
          <p:nvPr/>
        </p:nvSpPr>
        <p:spPr>
          <a:xfrm>
            <a:off x="1028700" y="5539740"/>
            <a:ext cx="9110782" cy="3599180"/>
          </a:xfrm>
          <a:prstGeom prst="rect">
            <a:avLst/>
          </a:prstGeom>
        </p:spPr>
        <p:txBody>
          <a:bodyPr lIns="0" tIns="0" rIns="0" bIns="0" rtlCol="0" anchor="t">
            <a:spAutoFit/>
          </a:bodyPr>
          <a:lstStyle/>
          <a:p>
            <a:pPr marL="496569" lvl="1" indent="-248284">
              <a:lnSpc>
                <a:spcPts val="3219"/>
              </a:lnSpc>
              <a:buFont typeface="Arial"/>
              <a:buChar char="•"/>
            </a:pPr>
            <a:r>
              <a:rPr lang="en-US" sz="2299">
                <a:solidFill>
                  <a:srgbClr val="000000"/>
                </a:solidFill>
                <a:latin typeface="Poppins"/>
              </a:rPr>
              <a:t>The </a:t>
            </a:r>
            <a:r>
              <a:rPr lang="en-US" sz="2299">
                <a:solidFill>
                  <a:srgbClr val="000000"/>
                </a:solidFill>
                <a:latin typeface="Poppins Bold"/>
              </a:rPr>
              <a:t>SSA-CNN</a:t>
            </a:r>
            <a:r>
              <a:rPr lang="en-US" sz="2299">
                <a:solidFill>
                  <a:srgbClr val="000000"/>
                </a:solidFill>
                <a:latin typeface="Poppins"/>
              </a:rPr>
              <a:t> model integrates Hough Transform as a feature extractor and optimizes CNN parameters using the SSA.</a:t>
            </a:r>
          </a:p>
          <a:p>
            <a:pPr marL="496569" lvl="1" indent="-248284">
              <a:lnSpc>
                <a:spcPts val="3219"/>
              </a:lnSpc>
              <a:buFont typeface="Arial"/>
              <a:buChar char="•"/>
            </a:pPr>
            <a:r>
              <a:rPr lang="en-US" sz="2299">
                <a:solidFill>
                  <a:srgbClr val="000000"/>
                </a:solidFill>
                <a:latin typeface="Poppins"/>
              </a:rPr>
              <a:t>Experimental validation on various datasets, including </a:t>
            </a:r>
            <a:r>
              <a:rPr lang="en-US" sz="2299">
                <a:solidFill>
                  <a:srgbClr val="000000"/>
                </a:solidFill>
                <a:latin typeface="Poppins Bold"/>
              </a:rPr>
              <a:t>Stanford Car</a:t>
            </a:r>
            <a:r>
              <a:rPr lang="en-US" sz="2299">
                <a:solidFill>
                  <a:srgbClr val="000000"/>
                </a:solidFill>
                <a:latin typeface="Poppins"/>
              </a:rPr>
              <a:t> and</a:t>
            </a:r>
            <a:r>
              <a:rPr lang="en-US" sz="2299">
                <a:solidFill>
                  <a:srgbClr val="000000"/>
                </a:solidFill>
                <a:latin typeface="Poppins Bold"/>
              </a:rPr>
              <a:t> HumAIn 2019</a:t>
            </a:r>
            <a:r>
              <a:rPr lang="en-US" sz="2299">
                <a:solidFill>
                  <a:srgbClr val="000000"/>
                </a:solidFill>
                <a:latin typeface="Poppins"/>
              </a:rPr>
              <a:t> Challenge.</a:t>
            </a:r>
          </a:p>
          <a:p>
            <a:pPr marL="496569" lvl="1" indent="-248284">
              <a:lnSpc>
                <a:spcPts val="3219"/>
              </a:lnSpc>
              <a:buFont typeface="Arial"/>
              <a:buChar char="•"/>
            </a:pPr>
            <a:r>
              <a:rPr lang="en-US" sz="2299">
                <a:solidFill>
                  <a:srgbClr val="000000"/>
                </a:solidFill>
                <a:latin typeface="Poppins"/>
              </a:rPr>
              <a:t>This approach signifies a significant stride in the development of efficient Intelligent Transportation Systems by addressing the challenges of </a:t>
            </a:r>
            <a:r>
              <a:rPr lang="en-US" sz="2299">
                <a:solidFill>
                  <a:srgbClr val="000000"/>
                </a:solidFill>
                <a:latin typeface="Poppins Bold"/>
              </a:rPr>
              <a:t>non-uniform illumination.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1830</Words>
  <Application>Microsoft Office PowerPoint</Application>
  <PresentationFormat>Custom</PresentationFormat>
  <Paragraphs>145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Lato Bold</vt:lpstr>
      <vt:lpstr>League Spartan</vt:lpstr>
      <vt:lpstr>Arial</vt:lpstr>
      <vt:lpstr>Poppins Bold</vt:lpstr>
      <vt:lpstr>Poppins</vt:lpstr>
      <vt:lpstr>Calibri</vt:lpstr>
      <vt:lpstr>Arimo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DIP ISE Presentation</dc:title>
  <cp:lastModifiedBy>cool niraj</cp:lastModifiedBy>
  <cp:revision>2</cp:revision>
  <dcterms:created xsi:type="dcterms:W3CDTF">2006-08-16T00:00:00Z</dcterms:created>
  <dcterms:modified xsi:type="dcterms:W3CDTF">2024-07-27T07:19:16Z</dcterms:modified>
  <dc:identifier>DAFzapk5FEc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6642167</vt:lpwstr>
  </property>
  <property fmtid="{D5CDD505-2E9C-101B-9397-08002B2CF9AE}" pid="3" name="NXPowerLiteSettings">
    <vt:lpwstr>F7000400038000</vt:lpwstr>
  </property>
  <property fmtid="{D5CDD505-2E9C-101B-9397-08002B2CF9AE}" pid="4" name="NXPowerLiteVersion">
    <vt:lpwstr>S10.0.0</vt:lpwstr>
  </property>
</Properties>
</file>