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smart-fertilizer.com/articles/tomato-fertilizer"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 Id="rId3"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IoT based smart farm"/>
          <p:cNvSpPr txBox="1"/>
          <p:nvPr>
            <p:ph type="ctrTitle"/>
          </p:nvPr>
        </p:nvSpPr>
        <p:spPr>
          <a:prstGeom prst="rect">
            <a:avLst/>
          </a:prstGeom>
        </p:spPr>
        <p:txBody>
          <a:bodyPr/>
          <a:lstStyle>
            <a:lvl1pPr defTabSz="443991">
              <a:defRPr sz="12920"/>
            </a:lvl1pPr>
          </a:lstStyle>
          <a:p>
            <a:pPr/>
            <a:r>
              <a:t>IoT based smart farm</a:t>
            </a:r>
          </a:p>
        </p:txBody>
      </p:sp>
      <p:sp>
        <p:nvSpPr>
          <p:cNvPr id="167" name="D2R"/>
          <p:cNvSpPr txBox="1"/>
          <p:nvPr>
            <p:ph type="subTitle" sz="quarter" idx="1"/>
          </p:nvPr>
        </p:nvSpPr>
        <p:spPr>
          <a:prstGeom prst="rect">
            <a:avLst/>
          </a:prstGeom>
        </p:spPr>
        <p:txBody>
          <a:bodyPr/>
          <a:lstStyle>
            <a:lvl1pPr>
              <a:defRPr>
                <a:solidFill>
                  <a:srgbClr val="FFFFFF"/>
                </a:solidFill>
              </a:defRPr>
            </a:lvl1pPr>
          </a:lstStyle>
          <a:p>
            <a:pPr/>
            <a:r>
              <a:t>D2R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22" name="Common nutrient ranges in hydroponic nutrient solutions"/>
          <p:cNvSpPr txBox="1"/>
          <p:nvPr>
            <p:ph type="title"/>
          </p:nvPr>
        </p:nvSpPr>
        <p:spPr>
          <a:xfrm>
            <a:off x="406400" y="1218921"/>
            <a:ext cx="12192000" cy="723901"/>
          </a:xfrm>
          <a:prstGeom prst="rect">
            <a:avLst/>
          </a:prstGeom>
        </p:spPr>
        <p:txBody>
          <a:bodyPr/>
          <a:lstStyle>
            <a:lvl1pPr defTabSz="449833">
              <a:spcBef>
                <a:spcPts val="2100"/>
              </a:spcBef>
              <a:defRPr sz="4619"/>
            </a:lvl1pPr>
          </a:lstStyle>
          <a:p>
            <a:pPr/>
            <a:r>
              <a:t>Common nutrient ranges in hydroponic nutrient solutions</a:t>
            </a:r>
          </a:p>
        </p:txBody>
      </p:sp>
      <p:graphicFrame>
        <p:nvGraphicFramePr>
          <p:cNvPr id="223" name="Table"/>
          <p:cNvGraphicFramePr/>
          <p:nvPr/>
        </p:nvGraphicFramePr>
        <p:xfrm>
          <a:off x="525116" y="2161969"/>
          <a:ext cx="11967268" cy="7438598"/>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2340839"/>
                <a:gridCol w="5347890"/>
                <a:gridCol w="4265837"/>
              </a:tblGrid>
              <a:tr h="495059">
                <a:tc>
                  <a:txBody>
                    <a:bodyPr/>
                    <a:lstStyle/>
                    <a:p>
                      <a:pPr algn="l" defTabSz="457200">
                        <a:lnSpc>
                          <a:spcPct val="100000"/>
                        </a:lnSpc>
                        <a:defRPr sz="1800">
                          <a:solidFill>
                            <a:srgbClr val="000000"/>
                          </a:solidFill>
                        </a:defRPr>
                      </a:pPr>
                      <a:r>
                        <a:rPr sz="1400">
                          <a:solidFill>
                            <a:srgbClr val="838787"/>
                          </a:solidFill>
                          <a:latin typeface="Arial"/>
                          <a:ea typeface="Arial"/>
                          <a:cs typeface="Arial"/>
                          <a:sym typeface="Arial"/>
                        </a:rPr>
                        <a:t>Element</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A2CE63"/>
                    </a:solidFill>
                  </a:tcPr>
                </a:tc>
                <a:tc>
                  <a:txBody>
                    <a:bodyPr/>
                    <a:lstStyle/>
                    <a:p>
                      <a:pPr algn="l" defTabSz="457200">
                        <a:lnSpc>
                          <a:spcPct val="100000"/>
                        </a:lnSpc>
                        <a:defRPr sz="1800">
                          <a:solidFill>
                            <a:srgbClr val="000000"/>
                          </a:solidFill>
                        </a:defRPr>
                      </a:pPr>
                      <a:r>
                        <a:rPr sz="1400">
                          <a:solidFill>
                            <a:srgbClr val="838787"/>
                          </a:solidFill>
                          <a:latin typeface="Arial"/>
                          <a:ea typeface="Arial"/>
                          <a:cs typeface="Arial"/>
                          <a:sym typeface="Arial"/>
                        </a:rPr>
                        <a:t>Ionic form absorbed by plants</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A2CE63"/>
                    </a:solidFill>
                  </a:tcPr>
                </a:tc>
                <a:tc>
                  <a:txBody>
                    <a:bodyPr/>
                    <a:lstStyle/>
                    <a:p>
                      <a:pPr algn="l" defTabSz="457200">
                        <a:lnSpc>
                          <a:spcPct val="100000"/>
                        </a:lnSpc>
                        <a:defRPr sz="1800">
                          <a:solidFill>
                            <a:srgbClr val="000000"/>
                          </a:solidFill>
                        </a:defRPr>
                      </a:pPr>
                      <a:r>
                        <a:rPr sz="1400">
                          <a:solidFill>
                            <a:srgbClr val="838787"/>
                          </a:solidFill>
                          <a:latin typeface="Arial"/>
                          <a:ea typeface="Arial"/>
                          <a:cs typeface="Arial"/>
                          <a:sym typeface="Arial"/>
                        </a:rPr>
                        <a:t>Common range (ppm=mg/l)</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A2CE63"/>
                    </a:solidFill>
                  </a:tcPr>
                </a:tc>
              </a:tr>
              <a:tr h="417722">
                <a:tc>
                  <a:txBody>
                    <a:bodyPr/>
                    <a:lstStyle/>
                    <a:p>
                      <a:pPr algn="l" defTabSz="457200">
                        <a:lnSpc>
                          <a:spcPct val="100000"/>
                        </a:lnSpc>
                        <a:defRPr sz="1800">
                          <a:solidFill>
                            <a:srgbClr val="000000"/>
                          </a:solidFill>
                        </a:defRPr>
                      </a:pPr>
                      <a:r>
                        <a:rPr sz="1400">
                          <a:solidFill>
                            <a:srgbClr val="656565"/>
                          </a:solidFill>
                          <a:latin typeface="Arial"/>
                          <a:ea typeface="Arial"/>
                          <a:cs typeface="Arial"/>
                          <a:sym typeface="Arial"/>
                        </a:rPr>
                        <a:t>Nitrogen</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656565"/>
                          </a:solidFill>
                          <a:latin typeface="Arial"/>
                          <a:ea typeface="Arial"/>
                          <a:cs typeface="Arial"/>
                          <a:sym typeface="Arial"/>
                        </a:defRPr>
                      </a:pPr>
                      <a:r>
                        <a:t>Nitrate (NO3</a:t>
                      </a:r>
                      <a:r>
                        <a:rPr sz="1000"/>
                        <a:t>-</a:t>
                      </a:r>
                      <a:r>
                        <a:t>), Ammonium (NH4</a:t>
                      </a:r>
                      <a:r>
                        <a:rPr sz="1000"/>
                        <a:t>+</a:t>
                      </a:r>
                      <a:r>
                        <a:t>)</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656565"/>
                          </a:solidFill>
                          <a:latin typeface="Arial"/>
                          <a:ea typeface="Arial"/>
                          <a:cs typeface="Arial"/>
                          <a:sym typeface="Arial"/>
                        </a:rPr>
                        <a:t>100-250 ppm elemental N</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860033">
                <a:tc>
                  <a:txBody>
                    <a:bodyPr/>
                    <a:lstStyle/>
                    <a:p>
                      <a:pPr algn="l" defTabSz="457200">
                        <a:lnSpc>
                          <a:spcPct val="100000"/>
                        </a:lnSpc>
                        <a:defRPr sz="1800">
                          <a:solidFill>
                            <a:srgbClr val="000000"/>
                          </a:solidFill>
                        </a:defRPr>
                      </a:pPr>
                      <a:r>
                        <a:rPr sz="1400">
                          <a:solidFill>
                            <a:srgbClr val="656565"/>
                          </a:solidFill>
                          <a:latin typeface="Arial"/>
                          <a:ea typeface="Arial"/>
                          <a:cs typeface="Arial"/>
                          <a:sym typeface="Arial"/>
                        </a:rPr>
                        <a:t>Phosphorus</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656565"/>
                          </a:solidFill>
                          <a:latin typeface="Arial"/>
                          <a:ea typeface="Arial"/>
                          <a:cs typeface="Arial"/>
                          <a:sym typeface="Arial"/>
                        </a:defRPr>
                      </a:pPr>
                      <a:r>
                        <a:t>Dihydrogen phosphate (H2PO4</a:t>
                      </a:r>
                      <a:r>
                        <a:rPr sz="1000"/>
                        <a:t>-</a:t>
                      </a:r>
                      <a:r>
                        <a:t>), Phosphate</a:t>
                      </a:r>
                    </a:p>
                    <a:p>
                      <a:pPr algn="l" defTabSz="457200">
                        <a:lnSpc>
                          <a:spcPct val="100000"/>
                        </a:lnSpc>
                        <a:defRPr sz="1400">
                          <a:solidFill>
                            <a:srgbClr val="656565"/>
                          </a:solidFill>
                          <a:latin typeface="Arial"/>
                          <a:ea typeface="Arial"/>
                          <a:cs typeface="Arial"/>
                          <a:sym typeface="Arial"/>
                        </a:defRPr>
                      </a:pPr>
                      <a:r>
                        <a:t>(PO4</a:t>
                      </a:r>
                      <a:r>
                        <a:rPr sz="1000"/>
                        <a:t>3-</a:t>
                      </a:r>
                      <a:r>
                        <a:t>)</a:t>
                      </a:r>
                    </a:p>
                    <a:p>
                      <a:pPr algn="l" defTabSz="457200">
                        <a:lnSpc>
                          <a:spcPct val="100000"/>
                        </a:lnSpc>
                        <a:defRPr sz="1400">
                          <a:solidFill>
                            <a:srgbClr val="656565"/>
                          </a:solidFill>
                          <a:latin typeface="Arial"/>
                          <a:ea typeface="Arial"/>
                          <a:cs typeface="Arial"/>
                          <a:sym typeface="Arial"/>
                        </a:defRPr>
                      </a:pPr>
                      <a:r>
                        <a:t>Monohydrogen phosphate (HPO4</a:t>
                      </a:r>
                      <a:r>
                        <a:rPr sz="1000"/>
                        <a:t>2-</a:t>
                      </a:r>
                      <a:r>
                        <a:t>)</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656565"/>
                          </a:solidFill>
                          <a:latin typeface="Arial"/>
                          <a:ea typeface="Arial"/>
                          <a:cs typeface="Arial"/>
                          <a:sym typeface="Arial"/>
                        </a:rPr>
                        <a:t>30-50 ppm elemental P</a:t>
                      </a:r>
                    </a:p>
                  </a:txBody>
                  <a:tcPr marL="101600" marR="101600" marT="127000" marB="127000" anchor="ctr"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385670">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Potassium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Potassium (K</a:t>
                      </a:r>
                      <a:r>
                        <a:rPr sz="1000"/>
                        <a:t>+</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100-300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34265">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Calcium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Calcium (Ca</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80-140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53392">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Magnesium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Magnesium (Mg</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30-70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19273">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Sulfur</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Sulfate (SO4</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50-120 ppm elemental S</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604190">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Iron</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Ferrous ion (Fe</a:t>
                      </a:r>
                      <a:r>
                        <a:rPr sz="1000"/>
                        <a:t>2+</a:t>
                      </a:r>
                      <a:r>
                        <a:t>)</a:t>
                      </a:r>
                    </a:p>
                    <a:p>
                      <a:pPr algn="l" defTabSz="457200">
                        <a:lnSpc>
                          <a:spcPct val="100000"/>
                        </a:lnSpc>
                        <a:defRPr sz="1400">
                          <a:solidFill>
                            <a:srgbClr val="594F4F"/>
                          </a:solidFill>
                          <a:latin typeface="Arial"/>
                          <a:ea typeface="Arial"/>
                          <a:cs typeface="Arial"/>
                          <a:sym typeface="Arial"/>
                        </a:defRPr>
                      </a:pPr>
                      <a:r>
                        <a:t>Ferric ion (Fe3</a:t>
                      </a:r>
                      <a:r>
                        <a:rPr sz="1000"/>
                        <a:t>+</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1-5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338265">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Copper</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Copper (Cu</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0.04-0.2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02834">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Manganese</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Manganese (Mn</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0.5-1.0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51531">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Zinc</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Zinc (Zn</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0.3-0.6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33696">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Molybdenum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Molybdate (MoO4</a:t>
                      </a:r>
                      <a:r>
                        <a:rPr sz="1000"/>
                        <a:t>2-</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0.04-0.08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739840">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Boron</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Boric acid (H3BO3)</a:t>
                      </a:r>
                    </a:p>
                    <a:p>
                      <a:pPr algn="l" defTabSz="457200">
                        <a:lnSpc>
                          <a:spcPct val="100000"/>
                        </a:lnSpc>
                        <a:defRPr sz="1400">
                          <a:solidFill>
                            <a:srgbClr val="594F4F"/>
                          </a:solidFill>
                          <a:latin typeface="Arial"/>
                          <a:ea typeface="Arial"/>
                          <a:cs typeface="Arial"/>
                          <a:sym typeface="Arial"/>
                        </a:defRPr>
                      </a:pPr>
                      <a:r>
                        <a:t>Borate (H2BO3</a:t>
                      </a:r>
                      <a:r>
                        <a:rPr sz="1000"/>
                        <a:t>-</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0.2-0.5 ppm elemental B</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95059">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Chloride</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Chloride (Cl</a:t>
                      </a:r>
                      <a:r>
                        <a:rPr sz="1000"/>
                        <a:t>-</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&lt;75 ppm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r h="495059">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Sodium</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400">
                          <a:solidFill>
                            <a:srgbClr val="594F4F"/>
                          </a:solidFill>
                          <a:latin typeface="Arial"/>
                          <a:ea typeface="Arial"/>
                          <a:cs typeface="Arial"/>
                          <a:sym typeface="Arial"/>
                        </a:defRPr>
                      </a:pPr>
                      <a:r>
                        <a:t>Sodium (Na</a:t>
                      </a:r>
                      <a:r>
                        <a:rPr sz="1000"/>
                        <a:t>+</a:t>
                      </a:r>
                      <a:r>
                        <a:t>)</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c>
                  <a:txBody>
                    <a:bodyPr/>
                    <a:lstStyle/>
                    <a:p>
                      <a:pPr algn="l" defTabSz="457200">
                        <a:lnSpc>
                          <a:spcPct val="100000"/>
                        </a:lnSpc>
                        <a:defRPr sz="1800">
                          <a:solidFill>
                            <a:srgbClr val="000000"/>
                          </a:solidFill>
                        </a:defRPr>
                      </a:pPr>
                      <a:r>
                        <a:rPr sz="1400">
                          <a:solidFill>
                            <a:srgbClr val="594F4F"/>
                          </a:solidFill>
                          <a:latin typeface="Arial"/>
                          <a:ea typeface="Arial"/>
                          <a:cs typeface="Arial"/>
                          <a:sym typeface="Arial"/>
                        </a:rPr>
                        <a:t>&lt;50 ppm TOXIC to plants</a:t>
                      </a:r>
                    </a:p>
                  </a:txBody>
                  <a:tcPr marL="101600" marR="101600" marT="127000" marB="127000" anchor="t" anchorCtr="0" horzOverflow="overflow">
                    <a:lnL w="12700">
                      <a:solidFill>
                        <a:srgbClr val="BBBBBB"/>
                      </a:solidFill>
                      <a:miter lim="400000"/>
                    </a:lnL>
                    <a:lnR w="12700">
                      <a:solidFill>
                        <a:srgbClr val="BBBBBB"/>
                      </a:solidFill>
                      <a:miter lim="400000"/>
                    </a:lnR>
                    <a:lnT w="12700">
                      <a:solidFill>
                        <a:srgbClr val="BBBBBB"/>
                      </a:solidFill>
                      <a:miter lim="400000"/>
                    </a:lnT>
                    <a:lnB w="12700">
                      <a:solidFill>
                        <a:srgbClr val="BBBBBB"/>
                      </a:solidFill>
                      <a:miter lim="400000"/>
                    </a:lnB>
                    <a:solidFill>
                      <a:srgbClr val="EFEFEF"/>
                    </a:solidFill>
                  </a:tcPr>
                </a:tc>
              </a:tr>
            </a:tbl>
          </a:graphicData>
        </a:graphic>
      </p:graphicFrame>
      <p:sp>
        <p:nvSpPr>
          <p:cNvPr id="224" name="Text"/>
          <p:cNvSpPr txBox="1"/>
          <p:nvPr/>
        </p:nvSpPr>
        <p:spPr>
          <a:xfrm>
            <a:off x="1827935" y="288719"/>
            <a:ext cx="309575"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2700">
                <a:solidFill>
                  <a:srgbClr val="393939"/>
                </a:solidFill>
                <a:latin typeface="Helvetica"/>
                <a:ea typeface="Helvetica"/>
                <a:cs typeface="Helvetica"/>
                <a:sym typeface="Helvetica"/>
              </a:defRPr>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26" name="Suggested Nutrient Solutions for Various Crops"/>
          <p:cNvSpPr txBox="1"/>
          <p:nvPr>
            <p:ph type="title"/>
          </p:nvPr>
        </p:nvSpPr>
        <p:spPr>
          <a:prstGeom prst="rect">
            <a:avLst/>
          </a:prstGeom>
        </p:spPr>
        <p:txBody>
          <a:bodyPr/>
          <a:lstStyle>
            <a:lvl1pPr defTabSz="467359">
              <a:spcBef>
                <a:spcPts val="2200"/>
              </a:spcBef>
              <a:defRPr sz="4800"/>
            </a:lvl1pPr>
          </a:lstStyle>
          <a:p>
            <a:pPr/>
            <a:r>
              <a:t>Suggested Nutrient Solutions for Various Crops</a:t>
            </a:r>
          </a:p>
        </p:txBody>
      </p:sp>
      <p:graphicFrame>
        <p:nvGraphicFramePr>
          <p:cNvPr id="227" name="Table"/>
          <p:cNvGraphicFramePr/>
          <p:nvPr/>
        </p:nvGraphicFramePr>
        <p:xfrm>
          <a:off x="2025650" y="2898775"/>
          <a:ext cx="1270000" cy="72613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204200"/>
              </a:tblGrid>
              <a:tr h="72613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Suggested Nutrient Solutions for Various Crops</a:t>
                      </a:r>
                    </a:p>
                  </a:txBody>
                  <a:tcPr marL="12700" marR="12700" marT="12700" marB="12700" anchor="ctr"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bl>
          </a:graphicData>
        </a:graphic>
      </p:graphicFrame>
      <p:graphicFrame>
        <p:nvGraphicFramePr>
          <p:cNvPr id="228" name="Table"/>
          <p:cNvGraphicFramePr/>
          <p:nvPr/>
        </p:nvGraphicFramePr>
        <p:xfrm>
          <a:off x="520967" y="2672069"/>
          <a:ext cx="11624860" cy="671913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808116"/>
                <a:gridCol w="1661468"/>
                <a:gridCol w="1326209"/>
                <a:gridCol w="1661468"/>
                <a:gridCol w="1661468"/>
                <a:gridCol w="1493427"/>
              </a:tblGrid>
              <a:tr h="838304">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Crop</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N</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P</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K</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Ca</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Mg</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gridSpan="6">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Concentration in mg/l (ppm)</a:t>
                      </a:r>
                    </a:p>
                  </a:txBody>
                  <a:tcPr marL="63500" marR="63500" marT="63500" marB="63500" anchor="t" anchorCtr="0" horzOverflow="overflow">
                    <a:lnL w="12700">
                      <a:solidFill>
                        <a:srgbClr val="CCCCCC"/>
                      </a:solidFill>
                      <a:miter lim="400000"/>
                    </a:lnL>
                    <a:lnT w="12700">
                      <a:solidFill>
                        <a:srgbClr val="CCCCCC"/>
                      </a:solidFill>
                      <a:miter lim="400000"/>
                    </a:lnT>
                    <a:lnB w="12700">
                      <a:solidFill>
                        <a:srgbClr val="CCCCCC"/>
                      </a:solidFill>
                      <a:miter lim="400000"/>
                    </a:lnB>
                    <a:solidFill>
                      <a:srgbClr val="F3F3F3"/>
                    </a:solidFill>
                  </a:tcPr>
                </a:tc>
                <a:tc hMerge="1">
                  <a:tcPr/>
                </a:tc>
                <a:tc hMerge="1">
                  <a:tcPr/>
                </a:tc>
                <a:tc hMerge="1">
                  <a:tcPr/>
                </a:tc>
                <a:tc hMerge="1">
                  <a:tcPr/>
                </a:tc>
                <a:tc hMerge="1">
                  <a:tcPr/>
                </a:tc>
              </a:tr>
              <a:tr h="838304">
                <a:tc>
                  <a:txBody>
                    <a:bodyPr/>
                    <a:lstStyle/>
                    <a:p>
                      <a:pPr algn="ctr" defTabSz="457200">
                        <a:lnSpc>
                          <a:spcPct val="100000"/>
                        </a:lnSpc>
                        <a:defRPr b="1" sz="1400">
                          <a:solidFill>
                            <a:srgbClr val="318925"/>
                          </a:solidFill>
                          <a:latin typeface="Helvetica"/>
                          <a:ea typeface="Helvetica"/>
                          <a:cs typeface="Helvetica"/>
                          <a:sym typeface="Helvetica"/>
                        </a:defRPr>
                      </a:pPr>
                      <a:r>
                        <a:rPr u="sng">
                          <a:solidFill>
                            <a:schemeClr val="accent1"/>
                          </a:solidFill>
                          <a:hlinkClick r:id="rId2" invalidUrl="" action="" tgtFrame="" tooltip="" history="1" highlightClick="0" endSnd="0"/>
                        </a:rPr>
                        <a:t>Tomato</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190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310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150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Cucumber</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200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280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Pepper</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190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285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130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Strawberry</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50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150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65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Melon</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200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285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115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30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r h="838304">
                <a:tc>
                  <a:txBody>
                    <a:bodyPr/>
                    <a:lstStyle/>
                    <a:p>
                      <a:pPr algn="ctr" defTabSz="457200">
                        <a:lnSpc>
                          <a:spcPct val="100000"/>
                        </a:lnSpc>
                        <a:defRPr sz="1800">
                          <a:solidFill>
                            <a:srgbClr val="000000"/>
                          </a:solidFill>
                        </a:defRPr>
                      </a:pPr>
                      <a:r>
                        <a:rPr b="1" sz="1400">
                          <a:solidFill>
                            <a:srgbClr val="333333"/>
                          </a:solidFill>
                          <a:latin typeface="Helvetica"/>
                          <a:ea typeface="Helvetica"/>
                          <a:cs typeface="Helvetica"/>
                          <a:sym typeface="Helvetica"/>
                        </a:rPr>
                        <a:t>Roses</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170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285</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120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c>
                  <a:txBody>
                    <a:bodyPr/>
                    <a:lstStyle/>
                    <a:p>
                      <a:pPr algn="ctr" defTabSz="457200">
                        <a:lnSpc>
                          <a:spcPct val="100000"/>
                        </a:lnSpc>
                        <a:defRPr sz="1800">
                          <a:solidFill>
                            <a:srgbClr val="000000"/>
                          </a:solidFill>
                        </a:defRPr>
                      </a:pPr>
                      <a:r>
                        <a:rPr sz="1400">
                          <a:solidFill>
                            <a:srgbClr val="333333"/>
                          </a:solidFill>
                          <a:latin typeface="Helvetica"/>
                          <a:ea typeface="Helvetica"/>
                          <a:cs typeface="Helvetica"/>
                          <a:sym typeface="Helvetica"/>
                        </a:rPr>
                        <a:t>40</a:t>
                      </a:r>
                    </a:p>
                  </a:txBody>
                  <a:tcPr marL="63500" marR="63500" marT="63500" marB="63500" anchor="t" anchorCtr="0"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solidFill>
                      <a:srgbClr val="F3F3F3"/>
                    </a:solidFill>
                  </a:tcPr>
                </a:tc>
              </a:tr>
            </a:tbl>
          </a:graphicData>
        </a:graphic>
      </p:graphicFrame>
      <p:sp>
        <p:nvSpPr>
          <p:cNvPr id="229" name="Text"/>
          <p:cNvSpPr txBox="1"/>
          <p:nvPr/>
        </p:nvSpPr>
        <p:spPr>
          <a:xfrm>
            <a:off x="2025650" y="1025524"/>
            <a:ext cx="209569"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1400">
                <a:solidFill>
                  <a:srgbClr val="000000"/>
                </a:solidFill>
                <a:latin typeface="Helvetica"/>
                <a:ea typeface="Helvetica"/>
                <a:cs typeface="Helvetica"/>
                <a:sym typeface="Helvetica"/>
              </a:defRPr>
            </a:pPr>
          </a:p>
          <a:p>
            <a:pPr defTabSz="457200">
              <a:spcBef>
                <a:spcPts val="0"/>
              </a:spcBef>
              <a:defRPr sz="2700">
                <a:solidFill>
                  <a:srgbClr val="393939"/>
                </a:solidFill>
                <a:latin typeface="Helvetica"/>
                <a:ea typeface="Helvetica"/>
                <a:cs typeface="Helvetica"/>
                <a:sym typeface="Helvetica"/>
              </a:defRPr>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Grow-Lights-For-Indoor-Plants-Gardening.jpg" descr="Grow-Lights-For-Indoor-Plants-Gardening.jpg"/>
          <p:cNvPicPr>
            <a:picLocks noChangeAspect="1"/>
          </p:cNvPicPr>
          <p:nvPr>
            <p:ph type="pic" idx="13"/>
          </p:nvPr>
        </p:nvPicPr>
        <p:blipFill>
          <a:blip r:embed="rId2">
            <a:extLst/>
          </a:blip>
          <a:srcRect l="5555" t="0" r="5555" b="0"/>
          <a:stretch>
            <a:fillRect/>
          </a:stretch>
        </p:blipFill>
        <p:spPr>
          <a:prstGeom prst="rect">
            <a:avLst/>
          </a:prstGeom>
        </p:spPr>
      </p:pic>
      <p:sp>
        <p:nvSpPr>
          <p:cNvPr id="232" name="Line"/>
          <p:cNvSpPr/>
          <p:nvPr>
            <p:ph type="body" idx="14"/>
          </p:nvPr>
        </p:nvSpPr>
        <p:spPr>
          <a:xfrm flipV="1">
            <a:off x="512273" y="6458776"/>
            <a:ext cx="4731889" cy="2"/>
          </a:xfrm>
          <a:prstGeom prst="line">
            <a:avLst/>
          </a:prstGeom>
          <a:ln w="25400">
            <a:solidFill>
              <a:srgbClr val="000000"/>
            </a:solidFill>
          </a:ln>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33" name="Plant growth using grow lights"/>
          <p:cNvSpPr txBox="1"/>
          <p:nvPr>
            <p:ph type="title"/>
          </p:nvPr>
        </p:nvSpPr>
        <p:spPr>
          <a:xfrm>
            <a:off x="446102" y="6651181"/>
            <a:ext cx="4864231" cy="1860801"/>
          </a:xfrm>
          <a:prstGeom prst="rect">
            <a:avLst/>
          </a:prstGeom>
        </p:spPr>
        <p:txBody>
          <a:bodyPr/>
          <a:lstStyle>
            <a:lvl1pPr>
              <a:spcBef>
                <a:spcPts val="2800"/>
              </a:spcBef>
              <a:defRPr sz="5500"/>
            </a:lvl1pPr>
          </a:lstStyle>
          <a:p>
            <a:pPr/>
            <a:r>
              <a:t>Plant growth using grow lights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LED grow lights"/>
          <p:cNvSpPr txBox="1"/>
          <p:nvPr>
            <p:ph type="title"/>
          </p:nvPr>
        </p:nvSpPr>
        <p:spPr>
          <a:prstGeom prst="rect">
            <a:avLst/>
          </a:prstGeom>
        </p:spPr>
        <p:txBody>
          <a:bodyPr/>
          <a:lstStyle>
            <a:lvl1pPr defTabSz="467359">
              <a:spcBef>
                <a:spcPts val="2200"/>
              </a:spcBef>
              <a:defRPr sz="4800"/>
            </a:lvl1pPr>
          </a:lstStyle>
          <a:p>
            <a:pPr/>
            <a:r>
              <a:t>LED grow lights</a:t>
            </a:r>
          </a:p>
        </p:txBody>
      </p:sp>
      <p:sp>
        <p:nvSpPr>
          <p:cNvPr id="236" name="Early research concerning the effects of different light spectra on plants found that red and blue lights offer the best support for photosynthesis, which is the process used by plants to transform light into the energy needed for growth and flowering.…"/>
          <p:cNvSpPr txBox="1"/>
          <p:nvPr/>
        </p:nvSpPr>
        <p:spPr>
          <a:xfrm>
            <a:off x="406399" y="3568700"/>
            <a:ext cx="12192002"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1150" indent="-311150">
              <a:spcBef>
                <a:spcPts val="2800"/>
              </a:spcBef>
              <a:buClr>
                <a:schemeClr val="accent1"/>
              </a:buClr>
              <a:buSzPct val="104999"/>
              <a:buFont typeface="Avenir Next"/>
              <a:buChar char="‣"/>
              <a:defRPr sz="2800">
                <a:solidFill>
                  <a:srgbClr val="FFFFFF"/>
                </a:solidFill>
                <a:latin typeface="Microsoft Sans Serif"/>
                <a:ea typeface="Microsoft Sans Serif"/>
                <a:cs typeface="Microsoft Sans Serif"/>
                <a:sym typeface="Microsoft Sans Serif"/>
              </a:defRPr>
            </a:pPr>
            <a:r>
              <a:t>Early research concerning the effects of different light spectra on plants found that red and blue lights offer the best support for photosynthesis, which is the process used by plants to transform light into the energy needed for growth and flowering.</a:t>
            </a:r>
          </a:p>
          <a:p>
            <a:pPr>
              <a:spcBef>
                <a:spcPts val="2800"/>
              </a:spcBef>
              <a:defRPr sz="2800">
                <a:solidFill>
                  <a:srgbClr val="FFFFFF"/>
                </a:solidFill>
                <a:latin typeface="Microsoft Sans Serif"/>
                <a:ea typeface="Microsoft Sans Serif"/>
                <a:cs typeface="Microsoft Sans Serif"/>
                <a:sym typeface="Microsoft Sans Serif"/>
              </a:defRPr>
            </a:pPr>
          </a:p>
          <a:p>
            <a:pPr marL="339911" indent="-339911">
              <a:spcBef>
                <a:spcPts val="2800"/>
              </a:spcBef>
              <a:buClr>
                <a:schemeClr val="accent1"/>
              </a:buClr>
              <a:buSzPct val="104999"/>
              <a:buFont typeface="Avenir Next"/>
              <a:buChar char="‣"/>
              <a:defRPr sz="2800">
                <a:solidFill>
                  <a:srgbClr val="FFFFFF"/>
                </a:solidFill>
                <a:latin typeface="Microsoft Sans Serif"/>
                <a:ea typeface="Microsoft Sans Serif"/>
                <a:cs typeface="Microsoft Sans Serif"/>
                <a:sym typeface="Microsoft Sans Serif"/>
              </a:defRPr>
            </a:pPr>
            <a:r>
              <a:t>The primary benefits of LED, over the more established light sources, are significantly reduced heat and reduced power consumption. Because they produce less heat, they are more energy efficient and require significantly less expense to ventilate and cool.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Screen Shot 2018-03-03 at 2.33.33 PM.png" descr="Screen Shot 2018-03-03 at 2.33.33 PM.png"/>
          <p:cNvPicPr>
            <a:picLocks noChangeAspect="1"/>
          </p:cNvPicPr>
          <p:nvPr/>
        </p:nvPicPr>
        <p:blipFill>
          <a:blip r:embed="rId2">
            <a:extLst/>
          </a:blip>
          <a:stretch>
            <a:fillRect/>
          </a:stretch>
        </p:blipFill>
        <p:spPr>
          <a:xfrm>
            <a:off x="233416" y="233242"/>
            <a:ext cx="12537968" cy="6835721"/>
          </a:xfrm>
          <a:prstGeom prst="rect">
            <a:avLst/>
          </a:prstGeom>
          <a:ln w="12700">
            <a:miter lim="400000"/>
          </a:ln>
        </p:spPr>
      </p:pic>
      <p:sp>
        <p:nvSpPr>
          <p:cNvPr id="239" name="LED lights are used to create a specific light recipe for each plant, giving the greens exactly the spectrum, intensity, and frequency they need for photosynthesis in the most energy-efficient way possible.…"/>
          <p:cNvSpPr txBox="1"/>
          <p:nvPr/>
        </p:nvSpPr>
        <p:spPr>
          <a:xfrm>
            <a:off x="74866" y="7391124"/>
            <a:ext cx="12855068"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2500">
                <a:solidFill>
                  <a:srgbClr val="FFFFFF"/>
                </a:solidFill>
                <a:latin typeface="Microsoft Sans Serif"/>
                <a:ea typeface="Microsoft Sans Serif"/>
                <a:cs typeface="Microsoft Sans Serif"/>
                <a:sym typeface="Microsoft Sans Serif"/>
              </a:defRPr>
            </a:pPr>
            <a:r>
              <a:t>LED lights are used to create a specific light recipe for each plant, giving the greens exactly the spectrum, intensity, and frequency they need for photosynthesis in the most energy-efficient way possible.  </a:t>
            </a:r>
          </a:p>
          <a:p>
            <a:pPr defTabSz="457200">
              <a:spcBef>
                <a:spcPts val="0"/>
              </a:spcBef>
              <a:defRPr sz="2500">
                <a:solidFill>
                  <a:srgbClr val="FFFFFF"/>
                </a:solidFill>
                <a:latin typeface="Microsoft Sans Serif"/>
                <a:ea typeface="Microsoft Sans Serif"/>
                <a:cs typeface="Microsoft Sans Serif"/>
                <a:sym typeface="Microsoft Sans Serif"/>
              </a:defRPr>
            </a:pPr>
            <a:r>
              <a:t>This engineered lighting allows us to control size, shape, texture, colour, flavour, and nutrition with razor-sharp precision and increased productivity.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Further investigation pinpointed more specific effects of different light wavelengths on plants grown indoors. The findings of these study provide the basis of LED light recipes:…"/>
          <p:cNvSpPr txBox="1"/>
          <p:nvPr/>
        </p:nvSpPr>
        <p:spPr>
          <a:xfrm>
            <a:off x="0" y="984249"/>
            <a:ext cx="13004801" cy="778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2600">
                <a:solidFill>
                  <a:srgbClr val="FFFFFF"/>
                </a:solidFill>
                <a:latin typeface="Microsoft Sans Serif"/>
                <a:ea typeface="Microsoft Sans Serif"/>
                <a:cs typeface="Microsoft Sans Serif"/>
                <a:sym typeface="Microsoft Sans Serif"/>
              </a:defRPr>
            </a:pPr>
            <a:r>
              <a:t>Further investigation pinpointed more specific effects of different light wavelengths on plants grown indoors. The findings of these study provide the basis of LED light recipes:</a:t>
            </a:r>
          </a:p>
          <a:p>
            <a:pPr marL="339911" indent="-339911">
              <a:spcBef>
                <a:spcPts val="2800"/>
              </a:spcBef>
              <a:buClr>
                <a:schemeClr val="accent1"/>
              </a:buClr>
              <a:buSzPct val="104999"/>
              <a:buFont typeface="Avenir Next"/>
              <a:buChar char="‣"/>
              <a:defRPr sz="2600">
                <a:solidFill>
                  <a:srgbClr val="FFFFFF"/>
                </a:solidFill>
                <a:latin typeface="Microsoft Sans Serif"/>
                <a:ea typeface="Microsoft Sans Serif"/>
                <a:cs typeface="Microsoft Sans Serif"/>
                <a:sym typeface="Microsoft Sans Serif"/>
              </a:defRPr>
            </a:pPr>
            <a:r>
              <a:rPr>
                <a:solidFill>
                  <a:schemeClr val="accent1"/>
                </a:solidFill>
              </a:rPr>
              <a:t>Red Light </a:t>
            </a:r>
            <a:r>
              <a:t>(630 -660 nm) is essential for the growth of stems, as well as the expansion of leaves. This wavelength also regulates flowering, dormancy periods, and seed germination.</a:t>
            </a:r>
          </a:p>
          <a:p>
            <a:pPr marL="339911" indent="-339911">
              <a:spcBef>
                <a:spcPts val="2800"/>
              </a:spcBef>
              <a:buClr>
                <a:schemeClr val="accent1"/>
              </a:buClr>
              <a:buSzPct val="104999"/>
              <a:buFont typeface="Avenir Next"/>
              <a:buChar char="‣"/>
              <a:defRPr sz="2600">
                <a:solidFill>
                  <a:srgbClr val="FFFFFF"/>
                </a:solidFill>
                <a:latin typeface="Microsoft Sans Serif"/>
                <a:ea typeface="Microsoft Sans Serif"/>
                <a:cs typeface="Microsoft Sans Serif"/>
                <a:sym typeface="Microsoft Sans Serif"/>
              </a:defRPr>
            </a:pPr>
            <a:r>
              <a:rPr>
                <a:solidFill>
                  <a:schemeClr val="accent1"/>
                </a:solidFill>
              </a:rPr>
              <a:t>Blue Light </a:t>
            </a:r>
            <a:r>
              <a:t>(400 -520 nm) needs to be carefully mixed with light in other spectra since overexposure to light in this wavelength may stunt the growth of certain plant species. Light in the blue range also affects the chlorophyll content present in the plant as well as leaf thickness.</a:t>
            </a:r>
          </a:p>
          <a:p>
            <a:pPr marL="339911" indent="-339911">
              <a:spcBef>
                <a:spcPts val="2800"/>
              </a:spcBef>
              <a:buClr>
                <a:schemeClr val="accent1"/>
              </a:buClr>
              <a:buSzPct val="104999"/>
              <a:buFont typeface="Avenir Next"/>
              <a:buChar char="‣"/>
              <a:defRPr sz="2600">
                <a:solidFill>
                  <a:srgbClr val="FFFFFF"/>
                </a:solidFill>
                <a:latin typeface="Microsoft Sans Serif"/>
                <a:ea typeface="Microsoft Sans Serif"/>
                <a:cs typeface="Microsoft Sans Serif"/>
                <a:sym typeface="Microsoft Sans Serif"/>
              </a:defRPr>
            </a:pPr>
            <a:r>
              <a:rPr>
                <a:solidFill>
                  <a:schemeClr val="accent1"/>
                </a:solidFill>
              </a:rPr>
              <a:t>Green Light </a:t>
            </a:r>
            <a:r>
              <a:t>(500 – 600 nm) was once thought not to be necessary for plants, but recent studies have discovered this wavelength penetrates through thick top canopies to support the leaves in the lower canopy.</a:t>
            </a:r>
          </a:p>
          <a:p>
            <a:pPr marL="339911" indent="-339911">
              <a:spcBef>
                <a:spcPts val="2800"/>
              </a:spcBef>
              <a:buClr>
                <a:schemeClr val="accent1"/>
              </a:buClr>
              <a:buSzPct val="104999"/>
              <a:buFont typeface="Avenir Next"/>
              <a:buChar char="‣"/>
              <a:defRPr sz="2600">
                <a:solidFill>
                  <a:srgbClr val="FFFFFF"/>
                </a:solidFill>
                <a:latin typeface="Microsoft Sans Serif"/>
                <a:ea typeface="Microsoft Sans Serif"/>
                <a:cs typeface="Microsoft Sans Serif"/>
                <a:sym typeface="Microsoft Sans Serif"/>
              </a:defRPr>
            </a:pPr>
            <a:r>
              <a:rPr>
                <a:solidFill>
                  <a:schemeClr val="accent1"/>
                </a:solidFill>
              </a:rPr>
              <a:t>Far Red Light </a:t>
            </a:r>
            <a:r>
              <a:t>(720 – 740 nm) also passes through dense upper canopies to support the growth of leaves located lower on the plants. In addition, exposure to IR light reduces the time a plant needs to flower. Another benefit of far red light is that plants exposed to this wavelength tend to produce larger leaves than those not exposed to light in this spectrum.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ynopsis"/>
          <p:cNvSpPr txBox="1"/>
          <p:nvPr>
            <p:ph type="title"/>
          </p:nvPr>
        </p:nvSpPr>
        <p:spPr>
          <a:xfrm>
            <a:off x="406400" y="1364655"/>
            <a:ext cx="12192000" cy="723901"/>
          </a:xfrm>
          <a:prstGeom prst="rect">
            <a:avLst/>
          </a:prstGeom>
        </p:spPr>
        <p:txBody>
          <a:bodyPr/>
          <a:lstStyle>
            <a:lvl1pPr defTabSz="467359">
              <a:spcBef>
                <a:spcPts val="2200"/>
              </a:spcBef>
              <a:defRPr sz="4800"/>
            </a:lvl1pPr>
          </a:lstStyle>
          <a:p>
            <a:pPr/>
            <a:r>
              <a:t>Synopsis</a:t>
            </a:r>
          </a:p>
        </p:txBody>
      </p:sp>
      <p:sp>
        <p:nvSpPr>
          <p:cNvPr id="170" name="Implementation of an IoT based hydroponics smart farm, incorporating a structure that combines the functionality of rain water harvestation, as well as solar energy harvestation. This modification helps us reduce the cost of setting up a traditional hydroponics farm, by efficiently making use of available natural resources.…"/>
          <p:cNvSpPr txBox="1"/>
          <p:nvPr>
            <p:ph type="body" idx="1"/>
          </p:nvPr>
        </p:nvSpPr>
        <p:spPr>
          <a:xfrm>
            <a:off x="406400" y="2447088"/>
            <a:ext cx="12192000" cy="6108701"/>
          </a:xfrm>
          <a:prstGeom prst="rect">
            <a:avLst/>
          </a:prstGeom>
        </p:spPr>
        <p:txBody>
          <a:bodyPr/>
          <a:lstStyle/>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r>
              <a:t>Implementation of an IoT based hydroponics smart farm, incorporating a structure that combines the functionality of rain water harvestation, as well as solar energy harvestation. This modification helps us reduce the cost of setting up a traditional hydroponics farm, by efficiently making use of available natural resources. </a:t>
            </a: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r>
              <a:t>Determining weather conditions and based on sensor readings, the “Flower” would be able to switch between functioning as a solar energy harvesting system, and a rain water harvesting system. </a:t>
            </a: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r>
              <a:t>The solar energy that is harvested and stored, would in turn be used to power the smart farm, thus being able to set up a sustainable environment for plant growth making use of natural resources, reducing costs at the same time.</a:t>
            </a: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r>
              <a:t>Plants use only certain regions of the light spectrum for growth. Hence using LED grow lights, we will be able to set up an indoor farm under a controlled environment, that can promote the 24*7 growth of crops. This can increase production and maximise profits.</a:t>
            </a: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p>
          <a:p>
            <a:pPr marL="209960" indent="-209960" defTabSz="333756">
              <a:spcBef>
                <a:spcPts val="0"/>
              </a:spcBef>
              <a:buChar char="‣"/>
              <a:defRPr sz="2117">
                <a:solidFill>
                  <a:srgbClr val="FFFFFF"/>
                </a:solidFill>
                <a:latin typeface="Microsoft Sans Serif"/>
                <a:ea typeface="Microsoft Sans Serif"/>
                <a:cs typeface="Microsoft Sans Serif"/>
                <a:sym typeface="Microsoft Sans Serif"/>
              </a:defRPr>
            </a:pPr>
            <a:r>
              <a:t>Making use of the best combination of hydroponic nutrient solutions in the implemented hydroponics system, the rate of growth of certain crops can be improved, compared to that achieved by traditional growing techniques.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Flower"/>
          <p:cNvSpPr/>
          <p:nvPr/>
        </p:nvSpPr>
        <p:spPr>
          <a:xfrm>
            <a:off x="7750515" y="959555"/>
            <a:ext cx="4349174" cy="1617502"/>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4500">
                <a:solidFill>
                  <a:srgbClr val="000000"/>
                </a:solidFill>
                <a:latin typeface="+mn-lt"/>
                <a:ea typeface="+mn-ea"/>
                <a:cs typeface="+mn-cs"/>
                <a:sym typeface="DIN Condensed"/>
              </a:defRPr>
            </a:lvl1pPr>
          </a:lstStyle>
          <a:p>
            <a:pPr/>
            <a:r>
              <a:t>Flower</a:t>
            </a:r>
          </a:p>
        </p:txBody>
      </p:sp>
      <p:sp>
        <p:nvSpPr>
          <p:cNvPr id="173" name="Line"/>
          <p:cNvSpPr/>
          <p:nvPr/>
        </p:nvSpPr>
        <p:spPr>
          <a:xfrm>
            <a:off x="8128586" y="2569043"/>
            <a:ext cx="1" cy="2267496"/>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74" name="Line"/>
          <p:cNvSpPr/>
          <p:nvPr/>
        </p:nvSpPr>
        <p:spPr>
          <a:xfrm flipH="1">
            <a:off x="11564134" y="2503114"/>
            <a:ext cx="1" cy="4640456"/>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75" name="Solar energy"/>
          <p:cNvSpPr/>
          <p:nvPr/>
        </p:nvSpPr>
        <p:spPr>
          <a:xfrm>
            <a:off x="7420229" y="2815401"/>
            <a:ext cx="1416714" cy="1413974"/>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Solar energy</a:t>
            </a:r>
          </a:p>
        </p:txBody>
      </p:sp>
      <p:sp>
        <p:nvSpPr>
          <p:cNvPr id="176" name="Rain water"/>
          <p:cNvSpPr/>
          <p:nvPr/>
        </p:nvSpPr>
        <p:spPr>
          <a:xfrm>
            <a:off x="10929133" y="2887388"/>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a:defRPr>
            </a:lvl1pPr>
          </a:lstStyle>
          <a:p>
            <a:pPr/>
            <a:r>
              <a:t>Rain water</a:t>
            </a:r>
          </a:p>
        </p:txBody>
      </p:sp>
      <p:sp>
        <p:nvSpPr>
          <p:cNvPr id="177" name="Water tank"/>
          <p:cNvSpPr/>
          <p:nvPr/>
        </p:nvSpPr>
        <p:spPr>
          <a:xfrm>
            <a:off x="10929133" y="7135563"/>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000000"/>
                </a:solidFill>
                <a:latin typeface="+mn-lt"/>
                <a:ea typeface="+mn-ea"/>
                <a:cs typeface="+mn-cs"/>
                <a:sym typeface="DIN Condensed"/>
              </a:defRPr>
            </a:lvl1pPr>
          </a:lstStyle>
          <a:p>
            <a:pPr/>
            <a:r>
              <a:t>Water tank</a:t>
            </a:r>
          </a:p>
        </p:txBody>
      </p:sp>
      <p:sp>
        <p:nvSpPr>
          <p:cNvPr id="178" name="Stored solar energy"/>
          <p:cNvSpPr/>
          <p:nvPr/>
        </p:nvSpPr>
        <p:spPr>
          <a:xfrm>
            <a:off x="7493586" y="4819339"/>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000000"/>
                </a:solidFill>
                <a:latin typeface="+mn-lt"/>
                <a:ea typeface="+mn-ea"/>
                <a:cs typeface="+mn-cs"/>
                <a:sym typeface="DIN Condensed"/>
              </a:defRPr>
            </a:lvl1pPr>
          </a:lstStyle>
          <a:p>
            <a:pPr/>
            <a:r>
              <a:t>Stored solar energy</a:t>
            </a:r>
          </a:p>
        </p:txBody>
      </p:sp>
      <p:sp>
        <p:nvSpPr>
          <p:cNvPr id="179" name="Line"/>
          <p:cNvSpPr/>
          <p:nvPr/>
        </p:nvSpPr>
        <p:spPr>
          <a:xfrm flipH="1" flipV="1">
            <a:off x="4439269" y="7770563"/>
            <a:ext cx="6473263"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80" name="Hydroponics system…"/>
          <p:cNvSpPr/>
          <p:nvPr/>
        </p:nvSpPr>
        <p:spPr>
          <a:xfrm>
            <a:off x="805666" y="6526549"/>
            <a:ext cx="3656705" cy="2267496"/>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000000"/>
                </a:solidFill>
                <a:latin typeface="+mn-lt"/>
                <a:ea typeface="+mn-ea"/>
                <a:cs typeface="+mn-cs"/>
                <a:sym typeface="DIN Condensed"/>
              </a:defRPr>
            </a:pPr>
            <a:r>
              <a:t>Hydroponics system</a:t>
            </a:r>
          </a:p>
          <a:p>
            <a:pPr algn="ctr">
              <a:lnSpc>
                <a:spcPct val="80000"/>
              </a:lnSpc>
              <a:spcBef>
                <a:spcPts val="0"/>
              </a:spcBef>
              <a:defRPr cap="all" sz="2800">
                <a:solidFill>
                  <a:srgbClr val="000000"/>
                </a:solidFill>
                <a:latin typeface="+mn-lt"/>
                <a:ea typeface="+mn-ea"/>
                <a:cs typeface="+mn-cs"/>
                <a:sym typeface="DIN Condensed"/>
              </a:defRPr>
            </a:pPr>
            <a:r>
              <a:t>And vertical farming</a:t>
            </a:r>
          </a:p>
          <a:p>
            <a:pPr algn="ctr">
              <a:lnSpc>
                <a:spcPct val="80000"/>
              </a:lnSpc>
              <a:spcBef>
                <a:spcPts val="0"/>
              </a:spcBef>
              <a:defRPr cap="all">
                <a:solidFill>
                  <a:srgbClr val="FFFFFF"/>
                </a:solidFill>
                <a:latin typeface="+mn-lt"/>
                <a:ea typeface="+mn-ea"/>
                <a:cs typeface="+mn-cs"/>
                <a:sym typeface="DIN Condensed"/>
              </a:defRPr>
            </a:pPr>
            <a:r>
              <a:t>[Different sectors for different crops]</a:t>
            </a:r>
          </a:p>
        </p:txBody>
      </p:sp>
      <p:sp>
        <p:nvSpPr>
          <p:cNvPr id="181" name="Growth lights"/>
          <p:cNvSpPr/>
          <p:nvPr/>
        </p:nvSpPr>
        <p:spPr>
          <a:xfrm>
            <a:off x="858602" y="5109276"/>
            <a:ext cx="3630237" cy="637189"/>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000000"/>
                </a:solidFill>
                <a:latin typeface="+mn-lt"/>
                <a:ea typeface="+mn-ea"/>
                <a:cs typeface="+mn-cs"/>
                <a:sym typeface="DIN Condensed"/>
              </a:defRPr>
            </a:lvl1pPr>
          </a:lstStyle>
          <a:p>
            <a:pPr/>
            <a:r>
              <a:t>Growth lights</a:t>
            </a:r>
          </a:p>
        </p:txBody>
      </p:sp>
      <p:sp>
        <p:nvSpPr>
          <p:cNvPr id="182" name="Leaf"/>
          <p:cNvSpPr/>
          <p:nvPr/>
        </p:nvSpPr>
        <p:spPr>
          <a:xfrm>
            <a:off x="963140" y="6023450"/>
            <a:ext cx="454395" cy="52910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3" name="Leaf"/>
          <p:cNvSpPr/>
          <p:nvPr/>
        </p:nvSpPr>
        <p:spPr>
          <a:xfrm>
            <a:off x="2928048" y="6035487"/>
            <a:ext cx="253619" cy="529101"/>
          </a:xfrm>
          <a:custGeom>
            <a:avLst/>
            <a:gdLst/>
            <a:ahLst/>
            <a:cxnLst>
              <a:cxn ang="0">
                <a:pos x="wd2" y="hd2"/>
              </a:cxn>
              <a:cxn ang="5400000">
                <a:pos x="wd2" y="hd2"/>
              </a:cxn>
              <a:cxn ang="10800000">
                <a:pos x="wd2" y="hd2"/>
              </a:cxn>
              <a:cxn ang="16200000">
                <a:pos x="wd2" y="hd2"/>
              </a:cxn>
            </a:cxnLst>
            <a:rect l="0" t="0" r="r" b="b"/>
            <a:pathLst>
              <a:path w="21051" h="21257" fill="norm" stroke="1" extrusionOk="0">
                <a:moveTo>
                  <a:pt x="8569" y="0"/>
                </a:moveTo>
                <a:cubicBezTo>
                  <a:pt x="8569" y="0"/>
                  <a:pt x="7960" y="872"/>
                  <a:pt x="7063" y="1296"/>
                </a:cubicBezTo>
                <a:cubicBezTo>
                  <a:pt x="7063" y="1296"/>
                  <a:pt x="6773" y="1291"/>
                  <a:pt x="6305" y="1071"/>
                </a:cubicBezTo>
                <a:cubicBezTo>
                  <a:pt x="5070" y="2064"/>
                  <a:pt x="4829" y="2643"/>
                  <a:pt x="4829" y="2643"/>
                </a:cubicBezTo>
                <a:cubicBezTo>
                  <a:pt x="4829" y="2643"/>
                  <a:pt x="4438" y="2681"/>
                  <a:pt x="3930" y="2574"/>
                </a:cubicBezTo>
                <a:cubicBezTo>
                  <a:pt x="3128" y="3239"/>
                  <a:pt x="3078" y="4268"/>
                  <a:pt x="3078" y="4268"/>
                </a:cubicBezTo>
                <a:cubicBezTo>
                  <a:pt x="3078" y="4268"/>
                  <a:pt x="2753" y="4335"/>
                  <a:pt x="2203" y="4231"/>
                </a:cubicBezTo>
                <a:cubicBezTo>
                  <a:pt x="1635" y="5413"/>
                  <a:pt x="1792" y="6413"/>
                  <a:pt x="1792" y="6413"/>
                </a:cubicBezTo>
                <a:cubicBezTo>
                  <a:pt x="1792" y="6413"/>
                  <a:pt x="1308" y="6468"/>
                  <a:pt x="955" y="6337"/>
                </a:cubicBezTo>
                <a:cubicBezTo>
                  <a:pt x="298" y="7555"/>
                  <a:pt x="1031" y="9725"/>
                  <a:pt x="1031" y="9725"/>
                </a:cubicBezTo>
                <a:cubicBezTo>
                  <a:pt x="1031" y="9725"/>
                  <a:pt x="857" y="9731"/>
                  <a:pt x="0" y="9765"/>
                </a:cubicBezTo>
                <a:cubicBezTo>
                  <a:pt x="33" y="11547"/>
                  <a:pt x="2351" y="13629"/>
                  <a:pt x="2351" y="13629"/>
                </a:cubicBezTo>
                <a:cubicBezTo>
                  <a:pt x="2351" y="13629"/>
                  <a:pt x="1961" y="13730"/>
                  <a:pt x="1320" y="13851"/>
                </a:cubicBezTo>
                <a:cubicBezTo>
                  <a:pt x="2533" y="15496"/>
                  <a:pt x="7438" y="17151"/>
                  <a:pt x="9007" y="17647"/>
                </a:cubicBezTo>
                <a:cubicBezTo>
                  <a:pt x="8362" y="19739"/>
                  <a:pt x="7186" y="20393"/>
                  <a:pt x="6980" y="20603"/>
                </a:cubicBezTo>
                <a:cubicBezTo>
                  <a:pt x="6624" y="20967"/>
                  <a:pt x="8642" y="21600"/>
                  <a:pt x="9038" y="21026"/>
                </a:cubicBezTo>
                <a:cubicBezTo>
                  <a:pt x="9646" y="20377"/>
                  <a:pt x="10024" y="19132"/>
                  <a:pt x="10258" y="17707"/>
                </a:cubicBezTo>
                <a:cubicBezTo>
                  <a:pt x="19307" y="16546"/>
                  <a:pt x="20265" y="13117"/>
                  <a:pt x="20265" y="13117"/>
                </a:cubicBezTo>
                <a:cubicBezTo>
                  <a:pt x="20265" y="13117"/>
                  <a:pt x="19734" y="13084"/>
                  <a:pt x="19203" y="12995"/>
                </a:cubicBezTo>
                <a:cubicBezTo>
                  <a:pt x="21600" y="10731"/>
                  <a:pt x="20978" y="8626"/>
                  <a:pt x="20978" y="8626"/>
                </a:cubicBezTo>
                <a:cubicBezTo>
                  <a:pt x="20978" y="8626"/>
                  <a:pt x="20532" y="8683"/>
                  <a:pt x="19875" y="8574"/>
                </a:cubicBezTo>
                <a:cubicBezTo>
                  <a:pt x="20421" y="6667"/>
                  <a:pt x="19241" y="4715"/>
                  <a:pt x="19241" y="4715"/>
                </a:cubicBezTo>
                <a:cubicBezTo>
                  <a:pt x="19241" y="4715"/>
                  <a:pt x="18747" y="4854"/>
                  <a:pt x="18238" y="4840"/>
                </a:cubicBezTo>
                <a:cubicBezTo>
                  <a:pt x="17533" y="3662"/>
                  <a:pt x="16670" y="2678"/>
                  <a:pt x="16670" y="2678"/>
                </a:cubicBezTo>
                <a:cubicBezTo>
                  <a:pt x="16670" y="2678"/>
                  <a:pt x="16400" y="2794"/>
                  <a:pt x="15946" y="2838"/>
                </a:cubicBezTo>
                <a:cubicBezTo>
                  <a:pt x="15399" y="2183"/>
                  <a:pt x="13619" y="1268"/>
                  <a:pt x="13619" y="1268"/>
                </a:cubicBezTo>
                <a:cubicBezTo>
                  <a:pt x="13619" y="1268"/>
                  <a:pt x="13482" y="1326"/>
                  <a:pt x="13009" y="1473"/>
                </a:cubicBezTo>
                <a:cubicBezTo>
                  <a:pt x="12618" y="1044"/>
                  <a:pt x="11299" y="602"/>
                  <a:pt x="11299" y="602"/>
                </a:cubicBezTo>
                <a:lnTo>
                  <a:pt x="10682" y="881"/>
                </a:lnTo>
                <a:cubicBezTo>
                  <a:pt x="10682" y="881"/>
                  <a:pt x="9822" y="323"/>
                  <a:pt x="8569"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4" name="Leaf"/>
          <p:cNvSpPr/>
          <p:nvPr/>
        </p:nvSpPr>
        <p:spPr>
          <a:xfrm>
            <a:off x="1452932" y="6023450"/>
            <a:ext cx="454395" cy="52910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5" name="Leaf"/>
          <p:cNvSpPr/>
          <p:nvPr/>
        </p:nvSpPr>
        <p:spPr>
          <a:xfrm>
            <a:off x="3335184" y="6023450"/>
            <a:ext cx="253619" cy="529102"/>
          </a:xfrm>
          <a:custGeom>
            <a:avLst/>
            <a:gdLst/>
            <a:ahLst/>
            <a:cxnLst>
              <a:cxn ang="0">
                <a:pos x="wd2" y="hd2"/>
              </a:cxn>
              <a:cxn ang="5400000">
                <a:pos x="wd2" y="hd2"/>
              </a:cxn>
              <a:cxn ang="10800000">
                <a:pos x="wd2" y="hd2"/>
              </a:cxn>
              <a:cxn ang="16200000">
                <a:pos x="wd2" y="hd2"/>
              </a:cxn>
            </a:cxnLst>
            <a:rect l="0" t="0" r="r" b="b"/>
            <a:pathLst>
              <a:path w="21051" h="21257" fill="norm" stroke="1" extrusionOk="0">
                <a:moveTo>
                  <a:pt x="8569" y="0"/>
                </a:moveTo>
                <a:cubicBezTo>
                  <a:pt x="8569" y="0"/>
                  <a:pt x="7960" y="872"/>
                  <a:pt x="7063" y="1296"/>
                </a:cubicBezTo>
                <a:cubicBezTo>
                  <a:pt x="7063" y="1296"/>
                  <a:pt x="6773" y="1291"/>
                  <a:pt x="6305" y="1071"/>
                </a:cubicBezTo>
                <a:cubicBezTo>
                  <a:pt x="5070" y="2064"/>
                  <a:pt x="4829" y="2643"/>
                  <a:pt x="4829" y="2643"/>
                </a:cubicBezTo>
                <a:cubicBezTo>
                  <a:pt x="4829" y="2643"/>
                  <a:pt x="4438" y="2681"/>
                  <a:pt x="3930" y="2574"/>
                </a:cubicBezTo>
                <a:cubicBezTo>
                  <a:pt x="3128" y="3239"/>
                  <a:pt x="3078" y="4268"/>
                  <a:pt x="3078" y="4268"/>
                </a:cubicBezTo>
                <a:cubicBezTo>
                  <a:pt x="3078" y="4268"/>
                  <a:pt x="2753" y="4335"/>
                  <a:pt x="2203" y="4231"/>
                </a:cubicBezTo>
                <a:cubicBezTo>
                  <a:pt x="1635" y="5413"/>
                  <a:pt x="1792" y="6413"/>
                  <a:pt x="1792" y="6413"/>
                </a:cubicBezTo>
                <a:cubicBezTo>
                  <a:pt x="1792" y="6413"/>
                  <a:pt x="1308" y="6468"/>
                  <a:pt x="955" y="6337"/>
                </a:cubicBezTo>
                <a:cubicBezTo>
                  <a:pt x="298" y="7555"/>
                  <a:pt x="1031" y="9725"/>
                  <a:pt x="1031" y="9725"/>
                </a:cubicBezTo>
                <a:cubicBezTo>
                  <a:pt x="1031" y="9725"/>
                  <a:pt x="857" y="9731"/>
                  <a:pt x="0" y="9765"/>
                </a:cubicBezTo>
                <a:cubicBezTo>
                  <a:pt x="33" y="11547"/>
                  <a:pt x="2351" y="13629"/>
                  <a:pt x="2351" y="13629"/>
                </a:cubicBezTo>
                <a:cubicBezTo>
                  <a:pt x="2351" y="13629"/>
                  <a:pt x="1961" y="13730"/>
                  <a:pt x="1320" y="13851"/>
                </a:cubicBezTo>
                <a:cubicBezTo>
                  <a:pt x="2533" y="15496"/>
                  <a:pt x="7438" y="17151"/>
                  <a:pt x="9007" y="17647"/>
                </a:cubicBezTo>
                <a:cubicBezTo>
                  <a:pt x="8362" y="19739"/>
                  <a:pt x="7186" y="20393"/>
                  <a:pt x="6980" y="20603"/>
                </a:cubicBezTo>
                <a:cubicBezTo>
                  <a:pt x="6624" y="20967"/>
                  <a:pt x="8642" y="21600"/>
                  <a:pt x="9038" y="21026"/>
                </a:cubicBezTo>
                <a:cubicBezTo>
                  <a:pt x="9646" y="20377"/>
                  <a:pt x="10024" y="19132"/>
                  <a:pt x="10258" y="17707"/>
                </a:cubicBezTo>
                <a:cubicBezTo>
                  <a:pt x="19307" y="16546"/>
                  <a:pt x="20265" y="13117"/>
                  <a:pt x="20265" y="13117"/>
                </a:cubicBezTo>
                <a:cubicBezTo>
                  <a:pt x="20265" y="13117"/>
                  <a:pt x="19734" y="13084"/>
                  <a:pt x="19203" y="12995"/>
                </a:cubicBezTo>
                <a:cubicBezTo>
                  <a:pt x="21600" y="10731"/>
                  <a:pt x="20978" y="8626"/>
                  <a:pt x="20978" y="8626"/>
                </a:cubicBezTo>
                <a:cubicBezTo>
                  <a:pt x="20978" y="8626"/>
                  <a:pt x="20532" y="8683"/>
                  <a:pt x="19875" y="8574"/>
                </a:cubicBezTo>
                <a:cubicBezTo>
                  <a:pt x="20421" y="6667"/>
                  <a:pt x="19241" y="4715"/>
                  <a:pt x="19241" y="4715"/>
                </a:cubicBezTo>
                <a:cubicBezTo>
                  <a:pt x="19241" y="4715"/>
                  <a:pt x="18747" y="4854"/>
                  <a:pt x="18238" y="4840"/>
                </a:cubicBezTo>
                <a:cubicBezTo>
                  <a:pt x="17533" y="3662"/>
                  <a:pt x="16670" y="2678"/>
                  <a:pt x="16670" y="2678"/>
                </a:cubicBezTo>
                <a:cubicBezTo>
                  <a:pt x="16670" y="2678"/>
                  <a:pt x="16400" y="2794"/>
                  <a:pt x="15946" y="2838"/>
                </a:cubicBezTo>
                <a:cubicBezTo>
                  <a:pt x="15399" y="2183"/>
                  <a:pt x="13619" y="1268"/>
                  <a:pt x="13619" y="1268"/>
                </a:cubicBezTo>
                <a:cubicBezTo>
                  <a:pt x="13619" y="1268"/>
                  <a:pt x="13482" y="1326"/>
                  <a:pt x="13009" y="1473"/>
                </a:cubicBezTo>
                <a:cubicBezTo>
                  <a:pt x="12618" y="1044"/>
                  <a:pt x="11299" y="602"/>
                  <a:pt x="11299" y="602"/>
                </a:cubicBezTo>
                <a:lnTo>
                  <a:pt x="10682" y="881"/>
                </a:lnTo>
                <a:cubicBezTo>
                  <a:pt x="10682" y="881"/>
                  <a:pt x="9822" y="323"/>
                  <a:pt x="8569"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6" name="Leaf"/>
          <p:cNvSpPr/>
          <p:nvPr/>
        </p:nvSpPr>
        <p:spPr>
          <a:xfrm>
            <a:off x="2438256" y="6023450"/>
            <a:ext cx="454395" cy="52910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7" name="Leaf"/>
          <p:cNvSpPr/>
          <p:nvPr/>
        </p:nvSpPr>
        <p:spPr>
          <a:xfrm>
            <a:off x="3737949" y="6023450"/>
            <a:ext cx="253619" cy="529102"/>
          </a:xfrm>
          <a:custGeom>
            <a:avLst/>
            <a:gdLst/>
            <a:ahLst/>
            <a:cxnLst>
              <a:cxn ang="0">
                <a:pos x="wd2" y="hd2"/>
              </a:cxn>
              <a:cxn ang="5400000">
                <a:pos x="wd2" y="hd2"/>
              </a:cxn>
              <a:cxn ang="10800000">
                <a:pos x="wd2" y="hd2"/>
              </a:cxn>
              <a:cxn ang="16200000">
                <a:pos x="wd2" y="hd2"/>
              </a:cxn>
            </a:cxnLst>
            <a:rect l="0" t="0" r="r" b="b"/>
            <a:pathLst>
              <a:path w="21051" h="21257" fill="norm" stroke="1" extrusionOk="0">
                <a:moveTo>
                  <a:pt x="8569" y="0"/>
                </a:moveTo>
                <a:cubicBezTo>
                  <a:pt x="8569" y="0"/>
                  <a:pt x="7960" y="872"/>
                  <a:pt x="7063" y="1296"/>
                </a:cubicBezTo>
                <a:cubicBezTo>
                  <a:pt x="7063" y="1296"/>
                  <a:pt x="6773" y="1291"/>
                  <a:pt x="6305" y="1071"/>
                </a:cubicBezTo>
                <a:cubicBezTo>
                  <a:pt x="5070" y="2064"/>
                  <a:pt x="4829" y="2643"/>
                  <a:pt x="4829" y="2643"/>
                </a:cubicBezTo>
                <a:cubicBezTo>
                  <a:pt x="4829" y="2643"/>
                  <a:pt x="4438" y="2681"/>
                  <a:pt x="3930" y="2574"/>
                </a:cubicBezTo>
                <a:cubicBezTo>
                  <a:pt x="3128" y="3239"/>
                  <a:pt x="3078" y="4268"/>
                  <a:pt x="3078" y="4268"/>
                </a:cubicBezTo>
                <a:cubicBezTo>
                  <a:pt x="3078" y="4268"/>
                  <a:pt x="2753" y="4335"/>
                  <a:pt x="2203" y="4231"/>
                </a:cubicBezTo>
                <a:cubicBezTo>
                  <a:pt x="1635" y="5413"/>
                  <a:pt x="1792" y="6413"/>
                  <a:pt x="1792" y="6413"/>
                </a:cubicBezTo>
                <a:cubicBezTo>
                  <a:pt x="1792" y="6413"/>
                  <a:pt x="1308" y="6468"/>
                  <a:pt x="955" y="6337"/>
                </a:cubicBezTo>
                <a:cubicBezTo>
                  <a:pt x="298" y="7555"/>
                  <a:pt x="1031" y="9725"/>
                  <a:pt x="1031" y="9725"/>
                </a:cubicBezTo>
                <a:cubicBezTo>
                  <a:pt x="1031" y="9725"/>
                  <a:pt x="857" y="9731"/>
                  <a:pt x="0" y="9765"/>
                </a:cubicBezTo>
                <a:cubicBezTo>
                  <a:pt x="33" y="11547"/>
                  <a:pt x="2351" y="13629"/>
                  <a:pt x="2351" y="13629"/>
                </a:cubicBezTo>
                <a:cubicBezTo>
                  <a:pt x="2351" y="13629"/>
                  <a:pt x="1961" y="13730"/>
                  <a:pt x="1320" y="13851"/>
                </a:cubicBezTo>
                <a:cubicBezTo>
                  <a:pt x="2533" y="15496"/>
                  <a:pt x="7438" y="17151"/>
                  <a:pt x="9007" y="17647"/>
                </a:cubicBezTo>
                <a:cubicBezTo>
                  <a:pt x="8362" y="19739"/>
                  <a:pt x="7186" y="20393"/>
                  <a:pt x="6980" y="20603"/>
                </a:cubicBezTo>
                <a:cubicBezTo>
                  <a:pt x="6624" y="20967"/>
                  <a:pt x="8642" y="21600"/>
                  <a:pt x="9038" y="21026"/>
                </a:cubicBezTo>
                <a:cubicBezTo>
                  <a:pt x="9646" y="20377"/>
                  <a:pt x="10024" y="19132"/>
                  <a:pt x="10258" y="17707"/>
                </a:cubicBezTo>
                <a:cubicBezTo>
                  <a:pt x="19307" y="16546"/>
                  <a:pt x="20265" y="13117"/>
                  <a:pt x="20265" y="13117"/>
                </a:cubicBezTo>
                <a:cubicBezTo>
                  <a:pt x="20265" y="13117"/>
                  <a:pt x="19734" y="13084"/>
                  <a:pt x="19203" y="12995"/>
                </a:cubicBezTo>
                <a:cubicBezTo>
                  <a:pt x="21600" y="10731"/>
                  <a:pt x="20978" y="8626"/>
                  <a:pt x="20978" y="8626"/>
                </a:cubicBezTo>
                <a:cubicBezTo>
                  <a:pt x="20978" y="8626"/>
                  <a:pt x="20532" y="8683"/>
                  <a:pt x="19875" y="8574"/>
                </a:cubicBezTo>
                <a:cubicBezTo>
                  <a:pt x="20421" y="6667"/>
                  <a:pt x="19241" y="4715"/>
                  <a:pt x="19241" y="4715"/>
                </a:cubicBezTo>
                <a:cubicBezTo>
                  <a:pt x="19241" y="4715"/>
                  <a:pt x="18747" y="4854"/>
                  <a:pt x="18238" y="4840"/>
                </a:cubicBezTo>
                <a:cubicBezTo>
                  <a:pt x="17533" y="3662"/>
                  <a:pt x="16670" y="2678"/>
                  <a:pt x="16670" y="2678"/>
                </a:cubicBezTo>
                <a:cubicBezTo>
                  <a:pt x="16670" y="2678"/>
                  <a:pt x="16400" y="2794"/>
                  <a:pt x="15946" y="2838"/>
                </a:cubicBezTo>
                <a:cubicBezTo>
                  <a:pt x="15399" y="2183"/>
                  <a:pt x="13619" y="1268"/>
                  <a:pt x="13619" y="1268"/>
                </a:cubicBezTo>
                <a:cubicBezTo>
                  <a:pt x="13619" y="1268"/>
                  <a:pt x="13482" y="1326"/>
                  <a:pt x="13009" y="1473"/>
                </a:cubicBezTo>
                <a:cubicBezTo>
                  <a:pt x="12618" y="1044"/>
                  <a:pt x="11299" y="602"/>
                  <a:pt x="11299" y="602"/>
                </a:cubicBezTo>
                <a:lnTo>
                  <a:pt x="10682" y="881"/>
                </a:lnTo>
                <a:cubicBezTo>
                  <a:pt x="10682" y="881"/>
                  <a:pt x="9822" y="323"/>
                  <a:pt x="8569"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8" name="Leaf"/>
          <p:cNvSpPr/>
          <p:nvPr/>
        </p:nvSpPr>
        <p:spPr>
          <a:xfrm>
            <a:off x="1945594" y="6023450"/>
            <a:ext cx="454395" cy="52910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10253" y="0"/>
                </a:moveTo>
                <a:cubicBezTo>
                  <a:pt x="10253" y="0"/>
                  <a:pt x="10166" y="1002"/>
                  <a:pt x="9581" y="1910"/>
                </a:cubicBezTo>
                <a:cubicBezTo>
                  <a:pt x="8875" y="3004"/>
                  <a:pt x="9056" y="4664"/>
                  <a:pt x="9056" y="4664"/>
                </a:cubicBezTo>
                <a:cubicBezTo>
                  <a:pt x="9056" y="4664"/>
                  <a:pt x="8708" y="4636"/>
                  <a:pt x="8359" y="4514"/>
                </a:cubicBezTo>
                <a:cubicBezTo>
                  <a:pt x="7930" y="4364"/>
                  <a:pt x="7529" y="4107"/>
                  <a:pt x="7529" y="4107"/>
                </a:cubicBezTo>
                <a:cubicBezTo>
                  <a:pt x="7529" y="4107"/>
                  <a:pt x="7573" y="5424"/>
                  <a:pt x="8219" y="6395"/>
                </a:cubicBezTo>
                <a:cubicBezTo>
                  <a:pt x="8820" y="7299"/>
                  <a:pt x="9798" y="8005"/>
                  <a:pt x="9294" y="8349"/>
                </a:cubicBezTo>
                <a:cubicBezTo>
                  <a:pt x="8790" y="8692"/>
                  <a:pt x="7681" y="7576"/>
                  <a:pt x="7681" y="7576"/>
                </a:cubicBezTo>
                <a:lnTo>
                  <a:pt x="7553" y="7890"/>
                </a:lnTo>
                <a:lnTo>
                  <a:pt x="6142" y="6845"/>
                </a:lnTo>
                <a:cubicBezTo>
                  <a:pt x="6142" y="6845"/>
                  <a:pt x="6026" y="8004"/>
                  <a:pt x="6455" y="8541"/>
                </a:cubicBezTo>
                <a:cubicBezTo>
                  <a:pt x="6259" y="8541"/>
                  <a:pt x="6151" y="8541"/>
                  <a:pt x="6093" y="8541"/>
                </a:cubicBezTo>
                <a:cubicBezTo>
                  <a:pt x="6093" y="8541"/>
                  <a:pt x="6152" y="9936"/>
                  <a:pt x="7488" y="10837"/>
                </a:cubicBezTo>
                <a:cubicBezTo>
                  <a:pt x="8283" y="11373"/>
                  <a:pt x="9672" y="12360"/>
                  <a:pt x="9268" y="12832"/>
                </a:cubicBezTo>
                <a:cubicBezTo>
                  <a:pt x="8865" y="13305"/>
                  <a:pt x="6774" y="11911"/>
                  <a:pt x="6093" y="11009"/>
                </a:cubicBezTo>
                <a:cubicBezTo>
                  <a:pt x="5779" y="11303"/>
                  <a:pt x="5871" y="11889"/>
                  <a:pt x="5871" y="11889"/>
                </a:cubicBezTo>
                <a:cubicBezTo>
                  <a:pt x="5871" y="11889"/>
                  <a:pt x="4605" y="11116"/>
                  <a:pt x="4226" y="10944"/>
                </a:cubicBezTo>
                <a:cubicBezTo>
                  <a:pt x="4100" y="11094"/>
                  <a:pt x="4226" y="11438"/>
                  <a:pt x="4226" y="11438"/>
                </a:cubicBezTo>
                <a:cubicBezTo>
                  <a:pt x="4226" y="11438"/>
                  <a:pt x="3143" y="10902"/>
                  <a:pt x="2185" y="10752"/>
                </a:cubicBezTo>
                <a:cubicBezTo>
                  <a:pt x="1227" y="10602"/>
                  <a:pt x="562" y="10642"/>
                  <a:pt x="0" y="10585"/>
                </a:cubicBezTo>
                <a:cubicBezTo>
                  <a:pt x="50" y="11357"/>
                  <a:pt x="1604" y="12876"/>
                  <a:pt x="4529" y="13928"/>
                </a:cubicBezTo>
                <a:cubicBezTo>
                  <a:pt x="3218" y="14142"/>
                  <a:pt x="2336" y="14035"/>
                  <a:pt x="2336" y="14035"/>
                </a:cubicBezTo>
                <a:cubicBezTo>
                  <a:pt x="2336" y="14035"/>
                  <a:pt x="3545" y="15536"/>
                  <a:pt x="6117" y="15257"/>
                </a:cubicBezTo>
                <a:cubicBezTo>
                  <a:pt x="6016" y="15558"/>
                  <a:pt x="5965" y="15709"/>
                  <a:pt x="5965" y="15709"/>
                </a:cubicBezTo>
                <a:cubicBezTo>
                  <a:pt x="5965" y="15709"/>
                  <a:pt x="8598" y="15184"/>
                  <a:pt x="8589" y="15558"/>
                </a:cubicBezTo>
                <a:cubicBezTo>
                  <a:pt x="8565" y="16460"/>
                  <a:pt x="4808" y="17104"/>
                  <a:pt x="4808" y="17104"/>
                </a:cubicBezTo>
                <a:cubicBezTo>
                  <a:pt x="6245" y="17619"/>
                  <a:pt x="7329" y="17453"/>
                  <a:pt x="7329" y="17453"/>
                </a:cubicBezTo>
                <a:lnTo>
                  <a:pt x="7203" y="17840"/>
                </a:lnTo>
                <a:cubicBezTo>
                  <a:pt x="7203" y="17840"/>
                  <a:pt x="9072" y="17726"/>
                  <a:pt x="10103" y="16589"/>
                </a:cubicBezTo>
                <a:cubicBezTo>
                  <a:pt x="10407" y="16254"/>
                  <a:pt x="10533" y="15685"/>
                  <a:pt x="10980" y="15465"/>
                </a:cubicBezTo>
                <a:cubicBezTo>
                  <a:pt x="11452" y="19909"/>
                  <a:pt x="10436" y="20839"/>
                  <a:pt x="10324" y="21041"/>
                </a:cubicBezTo>
                <a:cubicBezTo>
                  <a:pt x="10210" y="21244"/>
                  <a:pt x="10854" y="21600"/>
                  <a:pt x="10980" y="21278"/>
                </a:cubicBezTo>
                <a:cubicBezTo>
                  <a:pt x="11851" y="19414"/>
                  <a:pt x="11551" y="16261"/>
                  <a:pt x="11489" y="15376"/>
                </a:cubicBezTo>
                <a:cubicBezTo>
                  <a:pt x="11523" y="15378"/>
                  <a:pt x="11558" y="15381"/>
                  <a:pt x="11595" y="15386"/>
                </a:cubicBezTo>
                <a:cubicBezTo>
                  <a:pt x="11835" y="15418"/>
                  <a:pt x="12067" y="15628"/>
                  <a:pt x="12615" y="16482"/>
                </a:cubicBezTo>
                <a:cubicBezTo>
                  <a:pt x="13482" y="17834"/>
                  <a:pt x="15454" y="17598"/>
                  <a:pt x="15538" y="17641"/>
                </a:cubicBezTo>
                <a:cubicBezTo>
                  <a:pt x="15622" y="17684"/>
                  <a:pt x="15573" y="17525"/>
                  <a:pt x="15405" y="17239"/>
                </a:cubicBezTo>
                <a:cubicBezTo>
                  <a:pt x="16262" y="17411"/>
                  <a:pt x="17573" y="17025"/>
                  <a:pt x="18077" y="16696"/>
                </a:cubicBezTo>
                <a:lnTo>
                  <a:pt x="16464" y="16552"/>
                </a:lnTo>
                <a:cubicBezTo>
                  <a:pt x="16464" y="16552"/>
                  <a:pt x="16717" y="16381"/>
                  <a:pt x="16784" y="16224"/>
                </a:cubicBezTo>
                <a:cubicBezTo>
                  <a:pt x="16448" y="16210"/>
                  <a:pt x="15442" y="15952"/>
                  <a:pt x="14717" y="15558"/>
                </a:cubicBezTo>
                <a:cubicBezTo>
                  <a:pt x="14349" y="15359"/>
                  <a:pt x="13657" y="14564"/>
                  <a:pt x="15405" y="14792"/>
                </a:cubicBezTo>
                <a:cubicBezTo>
                  <a:pt x="17153" y="15021"/>
                  <a:pt x="18820" y="14359"/>
                  <a:pt x="18820" y="14359"/>
                </a:cubicBezTo>
                <a:cubicBezTo>
                  <a:pt x="18820" y="14359"/>
                  <a:pt x="18559" y="14195"/>
                  <a:pt x="18283" y="14100"/>
                </a:cubicBezTo>
                <a:cubicBezTo>
                  <a:pt x="20975" y="13326"/>
                  <a:pt x="21600" y="10724"/>
                  <a:pt x="21600" y="10724"/>
                </a:cubicBezTo>
                <a:cubicBezTo>
                  <a:pt x="20688" y="10857"/>
                  <a:pt x="19158" y="11202"/>
                  <a:pt x="19158" y="11202"/>
                </a:cubicBezTo>
                <a:cubicBezTo>
                  <a:pt x="19158" y="11202"/>
                  <a:pt x="19211" y="11033"/>
                  <a:pt x="19226" y="10775"/>
                </a:cubicBezTo>
                <a:cubicBezTo>
                  <a:pt x="18795" y="10769"/>
                  <a:pt x="17258" y="11157"/>
                  <a:pt x="17258" y="11157"/>
                </a:cubicBezTo>
                <a:lnTo>
                  <a:pt x="17328" y="10710"/>
                </a:lnTo>
                <a:cubicBezTo>
                  <a:pt x="17328" y="10710"/>
                  <a:pt x="15673" y="10858"/>
                  <a:pt x="15269" y="11566"/>
                </a:cubicBezTo>
                <a:cubicBezTo>
                  <a:pt x="14866" y="12275"/>
                  <a:pt x="13832" y="13262"/>
                  <a:pt x="13202" y="12832"/>
                </a:cubicBezTo>
                <a:cubicBezTo>
                  <a:pt x="12572" y="12403"/>
                  <a:pt x="15548" y="10515"/>
                  <a:pt x="15548" y="9270"/>
                </a:cubicBezTo>
                <a:cubicBezTo>
                  <a:pt x="15397" y="9270"/>
                  <a:pt x="15088" y="9223"/>
                  <a:pt x="15088" y="9223"/>
                </a:cubicBezTo>
                <a:cubicBezTo>
                  <a:pt x="15088" y="9223"/>
                  <a:pt x="15756" y="7726"/>
                  <a:pt x="15756" y="6502"/>
                </a:cubicBezTo>
                <a:cubicBezTo>
                  <a:pt x="15025" y="6974"/>
                  <a:pt x="13858" y="7747"/>
                  <a:pt x="13858" y="7747"/>
                </a:cubicBezTo>
                <a:lnTo>
                  <a:pt x="13733" y="7382"/>
                </a:lnTo>
                <a:cubicBezTo>
                  <a:pt x="13733" y="7382"/>
                  <a:pt x="12798" y="8455"/>
                  <a:pt x="12420" y="8111"/>
                </a:cubicBezTo>
                <a:cubicBezTo>
                  <a:pt x="12042" y="7768"/>
                  <a:pt x="13817" y="6051"/>
                  <a:pt x="13035" y="3798"/>
                </a:cubicBezTo>
                <a:cubicBezTo>
                  <a:pt x="12584" y="4368"/>
                  <a:pt x="12002" y="4699"/>
                  <a:pt x="12002" y="4699"/>
                </a:cubicBezTo>
                <a:cubicBezTo>
                  <a:pt x="12002" y="4699"/>
                  <a:pt x="12379" y="3198"/>
                  <a:pt x="11220" y="1589"/>
                </a:cubicBezTo>
                <a:cubicBezTo>
                  <a:pt x="10656" y="1052"/>
                  <a:pt x="10253" y="0"/>
                  <a:pt x="10253"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89" name="Leaf"/>
          <p:cNvSpPr/>
          <p:nvPr/>
        </p:nvSpPr>
        <p:spPr>
          <a:xfrm>
            <a:off x="4140715" y="6023450"/>
            <a:ext cx="253619" cy="529102"/>
          </a:xfrm>
          <a:custGeom>
            <a:avLst/>
            <a:gdLst/>
            <a:ahLst/>
            <a:cxnLst>
              <a:cxn ang="0">
                <a:pos x="wd2" y="hd2"/>
              </a:cxn>
              <a:cxn ang="5400000">
                <a:pos x="wd2" y="hd2"/>
              </a:cxn>
              <a:cxn ang="10800000">
                <a:pos x="wd2" y="hd2"/>
              </a:cxn>
              <a:cxn ang="16200000">
                <a:pos x="wd2" y="hd2"/>
              </a:cxn>
            </a:cxnLst>
            <a:rect l="0" t="0" r="r" b="b"/>
            <a:pathLst>
              <a:path w="21051" h="21257" fill="norm" stroke="1" extrusionOk="0">
                <a:moveTo>
                  <a:pt x="8569" y="0"/>
                </a:moveTo>
                <a:cubicBezTo>
                  <a:pt x="8569" y="0"/>
                  <a:pt x="7960" y="872"/>
                  <a:pt x="7063" y="1296"/>
                </a:cubicBezTo>
                <a:cubicBezTo>
                  <a:pt x="7063" y="1296"/>
                  <a:pt x="6773" y="1291"/>
                  <a:pt x="6305" y="1071"/>
                </a:cubicBezTo>
                <a:cubicBezTo>
                  <a:pt x="5070" y="2064"/>
                  <a:pt x="4829" y="2643"/>
                  <a:pt x="4829" y="2643"/>
                </a:cubicBezTo>
                <a:cubicBezTo>
                  <a:pt x="4829" y="2643"/>
                  <a:pt x="4438" y="2681"/>
                  <a:pt x="3930" y="2574"/>
                </a:cubicBezTo>
                <a:cubicBezTo>
                  <a:pt x="3128" y="3239"/>
                  <a:pt x="3078" y="4268"/>
                  <a:pt x="3078" y="4268"/>
                </a:cubicBezTo>
                <a:cubicBezTo>
                  <a:pt x="3078" y="4268"/>
                  <a:pt x="2753" y="4335"/>
                  <a:pt x="2203" y="4231"/>
                </a:cubicBezTo>
                <a:cubicBezTo>
                  <a:pt x="1635" y="5413"/>
                  <a:pt x="1792" y="6413"/>
                  <a:pt x="1792" y="6413"/>
                </a:cubicBezTo>
                <a:cubicBezTo>
                  <a:pt x="1792" y="6413"/>
                  <a:pt x="1308" y="6468"/>
                  <a:pt x="955" y="6337"/>
                </a:cubicBezTo>
                <a:cubicBezTo>
                  <a:pt x="298" y="7555"/>
                  <a:pt x="1031" y="9725"/>
                  <a:pt x="1031" y="9725"/>
                </a:cubicBezTo>
                <a:cubicBezTo>
                  <a:pt x="1031" y="9725"/>
                  <a:pt x="857" y="9731"/>
                  <a:pt x="0" y="9765"/>
                </a:cubicBezTo>
                <a:cubicBezTo>
                  <a:pt x="33" y="11547"/>
                  <a:pt x="2351" y="13629"/>
                  <a:pt x="2351" y="13629"/>
                </a:cubicBezTo>
                <a:cubicBezTo>
                  <a:pt x="2351" y="13629"/>
                  <a:pt x="1961" y="13730"/>
                  <a:pt x="1320" y="13851"/>
                </a:cubicBezTo>
                <a:cubicBezTo>
                  <a:pt x="2533" y="15496"/>
                  <a:pt x="7438" y="17151"/>
                  <a:pt x="9007" y="17647"/>
                </a:cubicBezTo>
                <a:cubicBezTo>
                  <a:pt x="8362" y="19739"/>
                  <a:pt x="7186" y="20393"/>
                  <a:pt x="6980" y="20603"/>
                </a:cubicBezTo>
                <a:cubicBezTo>
                  <a:pt x="6624" y="20967"/>
                  <a:pt x="8642" y="21600"/>
                  <a:pt x="9038" y="21026"/>
                </a:cubicBezTo>
                <a:cubicBezTo>
                  <a:pt x="9646" y="20377"/>
                  <a:pt x="10024" y="19132"/>
                  <a:pt x="10258" y="17707"/>
                </a:cubicBezTo>
                <a:cubicBezTo>
                  <a:pt x="19307" y="16546"/>
                  <a:pt x="20265" y="13117"/>
                  <a:pt x="20265" y="13117"/>
                </a:cubicBezTo>
                <a:cubicBezTo>
                  <a:pt x="20265" y="13117"/>
                  <a:pt x="19734" y="13084"/>
                  <a:pt x="19203" y="12995"/>
                </a:cubicBezTo>
                <a:cubicBezTo>
                  <a:pt x="21600" y="10731"/>
                  <a:pt x="20978" y="8626"/>
                  <a:pt x="20978" y="8626"/>
                </a:cubicBezTo>
                <a:cubicBezTo>
                  <a:pt x="20978" y="8626"/>
                  <a:pt x="20532" y="8683"/>
                  <a:pt x="19875" y="8574"/>
                </a:cubicBezTo>
                <a:cubicBezTo>
                  <a:pt x="20421" y="6667"/>
                  <a:pt x="19241" y="4715"/>
                  <a:pt x="19241" y="4715"/>
                </a:cubicBezTo>
                <a:cubicBezTo>
                  <a:pt x="19241" y="4715"/>
                  <a:pt x="18747" y="4854"/>
                  <a:pt x="18238" y="4840"/>
                </a:cubicBezTo>
                <a:cubicBezTo>
                  <a:pt x="17533" y="3662"/>
                  <a:pt x="16670" y="2678"/>
                  <a:pt x="16670" y="2678"/>
                </a:cubicBezTo>
                <a:cubicBezTo>
                  <a:pt x="16670" y="2678"/>
                  <a:pt x="16400" y="2794"/>
                  <a:pt x="15946" y="2838"/>
                </a:cubicBezTo>
                <a:cubicBezTo>
                  <a:pt x="15399" y="2183"/>
                  <a:pt x="13619" y="1268"/>
                  <a:pt x="13619" y="1268"/>
                </a:cubicBezTo>
                <a:cubicBezTo>
                  <a:pt x="13619" y="1268"/>
                  <a:pt x="13482" y="1326"/>
                  <a:pt x="13009" y="1473"/>
                </a:cubicBezTo>
                <a:cubicBezTo>
                  <a:pt x="12618" y="1044"/>
                  <a:pt x="11299" y="602"/>
                  <a:pt x="11299" y="602"/>
                </a:cubicBezTo>
                <a:lnTo>
                  <a:pt x="10682" y="881"/>
                </a:lnTo>
                <a:cubicBezTo>
                  <a:pt x="10682" y="881"/>
                  <a:pt x="9822" y="323"/>
                  <a:pt x="8569" y="0"/>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90" name="Line"/>
          <p:cNvSpPr/>
          <p:nvPr/>
        </p:nvSpPr>
        <p:spPr>
          <a:xfrm flipH="1" flipV="1">
            <a:off x="4458224" y="5454339"/>
            <a:ext cx="3083647"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1" name="Line"/>
          <p:cNvSpPr/>
          <p:nvPr/>
        </p:nvSpPr>
        <p:spPr>
          <a:xfrm flipH="1" flipV="1">
            <a:off x="4567344" y="2780790"/>
            <a:ext cx="1475341"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2" name="Line"/>
          <p:cNvSpPr/>
          <p:nvPr/>
        </p:nvSpPr>
        <p:spPr>
          <a:xfrm>
            <a:off x="6032241" y="5030603"/>
            <a:ext cx="1475341"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3" name="Line"/>
          <p:cNvSpPr/>
          <p:nvPr/>
        </p:nvSpPr>
        <p:spPr>
          <a:xfrm flipV="1">
            <a:off x="6029984" y="2769560"/>
            <a:ext cx="1" cy="2267496"/>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4" name="Other components"/>
          <p:cNvSpPr/>
          <p:nvPr/>
        </p:nvSpPr>
        <p:spPr>
          <a:xfrm>
            <a:off x="830274" y="2278373"/>
            <a:ext cx="3736110"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000000"/>
                </a:solidFill>
                <a:latin typeface="+mn-lt"/>
                <a:ea typeface="+mn-ea"/>
                <a:cs typeface="+mn-cs"/>
                <a:sym typeface="DIN Condensed"/>
              </a:defRPr>
            </a:lvl1pPr>
          </a:lstStyle>
          <a:p>
            <a:pPr/>
            <a:r>
              <a:t>Other components</a:t>
            </a:r>
          </a:p>
        </p:txBody>
      </p:sp>
      <p:sp>
        <p:nvSpPr>
          <p:cNvPr id="195" name="Backup"/>
          <p:cNvSpPr/>
          <p:nvPr/>
        </p:nvSpPr>
        <p:spPr>
          <a:xfrm>
            <a:off x="9498379" y="4819339"/>
            <a:ext cx="1270001" cy="1270001"/>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000000"/>
                </a:solidFill>
                <a:latin typeface="+mn-lt"/>
                <a:ea typeface="+mn-ea"/>
                <a:cs typeface="+mn-cs"/>
                <a:sym typeface="DIN Condensed"/>
              </a:defRPr>
            </a:lvl1pPr>
          </a:lstStyle>
          <a:p>
            <a:pPr/>
            <a:r>
              <a:t>Backup </a:t>
            </a:r>
          </a:p>
        </p:txBody>
      </p:sp>
      <p:sp>
        <p:nvSpPr>
          <p:cNvPr id="196" name="Line"/>
          <p:cNvSpPr/>
          <p:nvPr/>
        </p:nvSpPr>
        <p:spPr>
          <a:xfrm flipH="1">
            <a:off x="8760828" y="5427870"/>
            <a:ext cx="808944"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7" name="Line"/>
          <p:cNvSpPr/>
          <p:nvPr/>
        </p:nvSpPr>
        <p:spPr>
          <a:xfrm>
            <a:off x="11111700" y="5462584"/>
            <a:ext cx="1" cy="1725210"/>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8" name="Line"/>
          <p:cNvSpPr/>
          <p:nvPr/>
        </p:nvSpPr>
        <p:spPr>
          <a:xfrm flipV="1">
            <a:off x="10678534" y="5454339"/>
            <a:ext cx="454395" cy="1"/>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9" name="Nutrients…"/>
          <p:cNvSpPr/>
          <p:nvPr/>
        </p:nvSpPr>
        <p:spPr>
          <a:xfrm>
            <a:off x="6837873" y="6907959"/>
            <a:ext cx="2581427" cy="1725210"/>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000000"/>
                </a:solidFill>
                <a:latin typeface="+mn-lt"/>
                <a:ea typeface="+mn-ea"/>
                <a:cs typeface="+mn-cs"/>
                <a:sym typeface="DIN Condensed"/>
              </a:defRPr>
            </a:pPr>
            <a:r>
              <a:t>Nutrients</a:t>
            </a:r>
          </a:p>
          <a:p>
            <a:pPr algn="ctr">
              <a:lnSpc>
                <a:spcPct val="80000"/>
              </a:lnSpc>
              <a:spcBef>
                <a:spcPts val="0"/>
              </a:spcBef>
              <a:defRPr cap="all" sz="1800">
                <a:solidFill>
                  <a:srgbClr val="FFFFFF"/>
                </a:solidFill>
                <a:latin typeface="+mn-lt"/>
                <a:ea typeface="+mn-ea"/>
                <a:cs typeface="+mn-cs"/>
                <a:sym typeface="DIN Condensed"/>
              </a:defRPr>
            </a:pPr>
            <a:r>
              <a:t>[different </a:t>
            </a:r>
            <a:r>
              <a:rPr sz="2000"/>
              <a:t>combinations</a:t>
            </a:r>
            <a:r>
              <a:t> for different sectors]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Farming in India is done using the mundane ways. The fact that most of our farmers lack proper knowledge makes it even more erratic. A large portion of farming and agricultural activities are based on predictions, which at times fail.…"/>
          <p:cNvSpPr txBox="1"/>
          <p:nvPr/>
        </p:nvSpPr>
        <p:spPr>
          <a:xfrm>
            <a:off x="49688" y="1155699"/>
            <a:ext cx="12905424" cy="744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r>
              <a:t>Farming in India is done using the mundane ways. The fact that most of our farmers lack proper knowledge makes it even more erratic. A large portion of farming and agricultural activities are based on predictions, which at times fail.</a:t>
            </a: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r>
              <a:t>Since we know the benefits of proper soil moisture and its quality, air quality and irrigation; in the growth of crops, such parameters cannot be ignored.</a:t>
            </a: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r>
              <a:t>We, therefore, have come up with a new idea of crop monitoring and smart farming using IoT. We believe that our concept will be a benchmark in the agribusiness due to its reliability and remote monitoring. </a:t>
            </a: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p>
          <a:p>
            <a:pPr marL="392205" indent="-392205" defTabSz="457200">
              <a:spcBef>
                <a:spcPts val="0"/>
              </a:spcBef>
              <a:buClr>
                <a:schemeClr val="accent1"/>
              </a:buClr>
              <a:buSzPct val="104999"/>
              <a:buFont typeface="Avenir Next"/>
              <a:buChar char="‣"/>
              <a:defRPr sz="3000">
                <a:solidFill>
                  <a:srgbClr val="FFFFFF"/>
                </a:solidFill>
                <a:latin typeface="Microsoft Sans Serif"/>
                <a:ea typeface="Microsoft Sans Serif"/>
                <a:cs typeface="Microsoft Sans Serif"/>
                <a:sym typeface="Microsoft Sans Serif"/>
              </a:defRPr>
            </a:pPr>
            <a:r>
              <a:t>Our idea tries to digitalise farming and agricultural activities so that the farmers can check on the requirements of the crops and accurately predict their growth. This concept will surely accelerate their business to reach new heights and also be more profitable.</a:t>
            </a:r>
          </a:p>
        </p:txBody>
      </p:sp>
      <p:sp>
        <p:nvSpPr>
          <p:cNvPr id="202" name="INTRODUCTION"/>
          <p:cNvSpPr txBox="1"/>
          <p:nvPr/>
        </p:nvSpPr>
        <p:spPr>
          <a:xfrm>
            <a:off x="4741478" y="449281"/>
            <a:ext cx="3521845"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chemeClr val="accent1"/>
                </a:solidFill>
                <a:latin typeface="Microsoft Sans Serif"/>
                <a:ea typeface="Microsoft Sans Serif"/>
                <a:cs typeface="Microsoft Sans Serif"/>
                <a:sym typeface="Microsoft Sans Serif"/>
              </a:defRPr>
            </a:lvl1pPr>
          </a:lstStyle>
          <a:p>
            <a:pPr/>
            <a:r>
              <a:t>INTRODUCTION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4" name="1add17f9-istock-576596316.jpg" descr="1add17f9-istock-576596316.jpg"/>
          <p:cNvPicPr>
            <a:picLocks noChangeAspect="0"/>
          </p:cNvPicPr>
          <p:nvPr>
            <p:ph type="pic" idx="13"/>
          </p:nvPr>
        </p:nvPicPr>
        <p:blipFill>
          <a:blip r:embed="rId2">
            <a:extLst/>
          </a:blip>
          <a:stretch>
            <a:fillRect/>
          </a:stretch>
        </p:blipFill>
        <p:spPr>
          <a:xfrm>
            <a:off x="-139700" y="-165100"/>
            <a:ext cx="13284200" cy="10083800"/>
          </a:xfrm>
          <a:prstGeom prst="rect">
            <a:avLst/>
          </a:prstGeom>
          <a:ln w="9525">
            <a:round/>
          </a:ln>
        </p:spPr>
      </p:pic>
      <p:sp>
        <p:nvSpPr>
          <p:cNvPr id="205" name="Line"/>
          <p:cNvSpPr/>
          <p:nvPr>
            <p:ph type="body" idx="14"/>
          </p:nvPr>
        </p:nvSpPr>
        <p:spPr>
          <a:prstGeom prst="line">
            <a:avLst/>
          </a:prstGeom>
          <a:ln w="12700">
            <a:noFill/>
          </a:ln>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06" name="Hydroponics"/>
          <p:cNvSpPr txBox="1"/>
          <p:nvPr>
            <p:ph type="title"/>
          </p:nvPr>
        </p:nvSpPr>
        <p:spPr>
          <a:xfrm>
            <a:off x="3668957" y="5070250"/>
            <a:ext cx="12192001" cy="2705101"/>
          </a:xfrm>
          <a:prstGeom prst="rect">
            <a:avLst/>
          </a:prstGeom>
        </p:spPr>
        <p:txBody>
          <a:bodyPr/>
          <a:lstStyle>
            <a:lvl1pPr algn="just">
              <a:defRPr sz="16200">
                <a:solidFill>
                  <a:srgbClr val="000000"/>
                </a:solidFill>
              </a:defRPr>
            </a:lvl1pPr>
          </a:lstStyle>
          <a:p>
            <a:pPr/>
            <a:r>
              <a:t>Hydroponics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Hydroponics"/>
          <p:cNvSpPr txBox="1"/>
          <p:nvPr>
            <p:ph type="body" idx="13"/>
          </p:nvPr>
        </p:nvSpPr>
        <p:spPr>
          <a:xfrm>
            <a:off x="406400" y="304799"/>
            <a:ext cx="11176000" cy="609601"/>
          </a:xfrm>
          <a:prstGeom prst="rect">
            <a:avLst/>
          </a:prstGeom>
        </p:spPr>
        <p:txBody>
          <a:bodyPr/>
          <a:lstStyle>
            <a:lvl1pPr>
              <a:defRPr spc="170" sz="3400">
                <a:solidFill>
                  <a:schemeClr val="accent1"/>
                </a:solidFill>
              </a:defRPr>
            </a:lvl1pPr>
          </a:lstStyle>
          <a:p>
            <a:pPr/>
            <a:r>
              <a:t>Hydroponics</a:t>
            </a:r>
          </a:p>
        </p:txBody>
      </p:sp>
      <p:sp>
        <p:nvSpPr>
          <p:cNvPr id="209" name="Method of growing plants in a water based, nutrient rich solution.…"/>
          <p:cNvSpPr txBox="1"/>
          <p:nvPr>
            <p:ph type="body" idx="1"/>
          </p:nvPr>
        </p:nvSpPr>
        <p:spPr>
          <a:prstGeom prst="rect">
            <a:avLst/>
          </a:prstGeom>
        </p:spPr>
        <p:txBody>
          <a:bodyPr/>
          <a:lstStyle/>
          <a:p>
            <a:pPr marL="143808" indent="-143808" defTabSz="457200">
              <a:spcBef>
                <a:spcPts val="0"/>
              </a:spcBef>
              <a:defRPr sz="3200">
                <a:solidFill>
                  <a:srgbClr val="FFFFFF"/>
                </a:solidFill>
                <a:latin typeface="Helvetica Neue"/>
                <a:ea typeface="Helvetica Neue"/>
                <a:cs typeface="Helvetica Neue"/>
                <a:sym typeface="Helvetica Neue"/>
              </a:defRPr>
            </a:pPr>
            <a:r>
              <a:t>Method of growing plants in a water based, nutrient rich solution.</a:t>
            </a:r>
          </a:p>
          <a:p>
            <a:pPr marL="143808" indent="-143808" defTabSz="457200">
              <a:spcBef>
                <a:spcPts val="0"/>
              </a:spcBef>
              <a:defRPr sz="3200">
                <a:solidFill>
                  <a:srgbClr val="FFFFFF"/>
                </a:solidFill>
                <a:latin typeface="Helvetica Neue"/>
                <a:ea typeface="Helvetica Neue"/>
                <a:cs typeface="Helvetica Neue"/>
                <a:sym typeface="Helvetica Neue"/>
              </a:defRPr>
            </a:pPr>
          </a:p>
          <a:p>
            <a:pPr marL="143808" indent="-143808" defTabSz="457200">
              <a:spcBef>
                <a:spcPts val="0"/>
              </a:spcBef>
              <a:defRPr sz="3200">
                <a:solidFill>
                  <a:srgbClr val="FFFFFF"/>
                </a:solidFill>
                <a:latin typeface="Helvetica Neue"/>
                <a:ea typeface="Helvetica Neue"/>
                <a:cs typeface="Helvetica Neue"/>
                <a:sym typeface="Helvetica Neue"/>
              </a:defRPr>
            </a:pPr>
            <a:r>
              <a:t>Hydroponics does not use soil, instead the root system is supported using an inert medium such as perlite, rock wool, clay pellets, peat moss, or vermiculite.</a:t>
            </a:r>
          </a:p>
          <a:p>
            <a:pPr marL="143808" indent="-143808" defTabSz="457200">
              <a:spcBef>
                <a:spcPts val="0"/>
              </a:spcBef>
              <a:defRPr sz="3200">
                <a:solidFill>
                  <a:srgbClr val="FFFFFF"/>
                </a:solidFill>
                <a:latin typeface="Helvetica Neue"/>
                <a:ea typeface="Helvetica Neue"/>
                <a:cs typeface="Helvetica Neue"/>
                <a:sym typeface="Helvetica Neue"/>
              </a:defRPr>
            </a:pPr>
          </a:p>
          <a:p>
            <a:pPr marL="143808" indent="-143808" defTabSz="457200">
              <a:spcBef>
                <a:spcPts val="0"/>
              </a:spcBef>
              <a:defRPr sz="3200">
                <a:solidFill>
                  <a:srgbClr val="FFFFFF"/>
                </a:solidFill>
                <a:latin typeface="Helvetica Neue"/>
                <a:ea typeface="Helvetica Neue"/>
                <a:cs typeface="Helvetica Neue"/>
                <a:sym typeface="Helvetica Neue"/>
              </a:defRPr>
            </a:pPr>
            <a:r>
              <a:t>The basic premise behind hydroponics is to allow the plant roots to come in direct contact with the nutrient solution, while also having access to oxygen, which is essential for proper growth.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best-hydroponic-system.jpg" descr="best-hydroponic-system.jpg"/>
          <p:cNvPicPr>
            <a:picLocks noChangeAspect="1"/>
          </p:cNvPicPr>
          <p:nvPr/>
        </p:nvPicPr>
        <p:blipFill>
          <a:blip r:embed="rId2">
            <a:extLst/>
          </a:blip>
          <a:stretch>
            <a:fillRect/>
          </a:stretch>
        </p:blipFill>
        <p:spPr>
          <a:xfrm>
            <a:off x="1367366" y="190387"/>
            <a:ext cx="10270068" cy="5381516"/>
          </a:xfrm>
          <a:prstGeom prst="rect">
            <a:avLst/>
          </a:prstGeom>
          <a:ln w="12700">
            <a:miter lim="400000"/>
          </a:ln>
        </p:spPr>
      </p:pic>
      <p:pic>
        <p:nvPicPr>
          <p:cNvPr id="212" name="hydroponic-marijuana.jpg" descr="hydroponic-marijuana.jpg"/>
          <p:cNvPicPr>
            <a:picLocks noChangeAspect="1"/>
          </p:cNvPicPr>
          <p:nvPr/>
        </p:nvPicPr>
        <p:blipFill>
          <a:blip r:embed="rId3">
            <a:extLst/>
          </a:blip>
          <a:stretch>
            <a:fillRect/>
          </a:stretch>
        </p:blipFill>
        <p:spPr>
          <a:xfrm>
            <a:off x="2057167" y="5805301"/>
            <a:ext cx="8890466" cy="369382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Hydroponics"/>
          <p:cNvSpPr txBox="1"/>
          <p:nvPr>
            <p:ph type="body" idx="13"/>
          </p:nvPr>
        </p:nvSpPr>
        <p:spPr>
          <a:xfrm>
            <a:off x="406400" y="304799"/>
            <a:ext cx="11176000" cy="609601"/>
          </a:xfrm>
          <a:prstGeom prst="rect">
            <a:avLst/>
          </a:prstGeom>
        </p:spPr>
        <p:txBody>
          <a:bodyPr/>
          <a:lstStyle>
            <a:lvl1pPr>
              <a:defRPr spc="170" sz="3400">
                <a:solidFill>
                  <a:schemeClr val="accent1"/>
                </a:solidFill>
              </a:defRPr>
            </a:lvl1pPr>
          </a:lstStyle>
          <a:p>
            <a:pPr/>
            <a:r>
              <a:t>Hydroponics</a:t>
            </a:r>
          </a:p>
        </p:txBody>
      </p:sp>
      <p:sp>
        <p:nvSpPr>
          <p:cNvPr id="215" name="Advantages"/>
          <p:cNvSpPr txBox="1"/>
          <p:nvPr>
            <p:ph type="title"/>
          </p:nvPr>
        </p:nvSpPr>
        <p:spPr>
          <a:prstGeom prst="rect">
            <a:avLst/>
          </a:prstGeom>
        </p:spPr>
        <p:txBody>
          <a:bodyPr/>
          <a:lstStyle>
            <a:lvl1pPr defTabSz="449833">
              <a:spcBef>
                <a:spcPts val="1700"/>
              </a:spcBef>
              <a:defRPr sz="4158">
                <a:latin typeface="DIN Alternate"/>
                <a:ea typeface="DIN Alternate"/>
                <a:cs typeface="DIN Alternate"/>
                <a:sym typeface="DIN Alternate"/>
              </a:defRPr>
            </a:lvl1pPr>
          </a:lstStyle>
          <a:p>
            <a:pPr/>
            <a:r>
              <a:t>Advantages</a:t>
            </a:r>
          </a:p>
        </p:txBody>
      </p:sp>
      <p:sp>
        <p:nvSpPr>
          <p:cNvPr id="216" name="Greatly increased rate of growth in plants. With the proper setup, plants will mature upto 25% faster and produce upto 30% more than the same plants grown in soil.…"/>
          <p:cNvSpPr txBox="1"/>
          <p:nvPr>
            <p:ph type="body" idx="1"/>
          </p:nvPr>
        </p:nvSpPr>
        <p:spPr>
          <a:prstGeom prst="rect">
            <a:avLst/>
          </a:prstGeom>
        </p:spPr>
        <p:txBody>
          <a:bodyPr/>
          <a:lstStyle/>
          <a:p>
            <a:pPr marL="139494" indent="-139494" defTabSz="443484">
              <a:spcBef>
                <a:spcPts val="0"/>
              </a:spcBef>
              <a:defRPr sz="3104">
                <a:solidFill>
                  <a:srgbClr val="FFFFFF"/>
                </a:solidFill>
                <a:latin typeface="Helvetica Neue"/>
                <a:ea typeface="Helvetica Neue"/>
                <a:cs typeface="Helvetica Neue"/>
                <a:sym typeface="Helvetica Neue"/>
              </a:defRPr>
            </a:pPr>
            <a:r>
              <a:t>Greatly increased rate of growth in plants. With the proper setup, plants will mature upto 25% faster and produce upto 30% more than the same plants grown in soil.</a:t>
            </a:r>
          </a:p>
          <a:p>
            <a:pPr marL="139494" indent="-139494" defTabSz="443484">
              <a:spcBef>
                <a:spcPts val="0"/>
              </a:spcBef>
              <a:defRPr sz="3104">
                <a:solidFill>
                  <a:srgbClr val="FFFFFF"/>
                </a:solidFill>
                <a:latin typeface="Helvetica Neue"/>
                <a:ea typeface="Helvetica Neue"/>
                <a:cs typeface="Helvetica Neue"/>
                <a:sym typeface="Helvetica Neue"/>
              </a:defRPr>
            </a:pPr>
          </a:p>
          <a:p>
            <a:pPr marL="139494" indent="-139494" defTabSz="443484">
              <a:spcBef>
                <a:spcPts val="0"/>
              </a:spcBef>
              <a:defRPr sz="3104">
                <a:solidFill>
                  <a:srgbClr val="FFFFFF"/>
                </a:solidFill>
                <a:latin typeface="Helvetica Neue"/>
                <a:ea typeface="Helvetica Neue"/>
                <a:cs typeface="Helvetica Neue"/>
                <a:sym typeface="Helvetica Neue"/>
              </a:defRPr>
            </a:pPr>
            <a:r>
              <a:t>Careful control of nutrient solution and pH levels.</a:t>
            </a:r>
          </a:p>
          <a:p>
            <a:pPr marL="139494" indent="-139494" defTabSz="443484">
              <a:spcBef>
                <a:spcPts val="0"/>
              </a:spcBef>
              <a:defRPr sz="3104">
                <a:solidFill>
                  <a:srgbClr val="FFFFFF"/>
                </a:solidFill>
                <a:latin typeface="Helvetica Neue"/>
                <a:ea typeface="Helvetica Neue"/>
                <a:cs typeface="Helvetica Neue"/>
                <a:sym typeface="Helvetica Neue"/>
              </a:defRPr>
            </a:pPr>
          </a:p>
          <a:p>
            <a:pPr marL="139494" indent="-139494" defTabSz="443484">
              <a:spcBef>
                <a:spcPts val="0"/>
              </a:spcBef>
              <a:defRPr sz="3104">
                <a:solidFill>
                  <a:srgbClr val="FFFFFF"/>
                </a:solidFill>
                <a:latin typeface="Helvetica Neue"/>
                <a:ea typeface="Helvetica Neue"/>
                <a:cs typeface="Helvetica Neue"/>
                <a:sym typeface="Helvetica Neue"/>
              </a:defRPr>
            </a:pPr>
            <a:r>
              <a:t>A hydroponic system will also use less water than soil based plants because the system is enclosed, which results in less evaporation.</a:t>
            </a:r>
          </a:p>
          <a:p>
            <a:pPr marL="139494" indent="-139494" defTabSz="443484">
              <a:spcBef>
                <a:spcPts val="0"/>
              </a:spcBef>
              <a:defRPr sz="3104">
                <a:solidFill>
                  <a:srgbClr val="FFFFFF"/>
                </a:solidFill>
                <a:latin typeface="Helvetica Neue"/>
                <a:ea typeface="Helvetica Neue"/>
                <a:cs typeface="Helvetica Neue"/>
                <a:sym typeface="Helvetica Neue"/>
              </a:defRPr>
            </a:pPr>
          </a:p>
          <a:p>
            <a:pPr marL="139494" indent="-139494" defTabSz="443484">
              <a:spcBef>
                <a:spcPts val="0"/>
              </a:spcBef>
              <a:defRPr sz="3104">
                <a:solidFill>
                  <a:srgbClr val="FFFFFF"/>
                </a:solidFill>
                <a:latin typeface="Helvetica Neue"/>
                <a:ea typeface="Helvetica Neue"/>
                <a:cs typeface="Helvetica Neue"/>
                <a:sym typeface="Helvetica Neue"/>
              </a:defRPr>
            </a:pPr>
            <a:r>
              <a:t>Reduces waste and pollution from soil runoff.</a:t>
            </a:r>
          </a:p>
          <a:p>
            <a:pPr marL="139494" indent="-139494" defTabSz="443484">
              <a:spcBef>
                <a:spcPts val="0"/>
              </a:spcBef>
              <a:defRPr sz="3104">
                <a:solidFill>
                  <a:srgbClr val="FFFFFF"/>
                </a:solidFill>
                <a:latin typeface="Helvetica Neue"/>
                <a:ea typeface="Helvetica Neue"/>
                <a:cs typeface="Helvetica Neue"/>
                <a:sym typeface="Helvetica Neue"/>
              </a:defRPr>
            </a:pPr>
          </a:p>
          <a:p>
            <a:pPr marL="139494" indent="-139494" defTabSz="443484">
              <a:spcBef>
                <a:spcPts val="0"/>
              </a:spcBef>
              <a:defRPr sz="3104">
                <a:solidFill>
                  <a:srgbClr val="FFFFFF"/>
                </a:solidFill>
                <a:latin typeface="Helvetica Neue"/>
                <a:ea typeface="Helvetica Neue"/>
                <a:cs typeface="Helvetica Neue"/>
                <a:sym typeface="Helvetica Neue"/>
              </a:defRPr>
            </a:pPr>
            <a:r>
              <a:t>Improved pest control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Hydroponics"/>
          <p:cNvSpPr txBox="1"/>
          <p:nvPr>
            <p:ph type="body" idx="13"/>
          </p:nvPr>
        </p:nvSpPr>
        <p:spPr>
          <a:xfrm>
            <a:off x="406400" y="304799"/>
            <a:ext cx="11176000" cy="609601"/>
          </a:xfrm>
          <a:prstGeom prst="rect">
            <a:avLst/>
          </a:prstGeom>
        </p:spPr>
        <p:txBody>
          <a:bodyPr/>
          <a:lstStyle>
            <a:lvl1pPr>
              <a:defRPr spc="170" sz="3400">
                <a:solidFill>
                  <a:schemeClr val="accent1"/>
                </a:solidFill>
              </a:defRPr>
            </a:lvl1pPr>
          </a:lstStyle>
          <a:p>
            <a:pPr/>
            <a:r>
              <a:t>Hydroponics</a:t>
            </a:r>
          </a:p>
        </p:txBody>
      </p:sp>
      <p:sp>
        <p:nvSpPr>
          <p:cNvPr id="219" name="Nutrient solution"/>
          <p:cNvSpPr txBox="1"/>
          <p:nvPr>
            <p:ph type="title"/>
          </p:nvPr>
        </p:nvSpPr>
        <p:spPr>
          <a:prstGeom prst="rect">
            <a:avLst/>
          </a:prstGeom>
        </p:spPr>
        <p:txBody>
          <a:bodyPr/>
          <a:lstStyle>
            <a:lvl1pPr defTabSz="467359">
              <a:spcBef>
                <a:spcPts val="2200"/>
              </a:spcBef>
              <a:defRPr sz="4800"/>
            </a:lvl1pPr>
          </a:lstStyle>
          <a:p>
            <a:pPr/>
            <a:r>
              <a:t>Nutrient solution</a:t>
            </a:r>
          </a:p>
        </p:txBody>
      </p:sp>
      <p:sp>
        <p:nvSpPr>
          <p:cNvPr id="220" name="The hydroponic nutrient solution is the sole source of nutrients to the plant. Therefore, it is imperative to apply a balanced solution, that contains all plant nutrients, at the right balance.…"/>
          <p:cNvSpPr txBox="1"/>
          <p:nvPr/>
        </p:nvSpPr>
        <p:spPr>
          <a:xfrm>
            <a:off x="233276" y="2432050"/>
            <a:ext cx="12538248" cy="674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3500">
                <a:solidFill>
                  <a:srgbClr val="FFFFFF"/>
                </a:solidFill>
                <a:latin typeface="Microsoft Sans Serif"/>
                <a:ea typeface="Microsoft Sans Serif"/>
                <a:cs typeface="Microsoft Sans Serif"/>
                <a:sym typeface="Microsoft Sans Serif"/>
              </a:defRPr>
            </a:pPr>
            <a:r>
              <a:t>The hydroponic nutrient solution is the sole source of nutrients to the plant. Therefore, it is imperative to apply a balanced solution, that contains all plant nutrients, at the right balance.</a:t>
            </a:r>
          </a:p>
          <a:p>
            <a:pPr defTabSz="457200">
              <a:spcBef>
                <a:spcPts val="0"/>
              </a:spcBef>
              <a:defRPr sz="3500">
                <a:solidFill>
                  <a:srgbClr val="FFFFFF"/>
                </a:solidFill>
                <a:latin typeface="Microsoft Sans Serif"/>
                <a:ea typeface="Microsoft Sans Serif"/>
                <a:cs typeface="Microsoft Sans Serif"/>
                <a:sym typeface="Microsoft Sans Serif"/>
              </a:defRPr>
            </a:pPr>
          </a:p>
          <a:p>
            <a:pPr defTabSz="457200">
              <a:spcBef>
                <a:spcPts val="0"/>
              </a:spcBef>
              <a:defRPr sz="3500">
                <a:solidFill>
                  <a:srgbClr val="FFFFFF"/>
                </a:solidFill>
                <a:latin typeface="Helvetica"/>
                <a:ea typeface="Helvetica"/>
                <a:cs typeface="Helvetica"/>
                <a:sym typeface="Helvetica"/>
              </a:defRPr>
            </a:pPr>
            <a:r>
              <a:t>Several important factors have to be considered when choosing fertilisers and preparing a hydroponic nutrient solutions:</a:t>
            </a:r>
          </a:p>
          <a:p>
            <a:pPr defTabSz="457200">
              <a:spcBef>
                <a:spcPts val="0"/>
              </a:spcBef>
              <a:defRPr sz="1400">
                <a:solidFill>
                  <a:srgbClr val="000000"/>
                </a:solidFill>
                <a:latin typeface="Helvetica"/>
                <a:ea typeface="Helvetica"/>
                <a:cs typeface="Helvetica"/>
                <a:sym typeface="Helvetica"/>
              </a:defRPr>
            </a:pPr>
          </a:p>
          <a:p>
            <a:pPr marL="183029" indent="-183029" defTabSz="457200">
              <a:spcBef>
                <a:spcPts val="0"/>
              </a:spcBef>
              <a:buClr>
                <a:schemeClr val="accent1"/>
              </a:buClr>
              <a:buSzPct val="104999"/>
              <a:buFont typeface="Avenir Next"/>
              <a:buChar char="‣"/>
              <a:tabLst>
                <a:tab pos="139700" algn="l"/>
                <a:tab pos="457200" algn="l"/>
              </a:tabLst>
              <a:defRPr sz="2700">
                <a:solidFill>
                  <a:srgbClr val="FFFFFF"/>
                </a:solidFill>
                <a:latin typeface="Helvetica"/>
                <a:ea typeface="Helvetica"/>
                <a:cs typeface="Helvetica"/>
                <a:sym typeface="Helvetica"/>
              </a:defRPr>
            </a:pPr>
            <a:r>
              <a:t> Water quality - salinity, concentration of potential harmful elements                                                                      (like sodium, chlorides and boron). </a:t>
            </a:r>
          </a:p>
          <a:p>
            <a:pPr marL="183029" indent="-183029" defTabSz="457200">
              <a:spcBef>
                <a:spcPts val="0"/>
              </a:spcBef>
              <a:buClr>
                <a:schemeClr val="accent1"/>
              </a:buClr>
              <a:buSzPct val="104999"/>
              <a:buFont typeface="Avenir Next"/>
              <a:buChar char="‣"/>
              <a:tabLst>
                <a:tab pos="139700" algn="l"/>
                <a:tab pos="457200" algn="l"/>
              </a:tabLst>
              <a:defRPr sz="2700">
                <a:solidFill>
                  <a:srgbClr val="FFFFFF"/>
                </a:solidFill>
                <a:latin typeface="Helvetica"/>
                <a:ea typeface="Helvetica"/>
                <a:cs typeface="Helvetica"/>
                <a:sym typeface="Helvetica"/>
              </a:defRPr>
            </a:pPr>
            <a:r>
              <a:t> Required nutrients and their concentrations in the hydroponic nutrient solution.</a:t>
            </a:r>
          </a:p>
          <a:p>
            <a:pPr marL="183029" indent="-183029" defTabSz="457200">
              <a:spcBef>
                <a:spcPts val="0"/>
              </a:spcBef>
              <a:buClr>
                <a:schemeClr val="accent1"/>
              </a:buClr>
              <a:buSzPct val="104999"/>
              <a:buFont typeface="Avenir Next"/>
              <a:buChar char="‣"/>
              <a:tabLst>
                <a:tab pos="139700" algn="l"/>
                <a:tab pos="457200" algn="l"/>
              </a:tabLst>
              <a:defRPr sz="2700">
                <a:solidFill>
                  <a:srgbClr val="FFFFFF"/>
                </a:solidFill>
                <a:latin typeface="Helvetica"/>
                <a:ea typeface="Helvetica"/>
                <a:cs typeface="Helvetica"/>
                <a:sym typeface="Helvetica"/>
              </a:defRPr>
            </a:pPr>
            <a:r>
              <a:t> Nutrient balance.</a:t>
            </a:r>
          </a:p>
          <a:p>
            <a:pPr marL="183029" indent="-183029" defTabSz="457200">
              <a:spcBef>
                <a:spcPts val="0"/>
              </a:spcBef>
              <a:buClr>
                <a:schemeClr val="accent1"/>
              </a:buClr>
              <a:buSzPct val="104999"/>
              <a:buFont typeface="Avenir Next"/>
              <a:buChar char="‣"/>
              <a:tabLst>
                <a:tab pos="139700" algn="l"/>
                <a:tab pos="457200" algn="l"/>
              </a:tabLst>
              <a:defRPr sz="2700">
                <a:solidFill>
                  <a:srgbClr val="FFFFFF"/>
                </a:solidFill>
                <a:latin typeface="Helvetica"/>
                <a:ea typeface="Helvetica"/>
                <a:cs typeface="Helvetica"/>
                <a:sym typeface="Helvetica"/>
              </a:defRPr>
            </a:pPr>
            <a:r>
              <a:t> The pH of the hydroponic nutrient solution and its effect on uptake of nutrients by plants.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