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347" r:id="rId2"/>
    <p:sldId id="287" r:id="rId3"/>
    <p:sldId id="257" r:id="rId4"/>
    <p:sldId id="260" r:id="rId5"/>
    <p:sldId id="340" r:id="rId6"/>
    <p:sldId id="299" r:id="rId7"/>
    <p:sldId id="288" r:id="rId8"/>
    <p:sldId id="266" r:id="rId9"/>
    <p:sldId id="351" r:id="rId10"/>
    <p:sldId id="348" r:id="rId11"/>
    <p:sldId id="349" r:id="rId12"/>
    <p:sldId id="275" r:id="rId13"/>
    <p:sldId id="352" r:id="rId14"/>
    <p:sldId id="346" r:id="rId15"/>
    <p:sldId id="270" r:id="rId16"/>
    <p:sldId id="271"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5" d="100"/>
          <a:sy n="85" d="100"/>
        </p:scale>
        <p:origin x="29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ltralytics/yolov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02478"/>
            <a:ext cx="12192000" cy="1302586"/>
          </a:xfrm>
        </p:spPr>
        <p:txBody>
          <a:bodyPr>
            <a:normAutofit fontScale="90000"/>
          </a:bodyPr>
          <a:lstStyle/>
          <a:p>
            <a:pPr algn="ctr"/>
            <a:br>
              <a:rPr lang="en-US" sz="3400" i="1">
                <a:solidFill>
                  <a:schemeClr val="accent1"/>
                </a:solidFill>
                <a:latin typeface="Times New Roman" panose="02020603050405020304" pitchFamily="18" charset="0"/>
                <a:cs typeface="Times New Roman" panose="02020603050405020304" pitchFamily="18" charset="0"/>
              </a:rPr>
            </a:br>
            <a:br>
              <a:rPr lang="en-US" sz="3400" i="1">
                <a:solidFill>
                  <a:schemeClr val="accent1"/>
                </a:solidFill>
                <a:latin typeface="Times New Roman" panose="02020603050405020304" pitchFamily="18" charset="0"/>
                <a:cs typeface="Times New Roman" panose="02020603050405020304" pitchFamily="18" charset="0"/>
              </a:rPr>
            </a:br>
            <a:br>
              <a:rPr lang="en-US" sz="3400" i="1">
                <a:solidFill>
                  <a:schemeClr val="accent1"/>
                </a:solidFill>
                <a:latin typeface="Times New Roman" panose="02020603050405020304" pitchFamily="18" charset="0"/>
                <a:cs typeface="Times New Roman" panose="02020603050405020304" pitchFamily="18" charset="0"/>
              </a:rPr>
            </a:br>
            <a:r>
              <a:rPr lang="en-US" sz="3400" i="1">
                <a:solidFill>
                  <a:schemeClr val="accent1"/>
                </a:solidFill>
                <a:latin typeface="Times New Roman" panose="02020603050405020304" pitchFamily="18" charset="0"/>
                <a:cs typeface="Times New Roman" panose="02020603050405020304" pitchFamily="18" charset="0"/>
              </a:rPr>
              <a:t>HAND GESTURE RECOGNITION SYSTEM</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569660"/>
          </a:xfrm>
          <a:prstGeom prst="rect">
            <a:avLst/>
          </a:prstGeom>
        </p:spPr>
        <p:txBody>
          <a:bodyPr wrap="square">
            <a:spAutoFit/>
          </a:bodyPr>
          <a:lstStyle/>
          <a:p>
            <a:pPr algn="ctr">
              <a:defRPr/>
            </a:pPr>
            <a:endParaRPr lang="en-US" sz="3600" b="1">
              <a:solidFill>
                <a:srgbClr val="000066"/>
              </a:solidFill>
              <a:latin typeface="Times New Roman" pitchFamily="18" charset="0"/>
              <a:cs typeface="Times New Roman" pitchFamily="18" charset="0"/>
            </a:endParaRPr>
          </a:p>
          <a:p>
            <a:pPr algn="ctr">
              <a:defRPr/>
            </a:pPr>
            <a:r>
              <a:rPr lang="en-US" sz="3600" b="1">
                <a:solidFill>
                  <a:srgbClr val="000066"/>
                </a:solidFill>
                <a:latin typeface="Times New Roman" pitchFamily="18" charset="0"/>
                <a:cs typeface="Times New Roman" pitchFamily="18" charset="0"/>
              </a:rPr>
              <a:t>RNS </a:t>
            </a:r>
            <a:r>
              <a:rPr lang="en-US" sz="3600" b="1" dirty="0">
                <a:solidFill>
                  <a:srgbClr val="000066"/>
                </a:solidFill>
                <a:latin typeface="Times New Roman" pitchFamily="18" charset="0"/>
                <a:cs typeface="Times New Roman" pitchFamily="18" charset="0"/>
              </a:rPr>
              <a:t>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1077218"/>
          </a:xfrm>
          <a:prstGeom prst="rect">
            <a:avLst/>
          </a:prstGeom>
        </p:spPr>
        <p:txBody>
          <a:bodyPr wrap="square">
            <a:spAutoFit/>
          </a:bodyPr>
          <a:lstStyle/>
          <a:p>
            <a:pPr algn="ctr"/>
            <a:endParaRPr lang="en-US" sz="3200" b="1">
              <a:solidFill>
                <a:srgbClr val="C00000"/>
              </a:solidFill>
              <a:latin typeface="Times New Roman" pitchFamily="18" charset="0"/>
              <a:cs typeface="Times New Roman" pitchFamily="18" charset="0"/>
            </a:endParaRPr>
          </a:p>
          <a:p>
            <a:pPr algn="ctr"/>
            <a:r>
              <a:rPr lang="en-US" sz="3200" b="1">
                <a:solidFill>
                  <a:srgbClr val="C00000"/>
                </a:solidFill>
                <a:latin typeface="Times New Roman" pitchFamily="18" charset="0"/>
                <a:cs typeface="Times New Roman" pitchFamily="18" charset="0"/>
              </a:rPr>
              <a:t>DEPARTMENT </a:t>
            </a:r>
            <a:r>
              <a:rPr lang="en-US" sz="3200" b="1" dirty="0">
                <a:solidFill>
                  <a:srgbClr val="C00000"/>
                </a:solidFill>
                <a:latin typeface="Times New Roman" pitchFamily="18" charset="0"/>
                <a:cs typeface="Times New Roman" pitchFamily="18" charset="0"/>
              </a:rPr>
              <a:t>OF INFORMATION SCIENCE &amp; ENGINEERING</a:t>
            </a:r>
          </a:p>
        </p:txBody>
      </p:sp>
      <p:sp>
        <p:nvSpPr>
          <p:cNvPr id="9" name="Rectangle 8"/>
          <p:cNvSpPr/>
          <p:nvPr/>
        </p:nvSpPr>
        <p:spPr>
          <a:xfrm>
            <a:off x="2711624" y="1785927"/>
            <a:ext cx="6768752" cy="830997"/>
          </a:xfrm>
          <a:prstGeom prst="rect">
            <a:avLst/>
          </a:prstGeom>
        </p:spPr>
        <p:txBody>
          <a:bodyPr wrap="square">
            <a:spAutoFit/>
          </a:bodyPr>
          <a:lstStyle/>
          <a:p>
            <a:pPr algn="ctr"/>
            <a:endParaRPr lang="en-US" sz="2400" b="1">
              <a:solidFill>
                <a:srgbClr val="002060"/>
              </a:solidFill>
              <a:latin typeface="Times New Roman" pitchFamily="18" charset="0"/>
              <a:cs typeface="Times New Roman" pitchFamily="18" charset="0"/>
            </a:endParaRPr>
          </a:p>
          <a:p>
            <a:pPr algn="ctr"/>
            <a:r>
              <a:rPr lang="en-US" sz="2400" b="1">
                <a:solidFill>
                  <a:srgbClr val="002060"/>
                </a:solidFill>
                <a:latin typeface="Times New Roman" pitchFamily="18" charset="0"/>
                <a:cs typeface="Times New Roman" pitchFamily="18" charset="0"/>
              </a:rPr>
              <a:t>Presentation </a:t>
            </a:r>
            <a:r>
              <a:rPr lang="en-US" sz="2400" b="1" dirty="0">
                <a:solidFill>
                  <a:srgbClr val="002060"/>
                </a:solidFill>
                <a:latin typeface="Times New Roman" pitchFamily="18" charset="0"/>
                <a:cs typeface="Times New Roman" pitchFamily="18" charset="0"/>
              </a:rPr>
              <a:t>on Internship</a:t>
            </a:r>
          </a:p>
        </p:txBody>
      </p:sp>
      <p:sp>
        <p:nvSpPr>
          <p:cNvPr id="3" name="Rectangle 2">
            <a:extLst>
              <a:ext uri="{FF2B5EF4-FFF2-40B4-BE49-F238E27FC236}">
                <a16:creationId xmlns:a16="http://schemas.microsoft.com/office/drawing/2014/main" id="{60F3764F-C17E-4B02-B8AF-22C2C7170F1C}"/>
              </a:ext>
            </a:extLst>
          </p:cNvPr>
          <p:cNvSpPr/>
          <p:nvPr/>
        </p:nvSpPr>
        <p:spPr>
          <a:xfrm>
            <a:off x="4752749" y="4293096"/>
            <a:ext cx="2358338" cy="584775"/>
          </a:xfrm>
          <a:prstGeom prst="rect">
            <a:avLst/>
          </a:prstGeom>
          <a:noFill/>
        </p:spPr>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Adishesh G R</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87F06888-E64F-453A-B722-B6FC4F5F188F}"/>
              </a:ext>
            </a:extLst>
          </p:cNvPr>
          <p:cNvSpPr/>
          <p:nvPr/>
        </p:nvSpPr>
        <p:spPr>
          <a:xfrm>
            <a:off x="4824082" y="4725144"/>
            <a:ext cx="221567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1RN19IS008</a:t>
            </a:r>
          </a:p>
        </p:txBody>
      </p:sp>
      <p:sp>
        <p:nvSpPr>
          <p:cNvPr id="10" name="Rectangle 9">
            <a:extLst>
              <a:ext uri="{FF2B5EF4-FFF2-40B4-BE49-F238E27FC236}">
                <a16:creationId xmlns:a16="http://schemas.microsoft.com/office/drawing/2014/main" id="{EAB282B3-A75D-4137-93A2-D8D4217AAA2B}"/>
              </a:ext>
            </a:extLst>
          </p:cNvPr>
          <p:cNvSpPr/>
          <p:nvPr/>
        </p:nvSpPr>
        <p:spPr>
          <a:xfrm>
            <a:off x="4944819" y="5327431"/>
            <a:ext cx="1974195" cy="584775"/>
          </a:xfrm>
          <a:prstGeom prst="rect">
            <a:avLst/>
          </a:prstGeom>
          <a:noFill/>
        </p:spPr>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Adithya KP</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B575CEF0-43AB-489B-9A78-250E5233B243}"/>
              </a:ext>
            </a:extLst>
          </p:cNvPr>
          <p:cNvSpPr/>
          <p:nvPr/>
        </p:nvSpPr>
        <p:spPr>
          <a:xfrm>
            <a:off x="4888193" y="5728593"/>
            <a:ext cx="221567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1RN19IS009</a:t>
            </a:r>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TESTING AND LIVE DETECTION</a:t>
            </a:r>
          </a:p>
          <a:p>
            <a:pPr marL="355600" indent="-355600" algn="ctr">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4" name="TextBox 3"/>
          <p:cNvSpPr txBox="1"/>
          <p:nvPr/>
        </p:nvSpPr>
        <p:spPr>
          <a:xfrm>
            <a:off x="843318" y="1772816"/>
            <a:ext cx="5184576" cy="4185761"/>
          </a:xfrm>
          <a:prstGeom prst="rect">
            <a:avLst/>
          </a:prstGeom>
          <a:noFill/>
        </p:spPr>
        <p:txBody>
          <a:bodyPr wrap="square" rtlCol="0">
            <a:spAutoFit/>
          </a:bodyPr>
          <a:lstStyle/>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import cv2</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import time</a:t>
            </a:r>
          </a:p>
          <a:p>
            <a:endPar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endParaRP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video=cv2.VideoCapture(0)</a:t>
            </a:r>
          </a:p>
          <a:p>
            <a:endPar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endParaRP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count=0</a:t>
            </a:r>
          </a:p>
          <a:p>
            <a:endPar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endParaRP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while True:</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ret,frame=video.read()</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count=count+1</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name='./images/'+'thanks'+'/'+'thanks'+str(count)+'.jpg'</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cv2.imwrite(name, frame)</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cv2.imshow("Frame",frame)</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k=cv2.waitKey(1)</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time.sleep(2)</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if count&gt;30 or k==ord('q'):</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        break</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video.release()</a:t>
            </a:r>
          </a:p>
          <a:p>
            <a:r>
              <a:rPr lang="en-US" sz="1400" b="1">
                <a:effectLst/>
                <a:latin typeface="Times New Roman" panose="02020603050405020304" pitchFamily="18" charset="0"/>
                <a:ea typeface="Cascadia Code ExtraLight" panose="020B0609020000020004" pitchFamily="49" charset="0"/>
                <a:cs typeface="Times New Roman" panose="02020603050405020304" pitchFamily="18" charset="0"/>
              </a:rPr>
              <a:t>cv2.destroyAllWindows()</a:t>
            </a:r>
          </a:p>
        </p:txBody>
      </p:sp>
    </p:spTree>
    <p:extLst>
      <p:ext uri="{BB962C8B-B14F-4D97-AF65-F5344CB8AC3E}">
        <p14:creationId xmlns:p14="http://schemas.microsoft.com/office/powerpoint/2010/main" val="254706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8" name="Picture 7">
            <a:extLst>
              <a:ext uri="{FF2B5EF4-FFF2-40B4-BE49-F238E27FC236}">
                <a16:creationId xmlns:a16="http://schemas.microsoft.com/office/drawing/2014/main" id="{1E3DE260-CDD0-5164-A704-BAFDEE87B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08" y="682567"/>
            <a:ext cx="3467477" cy="2671607"/>
          </a:xfrm>
          <a:prstGeom prst="rect">
            <a:avLst/>
          </a:prstGeom>
        </p:spPr>
      </p:pic>
      <p:pic>
        <p:nvPicPr>
          <p:cNvPr id="13" name="Picture 12">
            <a:extLst>
              <a:ext uri="{FF2B5EF4-FFF2-40B4-BE49-F238E27FC236}">
                <a16:creationId xmlns:a16="http://schemas.microsoft.com/office/drawing/2014/main" id="{22409DEC-CA9D-FE09-748A-604E8B56BB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609" y="3495656"/>
            <a:ext cx="4112791" cy="2664296"/>
          </a:xfrm>
          <a:prstGeom prst="rect">
            <a:avLst/>
          </a:prstGeom>
        </p:spPr>
      </p:pic>
      <p:pic>
        <p:nvPicPr>
          <p:cNvPr id="15" name="Picture 14">
            <a:extLst>
              <a:ext uri="{FF2B5EF4-FFF2-40B4-BE49-F238E27FC236}">
                <a16:creationId xmlns:a16="http://schemas.microsoft.com/office/drawing/2014/main" id="{B20642C4-A389-F0FF-36DE-A74595D44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6240" y="566005"/>
            <a:ext cx="3192699" cy="2788169"/>
          </a:xfrm>
          <a:prstGeom prst="rect">
            <a:avLst/>
          </a:prstGeom>
        </p:spPr>
      </p:pic>
    </p:spTree>
    <p:extLst>
      <p:ext uri="{BB962C8B-B14F-4D97-AF65-F5344CB8AC3E}">
        <p14:creationId xmlns:p14="http://schemas.microsoft.com/office/powerpoint/2010/main" val="94311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latin typeface="Times New Roman" pitchFamily="18" charset="0"/>
                <a:ea typeface="Tahoma" pitchFamily="34" charset="0"/>
                <a:cs typeface="Times New Roman" pitchFamily="18" charset="0"/>
              </a:rPr>
              <a:t>As is evident nowadays </a:t>
            </a:r>
            <a:r>
              <a:rPr lang="en-US" sz="1800">
                <a:latin typeface="Times New Roman" pitchFamily="18" charset="0"/>
                <a:ea typeface="Tahoma" pitchFamily="34" charset="0"/>
                <a:cs typeface="Times New Roman" pitchFamily="18" charset="0"/>
              </a:rPr>
              <a:t>that hand gesture </a:t>
            </a:r>
            <a:r>
              <a:rPr lang="en-US" sz="1800" dirty="0">
                <a:latin typeface="Times New Roman" pitchFamily="18" charset="0"/>
                <a:ea typeface="Tahoma" pitchFamily="34" charset="0"/>
                <a:cs typeface="Times New Roman" pitchFamily="18" charset="0"/>
              </a:rPr>
              <a:t>detection is very crucial</a:t>
            </a:r>
            <a:r>
              <a:rPr lang="en-US" sz="1800">
                <a:latin typeface="Times New Roman" pitchFamily="18" charset="0"/>
                <a:ea typeface="Tahoma" pitchFamily="34" charset="0"/>
                <a:cs typeface="Times New Roman" pitchFamily="18" charset="0"/>
              </a:rPr>
              <a:t>, given this </a:t>
            </a:r>
            <a:r>
              <a:rPr lang="en-US" sz="1800" dirty="0">
                <a:latin typeface="Times New Roman" pitchFamily="18" charset="0"/>
                <a:ea typeface="Tahoma" pitchFamily="34" charset="0"/>
                <a:cs typeface="Times New Roman" pitchFamily="18" charset="0"/>
              </a:rPr>
              <a:t>project was an attempt in creating a </a:t>
            </a:r>
            <a:r>
              <a:rPr lang="en-US" sz="1800">
                <a:latin typeface="Times New Roman" pitchFamily="18" charset="0"/>
                <a:ea typeface="Tahoma" pitchFamily="34" charset="0"/>
                <a:cs typeface="Times New Roman" pitchFamily="18" charset="0"/>
              </a:rPr>
              <a:t>simple hand gesture recognition detetctor. </a:t>
            </a:r>
          </a:p>
          <a:p>
            <a:pPr algn="just">
              <a:lnSpc>
                <a:spcPct val="150000"/>
              </a:lnSpc>
            </a:pPr>
            <a:r>
              <a:rPr lang="en-US" sz="1800">
                <a:latin typeface="Times New Roman" pitchFamily="18" charset="0"/>
                <a:ea typeface="Tahoma" pitchFamily="34" charset="0"/>
                <a:cs typeface="Times New Roman" pitchFamily="18" charset="0"/>
              </a:rPr>
              <a:t>It can ease the process of communication with people who are hearing impaired and profoundly deaf.</a:t>
            </a:r>
            <a:endParaRPr lang="en-US" sz="1800" dirty="0">
              <a:latin typeface="Times New Roman" pitchFamily="18" charset="0"/>
              <a:ea typeface="Tahoma" pitchFamily="34" charset="0"/>
              <a:cs typeface="Times New Roman" pitchFamily="18" charset="0"/>
            </a:endParaRPr>
          </a:p>
          <a:p>
            <a:pPr algn="just">
              <a:lnSpc>
                <a:spcPct val="150000"/>
              </a:lnSpc>
            </a:pPr>
            <a:r>
              <a:rPr lang="en-US" sz="1800" dirty="0">
                <a:latin typeface="Times New Roman" pitchFamily="18" charset="0"/>
                <a:ea typeface="Tahoma" pitchFamily="34" charset="0"/>
                <a:cs typeface="Times New Roman" pitchFamily="18" charset="0"/>
              </a:rPr>
              <a:t>In this project, a deep learning model </a:t>
            </a:r>
            <a:r>
              <a:rPr lang="en-US" sz="1800">
                <a:latin typeface="Times New Roman" pitchFamily="18" charset="0"/>
                <a:ea typeface="Tahoma" pitchFamily="34" charset="0"/>
                <a:cs typeface="Times New Roman" pitchFamily="18" charset="0"/>
              </a:rPr>
              <a:t>for hand gesture recognition was </a:t>
            </a:r>
            <a:r>
              <a:rPr lang="en-US" sz="1800" dirty="0">
                <a:latin typeface="Times New Roman" pitchFamily="18" charset="0"/>
                <a:ea typeface="Tahoma" pitchFamily="34" charset="0"/>
                <a:cs typeface="Times New Roman" pitchFamily="18" charset="0"/>
              </a:rPr>
              <a:t>developed with the help of Convolutional Neural Networks </a:t>
            </a:r>
            <a:r>
              <a:rPr lang="en-US" sz="1800">
                <a:latin typeface="Times New Roman" pitchFamily="18" charset="0"/>
                <a:ea typeface="Tahoma" pitchFamily="34" charset="0"/>
                <a:cs typeface="Times New Roman" pitchFamily="18" charset="0"/>
              </a:rPr>
              <a:t>using Python and </a:t>
            </a:r>
            <a:r>
              <a:rPr lang="en-US" sz="1800" dirty="0" err="1">
                <a:latin typeface="Times New Roman" pitchFamily="18" charset="0"/>
                <a:ea typeface="Tahoma" pitchFamily="34" charset="0"/>
                <a:cs typeface="Times New Roman" pitchFamily="18" charset="0"/>
              </a:rPr>
              <a:t>OpenCV</a:t>
            </a:r>
            <a:r>
              <a:rPr lang="en-US" sz="1800" dirty="0">
                <a:latin typeface="Times New Roman" pitchFamily="18" charset="0"/>
                <a:ea typeface="Tahoma" pitchFamily="34" charset="0"/>
                <a:cs typeface="Times New Roman" pitchFamily="18" charset="0"/>
              </a:rPr>
              <a:t>. </a:t>
            </a:r>
          </a:p>
          <a:p>
            <a:pPr algn="just">
              <a:lnSpc>
                <a:spcPct val="150000"/>
              </a:lnSpc>
            </a:pPr>
            <a:r>
              <a:rPr lang="en-US" sz="1800" dirty="0">
                <a:latin typeface="Times New Roman" pitchFamily="18" charset="0"/>
                <a:ea typeface="Tahoma" pitchFamily="34" charset="0"/>
                <a:cs typeface="Times New Roman" pitchFamily="18" charset="0"/>
              </a:rPr>
              <a:t>The observed model proved to </a:t>
            </a:r>
            <a:r>
              <a:rPr lang="en-US" sz="1800">
                <a:latin typeface="Times New Roman" pitchFamily="18" charset="0"/>
                <a:ea typeface="Tahoma" pitchFamily="34" charset="0"/>
                <a:cs typeface="Times New Roman" pitchFamily="18" charset="0"/>
              </a:rPr>
              <a:t>be 80% </a:t>
            </a:r>
            <a:r>
              <a:rPr lang="en-US" sz="1800" dirty="0">
                <a:latin typeface="Times New Roman" pitchFamily="18" charset="0"/>
                <a:ea typeface="Tahoma" pitchFamily="34" charset="0"/>
                <a:cs typeface="Times New Roman" pitchFamily="18" charset="0"/>
              </a:rPr>
              <a:t>accurate in the detection of the </a:t>
            </a:r>
            <a:r>
              <a:rPr lang="en-US" sz="1800">
                <a:latin typeface="Times New Roman" pitchFamily="18" charset="0"/>
                <a:ea typeface="Tahoma" pitchFamily="34" charset="0"/>
                <a:cs typeface="Times New Roman" pitchFamily="18" charset="0"/>
              </a:rPr>
              <a:t>presence of hand gestures.</a:t>
            </a:r>
            <a:endParaRPr lang="en-IN" sz="18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1800">
                <a:latin typeface="Times New Roman" pitchFamily="18" charset="0"/>
                <a:cs typeface="Times New Roman" pitchFamily="18" charset="0"/>
              </a:rPr>
              <a:t>Our trained model uses Yolov5s which is very small and simple object detection model which gives less accuracy.</a:t>
            </a:r>
          </a:p>
          <a:p>
            <a:pPr algn="just">
              <a:lnSpc>
                <a:spcPct val="150000"/>
              </a:lnSpc>
            </a:pPr>
            <a:r>
              <a:rPr lang="en-IN" sz="1800">
                <a:latin typeface="Times New Roman" pitchFamily="18" charset="0"/>
                <a:cs typeface="Times New Roman" pitchFamily="18" charset="0"/>
              </a:rPr>
              <a:t>Instead of that we can use Yolov5x object detection model which uses more compute power and provides more accurate results.</a:t>
            </a: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r>
              <a:rPr lang="en-US" sz="1800"/>
              <a:t>We can integrate this project in an application for ease of use.</a:t>
            </a:r>
          </a:p>
          <a:p>
            <a:r>
              <a:rPr lang="en-US" sz="1800"/>
              <a:t>More accurate predictions can be made.</a:t>
            </a:r>
          </a:p>
          <a:p>
            <a:r>
              <a:rPr lang="en-US" sz="1800"/>
              <a:t>Better web cam can be used to capture more results.</a:t>
            </a:r>
          </a:p>
          <a:p>
            <a:r>
              <a:rPr lang="en-US" sz="1800"/>
              <a:t>More frames and intern provide a better detection results.</a:t>
            </a: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a:solidFill>
                  <a:schemeClr val="accent1">
                    <a:lumMod val="75000"/>
                  </a:schemeClr>
                </a:solidFill>
                <a:latin typeface="Times New Roman" pitchFamily="18" charset="0"/>
                <a:cs typeface="Times New Roman" pitchFamily="18" charset="0"/>
              </a:rPr>
              <a:t>REFERENCES</a:t>
            </a:r>
          </a:p>
          <a:p>
            <a:pPr>
              <a:buNone/>
            </a:pPr>
            <a:r>
              <a:rPr lang="en-US" sz="1800">
                <a:solidFill>
                  <a:schemeClr val="tx1">
                    <a:lumMod val="75000"/>
                    <a:lumOff val="25000"/>
                  </a:schemeClr>
                </a:solidFill>
              </a:rPr>
              <a:t> </a:t>
            </a:r>
          </a:p>
          <a:p>
            <a:pPr marL="457200" indent="-457200">
              <a:buFont typeface="+mj-lt"/>
              <a:buAutoNum type="arabicPeriod"/>
            </a:pPr>
            <a:r>
              <a:rPr lang="en-US" sz="2000">
                <a:solidFill>
                  <a:schemeClr val="tx1">
                    <a:lumMod val="75000"/>
                    <a:lumOff val="25000"/>
                  </a:schemeClr>
                </a:solidFill>
                <a:latin typeface="Times New Roman" pitchFamily="18" charset="0"/>
                <a:cs typeface="Times New Roman" pitchFamily="18" charset="0"/>
                <a:hlinkClick r:id="rId2"/>
              </a:rPr>
              <a:t>https://github.com/ultralytics/yolov5</a:t>
            </a:r>
            <a:endParaRPr lang="en-US" sz="2000">
              <a:solidFill>
                <a:schemeClr val="tx1">
                  <a:lumMod val="75000"/>
                  <a:lumOff val="25000"/>
                </a:schemeClr>
              </a:solidFill>
              <a:latin typeface="Times New Roman" pitchFamily="18" charset="0"/>
              <a:cs typeface="Times New Roman" pitchFamily="18" charset="0"/>
            </a:endParaRPr>
          </a:p>
          <a:p>
            <a:pPr marL="457200" indent="-457200">
              <a:buFont typeface="+mj-lt"/>
              <a:buAutoNum type="arabicPeriod"/>
            </a:pPr>
            <a:r>
              <a:rPr lang="en-US" sz="2000">
                <a:solidFill>
                  <a:schemeClr val="tx1">
                    <a:lumMod val="75000"/>
                    <a:lumOff val="25000"/>
                  </a:schemeClr>
                </a:solidFill>
                <a:latin typeface="Times New Roman" pitchFamily="18" charset="0"/>
                <a:cs typeface="Times New Roman" pitchFamily="18" charset="0"/>
              </a:rPr>
              <a:t>https://colab.research.google.com/github/ultralytics/yolov5/blob/master/tutorial.ipynb</a:t>
            </a: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a:latin typeface="Times New Roman" pitchFamily="18" charset="0"/>
                <a:cs typeface="Times New Roman" pitchFamily="18" charset="0"/>
              </a:rPr>
              <a:t>Implementation</a:t>
            </a:r>
            <a:endParaRPr lang="en-IN" dirty="0">
              <a:latin typeface="Times New Roman" pitchFamily="18" charset="0"/>
              <a:cs typeface="Times New Roman" pitchFamily="18" charset="0"/>
            </a:endParaRPr>
          </a:p>
          <a:p>
            <a:pPr marL="355600" indent="-355600">
              <a:buFont typeface="Wingdings" pitchFamily="2" charset="2"/>
              <a:buChar char="q"/>
            </a:pPr>
            <a:r>
              <a:rPr lang="en-IN">
                <a:latin typeface="Times New Roman" pitchFamily="18" charset="0"/>
                <a:cs typeface="Times New Roman" pitchFamily="18" charset="0"/>
              </a:rPr>
              <a:t>Results</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51384" y="1556792"/>
            <a:ext cx="10441160" cy="4392488"/>
          </a:xfrm>
        </p:spPr>
        <p:txBody>
          <a:bodyPr>
            <a:normAutofit/>
          </a:bodyPr>
          <a:lstStyle/>
          <a:p>
            <a:pPr>
              <a:lnSpc>
                <a:spcPct val="150000"/>
              </a:lnSpc>
            </a:pPr>
            <a:r>
              <a:rPr lang="en-US" sz="1800" i="0">
                <a:solidFill>
                  <a:srgbClr val="000000"/>
                </a:solidFill>
                <a:effectLst/>
                <a:latin typeface="STIXGeneral-Regular"/>
              </a:rPr>
              <a:t>Hand gesture recognition is very significant for human-computer interaction. </a:t>
            </a:r>
          </a:p>
          <a:p>
            <a:pPr>
              <a:lnSpc>
                <a:spcPct val="150000"/>
              </a:lnSpc>
            </a:pPr>
            <a:r>
              <a:rPr lang="en-US" sz="1800" i="0">
                <a:solidFill>
                  <a:srgbClr val="000000"/>
                </a:solidFill>
                <a:effectLst/>
                <a:latin typeface="STIXGeneral-Regular"/>
              </a:rPr>
              <a:t>In this work, we present a novel real-time method for hand gesture recognition. </a:t>
            </a:r>
          </a:p>
          <a:p>
            <a:pPr>
              <a:lnSpc>
                <a:spcPct val="150000"/>
              </a:lnSpc>
            </a:pPr>
            <a:r>
              <a:rPr lang="en-US" sz="1800" i="0">
                <a:solidFill>
                  <a:srgbClr val="000000"/>
                </a:solidFill>
                <a:effectLst/>
                <a:latin typeface="STIXGeneral-Regular"/>
              </a:rPr>
              <a:t>In our framework, the hand region is extracted from the background with the background subtraction method. </a:t>
            </a:r>
          </a:p>
          <a:p>
            <a:pPr>
              <a:lnSpc>
                <a:spcPct val="150000"/>
              </a:lnSpc>
            </a:pPr>
            <a:r>
              <a:rPr lang="en-US" sz="1800" i="0">
                <a:solidFill>
                  <a:srgbClr val="000000"/>
                </a:solidFill>
                <a:effectLst/>
                <a:latin typeface="STIXGeneral-Regular"/>
              </a:rPr>
              <a:t>Then, the palm and fingers are segmented so as to detect and recognize the fingers. Finally, a rule classifier is applied to predict the labels of hand gestures.</a:t>
            </a: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buFont typeface="Wingdings" pitchFamily="2" charset="2"/>
              <a:buChar char="Ø"/>
            </a:pPr>
            <a:r>
              <a:rPr lang="en-US" sz="1800">
                <a:latin typeface="Times New Roman" pitchFamily="18" charset="0"/>
                <a:cs typeface="Times New Roman" pitchFamily="18" charset="0"/>
              </a:rPr>
              <a:t>Hand </a:t>
            </a:r>
            <a:r>
              <a:rPr lang="en-US" sz="1800" dirty="0">
                <a:latin typeface="Times New Roman" pitchFamily="18" charset="0"/>
                <a:cs typeface="Times New Roman" pitchFamily="18" charset="0"/>
              </a:rPr>
              <a:t>detection has various use cases ranging </a:t>
            </a:r>
            <a:r>
              <a:rPr lang="en-US" sz="1800">
                <a:latin typeface="Times New Roman" pitchFamily="18" charset="0"/>
                <a:cs typeface="Times New Roman" pitchFamily="18" charset="0"/>
              </a:rPr>
              <a:t>from hand </a:t>
            </a:r>
            <a:r>
              <a:rPr lang="en-US" sz="1800" dirty="0">
                <a:latin typeface="Times New Roman" pitchFamily="18" charset="0"/>
                <a:cs typeface="Times New Roman" pitchFamily="18" charset="0"/>
              </a:rPr>
              <a:t>recognition to </a:t>
            </a:r>
            <a:r>
              <a:rPr lang="en-US" sz="1800">
                <a:latin typeface="Times New Roman" pitchFamily="18" charset="0"/>
                <a:cs typeface="Times New Roman" pitchFamily="18" charset="0"/>
              </a:rPr>
              <a:t>capturing hand </a:t>
            </a:r>
            <a:r>
              <a:rPr lang="en-US" sz="1800" dirty="0">
                <a:latin typeface="Times New Roman" pitchFamily="18" charset="0"/>
                <a:cs typeface="Times New Roman" pitchFamily="18" charset="0"/>
              </a:rPr>
              <a:t>motions, where the latter calls for </a:t>
            </a:r>
            <a:r>
              <a:rPr lang="en-US" sz="1800">
                <a:latin typeface="Times New Roman" pitchFamily="18" charset="0"/>
                <a:cs typeface="Times New Roman" pitchFamily="18" charset="0"/>
              </a:rPr>
              <a:t>the hand </a:t>
            </a:r>
            <a:r>
              <a:rPr lang="en-US" sz="1800" dirty="0">
                <a:latin typeface="Times New Roman" pitchFamily="18" charset="0"/>
                <a:cs typeface="Times New Roman" pitchFamily="18" charset="0"/>
              </a:rPr>
              <a:t>to be revealed with very high precision.</a:t>
            </a:r>
          </a:p>
          <a:p>
            <a:pPr algn="just">
              <a:lnSpc>
                <a:spcPct val="150000"/>
              </a:lnSpc>
              <a:buFont typeface="Wingdings" pitchFamily="2" charset="2"/>
              <a:buChar char="Ø"/>
            </a:pPr>
            <a:r>
              <a:rPr lang="en-US" sz="1800" dirty="0">
                <a:latin typeface="Times New Roman" pitchFamily="18" charset="0"/>
                <a:cs typeface="Times New Roman" pitchFamily="18" charset="0"/>
              </a:rPr>
              <a:t>The proposed system focuses on how to </a:t>
            </a:r>
            <a:r>
              <a:rPr lang="en-US" sz="1800">
                <a:latin typeface="Times New Roman" pitchFamily="18" charset="0"/>
                <a:cs typeface="Times New Roman" pitchFamily="18" charset="0"/>
              </a:rPr>
              <a:t>identify various hand gesture </a:t>
            </a:r>
            <a:r>
              <a:rPr lang="en-US" sz="1800" dirty="0">
                <a:latin typeface="Times New Roman" pitchFamily="18" charset="0"/>
                <a:cs typeface="Times New Roman" pitchFamily="18" charset="0"/>
              </a:rPr>
              <a:t>on image/video </a:t>
            </a:r>
            <a:r>
              <a:rPr lang="en-US" sz="1800">
                <a:latin typeface="Times New Roman" pitchFamily="18" charset="0"/>
                <a:cs typeface="Times New Roman" pitchFamily="18" charset="0"/>
              </a:rPr>
              <a:t>stream with </a:t>
            </a:r>
            <a:r>
              <a:rPr lang="en-US" sz="1800" dirty="0">
                <a:latin typeface="Times New Roman" pitchFamily="18" charset="0"/>
                <a:cs typeface="Times New Roman" pitchFamily="18" charset="0"/>
              </a:rPr>
              <a:t>the help of computer vision and deep learning algorithm by using the </a:t>
            </a:r>
            <a:r>
              <a:rPr lang="en-US" sz="1800" dirty="0" err="1">
                <a:latin typeface="Times New Roman" pitchFamily="18" charset="0"/>
                <a:cs typeface="Times New Roman" pitchFamily="18" charset="0"/>
              </a:rPr>
              <a:t>OpenCV</a:t>
            </a:r>
            <a:r>
              <a:rPr lang="en-US" sz="1800">
                <a:latin typeface="Times New Roman" pitchFamily="18" charset="0"/>
                <a:cs typeface="Times New Roman" pitchFamily="18" charset="0"/>
              </a:rPr>
              <a:t>, Yolov5. The </a:t>
            </a:r>
            <a:r>
              <a:rPr lang="en-US" sz="1800" dirty="0">
                <a:latin typeface="Times New Roman" pitchFamily="18" charset="0"/>
                <a:cs typeface="Times New Roman" pitchFamily="18" charset="0"/>
              </a:rPr>
              <a:t>detection is carried out to </a:t>
            </a:r>
            <a:r>
              <a:rPr lang="en-US" sz="1800">
                <a:latin typeface="Times New Roman" pitchFamily="18" charset="0"/>
                <a:cs typeface="Times New Roman" pitchFamily="18" charset="0"/>
              </a:rPr>
              <a:t>see the signs </a:t>
            </a:r>
            <a:r>
              <a:rPr lang="en-US" sz="1800" dirty="0">
                <a:latin typeface="Times New Roman" pitchFamily="18" charset="0"/>
                <a:cs typeface="Times New Roman" pitchFamily="18" charset="0"/>
              </a:rPr>
              <a:t>with the help of Convolution Neural Networks(CNN) algorithm that the Sequential model uses. </a:t>
            </a:r>
          </a:p>
          <a:p>
            <a:pPr algn="just">
              <a:lnSpc>
                <a:spcPct val="120000"/>
              </a:lnSpc>
              <a:buFont typeface="Wingdings" pitchFamily="2" charset="2"/>
              <a:buChar char="Ø"/>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476672"/>
            <a:ext cx="11521280" cy="5328592"/>
          </a:xfrm>
        </p:spPr>
        <p:txBody>
          <a:bodyPr anchor="ctr">
            <a:noAutofit/>
          </a:bodyPr>
          <a:lstStyle/>
          <a:p>
            <a:pPr marL="0" indent="0" algn="ctr">
              <a:lnSpc>
                <a:spcPts val="2000"/>
              </a:lnSpc>
              <a:buNone/>
            </a:pPr>
            <a:r>
              <a:rPr lang="en-US" sz="1800">
                <a:latin typeface="Times New Roman" panose="02020603050405020304" pitchFamily="18" charset="0"/>
                <a:cs typeface="Times New Roman" panose="02020603050405020304" pitchFamily="18" charset="0"/>
              </a:rPr>
              <a:t>Object detection techniques are the foundation for the artificial intelligence field. This research paper gives a brief overview Object detection techniques are the foundation for the artificial intelligence field. This research paper gives a brief overview remarks and insightful results. The results show the differences and similarities among the YOLO versions and between f the You Only Look Once (YOLO) algorithm and its subsequent advanced versions. Through the analysis, we reach many remarks and insightful results. The results show the differences and similarities among the YOLO versions and between YOLO and Convolutional Neural Networks (CNNs). The central insight is the YOLO algorithm improvement is still ongoing.This article briefly describes the development process of the YOLO algorithm, summarizes the methods of target recognition and feature selection, and provides literature support for the targeted picture news and feature ex</a:t>
            </a:r>
            <a:endParaRPr lang="en-IN" sz="18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25506"/>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a:t>
            </a:r>
            <a:r>
              <a:rPr lang="en-IN" sz="1800">
                <a:latin typeface="Times New Roman" pitchFamily="18" charset="0"/>
                <a:cs typeface="Times New Roman" pitchFamily="18" charset="0"/>
              </a:rPr>
              <a:t>: 8 GB</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Hard Disk                    </a:t>
            </a:r>
            <a:r>
              <a:rPr lang="en-IN" sz="1800">
                <a:latin typeface="Times New Roman" pitchFamily="18" charset="0"/>
                <a:cs typeface="Times New Roman" pitchFamily="18" charset="0"/>
              </a:rPr>
              <a:t>	:10 GB</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US" sz="1800">
                <a:latin typeface="Times New Roman" pitchFamily="18" charset="0"/>
                <a:cs typeface="Times New Roman" pitchFamily="18" charset="0"/>
              </a:rPr>
              <a:t>Tools</a:t>
            </a:r>
            <a:r>
              <a:rPr lang="en-US" sz="1800" dirty="0">
                <a:latin typeface="Times New Roman" pitchFamily="18" charset="0"/>
                <a:cs typeface="Times New Roman" pitchFamily="18" charset="0"/>
              </a:rPr>
              <a:t>/Technologies 	            : Python</a:t>
            </a:r>
            <a:r>
              <a:rPr lang="en-US" sz="1800">
                <a:latin typeface="Times New Roman" pitchFamily="18" charset="0"/>
                <a:cs typeface="Times New Roman" pitchFamily="18" charset="0"/>
              </a:rPr>
              <a:t>, OpenCv,Yolov5</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9788" y="1196752"/>
            <a:ext cx="5256212" cy="4672236"/>
          </a:xfrm>
        </p:spPr>
        <p:txBody>
          <a:bodyPr>
            <a:normAutofit/>
          </a:bodyPr>
          <a:lstStyle/>
          <a:p>
            <a:r>
              <a:rPr lang="en-US" sz="1400">
                <a:latin typeface="Times New Roman" panose="02020603050405020304" pitchFamily="18" charset="0"/>
                <a:cs typeface="Times New Roman" panose="02020603050405020304" pitchFamily="18" charset="0"/>
              </a:rPr>
              <a:t>a) Data Labeling: The data set contains images of thegesture. To train data in YOLOv5 the data set needs to havelabels and the annotating bounding box. The value of theannotating box coordinate should be normalized between 0-1.To make the bounding box of each image an online websiteRoboﬂow(www.roboﬂow.com) is used. This website makes iteasy to annotate and make data labels in the desired format.</a:t>
            </a:r>
          </a:p>
          <a:p>
            <a:r>
              <a:rPr lang="en-US" sz="1400">
                <a:latin typeface="Times New Roman" panose="02020603050405020304" pitchFamily="18" charset="0"/>
                <a:cs typeface="Times New Roman" panose="02020603050405020304" pitchFamily="18" charset="0"/>
              </a:rPr>
              <a:t>b) Data Augmentation: The data that we are usingto train our model is quite small. To make the modelmore generalized and avoid over-ﬁtting, data augmentationis a well-proven and common technique. We apply dataaugmentation in the images that are used for training.</a:t>
            </a:r>
          </a:p>
          <a:p>
            <a:r>
              <a:rPr lang="en-US" sz="1400">
                <a:latin typeface="Times New Roman" panose="02020603050405020304" pitchFamily="18" charset="0"/>
                <a:cs typeface="Times New Roman" panose="02020603050405020304" pitchFamily="18" charset="0"/>
              </a:rPr>
              <a:t>C. Model Training ProcessThe approach is to ﬁne-tune the YOLOv5x model which isalready pre-trained on the COCO data set. Transfer learning[20] is used to train on the newly comparatively small dataset. Also, various augmentation processes such as HSV, colorspacing, mosaic, image scaling were applied to augment theinput image. The hyperparameters that are ﬁne-tuned on theCOCO data set are used here such as SGD optimizer, 0.01learning rate, 0.0005 weight decay and then we use 300 epochon batch size 16. The model gives pretty stable and goodaccuracy after 183 epoch. After that the changes are negligible</a:t>
            </a:r>
            <a:endParaRPr lang="en-IN" sz="1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FE353BA-5A2F-573D-B982-D1CCFD9127A0}"/>
              </a:ext>
            </a:extLst>
          </p:cNvPr>
          <p:cNvPicPr>
            <a:picLocks noChangeAspect="1"/>
          </p:cNvPicPr>
          <p:nvPr/>
        </p:nvPicPr>
        <p:blipFill>
          <a:blip r:embed="rId3"/>
          <a:stretch>
            <a:fillRect/>
          </a:stretch>
        </p:blipFill>
        <p:spPr>
          <a:xfrm>
            <a:off x="6312023" y="992123"/>
            <a:ext cx="5256212" cy="53642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9788" y="1316160"/>
            <a:ext cx="3932237" cy="4552828"/>
          </a:xfrm>
        </p:spPr>
        <p:txBody>
          <a:bodyPr>
            <a:normAutofit/>
          </a:bodyPr>
          <a:lstStyle/>
          <a:p>
            <a:pPr marL="285750" indent="-285750">
              <a:buFont typeface="Arial" pitchFamily="34" charset="0"/>
              <a:buChar char="•"/>
            </a:pPr>
            <a:r>
              <a:rPr lang="en-US" sz="1500" dirty="0">
                <a:latin typeface="Times New Roman" pitchFamily="18" charset="0"/>
                <a:cs typeface="Times New Roman" pitchFamily="18" charset="0"/>
              </a:rPr>
              <a:t>Convolutional Neural Networks are very similar to ordinary Neural Networks from the previous chapter: they are made up of neurons that have learnable weights and biases. Each neuron receives some inputs, performs a dot product and optionally follows it with a non-linearity. The whole network still expresses a single differentiable score function: from the raw image pixels on one end to class scores at the other. And they still have a loss function (e.g. SVM/</a:t>
            </a:r>
            <a:r>
              <a:rPr lang="en-US" sz="1500" dirty="0" err="1">
                <a:latin typeface="Times New Roman" pitchFamily="18" charset="0"/>
                <a:cs typeface="Times New Roman" pitchFamily="18" charset="0"/>
              </a:rPr>
              <a:t>Softmax</a:t>
            </a:r>
            <a:r>
              <a:rPr lang="en-US" sz="1500" dirty="0">
                <a:latin typeface="Times New Roman" pitchFamily="18" charset="0"/>
                <a:cs typeface="Times New Roman" pitchFamily="18" charset="0"/>
              </a:rPr>
              <a:t>) on the last (fully-connected) layer and all the tips/tricks we developed for learning regular Neural Networks still apply.</a:t>
            </a:r>
          </a:p>
          <a:p>
            <a:pPr marL="285750" indent="-285750">
              <a:buFont typeface="Arial" pitchFamily="34" charset="0"/>
              <a:buChar char="•"/>
            </a:pPr>
            <a:r>
              <a:rPr lang="en-US" sz="1500" dirty="0">
                <a:latin typeface="Times New Roman" pitchFamily="18" charset="0"/>
                <a:cs typeface="Times New Roman" pitchFamily="18" charset="0"/>
              </a:rPr>
              <a:t>The hidden layer is then followed by a Flatten and Dropout layer to convert the data in 1D and ensure overfitting</a:t>
            </a:r>
            <a:r>
              <a:rPr lang="en-US" dirty="0"/>
              <a:t>.</a:t>
            </a:r>
            <a:endParaRPr lang="en-IN"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9</a:t>
            </a:fld>
            <a:endParaRPr lang="en-US" dirty="0"/>
          </a:p>
        </p:txBody>
      </p:sp>
      <p:sp>
        <p:nvSpPr>
          <p:cNvPr id="8"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id="{DED533EB-2867-5E42-4EC4-1143A9D262ED}"/>
              </a:ext>
            </a:extLst>
          </p:cNvPr>
          <p:cNvSpPr>
            <a:spLocks noGrp="1"/>
          </p:cNvSpPr>
          <p:nvPr>
            <p:ph idx="1"/>
          </p:nvPr>
        </p:nvSpPr>
        <p:spPr/>
        <p:txBody>
          <a:bodyPr/>
          <a:lstStyle/>
          <a:p>
            <a:pPr marL="0" indent="0">
              <a:buNone/>
            </a:pPr>
            <a:r>
              <a:rPr lang="en-US"/>
              <a:t>Fig.</a:t>
            </a:r>
            <a:endParaRPr lang="en-US" dirty="0"/>
          </a:p>
        </p:txBody>
      </p:sp>
      <p:pic>
        <p:nvPicPr>
          <p:cNvPr id="3" name="Picture 2">
            <a:extLst>
              <a:ext uri="{FF2B5EF4-FFF2-40B4-BE49-F238E27FC236}">
                <a16:creationId xmlns:a16="http://schemas.microsoft.com/office/drawing/2014/main" id="{8E940AD8-F124-5EFD-D367-B75711B5922B}"/>
              </a:ext>
            </a:extLst>
          </p:cNvPr>
          <p:cNvPicPr>
            <a:picLocks noChangeAspect="1"/>
          </p:cNvPicPr>
          <p:nvPr/>
        </p:nvPicPr>
        <p:blipFill>
          <a:blip r:embed="rId2"/>
          <a:stretch>
            <a:fillRect/>
          </a:stretch>
        </p:blipFill>
        <p:spPr>
          <a:xfrm>
            <a:off x="5443537" y="1772816"/>
            <a:ext cx="5419725" cy="1924050"/>
          </a:xfrm>
          <a:prstGeom prst="rect">
            <a:avLst/>
          </a:prstGeom>
        </p:spPr>
      </p:pic>
      <p:pic>
        <p:nvPicPr>
          <p:cNvPr id="9" name="Picture 8">
            <a:extLst>
              <a:ext uri="{FF2B5EF4-FFF2-40B4-BE49-F238E27FC236}">
                <a16:creationId xmlns:a16="http://schemas.microsoft.com/office/drawing/2014/main" id="{9AB5900C-5D4B-F5E4-307C-96BC1E8CAA99}"/>
              </a:ext>
            </a:extLst>
          </p:cNvPr>
          <p:cNvPicPr>
            <a:picLocks noChangeAspect="1"/>
          </p:cNvPicPr>
          <p:nvPr/>
        </p:nvPicPr>
        <p:blipFill>
          <a:blip r:embed="rId3"/>
          <a:stretch>
            <a:fillRect/>
          </a:stretch>
        </p:blipFill>
        <p:spPr>
          <a:xfrm>
            <a:off x="5375920" y="3581450"/>
            <a:ext cx="5603229" cy="2024456"/>
          </a:xfrm>
          <a:prstGeom prst="rect">
            <a:avLst/>
          </a:prstGeom>
        </p:spPr>
      </p:pic>
    </p:spTree>
    <p:extLst>
      <p:ext uri="{BB962C8B-B14F-4D97-AF65-F5344CB8AC3E}">
        <p14:creationId xmlns:p14="http://schemas.microsoft.com/office/powerpoint/2010/main" val="399358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4357</TotalTime>
  <Words>1446</Words>
  <Application>Microsoft Office PowerPoint</Application>
  <PresentationFormat>Widescreen</PresentationFormat>
  <Paragraphs>182</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STIXGeneral-Regular</vt:lpstr>
      <vt:lpstr>Times New Roman</vt:lpstr>
      <vt:lpstr>Wingdings</vt:lpstr>
      <vt:lpstr>Office Theme</vt:lpstr>
      <vt:lpstr>   HAND GESTURE RECOGNITION SYSTEM </vt:lpstr>
      <vt:lpstr>AGENDA</vt:lpstr>
      <vt:lpstr>ABSTRACT </vt:lpstr>
      <vt:lpstr>ABOUT THE COMPANY</vt:lpstr>
      <vt:lpstr>INTRODUCTION </vt:lpstr>
      <vt:lpstr>PowerPoint Presentation</vt:lpstr>
      <vt:lpstr>REQUIREMENTS</vt:lpstr>
      <vt:lpstr>SYSTEM DESIGN </vt:lpstr>
      <vt:lpstr>SYSTEM DESIGN </vt:lpstr>
      <vt:lpstr>IMPLEMENTATION</vt:lpstr>
      <vt:lpstr>RESULTS </vt:lpstr>
      <vt:lpstr>CONCLUSIONS</vt:lpstr>
      <vt:lpstr>LIMITATIONS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Adishesh Ravishankar</cp:lastModifiedBy>
  <cp:revision>317</cp:revision>
  <dcterms:created xsi:type="dcterms:W3CDTF">2015-10-29T14:36:38Z</dcterms:created>
  <dcterms:modified xsi:type="dcterms:W3CDTF">2022-05-25T04:00:40Z</dcterms:modified>
</cp:coreProperties>
</file>