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image/svg+xml" Extension="svg"/>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Lst>
  <p:sldSz cx="18288000" cy="10287000"/>
  <p:notesSz cx="6858000" cy="9144000"/>
  <p:embeddedFontLst>
    <p:embeddedFont>
      <p:font typeface="Poppins Bold" charset="1" panose="00000800000000000000"/>
      <p:regular r:id="rId24"/>
    </p:embeddedFont>
    <p:embeddedFont>
      <p:font typeface="Poppins" charset="1" panose="00000500000000000000"/>
      <p:regular r:id="rId25"/>
    </p:embeddedFont>
    <p:embeddedFont>
      <p:font typeface="Poppins Light" charset="1" panose="00000400000000000000"/>
      <p:regular r:id="rId26"/>
    </p:embeddedFont>
    <p:embeddedFont>
      <p:font typeface="Poppins Medium" charset="1" panose="00000600000000000000"/>
      <p:regular r:id="rId27"/>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fonts/font24.fntdata" Type="http://schemas.openxmlformats.org/officeDocument/2006/relationships/font"/><Relationship Id="rId25" Target="fonts/font25.fntdata" Type="http://schemas.openxmlformats.org/officeDocument/2006/relationships/font"/><Relationship Id="rId26" Target="fonts/font26.fntdata" Type="http://schemas.openxmlformats.org/officeDocument/2006/relationships/font"/><Relationship Id="rId27" Target="fonts/font27.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2.png" Type="http://schemas.openxmlformats.org/officeDocument/2006/relationships/image"/><Relationship Id="rId4" Target="../media/image3.svg" Type="http://schemas.openxmlformats.org/officeDocument/2006/relationships/image"/><Relationship Id="rId5" Target="../media/image4.png" Type="http://schemas.openxmlformats.org/officeDocument/2006/relationships/image"/><Relationship Id="rId6" Target="../media/image5.sv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6.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7.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8.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4.png" Type="http://schemas.openxmlformats.org/officeDocument/2006/relationships/image"/><Relationship Id="rId4" Target="../media/image5.svg" Type="http://schemas.openxmlformats.org/officeDocument/2006/relationships/image"/><Relationship Id="rId5" Target="../media/image20.png" Type="http://schemas.openxmlformats.org/officeDocument/2006/relationships/image"/><Relationship Id="rId6" Target="../media/image13.png" Type="http://schemas.openxmlformats.org/officeDocument/2006/relationships/image"/><Relationship Id="rId7" Target="../media/image14.svg" Type="http://schemas.openxmlformats.org/officeDocument/2006/relationships/image"/></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8.png" Type="http://schemas.openxmlformats.org/officeDocument/2006/relationships/image"/><Relationship Id="rId4" Target="../media/image9.sv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jpeg" Type="http://schemas.openxmlformats.org/officeDocument/2006/relationships/image"/><Relationship Id="rId3" Target="../media/image13.png" Type="http://schemas.openxmlformats.org/officeDocument/2006/relationships/image"/><Relationship Id="rId4" Target="../media/image14.sv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10.jpe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1.png" Type="http://schemas.openxmlformats.org/officeDocument/2006/relationships/image"/><Relationship Id="rId3" Target="../media/image12.svg" Type="http://schemas.openxmlformats.org/officeDocument/2006/relationships/image"/><Relationship Id="rId4" Target="../media/image13.png" Type="http://schemas.openxmlformats.org/officeDocument/2006/relationships/image"/><Relationship Id="rId5" Target="../media/image14.sv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jpeg" Type="http://schemas.openxmlformats.org/officeDocument/2006/relationships/image"/><Relationship Id="rId3" Target="../media/image6.png" Type="http://schemas.openxmlformats.org/officeDocument/2006/relationships/image"/><Relationship Id="rId4" Target="../media/image7.svg" Type="http://schemas.openxmlformats.org/officeDocument/2006/relationships/image"/><Relationship Id="rId5" Target="../media/image8.png" Type="http://schemas.openxmlformats.org/officeDocument/2006/relationships/image"/><Relationship Id="rId6" Target="../media/image9.svg" Type="http://schemas.openxmlformats.org/officeDocument/2006/relationships/image"/><Relationship Id="rId7" Target="../media/image15.jpe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0">
            <a:off x="13489628" y="0"/>
            <a:ext cx="6474244" cy="10321258"/>
          </a:xfrm>
          <a:custGeom>
            <a:avLst/>
            <a:gdLst/>
            <a:ahLst/>
            <a:cxnLst/>
            <a:rect r="r" b="b" t="t" l="l"/>
            <a:pathLst>
              <a:path h="10321258" w="6474244">
                <a:moveTo>
                  <a:pt x="0" y="0"/>
                </a:moveTo>
                <a:lnTo>
                  <a:pt x="6474244" y="0"/>
                </a:lnTo>
                <a:lnTo>
                  <a:pt x="6474244" y="10321258"/>
                </a:lnTo>
                <a:lnTo>
                  <a:pt x="0" y="10321258"/>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0" y="0"/>
            <a:ext cx="945283" cy="7097955"/>
            <a:chOff x="0" y="0"/>
            <a:chExt cx="248964" cy="1869420"/>
          </a:xfrm>
        </p:grpSpPr>
        <p:sp>
          <p:nvSpPr>
            <p:cNvPr name="Freeform 5" id="5"/>
            <p:cNvSpPr/>
            <p:nvPr/>
          </p:nvSpPr>
          <p:spPr>
            <a:xfrm flipH="false" flipV="false" rot="0">
              <a:off x="0" y="0"/>
              <a:ext cx="248964" cy="1869420"/>
            </a:xfrm>
            <a:custGeom>
              <a:avLst/>
              <a:gdLst/>
              <a:ahLst/>
              <a:cxnLst/>
              <a:rect r="r" b="b" t="t" l="l"/>
              <a:pathLst>
                <a:path h="1869420" w="248964">
                  <a:moveTo>
                    <a:pt x="0" y="0"/>
                  </a:moveTo>
                  <a:lnTo>
                    <a:pt x="248964" y="0"/>
                  </a:lnTo>
                  <a:lnTo>
                    <a:pt x="248964" y="1869420"/>
                  </a:lnTo>
                  <a:lnTo>
                    <a:pt x="0" y="1869420"/>
                  </a:lnTo>
                  <a:close/>
                </a:path>
              </a:pathLst>
            </a:custGeom>
            <a:solidFill>
              <a:srgbClr val="1B9461"/>
            </a:solidFill>
          </p:spPr>
        </p:sp>
        <p:sp>
          <p:nvSpPr>
            <p:cNvPr name="TextBox 6" id="6"/>
            <p:cNvSpPr txBox="true"/>
            <p:nvPr/>
          </p:nvSpPr>
          <p:spPr>
            <a:xfrm>
              <a:off x="0" y="-57150"/>
              <a:ext cx="248964" cy="1926570"/>
            </a:xfrm>
            <a:prstGeom prst="rect">
              <a:avLst/>
            </a:prstGeom>
          </p:spPr>
          <p:txBody>
            <a:bodyPr anchor="ctr" rtlCol="false" tIns="50800" lIns="50800" bIns="50800" rIns="50800"/>
            <a:lstStyle/>
            <a:p>
              <a:pPr algn="ctr">
                <a:lnSpc>
                  <a:spcPts val="2659"/>
                </a:lnSpc>
              </a:pPr>
            </a:p>
          </p:txBody>
        </p:sp>
      </p:grpSp>
      <p:grpSp>
        <p:nvGrpSpPr>
          <p:cNvPr name="Group 7" id="7"/>
          <p:cNvGrpSpPr/>
          <p:nvPr/>
        </p:nvGrpSpPr>
        <p:grpSpPr>
          <a:xfrm rot="0">
            <a:off x="0" y="7097955"/>
            <a:ext cx="945283" cy="3189045"/>
            <a:chOff x="0" y="0"/>
            <a:chExt cx="248964" cy="839913"/>
          </a:xfrm>
        </p:grpSpPr>
        <p:sp>
          <p:nvSpPr>
            <p:cNvPr name="Freeform 8" id="8"/>
            <p:cNvSpPr/>
            <p:nvPr/>
          </p:nvSpPr>
          <p:spPr>
            <a:xfrm flipH="false" flipV="false" rot="0">
              <a:off x="0" y="0"/>
              <a:ext cx="248964" cy="839913"/>
            </a:xfrm>
            <a:custGeom>
              <a:avLst/>
              <a:gdLst/>
              <a:ahLst/>
              <a:cxnLst/>
              <a:rect r="r" b="b" t="t" l="l"/>
              <a:pathLst>
                <a:path h="839913" w="248964">
                  <a:moveTo>
                    <a:pt x="0" y="0"/>
                  </a:moveTo>
                  <a:lnTo>
                    <a:pt x="248964" y="0"/>
                  </a:lnTo>
                  <a:lnTo>
                    <a:pt x="248964" y="839913"/>
                  </a:lnTo>
                  <a:lnTo>
                    <a:pt x="0" y="839913"/>
                  </a:lnTo>
                  <a:close/>
                </a:path>
              </a:pathLst>
            </a:custGeom>
            <a:solidFill>
              <a:srgbClr val="222222"/>
            </a:solidFill>
          </p:spPr>
        </p:sp>
        <p:sp>
          <p:nvSpPr>
            <p:cNvPr name="TextBox 9" id="9"/>
            <p:cNvSpPr txBox="true"/>
            <p:nvPr/>
          </p:nvSpPr>
          <p:spPr>
            <a:xfrm>
              <a:off x="0" y="-57150"/>
              <a:ext cx="248964" cy="897063"/>
            </a:xfrm>
            <a:prstGeom prst="rect">
              <a:avLst/>
            </a:prstGeom>
          </p:spPr>
          <p:txBody>
            <a:bodyPr anchor="ctr" rtlCol="false" tIns="50800" lIns="50800" bIns="50800" rIns="50800"/>
            <a:lstStyle/>
            <a:p>
              <a:pPr algn="ctr">
                <a:lnSpc>
                  <a:spcPts val="2659"/>
                </a:lnSpc>
              </a:pPr>
            </a:p>
          </p:txBody>
        </p:sp>
      </p:grpSp>
      <p:sp>
        <p:nvSpPr>
          <p:cNvPr name="Freeform 10" id="10"/>
          <p:cNvSpPr/>
          <p:nvPr/>
        </p:nvSpPr>
        <p:spPr>
          <a:xfrm flipH="false" flipV="false" rot="0">
            <a:off x="15334998" y="8512390"/>
            <a:ext cx="919202" cy="745910"/>
          </a:xfrm>
          <a:custGeom>
            <a:avLst/>
            <a:gdLst/>
            <a:ahLst/>
            <a:cxnLst/>
            <a:rect r="r" b="b" t="t" l="l"/>
            <a:pathLst>
              <a:path h="745910" w="919202">
                <a:moveTo>
                  <a:pt x="0" y="0"/>
                </a:moveTo>
                <a:lnTo>
                  <a:pt x="919201" y="0"/>
                </a:lnTo>
                <a:lnTo>
                  <a:pt x="919201" y="745910"/>
                </a:lnTo>
                <a:lnTo>
                  <a:pt x="0" y="745910"/>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sp>
        <p:nvSpPr>
          <p:cNvPr name="TextBox 11" id="11"/>
          <p:cNvSpPr txBox="true"/>
          <p:nvPr/>
        </p:nvSpPr>
        <p:spPr>
          <a:xfrm rot="0">
            <a:off x="2028900" y="1697816"/>
            <a:ext cx="16635926" cy="3985325"/>
          </a:xfrm>
          <a:prstGeom prst="rect">
            <a:avLst/>
          </a:prstGeom>
        </p:spPr>
        <p:txBody>
          <a:bodyPr anchor="t" rtlCol="false" tIns="0" lIns="0" bIns="0" rIns="0">
            <a:spAutoFit/>
          </a:bodyPr>
          <a:lstStyle/>
          <a:p>
            <a:pPr algn="l">
              <a:lnSpc>
                <a:spcPts val="15536"/>
              </a:lnSpc>
            </a:pPr>
            <a:r>
              <a:rPr lang="en-US" sz="11097" spc="721">
                <a:solidFill>
                  <a:srgbClr val="222222"/>
                </a:solidFill>
                <a:latin typeface="Poppins Bold"/>
                <a:ea typeface="Poppins Bold"/>
                <a:cs typeface="Poppins Bold"/>
                <a:sym typeface="Poppins Bold"/>
              </a:rPr>
              <a:t>Blood Group </a:t>
            </a:r>
          </a:p>
          <a:p>
            <a:pPr algn="l">
              <a:lnSpc>
                <a:spcPts val="15536"/>
              </a:lnSpc>
              <a:spcBef>
                <a:spcPct val="0"/>
              </a:spcBef>
            </a:pPr>
            <a:r>
              <a:rPr lang="en-US" sz="11097" spc="721">
                <a:solidFill>
                  <a:srgbClr val="222222"/>
                </a:solidFill>
                <a:latin typeface="Poppins Bold"/>
                <a:ea typeface="Poppins Bold"/>
                <a:cs typeface="Poppins Bold"/>
                <a:sym typeface="Poppins Bold"/>
              </a:rPr>
              <a:t>Detection </a:t>
            </a:r>
          </a:p>
        </p:txBody>
      </p:sp>
      <p:sp>
        <p:nvSpPr>
          <p:cNvPr name="TextBox 12" id="12"/>
          <p:cNvSpPr txBox="true"/>
          <p:nvPr/>
        </p:nvSpPr>
        <p:spPr>
          <a:xfrm rot="0">
            <a:off x="2057974" y="5883166"/>
            <a:ext cx="14049918" cy="2096203"/>
          </a:xfrm>
          <a:prstGeom prst="rect">
            <a:avLst/>
          </a:prstGeom>
        </p:spPr>
        <p:txBody>
          <a:bodyPr anchor="t" rtlCol="false" tIns="0" lIns="0" bIns="0" rIns="0">
            <a:spAutoFit/>
          </a:bodyPr>
          <a:lstStyle/>
          <a:p>
            <a:pPr algn="l">
              <a:lnSpc>
                <a:spcPts val="16236"/>
              </a:lnSpc>
              <a:spcBef>
                <a:spcPct val="0"/>
              </a:spcBef>
            </a:pPr>
            <a:r>
              <a:rPr lang="en-US" sz="11597">
                <a:solidFill>
                  <a:srgbClr val="1B9461"/>
                </a:solidFill>
                <a:latin typeface="Poppins Bold"/>
                <a:ea typeface="Poppins Bold"/>
                <a:cs typeface="Poppins Bold"/>
                <a:sym typeface="Poppins Bold"/>
              </a:rPr>
              <a:t>using Fingerprint</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4561519" cy="10287000"/>
            <a:chOff x="0" y="0"/>
            <a:chExt cx="1201388" cy="2709333"/>
          </a:xfrm>
        </p:grpSpPr>
        <p:sp>
          <p:nvSpPr>
            <p:cNvPr name="Freeform 4" id="4"/>
            <p:cNvSpPr/>
            <p:nvPr/>
          </p:nvSpPr>
          <p:spPr>
            <a:xfrm flipH="false" flipV="false" rot="0">
              <a:off x="0" y="0"/>
              <a:ext cx="1201388" cy="2709333"/>
            </a:xfrm>
            <a:custGeom>
              <a:avLst/>
              <a:gdLst/>
              <a:ahLst/>
              <a:cxnLst/>
              <a:rect r="r" b="b" t="t" l="l"/>
              <a:pathLst>
                <a:path h="2709333" w="1201388">
                  <a:moveTo>
                    <a:pt x="0" y="0"/>
                  </a:moveTo>
                  <a:lnTo>
                    <a:pt x="1201388" y="0"/>
                  </a:lnTo>
                  <a:lnTo>
                    <a:pt x="1201388" y="2709333"/>
                  </a:lnTo>
                  <a:lnTo>
                    <a:pt x="0" y="2709333"/>
                  </a:lnTo>
                  <a:close/>
                </a:path>
              </a:pathLst>
            </a:custGeom>
            <a:solidFill>
              <a:srgbClr val="222222"/>
            </a:solidFill>
          </p:spPr>
        </p:sp>
        <p:sp>
          <p:nvSpPr>
            <p:cNvPr name="TextBox 5" id="5"/>
            <p:cNvSpPr txBox="true"/>
            <p:nvPr/>
          </p:nvSpPr>
          <p:spPr>
            <a:xfrm>
              <a:off x="0" y="-57150"/>
              <a:ext cx="1201388"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0" y="1913215"/>
            <a:ext cx="8603142" cy="8092641"/>
            <a:chOff x="0" y="0"/>
            <a:chExt cx="2265848" cy="2131395"/>
          </a:xfrm>
        </p:grpSpPr>
        <p:sp>
          <p:nvSpPr>
            <p:cNvPr name="Freeform 7" id="7"/>
            <p:cNvSpPr/>
            <p:nvPr/>
          </p:nvSpPr>
          <p:spPr>
            <a:xfrm flipH="false" flipV="false" rot="0">
              <a:off x="0" y="0"/>
              <a:ext cx="2265848" cy="2131395"/>
            </a:xfrm>
            <a:custGeom>
              <a:avLst/>
              <a:gdLst/>
              <a:ahLst/>
              <a:cxnLst/>
              <a:rect r="r" b="b" t="t" l="l"/>
              <a:pathLst>
                <a:path h="2131395" w="2265848">
                  <a:moveTo>
                    <a:pt x="0" y="0"/>
                  </a:moveTo>
                  <a:lnTo>
                    <a:pt x="2265848" y="0"/>
                  </a:lnTo>
                  <a:lnTo>
                    <a:pt x="2265848" y="2131395"/>
                  </a:lnTo>
                  <a:lnTo>
                    <a:pt x="0" y="2131395"/>
                  </a:lnTo>
                  <a:close/>
                </a:path>
              </a:pathLst>
            </a:custGeom>
            <a:solidFill>
              <a:srgbClr val="1B9461"/>
            </a:solidFill>
            <a:ln cap="sq">
              <a:noFill/>
              <a:prstDash val="solid"/>
              <a:miter/>
            </a:ln>
          </p:spPr>
        </p:sp>
        <p:sp>
          <p:nvSpPr>
            <p:cNvPr name="TextBox 8" id="8"/>
            <p:cNvSpPr txBox="true"/>
            <p:nvPr/>
          </p:nvSpPr>
          <p:spPr>
            <a:xfrm>
              <a:off x="0" y="-57150"/>
              <a:ext cx="2265848" cy="2188545"/>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190625" y="3247564"/>
            <a:ext cx="903979" cy="903979"/>
            <a:chOff x="0" y="0"/>
            <a:chExt cx="812800" cy="812800"/>
          </a:xfrm>
        </p:grpSpPr>
        <p:sp>
          <p:nvSpPr>
            <p:cNvPr name="Freeform 10" id="10"/>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1" id="11"/>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2" id="12"/>
          <p:cNvSpPr txBox="true"/>
          <p:nvPr/>
        </p:nvSpPr>
        <p:spPr>
          <a:xfrm rot="0">
            <a:off x="2631082" y="2523403"/>
            <a:ext cx="5277097" cy="3199129"/>
          </a:xfrm>
          <a:prstGeom prst="rect">
            <a:avLst/>
          </a:prstGeom>
        </p:spPr>
        <p:txBody>
          <a:bodyPr anchor="t" rtlCol="false" tIns="0" lIns="0" bIns="0" rIns="0">
            <a:spAutoFit/>
          </a:bodyPr>
          <a:lstStyle/>
          <a:p>
            <a:pPr algn="just">
              <a:lnSpc>
                <a:spcPts val="3220"/>
              </a:lnSpc>
            </a:pPr>
            <a:r>
              <a:rPr lang="en-US" sz="2300" spc="149">
                <a:solidFill>
                  <a:srgbClr val="FFFFFF"/>
                </a:solidFill>
                <a:latin typeface="Poppins Bold"/>
                <a:ea typeface="Poppins Bold"/>
                <a:cs typeface="Poppins Bold"/>
                <a:sym typeface="Poppins Bold"/>
              </a:rPr>
              <a:t>Data Collection:</a:t>
            </a:r>
          </a:p>
          <a:p>
            <a:pPr algn="just" marL="496577" indent="-248289" lvl="1">
              <a:lnSpc>
                <a:spcPts val="3220"/>
              </a:lnSpc>
              <a:buFont typeface="Arial"/>
              <a:buChar char="•"/>
            </a:pPr>
            <a:r>
              <a:rPr lang="en-US" sz="2300" spc="149">
                <a:solidFill>
                  <a:srgbClr val="FFFFFF"/>
                </a:solidFill>
                <a:latin typeface="Poppins"/>
                <a:ea typeface="Poppins"/>
                <a:cs typeface="Poppins"/>
                <a:sym typeface="Poppins"/>
              </a:rPr>
              <a:t>Fingerprint Images: Collect a large, diverse dataset of fingerprint images.</a:t>
            </a:r>
          </a:p>
          <a:p>
            <a:pPr algn="just" marL="496577" indent="-248289" lvl="1">
              <a:lnSpc>
                <a:spcPts val="3220"/>
              </a:lnSpc>
              <a:buFont typeface="Arial"/>
              <a:buChar char="•"/>
            </a:pPr>
            <a:r>
              <a:rPr lang="en-US" sz="2300" spc="149">
                <a:solidFill>
                  <a:srgbClr val="FFFFFF"/>
                </a:solidFill>
                <a:latin typeface="Poppins"/>
                <a:ea typeface="Poppins"/>
                <a:cs typeface="Poppins"/>
                <a:sym typeface="Poppins"/>
              </a:rPr>
              <a:t>Blood Group Labels: Obtain corresponding blood group labels for each fingerprint.</a:t>
            </a:r>
          </a:p>
          <a:p>
            <a:pPr algn="just">
              <a:lnSpc>
                <a:spcPts val="3220"/>
              </a:lnSpc>
              <a:spcBef>
                <a:spcPct val="0"/>
              </a:spcBef>
            </a:pPr>
          </a:p>
        </p:txBody>
      </p:sp>
      <p:sp>
        <p:nvSpPr>
          <p:cNvPr name="TextBox 13" id="13"/>
          <p:cNvSpPr txBox="true"/>
          <p:nvPr/>
        </p:nvSpPr>
        <p:spPr>
          <a:xfrm rot="0">
            <a:off x="1247257" y="3373153"/>
            <a:ext cx="790715" cy="633749"/>
          </a:xfrm>
          <a:prstGeom prst="rect">
            <a:avLst/>
          </a:prstGeom>
        </p:spPr>
        <p:txBody>
          <a:bodyPr anchor="t" rtlCol="false" tIns="0" lIns="0" bIns="0" rIns="0">
            <a:spAutoFit/>
          </a:bodyPr>
          <a:lstStyle/>
          <a:p>
            <a:pPr algn="ctr">
              <a:lnSpc>
                <a:spcPts val="4963"/>
              </a:lnSpc>
              <a:spcBef>
                <a:spcPct val="0"/>
              </a:spcBef>
            </a:pPr>
            <a:r>
              <a:rPr lang="en-US" sz="3545">
                <a:solidFill>
                  <a:srgbClr val="1B9461"/>
                </a:solidFill>
                <a:latin typeface="Poppins Bold"/>
                <a:ea typeface="Poppins Bold"/>
                <a:cs typeface="Poppins Bold"/>
                <a:sym typeface="Poppins Bold"/>
              </a:rPr>
              <a:t>1</a:t>
            </a:r>
          </a:p>
        </p:txBody>
      </p:sp>
      <p:grpSp>
        <p:nvGrpSpPr>
          <p:cNvPr name="Group 14" id="14"/>
          <p:cNvGrpSpPr/>
          <p:nvPr/>
        </p:nvGrpSpPr>
        <p:grpSpPr>
          <a:xfrm rot="0">
            <a:off x="1190625" y="6325444"/>
            <a:ext cx="903979" cy="903979"/>
            <a:chOff x="0" y="0"/>
            <a:chExt cx="812800" cy="812800"/>
          </a:xfrm>
        </p:grpSpPr>
        <p:sp>
          <p:nvSpPr>
            <p:cNvPr name="Freeform 15" id="15"/>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FFFFFF"/>
            </a:solidFill>
          </p:spPr>
        </p:sp>
        <p:sp>
          <p:nvSpPr>
            <p:cNvPr name="TextBox 16" id="16"/>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17" id="17"/>
          <p:cNvSpPr txBox="true"/>
          <p:nvPr/>
        </p:nvSpPr>
        <p:spPr>
          <a:xfrm rot="0">
            <a:off x="1247257" y="6451034"/>
            <a:ext cx="790715" cy="633749"/>
          </a:xfrm>
          <a:prstGeom prst="rect">
            <a:avLst/>
          </a:prstGeom>
        </p:spPr>
        <p:txBody>
          <a:bodyPr anchor="t" rtlCol="false" tIns="0" lIns="0" bIns="0" rIns="0">
            <a:spAutoFit/>
          </a:bodyPr>
          <a:lstStyle/>
          <a:p>
            <a:pPr algn="ctr">
              <a:lnSpc>
                <a:spcPts val="4963"/>
              </a:lnSpc>
              <a:spcBef>
                <a:spcPct val="0"/>
              </a:spcBef>
            </a:pPr>
            <a:r>
              <a:rPr lang="en-US" sz="3545">
                <a:solidFill>
                  <a:srgbClr val="1B9461"/>
                </a:solidFill>
                <a:latin typeface="Poppins Bold"/>
                <a:ea typeface="Poppins Bold"/>
                <a:cs typeface="Poppins Bold"/>
                <a:sym typeface="Poppins Bold"/>
              </a:rPr>
              <a:t>2</a:t>
            </a:r>
          </a:p>
        </p:txBody>
      </p:sp>
      <p:grpSp>
        <p:nvGrpSpPr>
          <p:cNvPr name="Group 18" id="18"/>
          <p:cNvGrpSpPr/>
          <p:nvPr/>
        </p:nvGrpSpPr>
        <p:grpSpPr>
          <a:xfrm rot="0">
            <a:off x="9579169" y="3247564"/>
            <a:ext cx="903979" cy="903979"/>
            <a:chOff x="0" y="0"/>
            <a:chExt cx="812800" cy="812800"/>
          </a:xfrm>
        </p:grpSpPr>
        <p:sp>
          <p:nvSpPr>
            <p:cNvPr name="Freeform 19" id="19"/>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name="TextBox 20" id="20"/>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21" id="21"/>
          <p:cNvSpPr txBox="true"/>
          <p:nvPr/>
        </p:nvSpPr>
        <p:spPr>
          <a:xfrm rot="0">
            <a:off x="9635801" y="3373153"/>
            <a:ext cx="790715" cy="633749"/>
          </a:xfrm>
          <a:prstGeom prst="rect">
            <a:avLst/>
          </a:prstGeom>
        </p:spPr>
        <p:txBody>
          <a:bodyPr anchor="t" rtlCol="false" tIns="0" lIns="0" bIns="0" rIns="0">
            <a:spAutoFit/>
          </a:bodyPr>
          <a:lstStyle/>
          <a:p>
            <a:pPr algn="ctr">
              <a:lnSpc>
                <a:spcPts val="4963"/>
              </a:lnSpc>
              <a:spcBef>
                <a:spcPct val="0"/>
              </a:spcBef>
            </a:pPr>
            <a:r>
              <a:rPr lang="en-US" sz="3545">
                <a:solidFill>
                  <a:srgbClr val="FFFFFF"/>
                </a:solidFill>
                <a:latin typeface="Poppins Bold"/>
                <a:ea typeface="Poppins Bold"/>
                <a:cs typeface="Poppins Bold"/>
                <a:sym typeface="Poppins Bold"/>
              </a:rPr>
              <a:t>3</a:t>
            </a:r>
          </a:p>
        </p:txBody>
      </p:sp>
      <p:grpSp>
        <p:nvGrpSpPr>
          <p:cNvPr name="Group 22" id="22"/>
          <p:cNvGrpSpPr/>
          <p:nvPr/>
        </p:nvGrpSpPr>
        <p:grpSpPr>
          <a:xfrm rot="0">
            <a:off x="9579169" y="6325444"/>
            <a:ext cx="903979" cy="903979"/>
            <a:chOff x="0" y="0"/>
            <a:chExt cx="812800" cy="812800"/>
          </a:xfrm>
        </p:grpSpPr>
        <p:sp>
          <p:nvSpPr>
            <p:cNvPr name="Freeform 23" id="23"/>
            <p:cNvSpPr/>
            <p:nvPr/>
          </p:nvSpPr>
          <p:spPr>
            <a:xfrm flipH="false" flipV="false" rot="0">
              <a:off x="0" y="0"/>
              <a:ext cx="812800" cy="812800"/>
            </a:xfrm>
            <a:custGeom>
              <a:avLst/>
              <a:gdLst/>
              <a:ahLst/>
              <a:cxnLst/>
              <a:rect r="r" b="b" t="t" l="l"/>
              <a:pathLst>
                <a:path h="812800" w="812800">
                  <a:moveTo>
                    <a:pt x="406400" y="0"/>
                  </a:moveTo>
                  <a:cubicBezTo>
                    <a:pt x="181951" y="0"/>
                    <a:pt x="0" y="181951"/>
                    <a:pt x="0" y="406400"/>
                  </a:cubicBezTo>
                  <a:cubicBezTo>
                    <a:pt x="0" y="630849"/>
                    <a:pt x="181951" y="812800"/>
                    <a:pt x="406400" y="812800"/>
                  </a:cubicBezTo>
                  <a:cubicBezTo>
                    <a:pt x="630849" y="812800"/>
                    <a:pt x="812800" y="630849"/>
                    <a:pt x="812800" y="406400"/>
                  </a:cubicBezTo>
                  <a:cubicBezTo>
                    <a:pt x="812800" y="181951"/>
                    <a:pt x="630849" y="0"/>
                    <a:pt x="406400" y="0"/>
                  </a:cubicBezTo>
                  <a:close/>
                </a:path>
              </a:pathLst>
            </a:custGeom>
            <a:solidFill>
              <a:srgbClr val="1B9461"/>
            </a:solidFill>
          </p:spPr>
        </p:sp>
        <p:sp>
          <p:nvSpPr>
            <p:cNvPr name="TextBox 24" id="24"/>
            <p:cNvSpPr txBox="true"/>
            <p:nvPr/>
          </p:nvSpPr>
          <p:spPr>
            <a:xfrm>
              <a:off x="76200" y="19050"/>
              <a:ext cx="660400" cy="717550"/>
            </a:xfrm>
            <a:prstGeom prst="rect">
              <a:avLst/>
            </a:prstGeom>
          </p:spPr>
          <p:txBody>
            <a:bodyPr anchor="ctr" rtlCol="false" tIns="50800" lIns="50800" bIns="50800" rIns="50800"/>
            <a:lstStyle/>
            <a:p>
              <a:pPr algn="ctr">
                <a:lnSpc>
                  <a:spcPts val="2659"/>
                </a:lnSpc>
              </a:pPr>
            </a:p>
          </p:txBody>
        </p:sp>
      </p:grpSp>
      <p:sp>
        <p:nvSpPr>
          <p:cNvPr name="TextBox 25" id="25"/>
          <p:cNvSpPr txBox="true"/>
          <p:nvPr/>
        </p:nvSpPr>
        <p:spPr>
          <a:xfrm rot="0">
            <a:off x="9635801" y="6451034"/>
            <a:ext cx="790715" cy="633749"/>
          </a:xfrm>
          <a:prstGeom prst="rect">
            <a:avLst/>
          </a:prstGeom>
        </p:spPr>
        <p:txBody>
          <a:bodyPr anchor="t" rtlCol="false" tIns="0" lIns="0" bIns="0" rIns="0">
            <a:spAutoFit/>
          </a:bodyPr>
          <a:lstStyle/>
          <a:p>
            <a:pPr algn="ctr">
              <a:lnSpc>
                <a:spcPts val="4963"/>
              </a:lnSpc>
              <a:spcBef>
                <a:spcPct val="0"/>
              </a:spcBef>
            </a:pPr>
            <a:r>
              <a:rPr lang="en-US" sz="3545">
                <a:solidFill>
                  <a:srgbClr val="FFFFFF"/>
                </a:solidFill>
                <a:latin typeface="Poppins Bold"/>
                <a:ea typeface="Poppins Bold"/>
                <a:cs typeface="Poppins Bold"/>
                <a:sym typeface="Poppins Bold"/>
              </a:rPr>
              <a:t>4</a:t>
            </a:r>
          </a:p>
        </p:txBody>
      </p:sp>
      <p:sp>
        <p:nvSpPr>
          <p:cNvPr name="TextBox 26" id="26"/>
          <p:cNvSpPr txBox="true"/>
          <p:nvPr/>
        </p:nvSpPr>
        <p:spPr>
          <a:xfrm rot="0">
            <a:off x="2545841" y="5665382"/>
            <a:ext cx="5362338" cy="3999229"/>
          </a:xfrm>
          <a:prstGeom prst="rect">
            <a:avLst/>
          </a:prstGeom>
        </p:spPr>
        <p:txBody>
          <a:bodyPr anchor="t" rtlCol="false" tIns="0" lIns="0" bIns="0" rIns="0">
            <a:spAutoFit/>
          </a:bodyPr>
          <a:lstStyle/>
          <a:p>
            <a:pPr algn="just">
              <a:lnSpc>
                <a:spcPts val="3220"/>
              </a:lnSpc>
            </a:pPr>
            <a:r>
              <a:rPr lang="en-US" sz="2300" spc="149">
                <a:solidFill>
                  <a:srgbClr val="FFFFFF"/>
                </a:solidFill>
                <a:latin typeface="Poppins Bold"/>
                <a:ea typeface="Poppins Bold"/>
                <a:cs typeface="Poppins Bold"/>
                <a:sym typeface="Poppins Bold"/>
              </a:rPr>
              <a:t>Data Preprocessing:</a:t>
            </a:r>
          </a:p>
          <a:p>
            <a:pPr algn="just" marL="496577" indent="-248289" lvl="1">
              <a:lnSpc>
                <a:spcPts val="3220"/>
              </a:lnSpc>
              <a:buFont typeface="Arial"/>
              <a:buChar char="•"/>
            </a:pPr>
            <a:r>
              <a:rPr lang="en-US" sz="2300" spc="149">
                <a:solidFill>
                  <a:srgbClr val="FFFFFF"/>
                </a:solidFill>
                <a:latin typeface="Poppins"/>
                <a:ea typeface="Poppins"/>
                <a:cs typeface="Poppins"/>
                <a:sym typeface="Poppins"/>
              </a:rPr>
              <a:t>Image Processing: Convert images to grayscale, resize to a standard size, and normalize pixel values.</a:t>
            </a:r>
          </a:p>
          <a:p>
            <a:pPr algn="just" marL="496577" indent="-248289" lvl="1">
              <a:lnSpc>
                <a:spcPts val="3220"/>
              </a:lnSpc>
              <a:buFont typeface="Arial"/>
              <a:buChar char="•"/>
            </a:pPr>
            <a:r>
              <a:rPr lang="en-US" sz="2300" spc="149">
                <a:solidFill>
                  <a:srgbClr val="FFFFFF"/>
                </a:solidFill>
                <a:latin typeface="Poppins"/>
                <a:ea typeface="Poppins"/>
                <a:cs typeface="Poppins"/>
                <a:sym typeface="Poppins"/>
              </a:rPr>
              <a:t>Data Augmentation: Apply rotation, flipping, and scaling techniques to enhance model robustness.</a:t>
            </a:r>
          </a:p>
          <a:p>
            <a:pPr algn="just">
              <a:lnSpc>
                <a:spcPts val="3220"/>
              </a:lnSpc>
              <a:spcBef>
                <a:spcPct val="0"/>
              </a:spcBef>
            </a:pPr>
          </a:p>
        </p:txBody>
      </p:sp>
      <p:sp>
        <p:nvSpPr>
          <p:cNvPr name="TextBox 27" id="27"/>
          <p:cNvSpPr txBox="true"/>
          <p:nvPr/>
        </p:nvSpPr>
        <p:spPr>
          <a:xfrm rot="0">
            <a:off x="10631181" y="2317347"/>
            <a:ext cx="5849826" cy="3999229"/>
          </a:xfrm>
          <a:prstGeom prst="rect">
            <a:avLst/>
          </a:prstGeom>
        </p:spPr>
        <p:txBody>
          <a:bodyPr anchor="t" rtlCol="false" tIns="0" lIns="0" bIns="0" rIns="0">
            <a:spAutoFit/>
          </a:bodyPr>
          <a:lstStyle/>
          <a:p>
            <a:pPr algn="just">
              <a:lnSpc>
                <a:spcPts val="3220"/>
              </a:lnSpc>
            </a:pPr>
            <a:r>
              <a:rPr lang="en-US" sz="2300" spc="149">
                <a:solidFill>
                  <a:srgbClr val="222222"/>
                </a:solidFill>
                <a:latin typeface="Poppins Bold"/>
                <a:ea typeface="Poppins Bold"/>
                <a:cs typeface="Poppins Bold"/>
                <a:sym typeface="Poppins Bold"/>
              </a:rPr>
              <a:t>Model Design:</a:t>
            </a:r>
          </a:p>
          <a:p>
            <a:pPr algn="just" marL="496577" indent="-248289" lvl="1">
              <a:lnSpc>
                <a:spcPts val="3220"/>
              </a:lnSpc>
              <a:buFont typeface="Arial"/>
              <a:buChar char="•"/>
            </a:pPr>
            <a:r>
              <a:rPr lang="en-US" sz="2300" spc="149">
                <a:solidFill>
                  <a:srgbClr val="222222"/>
                </a:solidFill>
                <a:latin typeface="Poppins"/>
                <a:ea typeface="Poppins"/>
                <a:cs typeface="Poppins"/>
                <a:sym typeface="Poppins"/>
              </a:rPr>
              <a:t>CNN Architecture: Develop a CNN model with convolutional layers to extract features, max-pooling layers to reduce dimensionality, and fully connected layers to perform classification.</a:t>
            </a:r>
          </a:p>
          <a:p>
            <a:pPr algn="just">
              <a:lnSpc>
                <a:spcPts val="3220"/>
              </a:lnSpc>
            </a:pPr>
          </a:p>
          <a:p>
            <a:pPr algn="just">
              <a:lnSpc>
                <a:spcPts val="3220"/>
              </a:lnSpc>
              <a:spcBef>
                <a:spcPct val="0"/>
              </a:spcBef>
            </a:pPr>
          </a:p>
        </p:txBody>
      </p:sp>
      <p:sp>
        <p:nvSpPr>
          <p:cNvPr name="TextBox 28" id="28"/>
          <p:cNvSpPr txBox="true"/>
          <p:nvPr/>
        </p:nvSpPr>
        <p:spPr>
          <a:xfrm rot="0">
            <a:off x="10930823" y="6268294"/>
            <a:ext cx="6104796" cy="3599179"/>
          </a:xfrm>
          <a:prstGeom prst="rect">
            <a:avLst/>
          </a:prstGeom>
        </p:spPr>
        <p:txBody>
          <a:bodyPr anchor="t" rtlCol="false" tIns="0" lIns="0" bIns="0" rIns="0">
            <a:spAutoFit/>
          </a:bodyPr>
          <a:lstStyle/>
          <a:p>
            <a:pPr algn="just">
              <a:lnSpc>
                <a:spcPts val="3220"/>
              </a:lnSpc>
            </a:pPr>
            <a:r>
              <a:rPr lang="en-US" sz="2300" spc="149">
                <a:solidFill>
                  <a:srgbClr val="222222"/>
                </a:solidFill>
                <a:latin typeface="Poppins Bold"/>
                <a:ea typeface="Poppins Bold"/>
                <a:cs typeface="Poppins Bold"/>
                <a:sym typeface="Poppins Bold"/>
              </a:rPr>
              <a:t>Model Evaluation:</a:t>
            </a:r>
          </a:p>
          <a:p>
            <a:pPr algn="just" marL="496577" indent="-248289" lvl="1">
              <a:lnSpc>
                <a:spcPts val="3220"/>
              </a:lnSpc>
              <a:buFont typeface="Arial"/>
              <a:buChar char="•"/>
            </a:pPr>
            <a:r>
              <a:rPr lang="en-US" sz="2300" spc="149">
                <a:solidFill>
                  <a:srgbClr val="222222"/>
                </a:solidFill>
                <a:latin typeface="Poppins"/>
                <a:ea typeface="Poppins"/>
                <a:cs typeface="Poppins"/>
                <a:sym typeface="Poppins"/>
              </a:rPr>
              <a:t>Test Set Evaluation: Assess model performance on a separate test set using accuracy, precision, recall, and F1-score metrics.</a:t>
            </a:r>
          </a:p>
          <a:p>
            <a:pPr algn="just" marL="496577" indent="-248289" lvl="1">
              <a:lnSpc>
                <a:spcPts val="3220"/>
              </a:lnSpc>
              <a:buFont typeface="Arial"/>
              <a:buChar char="•"/>
            </a:pPr>
            <a:r>
              <a:rPr lang="en-US" sz="2300" spc="149">
                <a:solidFill>
                  <a:srgbClr val="222222"/>
                </a:solidFill>
                <a:latin typeface="Poppins"/>
                <a:ea typeface="Poppins"/>
                <a:cs typeface="Poppins"/>
                <a:sym typeface="Poppins"/>
              </a:rPr>
              <a:t>Cross-Validation: Perform cross-validation to ensure the model's robustness and generalizability.</a:t>
            </a:r>
          </a:p>
          <a:p>
            <a:pPr algn="just">
              <a:lnSpc>
                <a:spcPts val="3220"/>
              </a:lnSpc>
              <a:spcBef>
                <a:spcPct val="0"/>
              </a:spcBef>
            </a:pPr>
          </a:p>
        </p:txBody>
      </p:sp>
      <p:sp>
        <p:nvSpPr>
          <p:cNvPr name="Freeform 29" id="29"/>
          <p:cNvSpPr/>
          <p:nvPr/>
        </p:nvSpPr>
        <p:spPr>
          <a:xfrm flipH="false" flipV="false" rot="0">
            <a:off x="17035619" y="9240896"/>
            <a:ext cx="919202" cy="745910"/>
          </a:xfrm>
          <a:custGeom>
            <a:avLst/>
            <a:gdLst/>
            <a:ahLst/>
            <a:cxnLst/>
            <a:rect r="r" b="b" t="t" l="l"/>
            <a:pathLst>
              <a:path h="745910" w="919202">
                <a:moveTo>
                  <a:pt x="0" y="0"/>
                </a:moveTo>
                <a:lnTo>
                  <a:pt x="919201" y="0"/>
                </a:lnTo>
                <a:lnTo>
                  <a:pt x="919201"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30" id="30"/>
          <p:cNvSpPr/>
          <p:nvPr/>
        </p:nvSpPr>
        <p:spPr>
          <a:xfrm flipH="true">
            <a:off x="17514270" y="5472167"/>
            <a:ext cx="0" cy="3514512"/>
          </a:xfrm>
          <a:prstGeom prst="line">
            <a:avLst/>
          </a:prstGeom>
          <a:ln cap="flat" w="38100">
            <a:solidFill>
              <a:srgbClr val="1B9461"/>
            </a:solidFill>
            <a:prstDash val="solid"/>
            <a:headEnd type="none" len="sm" w="sm"/>
            <a:tailEnd type="none" len="sm" w="sm"/>
          </a:ln>
        </p:spPr>
      </p:sp>
      <p:sp>
        <p:nvSpPr>
          <p:cNvPr name="AutoShape 31" id="31"/>
          <p:cNvSpPr/>
          <p:nvPr/>
        </p:nvSpPr>
        <p:spPr>
          <a:xfrm>
            <a:off x="8634131" y="9986806"/>
            <a:ext cx="7846876" cy="0"/>
          </a:xfrm>
          <a:prstGeom prst="line">
            <a:avLst/>
          </a:prstGeom>
          <a:ln cap="flat" w="38100">
            <a:solidFill>
              <a:srgbClr val="1B9461"/>
            </a:solidFill>
            <a:prstDash val="solid"/>
            <a:headEnd type="none" len="sm" w="sm"/>
            <a:tailEnd type="none" len="sm" w="sm"/>
          </a:ln>
        </p:spPr>
      </p:sp>
      <p:sp>
        <p:nvSpPr>
          <p:cNvPr name="TextBox 32" id="32"/>
          <p:cNvSpPr txBox="true"/>
          <p:nvPr/>
        </p:nvSpPr>
        <p:spPr>
          <a:xfrm rot="0">
            <a:off x="5298868" y="861716"/>
            <a:ext cx="7499168"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METHODOLOGY</a:t>
            </a:r>
          </a:p>
        </p:txBody>
      </p:sp>
      <p:sp>
        <p:nvSpPr>
          <p:cNvPr name="Freeform 33" id="33"/>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34" id="34"/>
          <p:cNvGrpSpPr/>
          <p:nvPr/>
        </p:nvGrpSpPr>
        <p:grpSpPr>
          <a:xfrm rot="0">
            <a:off x="16481007" y="1073135"/>
            <a:ext cx="1514312" cy="1301362"/>
            <a:chOff x="0" y="0"/>
            <a:chExt cx="812800" cy="698500"/>
          </a:xfrm>
        </p:grpSpPr>
        <p:sp>
          <p:nvSpPr>
            <p:cNvPr name="Freeform 35" id="3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36" id="36"/>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4" id="14"/>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Freeform 20" id="20"/>
          <p:cNvSpPr/>
          <p:nvPr/>
        </p:nvSpPr>
        <p:spPr>
          <a:xfrm flipH="false" flipV="false" rot="0">
            <a:off x="1834360" y="3146788"/>
            <a:ext cx="14581180" cy="5544224"/>
          </a:xfrm>
          <a:custGeom>
            <a:avLst/>
            <a:gdLst/>
            <a:ahLst/>
            <a:cxnLst/>
            <a:rect r="r" b="b" t="t" l="l"/>
            <a:pathLst>
              <a:path h="5544224" w="14581180">
                <a:moveTo>
                  <a:pt x="0" y="0"/>
                </a:moveTo>
                <a:lnTo>
                  <a:pt x="14581180" y="0"/>
                </a:lnTo>
                <a:lnTo>
                  <a:pt x="14581180" y="5544224"/>
                </a:lnTo>
                <a:lnTo>
                  <a:pt x="0" y="5544224"/>
                </a:lnTo>
                <a:lnTo>
                  <a:pt x="0" y="0"/>
                </a:lnTo>
                <a:close/>
              </a:path>
            </a:pathLst>
          </a:custGeom>
          <a:blipFill>
            <a:blip r:embed="rId7"/>
            <a:stretch>
              <a:fillRect l="0" t="0" r="0" b="0"/>
            </a:stretch>
          </a:blipFill>
        </p:spPr>
      </p:sp>
      <p:sp>
        <p:nvSpPr>
          <p:cNvPr name="TextBox 21" id="21"/>
          <p:cNvSpPr txBox="true"/>
          <p:nvPr/>
        </p:nvSpPr>
        <p:spPr>
          <a:xfrm rot="0">
            <a:off x="1723107" y="900442"/>
            <a:ext cx="9940644"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SEQUENCE DIAGRAM</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4" id="14"/>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Freeform 20" id="20"/>
          <p:cNvSpPr/>
          <p:nvPr/>
        </p:nvSpPr>
        <p:spPr>
          <a:xfrm flipH="false" flipV="false" rot="0">
            <a:off x="6095621" y="2166625"/>
            <a:ext cx="4178998" cy="6506810"/>
          </a:xfrm>
          <a:custGeom>
            <a:avLst/>
            <a:gdLst/>
            <a:ahLst/>
            <a:cxnLst/>
            <a:rect r="r" b="b" t="t" l="l"/>
            <a:pathLst>
              <a:path h="6506810" w="4178998">
                <a:moveTo>
                  <a:pt x="0" y="0"/>
                </a:moveTo>
                <a:lnTo>
                  <a:pt x="4178998" y="0"/>
                </a:lnTo>
                <a:lnTo>
                  <a:pt x="4178998" y="6506810"/>
                </a:lnTo>
                <a:lnTo>
                  <a:pt x="0" y="6506810"/>
                </a:lnTo>
                <a:lnTo>
                  <a:pt x="0" y="0"/>
                </a:lnTo>
                <a:close/>
              </a:path>
            </a:pathLst>
          </a:custGeom>
          <a:blipFill>
            <a:blip r:embed="rId7"/>
            <a:stretch>
              <a:fillRect l="0" t="0" r="-1697" b="0"/>
            </a:stretch>
          </a:blipFill>
        </p:spPr>
      </p:sp>
      <p:sp>
        <p:nvSpPr>
          <p:cNvPr name="TextBox 21" id="21"/>
          <p:cNvSpPr txBox="true"/>
          <p:nvPr/>
        </p:nvSpPr>
        <p:spPr>
          <a:xfrm rot="0">
            <a:off x="1723107" y="900442"/>
            <a:ext cx="8143355"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CLASS DIAGRAM</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4" id="14"/>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Freeform 20" id="20"/>
          <p:cNvSpPr/>
          <p:nvPr/>
        </p:nvSpPr>
        <p:spPr>
          <a:xfrm flipH="false" flipV="false" rot="0">
            <a:off x="7162253" y="2377407"/>
            <a:ext cx="3156087" cy="6713857"/>
          </a:xfrm>
          <a:custGeom>
            <a:avLst/>
            <a:gdLst/>
            <a:ahLst/>
            <a:cxnLst/>
            <a:rect r="r" b="b" t="t" l="l"/>
            <a:pathLst>
              <a:path h="6713857" w="3156087">
                <a:moveTo>
                  <a:pt x="0" y="0"/>
                </a:moveTo>
                <a:lnTo>
                  <a:pt x="3156086" y="0"/>
                </a:lnTo>
                <a:lnTo>
                  <a:pt x="3156086" y="6713857"/>
                </a:lnTo>
                <a:lnTo>
                  <a:pt x="0" y="6713857"/>
                </a:lnTo>
                <a:lnTo>
                  <a:pt x="0" y="0"/>
                </a:lnTo>
                <a:close/>
              </a:path>
            </a:pathLst>
          </a:custGeom>
          <a:blipFill>
            <a:blip r:embed="rId7"/>
            <a:stretch>
              <a:fillRect l="0" t="0" r="0" b="0"/>
            </a:stretch>
          </a:blipFill>
        </p:spPr>
      </p:sp>
      <p:sp>
        <p:nvSpPr>
          <p:cNvPr name="TextBox 21" id="21"/>
          <p:cNvSpPr txBox="true"/>
          <p:nvPr/>
        </p:nvSpPr>
        <p:spPr>
          <a:xfrm rot="0">
            <a:off x="1723107" y="900442"/>
            <a:ext cx="8143355"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ACTIVITY DIAGRAM</a:t>
            </a:r>
          </a:p>
        </p:txBody>
      </p:sp>
    </p:spTree>
  </p:cSld>
  <p:clrMapOvr>
    <a:masterClrMapping/>
  </p:clrMapOvr>
</p:sld>
</file>

<file path=ppt/slides/slide1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grpSp>
        <p:nvGrpSpPr>
          <p:cNvPr name="Group 3" id="3"/>
          <p:cNvGrpSpPr/>
          <p:nvPr/>
        </p:nvGrpSpPr>
        <p:grpSpPr>
          <a:xfrm rot="0">
            <a:off x="0" y="0"/>
            <a:ext cx="9144000" cy="10287000"/>
            <a:chOff x="0" y="0"/>
            <a:chExt cx="2408296" cy="2709333"/>
          </a:xfrm>
        </p:grpSpPr>
        <p:sp>
          <p:nvSpPr>
            <p:cNvPr name="Freeform 4" id="4"/>
            <p:cNvSpPr/>
            <p:nvPr/>
          </p:nvSpPr>
          <p:spPr>
            <a:xfrm flipH="false" flipV="false" rot="0">
              <a:off x="0" y="0"/>
              <a:ext cx="2408296" cy="2709333"/>
            </a:xfrm>
            <a:custGeom>
              <a:avLst/>
              <a:gdLst/>
              <a:ahLst/>
              <a:cxnLst/>
              <a:rect r="r" b="b" t="t" l="l"/>
              <a:pathLst>
                <a:path h="2709333" w="2408296">
                  <a:moveTo>
                    <a:pt x="0" y="0"/>
                  </a:moveTo>
                  <a:lnTo>
                    <a:pt x="2408296" y="0"/>
                  </a:lnTo>
                  <a:lnTo>
                    <a:pt x="2408296" y="2709333"/>
                  </a:lnTo>
                  <a:lnTo>
                    <a:pt x="0" y="2709333"/>
                  </a:lnTo>
                  <a:close/>
                </a:path>
              </a:pathLst>
            </a:custGeom>
            <a:solidFill>
              <a:srgbClr val="FFFFFF"/>
            </a:solidFill>
          </p:spPr>
        </p:sp>
        <p:sp>
          <p:nvSpPr>
            <p:cNvPr name="TextBox 5" id="5"/>
            <p:cNvSpPr txBox="true"/>
            <p:nvPr/>
          </p:nvSpPr>
          <p:spPr>
            <a:xfrm>
              <a:off x="0" y="-57150"/>
              <a:ext cx="2408296" cy="2766483"/>
            </a:xfrm>
            <a:prstGeom prst="rect">
              <a:avLst/>
            </a:prstGeom>
          </p:spPr>
          <p:txBody>
            <a:bodyPr anchor="ctr" rtlCol="false" tIns="50800" lIns="50800" bIns="50800" rIns="50800"/>
            <a:lstStyle/>
            <a:p>
              <a:pPr algn="ctr">
                <a:lnSpc>
                  <a:spcPts val="2659"/>
                </a:lnSpc>
                <a:spcBef>
                  <a:spcPct val="0"/>
                </a:spcBef>
              </a:pPr>
            </a:p>
          </p:txBody>
        </p:sp>
      </p:grpSp>
      <p:sp>
        <p:nvSpPr>
          <p:cNvPr name="Freeform 6" id="6"/>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AutoShape 7" id="7"/>
          <p:cNvSpPr/>
          <p:nvPr/>
        </p:nvSpPr>
        <p:spPr>
          <a:xfrm>
            <a:off x="17240250" y="3024088"/>
            <a:ext cx="0" cy="5293724"/>
          </a:xfrm>
          <a:prstGeom prst="line">
            <a:avLst/>
          </a:prstGeom>
          <a:ln cap="flat" w="38100">
            <a:solidFill>
              <a:srgbClr val="FFFFFF"/>
            </a:solidFill>
            <a:prstDash val="solid"/>
            <a:headEnd type="none" len="sm" w="sm"/>
            <a:tailEnd type="none" len="sm" w="sm"/>
          </a:ln>
        </p:spPr>
      </p:sp>
      <p:sp>
        <p:nvSpPr>
          <p:cNvPr name="AutoShape 8" id="8"/>
          <p:cNvSpPr/>
          <p:nvPr/>
        </p:nvSpPr>
        <p:spPr>
          <a:xfrm>
            <a:off x="9144000" y="9277350"/>
            <a:ext cx="7058731" cy="0"/>
          </a:xfrm>
          <a:prstGeom prst="line">
            <a:avLst/>
          </a:prstGeom>
          <a:ln cap="flat" w="38100">
            <a:solidFill>
              <a:srgbClr val="FFFFFF"/>
            </a:solidFill>
            <a:prstDash val="solid"/>
            <a:headEnd type="none" len="sm" w="sm"/>
            <a:tailEnd type="none" len="sm" w="sm"/>
          </a:ln>
        </p:spPr>
      </p:sp>
      <p:pic>
        <p:nvPicPr>
          <p:cNvPr name="Picture 9" id="9"/>
          <p:cNvPicPr>
            <a:picLocks noChangeAspect="true"/>
          </p:cNvPicPr>
          <p:nvPr/>
        </p:nvPicPr>
        <p:blipFill>
          <a:blip r:embed="rId5"/>
          <a:stretch>
            <a:fillRect/>
          </a:stretch>
        </p:blipFill>
        <p:spPr>
          <a:xfrm rot="0">
            <a:off x="493741" y="1434263"/>
            <a:ext cx="8094208" cy="8610186"/>
          </a:xfrm>
          <a:prstGeom prst="rect">
            <a:avLst/>
          </a:prstGeom>
        </p:spPr>
      </p:pic>
      <p:sp>
        <p:nvSpPr>
          <p:cNvPr name="Freeform 10" id="10"/>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6">
              <a:extLst>
                <a:ext uri="{96DAC541-7B7A-43D3-8B79-37D633B846F1}">
                  <asvg:svgBlip xmlns:asvg="http://schemas.microsoft.com/office/drawing/2016/SVG/main" r:embed="rId7"/>
                </a:ext>
              </a:extLst>
            </a:blip>
            <a:stretch>
              <a:fillRect l="0" t="0" r="0" b="0"/>
            </a:stretch>
          </a:blipFill>
        </p:spPr>
      </p:sp>
      <p:grpSp>
        <p:nvGrpSpPr>
          <p:cNvPr name="Group 11" id="11"/>
          <p:cNvGrpSpPr/>
          <p:nvPr/>
        </p:nvGrpSpPr>
        <p:grpSpPr>
          <a:xfrm rot="0">
            <a:off x="16481007" y="1073135"/>
            <a:ext cx="1514312" cy="1301362"/>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13" id="13"/>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1310392" y="866775"/>
            <a:ext cx="3520279"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Results</a:t>
            </a:r>
          </a:p>
        </p:txBody>
      </p:sp>
      <p:sp>
        <p:nvSpPr>
          <p:cNvPr name="TextBox 15" id="15"/>
          <p:cNvSpPr txBox="true"/>
          <p:nvPr/>
        </p:nvSpPr>
        <p:spPr>
          <a:xfrm rot="0">
            <a:off x="9422398" y="2938363"/>
            <a:ext cx="7520405" cy="3855096"/>
          </a:xfrm>
          <a:prstGeom prst="rect">
            <a:avLst/>
          </a:prstGeom>
        </p:spPr>
        <p:txBody>
          <a:bodyPr anchor="t" rtlCol="false" tIns="0" lIns="0" bIns="0" rIns="0">
            <a:spAutoFit/>
          </a:bodyPr>
          <a:lstStyle/>
          <a:p>
            <a:pPr algn="just" marL="595734" indent="-297867" lvl="1">
              <a:lnSpc>
                <a:spcPts val="3863"/>
              </a:lnSpc>
              <a:buFont typeface="Arial"/>
              <a:buChar char="•"/>
            </a:pPr>
            <a:r>
              <a:rPr lang="en-US" sz="2759" spc="179">
                <a:solidFill>
                  <a:srgbClr val="FFFFFF"/>
                </a:solidFill>
                <a:latin typeface="Poppins"/>
                <a:ea typeface="Poppins"/>
                <a:cs typeface="Poppins"/>
                <a:sym typeface="Poppins"/>
              </a:rPr>
              <a:t>Test Set Evaluation: Assess model performance on a separate test set using accuracy, precision, recall, and F1-score metrics.</a:t>
            </a:r>
          </a:p>
          <a:p>
            <a:pPr algn="just" marL="595734" indent="-297867" lvl="1">
              <a:lnSpc>
                <a:spcPts val="3863"/>
              </a:lnSpc>
              <a:buFont typeface="Arial"/>
              <a:buChar char="•"/>
            </a:pPr>
            <a:r>
              <a:rPr lang="en-US" sz="2759" spc="179">
                <a:solidFill>
                  <a:srgbClr val="FFFFFF"/>
                </a:solidFill>
                <a:latin typeface="Poppins"/>
                <a:ea typeface="Poppins"/>
                <a:cs typeface="Poppins"/>
                <a:sym typeface="Poppins"/>
              </a:rPr>
              <a:t>Cross-Validation: Perform cross-validation to ensure the model's robustness and generalizability.</a:t>
            </a:r>
          </a:p>
          <a:p>
            <a:pPr algn="just">
              <a:lnSpc>
                <a:spcPts val="3863"/>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3062188"/>
            <a:ext cx="11950297" cy="6606883"/>
          </a:xfrm>
          <a:prstGeom prst="rect">
            <a:avLst/>
          </a:prstGeom>
        </p:spPr>
        <p:txBody>
          <a:bodyPr anchor="t" rtlCol="false" tIns="0" lIns="0" bIns="0" rIns="0">
            <a:spAutoFit/>
          </a:bodyPr>
          <a:lstStyle/>
          <a:p>
            <a:pPr algn="l">
              <a:lnSpc>
                <a:spcPts val="4037"/>
              </a:lnSpc>
            </a:pPr>
            <a:r>
              <a:rPr lang="en-US" sz="2884" spc="187">
                <a:solidFill>
                  <a:srgbClr val="222222"/>
                </a:solidFill>
                <a:latin typeface="Poppins Bold"/>
                <a:ea typeface="Poppins Bold"/>
                <a:cs typeface="Poppins Bold"/>
                <a:sym typeface="Poppins Bold"/>
              </a:rPr>
              <a:t>HARDWARE REQUIREMENTS:</a:t>
            </a:r>
            <a:r>
              <a:rPr lang="en-US" sz="2884" spc="187">
                <a:solidFill>
                  <a:srgbClr val="222222"/>
                </a:solidFill>
                <a:latin typeface="Poppins Bold"/>
                <a:ea typeface="Poppins Bold"/>
                <a:cs typeface="Poppins Bold"/>
                <a:sym typeface="Poppins Bold"/>
              </a:rPr>
              <a:t> </a:t>
            </a:r>
          </a:p>
          <a:p>
            <a:pPr algn="l" marL="622673" indent="-311336" lvl="1">
              <a:lnSpc>
                <a:spcPts val="4037"/>
              </a:lnSpc>
              <a:buFont typeface="Arial"/>
              <a:buChar char="•"/>
            </a:pPr>
            <a:r>
              <a:rPr lang="en-US" sz="2884" spc="187">
                <a:solidFill>
                  <a:srgbClr val="222222"/>
                </a:solidFill>
                <a:latin typeface="Poppins Light"/>
                <a:ea typeface="Poppins Light"/>
                <a:cs typeface="Poppins Light"/>
                <a:sym typeface="Poppins Light"/>
              </a:rPr>
              <a:t>System : Pentium i3 Processor.</a:t>
            </a:r>
          </a:p>
          <a:p>
            <a:pPr algn="l" marL="622673" indent="-311336" lvl="1">
              <a:lnSpc>
                <a:spcPts val="4037"/>
              </a:lnSpc>
              <a:buFont typeface="Arial"/>
              <a:buChar char="•"/>
            </a:pPr>
            <a:r>
              <a:rPr lang="en-US" sz="2884" spc="187">
                <a:solidFill>
                  <a:srgbClr val="222222"/>
                </a:solidFill>
                <a:latin typeface="Poppins Light"/>
                <a:ea typeface="Poppins Light"/>
                <a:cs typeface="Poppins Light"/>
                <a:sym typeface="Poppins Light"/>
              </a:rPr>
              <a:t>Hard Disk : 500 GB.</a:t>
            </a:r>
          </a:p>
          <a:p>
            <a:pPr algn="l" marL="622673" indent="-311336" lvl="1">
              <a:lnSpc>
                <a:spcPts val="4037"/>
              </a:lnSpc>
              <a:buFont typeface="Arial"/>
              <a:buChar char="•"/>
            </a:pPr>
            <a:r>
              <a:rPr lang="en-US" sz="2884" spc="187">
                <a:solidFill>
                  <a:srgbClr val="222222"/>
                </a:solidFill>
                <a:latin typeface="Poppins Light"/>
                <a:ea typeface="Poppins Light"/>
                <a:cs typeface="Poppins Light"/>
                <a:sym typeface="Poppins Light"/>
              </a:rPr>
              <a:t>Monitor : 15’’ LED</a:t>
            </a:r>
          </a:p>
          <a:p>
            <a:pPr algn="l" marL="622673" indent="-311336" lvl="1">
              <a:lnSpc>
                <a:spcPts val="4037"/>
              </a:lnSpc>
              <a:buFont typeface="Arial"/>
              <a:buChar char="•"/>
            </a:pPr>
            <a:r>
              <a:rPr lang="en-US" sz="2884" spc="187">
                <a:solidFill>
                  <a:srgbClr val="222222"/>
                </a:solidFill>
                <a:latin typeface="Poppins Light"/>
                <a:ea typeface="Poppins Light"/>
                <a:cs typeface="Poppins Light"/>
                <a:sym typeface="Poppins Light"/>
              </a:rPr>
              <a:t>Input Devices : Keyboard, Mouse</a:t>
            </a:r>
          </a:p>
          <a:p>
            <a:pPr algn="l" marL="622673" indent="-311336" lvl="1">
              <a:lnSpc>
                <a:spcPts val="4037"/>
              </a:lnSpc>
              <a:buFont typeface="Arial"/>
              <a:buChar char="•"/>
            </a:pPr>
            <a:r>
              <a:rPr lang="en-US" sz="2884" spc="187">
                <a:solidFill>
                  <a:srgbClr val="222222"/>
                </a:solidFill>
                <a:latin typeface="Poppins Light"/>
                <a:ea typeface="Poppins Light"/>
                <a:cs typeface="Poppins Light"/>
                <a:sym typeface="Poppins Light"/>
              </a:rPr>
              <a:t>Ram : 4 GB</a:t>
            </a:r>
          </a:p>
          <a:p>
            <a:pPr algn="l">
              <a:lnSpc>
                <a:spcPts val="4037"/>
              </a:lnSpc>
            </a:pPr>
            <a:r>
              <a:rPr lang="en-US" sz="2884" spc="187">
                <a:solidFill>
                  <a:srgbClr val="222222"/>
                </a:solidFill>
                <a:latin typeface="Poppins Bold"/>
                <a:ea typeface="Poppins Bold"/>
                <a:cs typeface="Poppins Bold"/>
                <a:sym typeface="Poppins Bold"/>
              </a:rPr>
              <a:t>SOFTWARE REQUIREMENTS: </a:t>
            </a:r>
          </a:p>
          <a:p>
            <a:pPr algn="l" marL="622673" indent="-311336" lvl="1">
              <a:lnSpc>
                <a:spcPts val="4037"/>
              </a:lnSpc>
              <a:buFont typeface="Arial"/>
              <a:buChar char="•"/>
            </a:pPr>
            <a:r>
              <a:rPr lang="en-US" sz="2884" spc="187">
                <a:solidFill>
                  <a:srgbClr val="222222"/>
                </a:solidFill>
                <a:latin typeface="Poppins Light"/>
                <a:ea typeface="Poppins Light"/>
                <a:cs typeface="Poppins Light"/>
                <a:sym typeface="Poppins Light"/>
              </a:rPr>
              <a:t>Operating system : Windows 10 Pro.</a:t>
            </a:r>
          </a:p>
          <a:p>
            <a:pPr algn="l" marL="622673" indent="-311336" lvl="1">
              <a:lnSpc>
                <a:spcPts val="4037"/>
              </a:lnSpc>
              <a:buFont typeface="Arial"/>
              <a:buChar char="•"/>
            </a:pPr>
            <a:r>
              <a:rPr lang="en-US" sz="2884" spc="187">
                <a:solidFill>
                  <a:srgbClr val="222222"/>
                </a:solidFill>
                <a:latin typeface="Poppins Light"/>
                <a:ea typeface="Poppins Light"/>
                <a:cs typeface="Poppins Light"/>
                <a:sym typeface="Poppins Light"/>
              </a:rPr>
              <a:t>Coding Language : Python 3.10.9, HTML, CSS,JS</a:t>
            </a:r>
          </a:p>
          <a:p>
            <a:pPr algn="l" marL="622673" indent="-311336" lvl="1">
              <a:lnSpc>
                <a:spcPts val="4037"/>
              </a:lnSpc>
              <a:buFont typeface="Arial"/>
              <a:buChar char="•"/>
            </a:pPr>
            <a:r>
              <a:rPr lang="en-US" sz="2884" spc="187">
                <a:solidFill>
                  <a:srgbClr val="222222"/>
                </a:solidFill>
                <a:latin typeface="Poppins Light"/>
                <a:ea typeface="Poppins Light"/>
                <a:cs typeface="Poppins Light"/>
                <a:sym typeface="Poppins Light"/>
              </a:rPr>
              <a:t>Web Framework : Flask</a:t>
            </a:r>
          </a:p>
          <a:p>
            <a:pPr algn="l">
              <a:lnSpc>
                <a:spcPts val="4037"/>
              </a:lnSpc>
            </a:pPr>
          </a:p>
          <a:p>
            <a:pPr algn="l">
              <a:lnSpc>
                <a:spcPts val="4037"/>
              </a:lnSpc>
            </a:pPr>
          </a:p>
          <a:p>
            <a:pPr algn="l">
              <a:lnSpc>
                <a:spcPts val="4037"/>
              </a:lnSpc>
              <a:spcBef>
                <a:spcPct val="0"/>
              </a:spcBef>
            </a:pP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20" id="20"/>
          <p:cNvSpPr txBox="true"/>
          <p:nvPr/>
        </p:nvSpPr>
        <p:spPr>
          <a:xfrm rot="0">
            <a:off x="1615229" y="645616"/>
            <a:ext cx="15057542" cy="2089725"/>
          </a:xfrm>
          <a:prstGeom prst="rect">
            <a:avLst/>
          </a:prstGeom>
        </p:spPr>
        <p:txBody>
          <a:bodyPr anchor="t" rtlCol="false" tIns="0" lIns="0" bIns="0" rIns="0">
            <a:spAutoFit/>
          </a:bodyPr>
          <a:lstStyle/>
          <a:p>
            <a:pPr algn="ctr">
              <a:lnSpc>
                <a:spcPts val="8193"/>
              </a:lnSpc>
              <a:spcBef>
                <a:spcPct val="0"/>
              </a:spcBef>
            </a:pPr>
            <a:r>
              <a:rPr lang="en-US" sz="5852" spc="380">
                <a:solidFill>
                  <a:srgbClr val="1B9461"/>
                </a:solidFill>
                <a:latin typeface="Poppins Bold"/>
                <a:ea typeface="Poppins Bold"/>
                <a:cs typeface="Poppins Bold"/>
                <a:sym typeface="Poppins Bold"/>
              </a:rPr>
              <a:t>HARDWARE SOFTWARE REQUIREMENTS</a:t>
            </a: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9222" r="0" b="-9222"/>
            </a:stretch>
          </a:blipFill>
        </p:spPr>
      </p:sp>
      <p:grpSp>
        <p:nvGrpSpPr>
          <p:cNvPr name="Group 3" id="3"/>
          <p:cNvGrpSpPr/>
          <p:nvPr/>
        </p:nvGrpSpPr>
        <p:grpSpPr>
          <a:xfrm rot="0">
            <a:off x="0" y="5880002"/>
            <a:ext cx="18288000" cy="4406998"/>
            <a:chOff x="0" y="0"/>
            <a:chExt cx="4816593" cy="1160691"/>
          </a:xfrm>
        </p:grpSpPr>
        <p:sp>
          <p:nvSpPr>
            <p:cNvPr name="Freeform 4" id="4"/>
            <p:cNvSpPr/>
            <p:nvPr/>
          </p:nvSpPr>
          <p:spPr>
            <a:xfrm flipH="false" flipV="false" rot="0">
              <a:off x="0" y="0"/>
              <a:ext cx="4816592" cy="1160691"/>
            </a:xfrm>
            <a:custGeom>
              <a:avLst/>
              <a:gdLst/>
              <a:ahLst/>
              <a:cxnLst/>
              <a:rect r="r" b="b" t="t" l="l"/>
              <a:pathLst>
                <a:path h="1160691" w="4816592">
                  <a:moveTo>
                    <a:pt x="0" y="0"/>
                  </a:moveTo>
                  <a:lnTo>
                    <a:pt x="4816592" y="0"/>
                  </a:lnTo>
                  <a:lnTo>
                    <a:pt x="4816592" y="1160691"/>
                  </a:lnTo>
                  <a:lnTo>
                    <a:pt x="0" y="1160691"/>
                  </a:lnTo>
                  <a:close/>
                </a:path>
              </a:pathLst>
            </a:custGeom>
            <a:solidFill>
              <a:srgbClr val="222222"/>
            </a:solidFill>
          </p:spPr>
        </p:sp>
        <p:sp>
          <p:nvSpPr>
            <p:cNvPr name="TextBox 5" id="5"/>
            <p:cNvSpPr txBox="true"/>
            <p:nvPr/>
          </p:nvSpPr>
          <p:spPr>
            <a:xfrm>
              <a:off x="0" y="-57150"/>
              <a:ext cx="4816593" cy="121784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1581613" y="2725415"/>
            <a:ext cx="15337612" cy="6771141"/>
            <a:chOff x="0" y="0"/>
            <a:chExt cx="4039536" cy="1783346"/>
          </a:xfrm>
        </p:grpSpPr>
        <p:sp>
          <p:nvSpPr>
            <p:cNvPr name="Freeform 7" id="7"/>
            <p:cNvSpPr/>
            <p:nvPr/>
          </p:nvSpPr>
          <p:spPr>
            <a:xfrm flipH="false" flipV="false" rot="0">
              <a:off x="0" y="0"/>
              <a:ext cx="4039536" cy="1783346"/>
            </a:xfrm>
            <a:custGeom>
              <a:avLst/>
              <a:gdLst/>
              <a:ahLst/>
              <a:cxnLst/>
              <a:rect r="r" b="b" t="t" l="l"/>
              <a:pathLst>
                <a:path h="1783346" w="4039536">
                  <a:moveTo>
                    <a:pt x="0" y="0"/>
                  </a:moveTo>
                  <a:lnTo>
                    <a:pt x="4039536" y="0"/>
                  </a:lnTo>
                  <a:lnTo>
                    <a:pt x="4039536" y="1783346"/>
                  </a:lnTo>
                  <a:lnTo>
                    <a:pt x="0" y="1783346"/>
                  </a:lnTo>
                  <a:close/>
                </a:path>
              </a:pathLst>
            </a:custGeom>
            <a:solidFill>
              <a:srgbClr val="1B9461"/>
            </a:solidFill>
            <a:ln cap="sq">
              <a:noFill/>
              <a:prstDash val="solid"/>
              <a:miter/>
            </a:ln>
          </p:spPr>
        </p:sp>
        <p:sp>
          <p:nvSpPr>
            <p:cNvPr name="TextBox 8" id="8"/>
            <p:cNvSpPr txBox="true"/>
            <p:nvPr/>
          </p:nvSpPr>
          <p:spPr>
            <a:xfrm>
              <a:off x="0" y="-57150"/>
              <a:ext cx="4039536" cy="1840496"/>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2644226" y="2947888"/>
            <a:ext cx="12999548" cy="6689090"/>
          </a:xfrm>
          <a:prstGeom prst="rect">
            <a:avLst/>
          </a:prstGeom>
        </p:spPr>
        <p:txBody>
          <a:bodyPr anchor="t" rtlCol="false" tIns="0" lIns="0" bIns="0" rIns="0">
            <a:spAutoFit/>
          </a:bodyPr>
          <a:lstStyle/>
          <a:p>
            <a:pPr algn="just" marL="626114" indent="-313057" lvl="1">
              <a:lnSpc>
                <a:spcPts val="4060"/>
              </a:lnSpc>
              <a:buFont typeface="Arial"/>
              <a:buChar char="•"/>
            </a:pPr>
            <a:r>
              <a:rPr lang="en-US" sz="2900" spc="188">
                <a:solidFill>
                  <a:srgbClr val="FFFFFF"/>
                </a:solidFill>
                <a:latin typeface="Poppins"/>
                <a:ea typeface="Poppins"/>
                <a:cs typeface="Poppins"/>
                <a:sym typeface="Poppins"/>
              </a:rPr>
              <a:t>The proposed deep learning-based system for blood group detection using fingerprint images offers a non-invasive, rapid, and accessible alternative to traditional blood typing methods. </a:t>
            </a:r>
          </a:p>
          <a:p>
            <a:pPr algn="just" marL="626114" indent="-313057" lvl="1">
              <a:lnSpc>
                <a:spcPts val="4060"/>
              </a:lnSpc>
              <a:buFont typeface="Arial"/>
              <a:buChar char="•"/>
            </a:pPr>
            <a:r>
              <a:rPr lang="en-US" sz="2900" spc="188">
                <a:solidFill>
                  <a:srgbClr val="FFFFFF"/>
                </a:solidFill>
                <a:latin typeface="Poppins"/>
                <a:ea typeface="Poppins"/>
                <a:cs typeface="Poppins"/>
                <a:sym typeface="Poppins"/>
              </a:rPr>
              <a:t>By leveraging Convolutional Neural Networks to analyze unique fingerprint patterns, this approach can accurately classify blood groups, reducing the need for blood samples and specialized laboratory equipment. </a:t>
            </a:r>
          </a:p>
          <a:p>
            <a:pPr algn="just" marL="626114" indent="-313057" lvl="1">
              <a:lnSpc>
                <a:spcPts val="4060"/>
              </a:lnSpc>
              <a:buFont typeface="Arial"/>
              <a:buChar char="•"/>
            </a:pPr>
            <a:r>
              <a:rPr lang="en-US" sz="2900" spc="188">
                <a:solidFill>
                  <a:srgbClr val="FFFFFF"/>
                </a:solidFill>
                <a:latin typeface="Poppins"/>
                <a:ea typeface="Poppins"/>
                <a:cs typeface="Poppins"/>
                <a:sym typeface="Poppins"/>
              </a:rPr>
              <a:t>The system demonstrates significant potential to enhance medical diagnostics, particularly in resource-limited settings, by providing a cost-effective and efficient solution for blood group determination. </a:t>
            </a:r>
          </a:p>
          <a:p>
            <a:pPr algn="just" marL="626114" indent="-313057" lvl="1">
              <a:lnSpc>
                <a:spcPts val="4060"/>
              </a:lnSpc>
              <a:buFont typeface="Arial"/>
              <a:buChar char="•"/>
            </a:pPr>
          </a:p>
        </p:txBody>
      </p:sp>
      <p:sp>
        <p:nvSpPr>
          <p:cNvPr name="Freeform 10" id="10"/>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6481007" y="1073135"/>
            <a:ext cx="1514312" cy="1301362"/>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3" id="13"/>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6048508" y="866775"/>
            <a:ext cx="6190983" cy="1051475"/>
          </a:xfrm>
          <a:prstGeom prst="rect">
            <a:avLst/>
          </a:prstGeom>
        </p:spPr>
        <p:txBody>
          <a:bodyPr anchor="t" rtlCol="false" tIns="0" lIns="0" bIns="0" rIns="0">
            <a:spAutoFit/>
          </a:bodyPr>
          <a:lstStyle/>
          <a:p>
            <a:pPr algn="ctr">
              <a:lnSpc>
                <a:spcPts val="8193"/>
              </a:lnSpc>
              <a:spcBef>
                <a:spcPct val="0"/>
              </a:spcBef>
            </a:pPr>
            <a:r>
              <a:rPr lang="en-US" sz="5852" spc="380">
                <a:solidFill>
                  <a:srgbClr val="1B9461"/>
                </a:solidFill>
                <a:latin typeface="Poppins Bold"/>
                <a:ea typeface="Poppins Bold"/>
                <a:cs typeface="Poppins Bold"/>
                <a:sym typeface="Poppins Bold"/>
              </a:rPr>
              <a:t>Conclusion</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true" rot="0">
            <a:off x="0" y="0"/>
            <a:ext cx="18288000" cy="10287000"/>
          </a:xfrm>
          <a:custGeom>
            <a:avLst/>
            <a:gdLst/>
            <a:ahLst/>
            <a:cxnLst/>
            <a:rect r="r" b="b" t="t" l="l"/>
            <a:pathLst>
              <a:path h="10287000" w="18288000">
                <a:moveTo>
                  <a:pt x="18288000" y="10287000"/>
                </a:moveTo>
                <a:lnTo>
                  <a:pt x="0" y="10287000"/>
                </a:lnTo>
                <a:lnTo>
                  <a:pt x="0" y="0"/>
                </a:lnTo>
                <a:lnTo>
                  <a:pt x="18288000" y="0"/>
                </a:lnTo>
                <a:lnTo>
                  <a:pt x="18288000" y="10287000"/>
                </a:lnTo>
                <a:close/>
              </a:path>
            </a:pathLst>
          </a:custGeom>
          <a:blipFill>
            <a:blip r:embed="rId2"/>
            <a:stretch>
              <a:fillRect l="0" t="-9222" r="0" b="-9222"/>
            </a:stretch>
          </a:blipFill>
        </p:spPr>
      </p:sp>
      <p:grpSp>
        <p:nvGrpSpPr>
          <p:cNvPr name="Group 3" id="3"/>
          <p:cNvGrpSpPr/>
          <p:nvPr/>
        </p:nvGrpSpPr>
        <p:grpSpPr>
          <a:xfrm rot="0">
            <a:off x="0" y="5880002"/>
            <a:ext cx="18288000" cy="4406998"/>
            <a:chOff x="0" y="0"/>
            <a:chExt cx="4816593" cy="1160691"/>
          </a:xfrm>
        </p:grpSpPr>
        <p:sp>
          <p:nvSpPr>
            <p:cNvPr name="Freeform 4" id="4"/>
            <p:cNvSpPr/>
            <p:nvPr/>
          </p:nvSpPr>
          <p:spPr>
            <a:xfrm flipH="false" flipV="false" rot="0">
              <a:off x="0" y="0"/>
              <a:ext cx="4816592" cy="1160691"/>
            </a:xfrm>
            <a:custGeom>
              <a:avLst/>
              <a:gdLst/>
              <a:ahLst/>
              <a:cxnLst/>
              <a:rect r="r" b="b" t="t" l="l"/>
              <a:pathLst>
                <a:path h="1160691" w="4816592">
                  <a:moveTo>
                    <a:pt x="0" y="0"/>
                  </a:moveTo>
                  <a:lnTo>
                    <a:pt x="4816592" y="0"/>
                  </a:lnTo>
                  <a:lnTo>
                    <a:pt x="4816592" y="1160691"/>
                  </a:lnTo>
                  <a:lnTo>
                    <a:pt x="0" y="1160691"/>
                  </a:lnTo>
                  <a:close/>
                </a:path>
              </a:pathLst>
            </a:custGeom>
            <a:solidFill>
              <a:srgbClr val="222222"/>
            </a:solidFill>
          </p:spPr>
        </p:sp>
        <p:sp>
          <p:nvSpPr>
            <p:cNvPr name="TextBox 5" id="5"/>
            <p:cNvSpPr txBox="true"/>
            <p:nvPr/>
          </p:nvSpPr>
          <p:spPr>
            <a:xfrm>
              <a:off x="0" y="-57150"/>
              <a:ext cx="4816593" cy="1217841"/>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872157" y="1473487"/>
            <a:ext cx="17123163" cy="8448742"/>
            <a:chOff x="0" y="0"/>
            <a:chExt cx="4509804" cy="2225183"/>
          </a:xfrm>
        </p:grpSpPr>
        <p:sp>
          <p:nvSpPr>
            <p:cNvPr name="Freeform 7" id="7"/>
            <p:cNvSpPr/>
            <p:nvPr/>
          </p:nvSpPr>
          <p:spPr>
            <a:xfrm flipH="false" flipV="false" rot="0">
              <a:off x="0" y="0"/>
              <a:ext cx="4509804" cy="2225183"/>
            </a:xfrm>
            <a:custGeom>
              <a:avLst/>
              <a:gdLst/>
              <a:ahLst/>
              <a:cxnLst/>
              <a:rect r="r" b="b" t="t" l="l"/>
              <a:pathLst>
                <a:path h="2225183" w="4509804">
                  <a:moveTo>
                    <a:pt x="0" y="0"/>
                  </a:moveTo>
                  <a:lnTo>
                    <a:pt x="4509804" y="0"/>
                  </a:lnTo>
                  <a:lnTo>
                    <a:pt x="4509804" y="2225183"/>
                  </a:lnTo>
                  <a:lnTo>
                    <a:pt x="0" y="2225183"/>
                  </a:lnTo>
                  <a:close/>
                </a:path>
              </a:pathLst>
            </a:custGeom>
            <a:solidFill>
              <a:srgbClr val="1B9461"/>
            </a:solidFill>
            <a:ln cap="sq">
              <a:noFill/>
              <a:prstDash val="solid"/>
              <a:miter/>
            </a:ln>
          </p:spPr>
        </p:sp>
        <p:sp>
          <p:nvSpPr>
            <p:cNvPr name="TextBox 8" id="8"/>
            <p:cNvSpPr txBox="true"/>
            <p:nvPr/>
          </p:nvSpPr>
          <p:spPr>
            <a:xfrm>
              <a:off x="0" y="-57150"/>
              <a:ext cx="4509804" cy="2282333"/>
            </a:xfrm>
            <a:prstGeom prst="rect">
              <a:avLst/>
            </a:prstGeom>
          </p:spPr>
          <p:txBody>
            <a:bodyPr anchor="ctr" rtlCol="false" tIns="50800" lIns="50800" bIns="50800" rIns="50800"/>
            <a:lstStyle/>
            <a:p>
              <a:pPr algn="ctr">
                <a:lnSpc>
                  <a:spcPts val="2659"/>
                </a:lnSpc>
              </a:pPr>
            </a:p>
          </p:txBody>
        </p:sp>
      </p:grpSp>
      <p:sp>
        <p:nvSpPr>
          <p:cNvPr name="TextBox 9" id="9"/>
          <p:cNvSpPr txBox="true"/>
          <p:nvPr/>
        </p:nvSpPr>
        <p:spPr>
          <a:xfrm rot="0">
            <a:off x="1429585" y="1832550"/>
            <a:ext cx="15829715" cy="7444105"/>
          </a:xfrm>
          <a:prstGeom prst="rect">
            <a:avLst/>
          </a:prstGeom>
        </p:spPr>
        <p:txBody>
          <a:bodyPr anchor="t" rtlCol="false" tIns="0" lIns="0" bIns="0" rIns="0">
            <a:spAutoFit/>
          </a:bodyPr>
          <a:lstStyle/>
          <a:p>
            <a:pPr algn="just" marL="604519" indent="-302260" lvl="1">
              <a:lnSpc>
                <a:spcPts val="3919"/>
              </a:lnSpc>
              <a:buFont typeface="Arial"/>
              <a:buChar char="•"/>
            </a:pPr>
            <a:r>
              <a:rPr lang="en-US" sz="2799" spc="181">
                <a:solidFill>
                  <a:srgbClr val="FFFFFF"/>
                </a:solidFill>
                <a:latin typeface="Poppins"/>
                <a:ea typeface="Poppins"/>
                <a:cs typeface="Poppins"/>
                <a:sym typeface="Poppins"/>
              </a:rPr>
              <a:t>[1] K. Kasat, D. L. Rani, B. Khan, A. J, M. K. Kirubakaran, and P. Malathi, “A novel security framework for healthcare data through IOT sensors,” Measurement: Sensors, vol. 24, no. October, p. 100535, 2022, doi: 10.1016/j.measen.2022.100535. </a:t>
            </a:r>
          </a:p>
          <a:p>
            <a:pPr algn="just" marL="604519" indent="-302260" lvl="1">
              <a:lnSpc>
                <a:spcPts val="3919"/>
              </a:lnSpc>
              <a:buFont typeface="Arial"/>
              <a:buChar char="•"/>
            </a:pPr>
            <a:r>
              <a:rPr lang="en-US" sz="2799" spc="181">
                <a:solidFill>
                  <a:srgbClr val="FFFFFF"/>
                </a:solidFill>
                <a:latin typeface="Poppins"/>
                <a:ea typeface="Poppins"/>
                <a:cs typeface="Poppins"/>
                <a:sym typeface="Poppins"/>
              </a:rPr>
              <a:t>[2] D. Das, S. Ghosal, and S. P. Mohanty, “CoviLearn: A Machine Learning Integrated Smart X-Ray Device in Healthcare Cyber-Physical System for Automatic Initial Screening of COVID-19,” SN Computer Science, vol. 3, no. 2, pp. 1–11, 2022, doi: 10.1007/s42979-022-01035-x. </a:t>
            </a:r>
          </a:p>
          <a:p>
            <a:pPr algn="just" marL="604519" indent="-302260" lvl="1">
              <a:lnSpc>
                <a:spcPts val="3919"/>
              </a:lnSpc>
              <a:buFont typeface="Arial"/>
              <a:buChar char="•"/>
            </a:pPr>
            <a:r>
              <a:rPr lang="en-US" sz="2799" spc="181">
                <a:solidFill>
                  <a:srgbClr val="FFFFFF"/>
                </a:solidFill>
                <a:latin typeface="Poppins"/>
                <a:ea typeface="Poppins"/>
                <a:cs typeface="Poppins"/>
                <a:sym typeface="Poppins"/>
              </a:rPr>
              <a:t>[3] P. Kishore, A. K. Dash, A. Pragallapati, D. Mugunthan, A. Ramesh, and K. D. Kumar, “A Tripod-Type Walking Assistance for the Stroke Patient BT - Congress on Intelligent Systems,” 2021, pp. 151–160. </a:t>
            </a:r>
          </a:p>
          <a:p>
            <a:pPr algn="just" marL="604519" indent="-302260" lvl="1">
              <a:lnSpc>
                <a:spcPts val="3919"/>
              </a:lnSpc>
              <a:buFont typeface="Arial"/>
              <a:buChar char="•"/>
            </a:pPr>
            <a:r>
              <a:rPr lang="en-US" sz="2799" spc="181">
                <a:solidFill>
                  <a:srgbClr val="FFFFFF"/>
                </a:solidFill>
                <a:latin typeface="Poppins"/>
                <a:ea typeface="Poppins"/>
                <a:cs typeface="Poppins"/>
                <a:sym typeface="Poppins"/>
              </a:rPr>
              <a:t>[4] Kanna, R. K., Gomalavalli, R., Devi, Y., &amp; Ambikapathy, A. (2023). Computational Cognitive Analysis for Intelligent Engineering Using EEG Applications. In B. Mishra (Ed.), Intelligent Engineering Applications and Applied Sciences for Sustainability (pp. 309-350). IGI Global. </a:t>
            </a:r>
          </a:p>
        </p:txBody>
      </p:sp>
      <p:sp>
        <p:nvSpPr>
          <p:cNvPr name="Freeform 10" id="10"/>
          <p:cNvSpPr/>
          <p:nvPr/>
        </p:nvSpPr>
        <p:spPr>
          <a:xfrm flipH="false" flipV="false" rot="5324316">
            <a:off x="15197540" y="-4281063"/>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1" id="11"/>
          <p:cNvGrpSpPr/>
          <p:nvPr/>
        </p:nvGrpSpPr>
        <p:grpSpPr>
          <a:xfrm rot="0">
            <a:off x="16773688" y="0"/>
            <a:ext cx="1514312" cy="1301362"/>
            <a:chOff x="0" y="0"/>
            <a:chExt cx="812800" cy="698500"/>
          </a:xfrm>
        </p:grpSpPr>
        <p:sp>
          <p:nvSpPr>
            <p:cNvPr name="Freeform 12" id="12"/>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3" id="13"/>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5906617" y="249862"/>
            <a:ext cx="6190983" cy="1051500"/>
          </a:xfrm>
          <a:prstGeom prst="rect">
            <a:avLst/>
          </a:prstGeom>
        </p:spPr>
        <p:txBody>
          <a:bodyPr anchor="t" rtlCol="false" tIns="0" lIns="0" bIns="0" rIns="0">
            <a:spAutoFit/>
          </a:bodyPr>
          <a:lstStyle/>
          <a:p>
            <a:pPr algn="ctr">
              <a:lnSpc>
                <a:spcPts val="8193"/>
              </a:lnSpc>
              <a:spcBef>
                <a:spcPct val="0"/>
              </a:spcBef>
            </a:pPr>
            <a:r>
              <a:rPr lang="en-US" sz="5852" spc="380">
                <a:solidFill>
                  <a:srgbClr val="1B9461"/>
                </a:solidFill>
                <a:latin typeface="Poppins Bold"/>
                <a:ea typeface="Poppins Bold"/>
                <a:cs typeface="Poppins Bold"/>
                <a:sym typeface="Poppins Bold"/>
              </a:rPr>
              <a:t>REFERENCE</a:t>
            </a:r>
          </a:p>
        </p:txBody>
      </p:sp>
    </p:spTree>
  </p:cSld>
  <p:clrMapOvr>
    <a:masterClrMapping/>
  </p:clrMapOvr>
</p:sld>
</file>

<file path=ppt/slides/slide1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false" flipV="false" rot="0">
            <a:off x="0" y="0"/>
            <a:ext cx="18288000" cy="10287000"/>
          </a:xfrm>
          <a:custGeom>
            <a:avLst/>
            <a:gdLst/>
            <a:ahLst/>
            <a:cxnLst/>
            <a:rect r="r" b="b" t="t" l="l"/>
            <a:pathLst>
              <a:path h="10287000" w="18288000">
                <a:moveTo>
                  <a:pt x="0" y="0"/>
                </a:moveTo>
                <a:lnTo>
                  <a:pt x="18288000" y="0"/>
                </a:lnTo>
                <a:lnTo>
                  <a:pt x="18288000" y="10287000"/>
                </a:lnTo>
                <a:lnTo>
                  <a:pt x="0" y="10287000"/>
                </a:lnTo>
                <a:lnTo>
                  <a:pt x="0" y="0"/>
                </a:lnTo>
                <a:close/>
              </a:path>
            </a:pathLst>
          </a:custGeom>
          <a:blipFill>
            <a:blip r:embed="rId2"/>
            <a:stretch>
              <a:fillRect l="0" t="-9222" r="0" b="-9222"/>
            </a:stretch>
          </a:blipFill>
        </p:spPr>
      </p:sp>
      <p:sp>
        <p:nvSpPr>
          <p:cNvPr name="Freeform 3" id="3"/>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4" id="4"/>
          <p:cNvGrpSpPr/>
          <p:nvPr/>
        </p:nvGrpSpPr>
        <p:grpSpPr>
          <a:xfrm rot="0">
            <a:off x="16481007" y="1073135"/>
            <a:ext cx="1514312" cy="1301362"/>
            <a:chOff x="0" y="0"/>
            <a:chExt cx="812800" cy="698500"/>
          </a:xfrm>
        </p:grpSpPr>
        <p:sp>
          <p:nvSpPr>
            <p:cNvPr name="Freeform 5" id="5"/>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6" id="6"/>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Freeform 7" id="7"/>
          <p:cNvSpPr/>
          <p:nvPr/>
        </p:nvSpPr>
        <p:spPr>
          <a:xfrm flipH="false" flipV="false" rot="-5475683">
            <a:off x="-3331216" y="7818697"/>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8" id="8"/>
          <p:cNvGrpSpPr/>
          <p:nvPr/>
        </p:nvGrpSpPr>
        <p:grpSpPr>
          <a:xfrm rot="-10800000">
            <a:off x="226005" y="7883216"/>
            <a:ext cx="1514312" cy="1301362"/>
            <a:chOff x="0" y="0"/>
            <a:chExt cx="812800" cy="698500"/>
          </a:xfrm>
        </p:grpSpPr>
        <p:sp>
          <p:nvSpPr>
            <p:cNvPr name="Freeform 9" id="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FFFFFF"/>
            </a:solidFill>
          </p:spPr>
        </p:sp>
        <p:sp>
          <p:nvSpPr>
            <p:cNvPr name="TextBox 10" id="10"/>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grpSp>
        <p:nvGrpSpPr>
          <p:cNvPr name="Group 11" id="11"/>
          <p:cNvGrpSpPr/>
          <p:nvPr/>
        </p:nvGrpSpPr>
        <p:grpSpPr>
          <a:xfrm rot="0">
            <a:off x="4743585" y="2725087"/>
            <a:ext cx="8800830" cy="4836826"/>
            <a:chOff x="0" y="0"/>
            <a:chExt cx="2317914" cy="1273897"/>
          </a:xfrm>
        </p:grpSpPr>
        <p:sp>
          <p:nvSpPr>
            <p:cNvPr name="Freeform 12" id="12"/>
            <p:cNvSpPr/>
            <p:nvPr/>
          </p:nvSpPr>
          <p:spPr>
            <a:xfrm flipH="false" flipV="false" rot="0">
              <a:off x="0" y="0"/>
              <a:ext cx="2317914" cy="1273897"/>
            </a:xfrm>
            <a:custGeom>
              <a:avLst/>
              <a:gdLst/>
              <a:ahLst/>
              <a:cxnLst/>
              <a:rect r="r" b="b" t="t" l="l"/>
              <a:pathLst>
                <a:path h="1273897" w="2317914">
                  <a:moveTo>
                    <a:pt x="0" y="0"/>
                  </a:moveTo>
                  <a:lnTo>
                    <a:pt x="2317914" y="0"/>
                  </a:lnTo>
                  <a:lnTo>
                    <a:pt x="2317914" y="1273897"/>
                  </a:lnTo>
                  <a:lnTo>
                    <a:pt x="0" y="1273897"/>
                  </a:lnTo>
                  <a:close/>
                </a:path>
              </a:pathLst>
            </a:custGeom>
            <a:solidFill>
              <a:srgbClr val="000000">
                <a:alpha val="0"/>
              </a:srgbClr>
            </a:solidFill>
            <a:ln w="38100" cap="sq">
              <a:solidFill>
                <a:srgbClr val="FFFFFF"/>
              </a:solidFill>
              <a:prstDash val="solid"/>
              <a:miter/>
            </a:ln>
          </p:spPr>
        </p:sp>
        <p:sp>
          <p:nvSpPr>
            <p:cNvPr name="TextBox 13" id="13"/>
            <p:cNvSpPr txBox="true"/>
            <p:nvPr/>
          </p:nvSpPr>
          <p:spPr>
            <a:xfrm>
              <a:off x="0" y="-57150"/>
              <a:ext cx="2317914" cy="1331047"/>
            </a:xfrm>
            <a:prstGeom prst="rect">
              <a:avLst/>
            </a:prstGeom>
          </p:spPr>
          <p:txBody>
            <a:bodyPr anchor="ctr" rtlCol="false" tIns="50800" lIns="50800" bIns="50800" rIns="50800"/>
            <a:lstStyle/>
            <a:p>
              <a:pPr algn="ctr">
                <a:lnSpc>
                  <a:spcPts val="2659"/>
                </a:lnSpc>
              </a:pPr>
            </a:p>
          </p:txBody>
        </p:sp>
      </p:grpSp>
      <p:sp>
        <p:nvSpPr>
          <p:cNvPr name="TextBox 14" id="14"/>
          <p:cNvSpPr txBox="true"/>
          <p:nvPr/>
        </p:nvSpPr>
        <p:spPr>
          <a:xfrm rot="0">
            <a:off x="4160480" y="2596174"/>
            <a:ext cx="9967041" cy="2839738"/>
          </a:xfrm>
          <a:prstGeom prst="rect">
            <a:avLst/>
          </a:prstGeom>
        </p:spPr>
        <p:txBody>
          <a:bodyPr anchor="t" rtlCol="false" tIns="0" lIns="0" bIns="0" rIns="0">
            <a:spAutoFit/>
          </a:bodyPr>
          <a:lstStyle/>
          <a:p>
            <a:pPr algn="ctr">
              <a:lnSpc>
                <a:spcPts val="21974"/>
              </a:lnSpc>
              <a:spcBef>
                <a:spcPct val="0"/>
              </a:spcBef>
            </a:pPr>
            <a:r>
              <a:rPr lang="en-US" sz="15696" spc="1020">
                <a:solidFill>
                  <a:srgbClr val="FFFFFF"/>
                </a:solidFill>
                <a:latin typeface="Poppins Medium"/>
                <a:ea typeface="Poppins Medium"/>
                <a:cs typeface="Poppins Medium"/>
                <a:sym typeface="Poppins Medium"/>
              </a:rPr>
              <a:t>Thank</a:t>
            </a:r>
          </a:p>
        </p:txBody>
      </p:sp>
      <p:sp>
        <p:nvSpPr>
          <p:cNvPr name="TextBox 15" id="15"/>
          <p:cNvSpPr txBox="true"/>
          <p:nvPr/>
        </p:nvSpPr>
        <p:spPr>
          <a:xfrm rot="0">
            <a:off x="3608898" y="4393888"/>
            <a:ext cx="11070203" cy="2839738"/>
          </a:xfrm>
          <a:prstGeom prst="rect">
            <a:avLst/>
          </a:prstGeom>
        </p:spPr>
        <p:txBody>
          <a:bodyPr anchor="t" rtlCol="false" tIns="0" lIns="0" bIns="0" rIns="0">
            <a:spAutoFit/>
          </a:bodyPr>
          <a:lstStyle/>
          <a:p>
            <a:pPr algn="ctr">
              <a:lnSpc>
                <a:spcPts val="21974"/>
              </a:lnSpc>
              <a:spcBef>
                <a:spcPct val="0"/>
              </a:spcBef>
            </a:pPr>
            <a:r>
              <a:rPr lang="en-US" sz="15696">
                <a:solidFill>
                  <a:srgbClr val="FFFFFF"/>
                </a:solidFill>
                <a:latin typeface="Poppins Bold"/>
                <a:ea typeface="Poppins Bold"/>
                <a:cs typeface="Poppins Bold"/>
                <a:sym typeface="Poppins Bold"/>
              </a:rPr>
              <a:t>You</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2893825"/>
            <a:ext cx="14757901" cy="6060844"/>
          </a:xfrm>
          <a:prstGeom prst="rect">
            <a:avLst/>
          </a:prstGeom>
        </p:spPr>
        <p:txBody>
          <a:bodyPr anchor="t" rtlCol="false" tIns="0" lIns="0" bIns="0" rIns="0">
            <a:spAutoFit/>
          </a:bodyPr>
          <a:lstStyle/>
          <a:p>
            <a:pPr algn="l" marL="622673" indent="-311336" lvl="1">
              <a:lnSpc>
                <a:spcPts val="4037"/>
              </a:lnSpc>
              <a:buFont typeface="Arial"/>
              <a:buChar char="•"/>
            </a:pPr>
            <a:r>
              <a:rPr lang="en-US" sz="2884" spc="187">
                <a:solidFill>
                  <a:srgbClr val="222222"/>
                </a:solidFill>
                <a:latin typeface="Poppins"/>
                <a:ea typeface="Poppins"/>
                <a:cs typeface="Poppins"/>
                <a:sym typeface="Poppins"/>
              </a:rPr>
              <a:t>This project explores the feasibility of using deep learning to detect blood groups from fingerprint images.</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 Traditional blood group detection methods require invasive blood sample collection and laboratory analysis, which can be time-consuming and resource-intensive.</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 In contrast, this approach aims to provide a non-invasive, rapid, and accessible alternative. </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By leveraging a Convolutional Neural Network (CNN) architecture, we analyze fingerprint patterns to predict blood groups (A, B, AB, O). A dataset of fingerprint images with corresponding blood group labels is collected and preprocessed, including normalization and augmentation techniques.</a:t>
            </a: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900442"/>
            <a:ext cx="6634902"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ABSTRACT</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3062188"/>
            <a:ext cx="14125961" cy="5051194"/>
          </a:xfrm>
          <a:prstGeom prst="rect">
            <a:avLst/>
          </a:prstGeom>
        </p:spPr>
        <p:txBody>
          <a:bodyPr anchor="t" rtlCol="false" tIns="0" lIns="0" bIns="0" rIns="0">
            <a:spAutoFit/>
          </a:bodyPr>
          <a:lstStyle/>
          <a:p>
            <a:pPr algn="l" marL="622673" indent="-311336" lvl="1">
              <a:lnSpc>
                <a:spcPts val="4037"/>
              </a:lnSpc>
              <a:buFont typeface="Arial"/>
              <a:buChar char="•"/>
            </a:pPr>
            <a:r>
              <a:rPr lang="en-US" sz="2884" spc="187">
                <a:solidFill>
                  <a:srgbClr val="222222"/>
                </a:solidFill>
                <a:latin typeface="Poppins"/>
                <a:ea typeface="Poppins"/>
                <a:cs typeface="Poppins"/>
                <a:sym typeface="Poppins"/>
              </a:rPr>
              <a:t>Blood group detection using fingerprints through deep learning is an innovative approach that leverages image processing and machine learning advancements to predict an individual's blood group based on their fingerprint patterns. </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Traditional methods of blood group detection involve blood sample analysis, which can be invasive, time-consuming, and require specialized equipment. </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This novel methodology aims to provide a non-invasive, rapid, and accessible alternative by analyzing the unique features of fingerprints.</a:t>
            </a: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900442"/>
            <a:ext cx="6634902" cy="1051475"/>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Introduction</a:t>
            </a:r>
          </a:p>
        </p:txBody>
      </p:sp>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14097412" y="0"/>
            <a:ext cx="4190588" cy="10287000"/>
            <a:chOff x="0" y="0"/>
            <a:chExt cx="1103694" cy="2709333"/>
          </a:xfrm>
        </p:grpSpPr>
        <p:sp>
          <p:nvSpPr>
            <p:cNvPr name="Freeform 4" id="4"/>
            <p:cNvSpPr/>
            <p:nvPr/>
          </p:nvSpPr>
          <p:spPr>
            <a:xfrm flipH="false" flipV="false" rot="0">
              <a:off x="0" y="0"/>
              <a:ext cx="1103694" cy="2709333"/>
            </a:xfrm>
            <a:custGeom>
              <a:avLst/>
              <a:gdLst/>
              <a:ahLst/>
              <a:cxnLst/>
              <a:rect r="r" b="b" t="t" l="l"/>
              <a:pathLst>
                <a:path h="2709333" w="1103694">
                  <a:moveTo>
                    <a:pt x="0" y="0"/>
                  </a:moveTo>
                  <a:lnTo>
                    <a:pt x="1103694" y="0"/>
                  </a:lnTo>
                  <a:lnTo>
                    <a:pt x="1103694" y="2709333"/>
                  </a:lnTo>
                  <a:lnTo>
                    <a:pt x="0" y="2709333"/>
                  </a:lnTo>
                  <a:close/>
                </a:path>
              </a:pathLst>
            </a:custGeom>
            <a:solidFill>
              <a:srgbClr val="1B9461"/>
            </a:solidFill>
          </p:spPr>
        </p:sp>
        <p:sp>
          <p:nvSpPr>
            <p:cNvPr name="TextBox 5" id="5"/>
            <p:cNvSpPr txBox="true"/>
            <p:nvPr/>
          </p:nvSpPr>
          <p:spPr>
            <a:xfrm>
              <a:off x="0" y="-57150"/>
              <a:ext cx="1103694" cy="2766483"/>
            </a:xfrm>
            <a:prstGeom prst="rect">
              <a:avLst/>
            </a:prstGeom>
          </p:spPr>
          <p:txBody>
            <a:bodyPr anchor="ctr" rtlCol="false" tIns="50800" lIns="50800" bIns="50800" rIns="50800"/>
            <a:lstStyle/>
            <a:p>
              <a:pPr algn="ctr">
                <a:lnSpc>
                  <a:spcPts val="2659"/>
                </a:lnSpc>
                <a:spcBef>
                  <a:spcPct val="0"/>
                </a:spcBef>
              </a:pPr>
            </a:p>
          </p:txBody>
        </p:sp>
      </p:grpSp>
      <p:grpSp>
        <p:nvGrpSpPr>
          <p:cNvPr name="Group 6" id="6"/>
          <p:cNvGrpSpPr/>
          <p:nvPr/>
        </p:nvGrpSpPr>
        <p:grpSpPr>
          <a:xfrm rot="0">
            <a:off x="1723107" y="3275265"/>
            <a:ext cx="12374305" cy="5840160"/>
            <a:chOff x="0" y="0"/>
            <a:chExt cx="3259076" cy="1538149"/>
          </a:xfrm>
        </p:grpSpPr>
        <p:sp>
          <p:nvSpPr>
            <p:cNvPr name="Freeform 7" id="7"/>
            <p:cNvSpPr/>
            <p:nvPr/>
          </p:nvSpPr>
          <p:spPr>
            <a:xfrm flipH="false" flipV="false" rot="0">
              <a:off x="0" y="0"/>
              <a:ext cx="3259076" cy="1538149"/>
            </a:xfrm>
            <a:custGeom>
              <a:avLst/>
              <a:gdLst/>
              <a:ahLst/>
              <a:cxnLst/>
              <a:rect r="r" b="b" t="t" l="l"/>
              <a:pathLst>
                <a:path h="1538149" w="3259076">
                  <a:moveTo>
                    <a:pt x="0" y="0"/>
                  </a:moveTo>
                  <a:lnTo>
                    <a:pt x="3259076" y="0"/>
                  </a:lnTo>
                  <a:lnTo>
                    <a:pt x="3259076" y="1538149"/>
                  </a:lnTo>
                  <a:lnTo>
                    <a:pt x="0" y="1538149"/>
                  </a:lnTo>
                  <a:close/>
                </a:path>
              </a:pathLst>
            </a:custGeom>
            <a:solidFill>
              <a:srgbClr val="222222"/>
            </a:solidFill>
            <a:ln cap="sq">
              <a:noFill/>
              <a:prstDash val="solid"/>
              <a:miter/>
            </a:ln>
          </p:spPr>
        </p:sp>
        <p:sp>
          <p:nvSpPr>
            <p:cNvPr name="TextBox 8" id="8"/>
            <p:cNvSpPr txBox="true"/>
            <p:nvPr/>
          </p:nvSpPr>
          <p:spPr>
            <a:xfrm>
              <a:off x="0" y="-57150"/>
              <a:ext cx="3259076" cy="1595299"/>
            </a:xfrm>
            <a:prstGeom prst="rect">
              <a:avLst/>
            </a:prstGeom>
          </p:spPr>
          <p:txBody>
            <a:bodyPr anchor="ctr" rtlCol="false" tIns="50800" lIns="50800" bIns="50800" rIns="50800"/>
            <a:lstStyle/>
            <a:p>
              <a:pPr algn="ctr">
                <a:lnSpc>
                  <a:spcPts val="2659"/>
                </a:lnSpc>
              </a:pPr>
            </a:p>
          </p:txBody>
        </p:sp>
      </p:grpSp>
      <p:grpSp>
        <p:nvGrpSpPr>
          <p:cNvPr name="Group 9" id="9"/>
          <p:cNvGrpSpPr/>
          <p:nvPr/>
        </p:nvGrpSpPr>
        <p:grpSpPr>
          <a:xfrm rot="0">
            <a:off x="12141903" y="1062367"/>
            <a:ext cx="5117397" cy="6074758"/>
            <a:chOff x="0" y="0"/>
            <a:chExt cx="792819" cy="941139"/>
          </a:xfrm>
        </p:grpSpPr>
        <p:sp>
          <p:nvSpPr>
            <p:cNvPr name="Freeform 10" id="10"/>
            <p:cNvSpPr/>
            <p:nvPr/>
          </p:nvSpPr>
          <p:spPr>
            <a:xfrm flipH="false" flipV="false" rot="0">
              <a:off x="0" y="0"/>
              <a:ext cx="792819" cy="941139"/>
            </a:xfrm>
            <a:custGeom>
              <a:avLst/>
              <a:gdLst/>
              <a:ahLst/>
              <a:cxnLst/>
              <a:rect r="r" b="b" t="t" l="l"/>
              <a:pathLst>
                <a:path h="941139" w="792819">
                  <a:moveTo>
                    <a:pt x="0" y="0"/>
                  </a:moveTo>
                  <a:lnTo>
                    <a:pt x="792819" y="0"/>
                  </a:lnTo>
                  <a:lnTo>
                    <a:pt x="792819" y="941139"/>
                  </a:lnTo>
                  <a:lnTo>
                    <a:pt x="0" y="941139"/>
                  </a:lnTo>
                  <a:close/>
                </a:path>
              </a:pathLst>
            </a:custGeom>
            <a:blipFill>
              <a:blip r:embed="rId3"/>
              <a:stretch>
                <a:fillRect l="-39086" t="0" r="-39086" b="0"/>
              </a:stretch>
            </a:blipFill>
            <a:ln w="123825" cap="sq">
              <a:solidFill>
                <a:srgbClr val="FFFFFF"/>
              </a:solidFill>
              <a:prstDash val="solid"/>
              <a:miter/>
            </a:ln>
          </p:spPr>
        </p:sp>
      </p:grpSp>
      <p:sp>
        <p:nvSpPr>
          <p:cNvPr name="TextBox 11" id="11"/>
          <p:cNvSpPr txBox="true"/>
          <p:nvPr/>
        </p:nvSpPr>
        <p:spPr>
          <a:xfrm rot="0">
            <a:off x="2626851" y="3929599"/>
            <a:ext cx="8868588" cy="4276725"/>
          </a:xfrm>
          <a:prstGeom prst="rect">
            <a:avLst/>
          </a:prstGeom>
        </p:spPr>
        <p:txBody>
          <a:bodyPr anchor="t" rtlCol="false" tIns="0" lIns="0" bIns="0" rIns="0">
            <a:spAutoFit/>
          </a:bodyPr>
          <a:lstStyle/>
          <a:p>
            <a:pPr algn="just">
              <a:lnSpc>
                <a:spcPts val="4200"/>
              </a:lnSpc>
              <a:spcBef>
                <a:spcPct val="0"/>
              </a:spcBef>
            </a:pPr>
            <a:r>
              <a:rPr lang="en-US" sz="3000" spc="195">
                <a:solidFill>
                  <a:srgbClr val="FFFFFF"/>
                </a:solidFill>
                <a:latin typeface="Poppins"/>
                <a:ea typeface="Poppins"/>
                <a:cs typeface="Poppins"/>
                <a:sym typeface="Poppins"/>
              </a:rPr>
              <a:t>Blood group detection is a fundamental procedure in medical diagnostics, essential for safe blood transfusions, organ transplants, and pregnancy management. Traditional methods require drawing blood and conducting laboratory tests, which can be invasive, costly, and time-consuming.</a:t>
            </a:r>
          </a:p>
        </p:txBody>
      </p:sp>
      <p:grpSp>
        <p:nvGrpSpPr>
          <p:cNvPr name="Group 12" id="12"/>
          <p:cNvGrpSpPr/>
          <p:nvPr/>
        </p:nvGrpSpPr>
        <p:grpSpPr>
          <a:xfrm rot="0">
            <a:off x="0" y="0"/>
            <a:ext cx="1028700" cy="1771441"/>
            <a:chOff x="0" y="0"/>
            <a:chExt cx="270933" cy="466552"/>
          </a:xfrm>
        </p:grpSpPr>
        <p:sp>
          <p:nvSpPr>
            <p:cNvPr name="Freeform 13" id="1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14" id="1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15" id="15"/>
          <p:cNvGrpSpPr/>
          <p:nvPr/>
        </p:nvGrpSpPr>
        <p:grpSpPr>
          <a:xfrm rot="0">
            <a:off x="0" y="8088569"/>
            <a:ext cx="1028700" cy="1169731"/>
            <a:chOff x="0" y="0"/>
            <a:chExt cx="270933" cy="308077"/>
          </a:xfrm>
        </p:grpSpPr>
        <p:sp>
          <p:nvSpPr>
            <p:cNvPr name="Freeform 16" id="1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17" id="17"/>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grpSp>
        <p:nvGrpSpPr>
          <p:cNvPr name="Group 18" id="18"/>
          <p:cNvGrpSpPr/>
          <p:nvPr/>
        </p:nvGrpSpPr>
        <p:grpSpPr>
          <a:xfrm rot="0">
            <a:off x="0" y="9258300"/>
            <a:ext cx="1028700" cy="1028700"/>
            <a:chOff x="0" y="0"/>
            <a:chExt cx="270933" cy="270933"/>
          </a:xfrm>
        </p:grpSpPr>
        <p:sp>
          <p:nvSpPr>
            <p:cNvPr name="Freeform 19" id="19"/>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20" id="20"/>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21" id="21"/>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2" id="22"/>
          <p:cNvSpPr txBox="true"/>
          <p:nvPr/>
        </p:nvSpPr>
        <p:spPr>
          <a:xfrm rot="0">
            <a:off x="1723107" y="900442"/>
            <a:ext cx="8118627" cy="1051475"/>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Background</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3062188"/>
            <a:ext cx="15057542" cy="6060844"/>
          </a:xfrm>
          <a:prstGeom prst="rect">
            <a:avLst/>
          </a:prstGeom>
        </p:spPr>
        <p:txBody>
          <a:bodyPr anchor="t" rtlCol="false" tIns="0" lIns="0" bIns="0" rIns="0">
            <a:spAutoFit/>
          </a:bodyPr>
          <a:lstStyle/>
          <a:p>
            <a:pPr algn="l" marL="622673" indent="-311336" lvl="1">
              <a:lnSpc>
                <a:spcPts val="4037"/>
              </a:lnSpc>
              <a:buFont typeface="Arial"/>
              <a:buChar char="•"/>
            </a:pPr>
            <a:r>
              <a:rPr lang="en-US" sz="2884" spc="187">
                <a:solidFill>
                  <a:srgbClr val="222222"/>
                </a:solidFill>
                <a:latin typeface="Poppins"/>
                <a:ea typeface="Poppins"/>
                <a:cs typeface="Poppins"/>
                <a:sym typeface="Poppins"/>
              </a:rPr>
              <a:t>Traditional blood group detection methods require invasive blood sample collection and laboratory analysis, which can be time-consuming and resource-intensive.</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Current blood group detection methods predominantly rely on serological tests, which involve analyzing blood samples to identify specific antigens present on the surface of red blood cells.</a:t>
            </a:r>
          </a:p>
          <a:p>
            <a:pPr algn="l">
              <a:lnSpc>
                <a:spcPts val="4037"/>
              </a:lnSpc>
            </a:pPr>
            <a:r>
              <a:rPr lang="en-US" sz="2884" spc="187">
                <a:solidFill>
                  <a:srgbClr val="222222"/>
                </a:solidFill>
                <a:latin typeface="Poppins Bold"/>
                <a:ea typeface="Poppins Bold"/>
                <a:cs typeface="Poppins Bold"/>
                <a:sym typeface="Poppins Bold"/>
              </a:rPr>
              <a:t>Agglutination Tests:</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Direct Agglutination: Mixing blood with antibodies to see if clumping (agglutination) occurs, indicating the presence of specific antigens.</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Reverse Typing: Mixing blood plasma with known antigens to detect the presence of antibodies.</a:t>
            </a:r>
          </a:p>
          <a:p>
            <a:pPr algn="l">
              <a:lnSpc>
                <a:spcPts val="4037"/>
              </a:lnSpc>
            </a:pP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900442"/>
            <a:ext cx="7793680"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EXISTING SYSTEM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393939"/>
        </a:solidFill>
      </p:bgPr>
    </p:bg>
    <p:spTree>
      <p:nvGrpSpPr>
        <p:cNvPr id="1" name=""/>
        <p:cNvGrpSpPr/>
        <p:nvPr/>
      </p:nvGrpSpPr>
      <p:grpSpPr>
        <a:xfrm>
          <a:off x="0" y="0"/>
          <a:ext cx="0" cy="0"/>
          <a:chOff x="0" y="0"/>
          <a:chExt cx="0" cy="0"/>
        </a:xfrm>
      </p:grpSpPr>
      <p:grpSp>
        <p:nvGrpSpPr>
          <p:cNvPr name="Group 2" id="2"/>
          <p:cNvGrpSpPr/>
          <p:nvPr/>
        </p:nvGrpSpPr>
        <p:grpSpPr>
          <a:xfrm rot="0">
            <a:off x="0" y="0"/>
            <a:ext cx="1028700" cy="1771441"/>
            <a:chOff x="0" y="0"/>
            <a:chExt cx="270933" cy="466552"/>
          </a:xfrm>
        </p:grpSpPr>
        <p:sp>
          <p:nvSpPr>
            <p:cNvPr name="Freeform 3" id="3"/>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4" id="4"/>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5" id="5"/>
          <p:cNvGrpSpPr/>
          <p:nvPr/>
        </p:nvGrpSpPr>
        <p:grpSpPr>
          <a:xfrm rot="0">
            <a:off x="0" y="8088569"/>
            <a:ext cx="1028700" cy="1169731"/>
            <a:chOff x="0" y="0"/>
            <a:chExt cx="270933" cy="308077"/>
          </a:xfrm>
        </p:grpSpPr>
        <p:sp>
          <p:nvSpPr>
            <p:cNvPr name="Freeform 6" id="6"/>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F3F4F5">
                <a:alpha val="17647"/>
              </a:srgbClr>
            </a:solidFill>
            <a:ln cap="sq">
              <a:noFill/>
              <a:prstDash val="solid"/>
              <a:miter/>
            </a:ln>
          </p:spPr>
        </p:sp>
        <p:sp>
          <p:nvSpPr>
            <p:cNvPr name="TextBox 7" id="7"/>
            <p:cNvSpPr txBox="true"/>
            <p:nvPr/>
          </p:nvSpPr>
          <p:spPr>
            <a:xfrm>
              <a:off x="0" y="-57150"/>
              <a:ext cx="270933" cy="365227"/>
            </a:xfrm>
            <a:prstGeom prst="rect">
              <a:avLst/>
            </a:prstGeom>
          </p:spPr>
          <p:txBody>
            <a:bodyPr anchor="ctr" rtlCol="false" tIns="50800" lIns="50800" bIns="50800" rIns="50800"/>
            <a:lstStyle/>
            <a:p>
              <a:pPr algn="ctr" marL="0" indent="0" lvl="0">
                <a:lnSpc>
                  <a:spcPts val="2659"/>
                </a:lnSpc>
                <a:spcBef>
                  <a:spcPct val="0"/>
                </a:spcBef>
              </a:pPr>
            </a:p>
          </p:txBody>
        </p:sp>
      </p:grpSp>
      <p:sp>
        <p:nvSpPr>
          <p:cNvPr name="Freeform 8" id="8"/>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2">
              <a:extLst>
                <a:ext uri="{96DAC541-7B7A-43D3-8B79-37D633B846F1}">
                  <asvg:svgBlip xmlns:asvg="http://schemas.microsoft.com/office/drawing/2016/SVG/main" r:embed="rId3"/>
                </a:ext>
              </a:extLst>
            </a:blip>
            <a:stretch>
              <a:fillRect l="0" t="0" r="0" b="0"/>
            </a:stretch>
          </a:blipFill>
        </p:spPr>
      </p:sp>
      <p:sp>
        <p:nvSpPr>
          <p:cNvPr name="TextBox 9" id="9"/>
          <p:cNvSpPr txBox="true"/>
          <p:nvPr/>
        </p:nvSpPr>
        <p:spPr>
          <a:xfrm rot="0">
            <a:off x="1515042" y="2855725"/>
            <a:ext cx="11950297" cy="6754472"/>
          </a:xfrm>
          <a:prstGeom prst="rect">
            <a:avLst/>
          </a:prstGeom>
        </p:spPr>
        <p:txBody>
          <a:bodyPr anchor="t" rtlCol="false" tIns="0" lIns="0" bIns="0" rIns="0">
            <a:spAutoFit/>
          </a:bodyPr>
          <a:lstStyle/>
          <a:p>
            <a:pPr algn="l" marL="665852" indent="-332926" lvl="1">
              <a:lnSpc>
                <a:spcPts val="4441"/>
              </a:lnSpc>
              <a:buFont typeface="Arial"/>
              <a:buChar char="•"/>
            </a:pPr>
            <a:r>
              <a:rPr lang="en-US" sz="3084" spc="428">
                <a:solidFill>
                  <a:srgbClr val="FFFFFF"/>
                </a:solidFill>
                <a:latin typeface="Poppins Bold"/>
                <a:ea typeface="Poppins Bold"/>
                <a:cs typeface="Poppins Bold"/>
                <a:sym typeface="Poppins Bold"/>
              </a:rPr>
              <a:t>Invasiveness:</a:t>
            </a:r>
            <a:r>
              <a:rPr lang="en-US" sz="3084" spc="428">
                <a:solidFill>
                  <a:srgbClr val="FFFFFF"/>
                </a:solidFill>
                <a:latin typeface="Poppins"/>
                <a:ea typeface="Poppins"/>
                <a:cs typeface="Poppins"/>
                <a:sym typeface="Poppins"/>
              </a:rPr>
              <a:t> Requires blood samples, causing discomfort and potential infection risk.</a:t>
            </a:r>
          </a:p>
          <a:p>
            <a:pPr algn="l" marL="665852" indent="-332926" lvl="1">
              <a:lnSpc>
                <a:spcPts val="4441"/>
              </a:lnSpc>
              <a:buFont typeface="Arial"/>
              <a:buChar char="•"/>
            </a:pPr>
            <a:r>
              <a:rPr lang="en-US" sz="3084" spc="428">
                <a:solidFill>
                  <a:srgbClr val="FFFFFF"/>
                </a:solidFill>
                <a:latin typeface="Poppins Bold"/>
                <a:ea typeface="Poppins Bold"/>
                <a:cs typeface="Poppins Bold"/>
                <a:sym typeface="Poppins Bold"/>
              </a:rPr>
              <a:t>Time-Consuming:</a:t>
            </a:r>
            <a:r>
              <a:rPr lang="en-US" sz="3084" spc="428">
                <a:solidFill>
                  <a:srgbClr val="FFFFFF"/>
                </a:solidFill>
                <a:latin typeface="Poppins"/>
                <a:ea typeface="Poppins"/>
                <a:cs typeface="Poppins"/>
                <a:sym typeface="Poppins"/>
              </a:rPr>
              <a:t> Lab tests can take significant time to process and interpret.</a:t>
            </a:r>
          </a:p>
          <a:p>
            <a:pPr algn="l" marL="665852" indent="-332926" lvl="1">
              <a:lnSpc>
                <a:spcPts val="4441"/>
              </a:lnSpc>
              <a:buFont typeface="Arial"/>
              <a:buChar char="•"/>
            </a:pPr>
            <a:r>
              <a:rPr lang="en-US" sz="3084" spc="428">
                <a:solidFill>
                  <a:srgbClr val="FFFFFF"/>
                </a:solidFill>
                <a:latin typeface="Poppins Bold"/>
                <a:ea typeface="Poppins Bold"/>
                <a:cs typeface="Poppins Bold"/>
                <a:sym typeface="Poppins Bold"/>
              </a:rPr>
              <a:t>Resource-Intensive:</a:t>
            </a:r>
            <a:r>
              <a:rPr lang="en-US" sz="3084" spc="428">
                <a:solidFill>
                  <a:srgbClr val="FFFFFF"/>
                </a:solidFill>
                <a:latin typeface="Poppins"/>
                <a:ea typeface="Poppins"/>
                <a:cs typeface="Poppins"/>
                <a:sym typeface="Poppins"/>
              </a:rPr>
              <a:t> Requires specialized equipment and trained personnel, limiting accessibility in resource-poor settings.</a:t>
            </a:r>
          </a:p>
          <a:p>
            <a:pPr algn="l" marL="665852" indent="-332926" lvl="1">
              <a:lnSpc>
                <a:spcPts val="4441"/>
              </a:lnSpc>
              <a:buFont typeface="Arial"/>
              <a:buChar char="•"/>
            </a:pPr>
            <a:r>
              <a:rPr lang="en-US" sz="3084" spc="428">
                <a:solidFill>
                  <a:srgbClr val="FFFFFF"/>
                </a:solidFill>
                <a:latin typeface="Poppins Bold"/>
                <a:ea typeface="Poppins Bold"/>
                <a:cs typeface="Poppins Bold"/>
                <a:sym typeface="Poppins Bold"/>
              </a:rPr>
              <a:t>Cost:</a:t>
            </a:r>
            <a:r>
              <a:rPr lang="en-US" sz="3084" spc="428">
                <a:solidFill>
                  <a:srgbClr val="FFFFFF"/>
                </a:solidFill>
                <a:latin typeface="Poppins"/>
                <a:ea typeface="Poppins"/>
                <a:cs typeface="Poppins"/>
                <a:sym typeface="Poppins"/>
              </a:rPr>
              <a:t> This can be expensive due to the need for reagents and maintenance of laboratory equipment.</a:t>
            </a:r>
          </a:p>
          <a:p>
            <a:pPr algn="l">
              <a:lnSpc>
                <a:spcPts val="4441"/>
              </a:lnSpc>
            </a:pPr>
          </a:p>
        </p:txBody>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FFFFFF"/>
            </a:solidFill>
            <a:prstDash val="solid"/>
            <a:headEnd type="none" len="sm" w="sm"/>
            <a:tailEnd type="none" len="sm" w="sm"/>
          </a:ln>
        </p:spPr>
      </p:sp>
      <p:sp>
        <p:nvSpPr>
          <p:cNvPr name="AutoShape 14" id="14"/>
          <p:cNvSpPr/>
          <p:nvPr/>
        </p:nvSpPr>
        <p:spPr>
          <a:xfrm flipH="true">
            <a:off x="17240250" y="4606903"/>
            <a:ext cx="0" cy="3710908"/>
          </a:xfrm>
          <a:prstGeom prst="line">
            <a:avLst/>
          </a:prstGeom>
          <a:ln cap="flat" w="38100">
            <a:solidFill>
              <a:srgbClr val="FFFFFF"/>
            </a:solidFill>
            <a:prstDash val="solid"/>
            <a:headEnd type="none" len="sm" w="sm"/>
            <a:tailEnd type="none" len="sm" w="sm"/>
          </a:ln>
        </p:spPr>
      </p:sp>
      <p:sp>
        <p:nvSpPr>
          <p:cNvPr name="AutoShape 15" id="15"/>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16" id="16"/>
          <p:cNvSpPr txBox="true"/>
          <p:nvPr/>
        </p:nvSpPr>
        <p:spPr>
          <a:xfrm rot="0">
            <a:off x="1515042" y="911210"/>
            <a:ext cx="14479624"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FFFFFF"/>
                </a:solidFill>
                <a:latin typeface="Poppins Bold"/>
                <a:ea typeface="Poppins Bold"/>
                <a:cs typeface="Poppins Bold"/>
                <a:sym typeface="Poppins Bold"/>
              </a:rPr>
              <a:t>EXISTING SYSTEM DISADVANTAGES</a:t>
            </a:r>
          </a:p>
        </p:txBody>
      </p:sp>
      <p:sp>
        <p:nvSpPr>
          <p:cNvPr name="Freeform 17" id="17"/>
          <p:cNvSpPr/>
          <p:nvPr/>
        </p:nvSpPr>
        <p:spPr>
          <a:xfrm flipH="false" flipV="false" rot="5324316">
            <a:off x="15221188" y="-3577274"/>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4">
              <a:extLst>
                <a:ext uri="{96DAC541-7B7A-43D3-8B79-37D633B846F1}">
                  <asvg:svgBlip xmlns:asvg="http://schemas.microsoft.com/office/drawing/2016/SVG/main" r:embed="rId5"/>
                </a:ext>
              </a:extLst>
            </a:blip>
            <a:stretch>
              <a:fillRect l="0" t="0" r="0" b="0"/>
            </a:stretch>
          </a:blipFill>
        </p:spPr>
      </p:sp>
      <p:grpSp>
        <p:nvGrpSpPr>
          <p:cNvPr name="Group 18" id="18"/>
          <p:cNvGrpSpPr/>
          <p:nvPr/>
        </p:nvGrpSpPr>
        <p:grpSpPr>
          <a:xfrm rot="0">
            <a:off x="16780649" y="661348"/>
            <a:ext cx="1514312" cy="1301362"/>
            <a:chOff x="0" y="0"/>
            <a:chExt cx="812800" cy="698500"/>
          </a:xfrm>
        </p:grpSpPr>
        <p:sp>
          <p:nvSpPr>
            <p:cNvPr name="Freeform 19" id="19"/>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20" id="20"/>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3062188"/>
            <a:ext cx="14479624" cy="5556019"/>
          </a:xfrm>
          <a:prstGeom prst="rect">
            <a:avLst/>
          </a:prstGeom>
        </p:spPr>
        <p:txBody>
          <a:bodyPr anchor="t" rtlCol="false" tIns="0" lIns="0" bIns="0" rIns="0">
            <a:spAutoFit/>
          </a:bodyPr>
          <a:lstStyle/>
          <a:p>
            <a:pPr algn="l" marL="622673" indent="-311336" lvl="1">
              <a:lnSpc>
                <a:spcPts val="4037"/>
              </a:lnSpc>
              <a:buFont typeface="Arial"/>
              <a:buChar char="•"/>
            </a:pPr>
            <a:r>
              <a:rPr lang="en-US" sz="2884" spc="187">
                <a:solidFill>
                  <a:srgbClr val="222222"/>
                </a:solidFill>
                <a:latin typeface="Poppins"/>
                <a:ea typeface="Poppins"/>
                <a:cs typeface="Poppins"/>
                <a:sym typeface="Poppins"/>
              </a:rPr>
              <a:t>The proposed system for blood group detection utilizes deep learning to analyze fingerprint images, providing a non-invasive, rapid, and accessible alternative to traditional methods. </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By collecting a comprehensive dataset of fingerprint images with corresponding blood group labels, and preprocessing these images through normalization and augmentation, the system leverages a Convolutional Neural Network (CNN) to extract and learn fingerprint patterns. </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The CNN is trained to classify blood groups (A, B, AB, O) with high accuracy, evaluated using metrics such as accuracy, precision, recall, and F1-score. </a:t>
            </a: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900442"/>
            <a:ext cx="8337596"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PROPOSED SYSTEM</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sp>
        <p:nvSpPr>
          <p:cNvPr name="TextBox 10" id="10"/>
          <p:cNvSpPr txBox="true"/>
          <p:nvPr/>
        </p:nvSpPr>
        <p:spPr>
          <a:xfrm rot="0">
            <a:off x="1723107" y="3062188"/>
            <a:ext cx="14757901" cy="6060844"/>
          </a:xfrm>
          <a:prstGeom prst="rect">
            <a:avLst/>
          </a:prstGeom>
        </p:spPr>
        <p:txBody>
          <a:bodyPr anchor="t" rtlCol="false" tIns="0" lIns="0" bIns="0" rIns="0">
            <a:spAutoFit/>
          </a:bodyPr>
          <a:lstStyle/>
          <a:p>
            <a:pPr algn="l" marL="622673" indent="-311336" lvl="1">
              <a:lnSpc>
                <a:spcPts val="4037"/>
              </a:lnSpc>
              <a:buFont typeface="Arial"/>
              <a:buChar char="•"/>
            </a:pPr>
            <a:r>
              <a:rPr lang="en-US" sz="2884" spc="187">
                <a:solidFill>
                  <a:srgbClr val="222222"/>
                </a:solidFill>
                <a:latin typeface="Poppins"/>
                <a:ea typeface="Poppins"/>
                <a:cs typeface="Poppins"/>
                <a:sym typeface="Poppins"/>
              </a:rPr>
              <a:t>This innovative approach offers significant benefits in terms of speed, cost-effectiveness, and ease of use, making it particularly valuable for remote or resource-limited settings.</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A Convolutional Neural Network (CNN) is designed to extract unique fingerprint features through convolutional and max-pooling layers, followed by fully connected layers for classification. </a:t>
            </a:r>
          </a:p>
          <a:p>
            <a:pPr algn="l" marL="622673" indent="-311336" lvl="1">
              <a:lnSpc>
                <a:spcPts val="4037"/>
              </a:lnSpc>
              <a:buFont typeface="Arial"/>
              <a:buChar char="•"/>
            </a:pPr>
            <a:r>
              <a:rPr lang="en-US" sz="2884" spc="187">
                <a:solidFill>
                  <a:srgbClr val="222222"/>
                </a:solidFill>
                <a:latin typeface="Poppins"/>
                <a:ea typeface="Poppins"/>
                <a:cs typeface="Poppins"/>
                <a:sym typeface="Poppins"/>
              </a:rPr>
              <a:t>This system provides a promising non-invasive method for blood group detection, reducing the need for blood samples and specialized laboratory equipment, thereby enhancing accessibility and efficiency in medical diagnostics, especially in resource-limited settings.</a:t>
            </a:r>
          </a:p>
          <a:p>
            <a:pPr algn="l">
              <a:lnSpc>
                <a:spcPts val="4037"/>
              </a:lnSpc>
            </a:pPr>
            <a:r>
              <a:rPr lang="en-US" sz="2884" spc="187">
                <a:solidFill>
                  <a:srgbClr val="222222"/>
                </a:solidFill>
                <a:latin typeface="Poppins"/>
                <a:ea typeface="Poppins"/>
                <a:cs typeface="Poppins"/>
                <a:sym typeface="Poppins"/>
              </a:rPr>
              <a:t> </a:t>
            </a:r>
          </a:p>
        </p:txBody>
      </p:sp>
      <p:grpSp>
        <p:nvGrpSpPr>
          <p:cNvPr name="Group 11" id="11"/>
          <p:cNvGrpSpPr/>
          <p:nvPr/>
        </p:nvGrpSpPr>
        <p:grpSpPr>
          <a:xfrm rot="0">
            <a:off x="0" y="9258300"/>
            <a:ext cx="1028700" cy="1028700"/>
            <a:chOff x="0" y="0"/>
            <a:chExt cx="270933" cy="270933"/>
          </a:xfrm>
        </p:grpSpPr>
        <p:sp>
          <p:nvSpPr>
            <p:cNvPr name="Freeform 12" id="12"/>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3" id="13"/>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4" id="14"/>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5" id="15"/>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6" id="16"/>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7" id="17"/>
          <p:cNvGrpSpPr/>
          <p:nvPr/>
        </p:nvGrpSpPr>
        <p:grpSpPr>
          <a:xfrm rot="0">
            <a:off x="16481007" y="1073135"/>
            <a:ext cx="1514312" cy="1301362"/>
            <a:chOff x="0" y="0"/>
            <a:chExt cx="812800" cy="698500"/>
          </a:xfrm>
        </p:grpSpPr>
        <p:sp>
          <p:nvSpPr>
            <p:cNvPr name="Freeform 18" id="18"/>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9" id="19"/>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20" id="20"/>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TextBox 21" id="21"/>
          <p:cNvSpPr txBox="true"/>
          <p:nvPr/>
        </p:nvSpPr>
        <p:spPr>
          <a:xfrm rot="0">
            <a:off x="1723107" y="900442"/>
            <a:ext cx="8313948"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PROPOSED SYSTEM</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Freeform 2" id="2"/>
          <p:cNvSpPr/>
          <p:nvPr/>
        </p:nvSpPr>
        <p:spPr>
          <a:xfrm flipH="true" flipV="false" rot="0">
            <a:off x="0" y="0"/>
            <a:ext cx="18288000" cy="10287000"/>
          </a:xfrm>
          <a:custGeom>
            <a:avLst/>
            <a:gdLst/>
            <a:ahLst/>
            <a:cxnLst/>
            <a:rect r="r" b="b" t="t" l="l"/>
            <a:pathLst>
              <a:path h="10287000" w="18288000">
                <a:moveTo>
                  <a:pt x="18288000" y="0"/>
                </a:moveTo>
                <a:lnTo>
                  <a:pt x="0" y="0"/>
                </a:lnTo>
                <a:lnTo>
                  <a:pt x="0" y="10287000"/>
                </a:lnTo>
                <a:lnTo>
                  <a:pt x="18288000" y="10287000"/>
                </a:lnTo>
                <a:lnTo>
                  <a:pt x="18288000" y="0"/>
                </a:lnTo>
                <a:close/>
              </a:path>
            </a:pathLst>
          </a:custGeom>
          <a:blipFill>
            <a:blip r:embed="rId2"/>
            <a:stretch>
              <a:fillRect l="0" t="-9222" r="0" b="-9222"/>
            </a:stretch>
          </a:blipFill>
        </p:spPr>
      </p:sp>
      <p:grpSp>
        <p:nvGrpSpPr>
          <p:cNvPr name="Group 3" id="3"/>
          <p:cNvGrpSpPr/>
          <p:nvPr/>
        </p:nvGrpSpPr>
        <p:grpSpPr>
          <a:xfrm rot="0">
            <a:off x="0" y="0"/>
            <a:ext cx="1028700" cy="1771441"/>
            <a:chOff x="0" y="0"/>
            <a:chExt cx="270933" cy="466552"/>
          </a:xfrm>
        </p:grpSpPr>
        <p:sp>
          <p:nvSpPr>
            <p:cNvPr name="Freeform 4" id="4"/>
            <p:cNvSpPr/>
            <p:nvPr/>
          </p:nvSpPr>
          <p:spPr>
            <a:xfrm flipH="false" flipV="false" rot="0">
              <a:off x="0" y="0"/>
              <a:ext cx="270933" cy="466552"/>
            </a:xfrm>
            <a:custGeom>
              <a:avLst/>
              <a:gdLst/>
              <a:ahLst/>
              <a:cxnLst/>
              <a:rect r="r" b="b" t="t" l="l"/>
              <a:pathLst>
                <a:path h="466552" w="270933">
                  <a:moveTo>
                    <a:pt x="0" y="0"/>
                  </a:moveTo>
                  <a:lnTo>
                    <a:pt x="270933" y="0"/>
                  </a:lnTo>
                  <a:lnTo>
                    <a:pt x="270933" y="466552"/>
                  </a:lnTo>
                  <a:lnTo>
                    <a:pt x="0" y="466552"/>
                  </a:lnTo>
                  <a:close/>
                </a:path>
              </a:pathLst>
            </a:custGeom>
            <a:solidFill>
              <a:srgbClr val="1B9461"/>
            </a:solidFill>
          </p:spPr>
        </p:sp>
        <p:sp>
          <p:nvSpPr>
            <p:cNvPr name="TextBox 5" id="5"/>
            <p:cNvSpPr txBox="true"/>
            <p:nvPr/>
          </p:nvSpPr>
          <p:spPr>
            <a:xfrm>
              <a:off x="0" y="-57150"/>
              <a:ext cx="270933" cy="523702"/>
            </a:xfrm>
            <a:prstGeom prst="rect">
              <a:avLst/>
            </a:prstGeom>
          </p:spPr>
          <p:txBody>
            <a:bodyPr anchor="ctr" rtlCol="false" tIns="50800" lIns="50800" bIns="50800" rIns="50800"/>
            <a:lstStyle/>
            <a:p>
              <a:pPr algn="ctr">
                <a:lnSpc>
                  <a:spcPts val="2659"/>
                </a:lnSpc>
              </a:pPr>
            </a:p>
          </p:txBody>
        </p:sp>
      </p:grpSp>
      <p:grpSp>
        <p:nvGrpSpPr>
          <p:cNvPr name="Group 6" id="6"/>
          <p:cNvGrpSpPr/>
          <p:nvPr/>
        </p:nvGrpSpPr>
        <p:grpSpPr>
          <a:xfrm rot="0">
            <a:off x="0" y="8088569"/>
            <a:ext cx="1028700" cy="1169731"/>
            <a:chOff x="0" y="0"/>
            <a:chExt cx="270933" cy="308077"/>
          </a:xfrm>
        </p:grpSpPr>
        <p:sp>
          <p:nvSpPr>
            <p:cNvPr name="Freeform 7" id="7"/>
            <p:cNvSpPr/>
            <p:nvPr/>
          </p:nvSpPr>
          <p:spPr>
            <a:xfrm flipH="false" flipV="false" rot="0">
              <a:off x="0" y="0"/>
              <a:ext cx="270933" cy="308077"/>
            </a:xfrm>
            <a:custGeom>
              <a:avLst/>
              <a:gdLst/>
              <a:ahLst/>
              <a:cxnLst/>
              <a:rect r="r" b="b" t="t" l="l"/>
              <a:pathLst>
                <a:path h="308077" w="270933">
                  <a:moveTo>
                    <a:pt x="0" y="0"/>
                  </a:moveTo>
                  <a:lnTo>
                    <a:pt x="270933" y="0"/>
                  </a:lnTo>
                  <a:lnTo>
                    <a:pt x="270933" y="308077"/>
                  </a:lnTo>
                  <a:lnTo>
                    <a:pt x="0" y="308077"/>
                  </a:lnTo>
                  <a:close/>
                </a:path>
              </a:pathLst>
            </a:custGeom>
            <a:solidFill>
              <a:srgbClr val="222222"/>
            </a:solidFill>
          </p:spPr>
        </p:sp>
        <p:sp>
          <p:nvSpPr>
            <p:cNvPr name="TextBox 8" id="8"/>
            <p:cNvSpPr txBox="true"/>
            <p:nvPr/>
          </p:nvSpPr>
          <p:spPr>
            <a:xfrm>
              <a:off x="0" y="-57150"/>
              <a:ext cx="270933" cy="365227"/>
            </a:xfrm>
            <a:prstGeom prst="rect">
              <a:avLst/>
            </a:prstGeom>
          </p:spPr>
          <p:txBody>
            <a:bodyPr anchor="ctr" rtlCol="false" tIns="50800" lIns="50800" bIns="50800" rIns="50800"/>
            <a:lstStyle/>
            <a:p>
              <a:pPr algn="ctr">
                <a:lnSpc>
                  <a:spcPts val="2659"/>
                </a:lnSpc>
              </a:pPr>
            </a:p>
          </p:txBody>
        </p:sp>
      </p:grpSp>
      <p:sp>
        <p:nvSpPr>
          <p:cNvPr name="Freeform 9" id="9"/>
          <p:cNvSpPr/>
          <p:nvPr/>
        </p:nvSpPr>
        <p:spPr>
          <a:xfrm flipH="false" flipV="false" rot="0">
            <a:off x="16780649" y="8885345"/>
            <a:ext cx="919202" cy="745910"/>
          </a:xfrm>
          <a:custGeom>
            <a:avLst/>
            <a:gdLst/>
            <a:ahLst/>
            <a:cxnLst/>
            <a:rect r="r" b="b" t="t" l="l"/>
            <a:pathLst>
              <a:path h="745910" w="919202">
                <a:moveTo>
                  <a:pt x="0" y="0"/>
                </a:moveTo>
                <a:lnTo>
                  <a:pt x="919202" y="0"/>
                </a:lnTo>
                <a:lnTo>
                  <a:pt x="919202" y="745910"/>
                </a:lnTo>
                <a:lnTo>
                  <a:pt x="0" y="745910"/>
                </a:lnTo>
                <a:lnTo>
                  <a:pt x="0" y="0"/>
                </a:lnTo>
                <a:close/>
              </a:path>
            </a:pathLst>
          </a:custGeom>
          <a:blipFill>
            <a:blip r:embed="rId3">
              <a:extLst>
                <a:ext uri="{96DAC541-7B7A-43D3-8B79-37D633B846F1}">
                  <asvg:svgBlip xmlns:asvg="http://schemas.microsoft.com/office/drawing/2016/SVG/main" r:embed="rId4"/>
                </a:ext>
              </a:extLst>
            </a:blip>
            <a:stretch>
              <a:fillRect l="0" t="0" r="0" b="0"/>
            </a:stretch>
          </a:blipFill>
        </p:spPr>
      </p:sp>
      <p:grpSp>
        <p:nvGrpSpPr>
          <p:cNvPr name="Group 10" id="10"/>
          <p:cNvGrpSpPr/>
          <p:nvPr/>
        </p:nvGrpSpPr>
        <p:grpSpPr>
          <a:xfrm rot="0">
            <a:off x="0" y="9258300"/>
            <a:ext cx="1028700" cy="1028700"/>
            <a:chOff x="0" y="0"/>
            <a:chExt cx="270933" cy="270933"/>
          </a:xfrm>
        </p:grpSpPr>
        <p:sp>
          <p:nvSpPr>
            <p:cNvPr name="Freeform 11" id="11"/>
            <p:cNvSpPr/>
            <p:nvPr/>
          </p:nvSpPr>
          <p:spPr>
            <a:xfrm flipH="false" flipV="false" rot="0">
              <a:off x="0" y="0"/>
              <a:ext cx="270933" cy="270933"/>
            </a:xfrm>
            <a:custGeom>
              <a:avLst/>
              <a:gdLst/>
              <a:ahLst/>
              <a:cxnLst/>
              <a:rect r="r" b="b" t="t" l="l"/>
              <a:pathLst>
                <a:path h="270933" w="270933">
                  <a:moveTo>
                    <a:pt x="0" y="0"/>
                  </a:moveTo>
                  <a:lnTo>
                    <a:pt x="270933" y="0"/>
                  </a:lnTo>
                  <a:lnTo>
                    <a:pt x="270933" y="270933"/>
                  </a:lnTo>
                  <a:lnTo>
                    <a:pt x="0" y="270933"/>
                  </a:lnTo>
                  <a:close/>
                </a:path>
              </a:pathLst>
            </a:custGeom>
            <a:solidFill>
              <a:srgbClr val="1B9461"/>
            </a:solidFill>
            <a:ln cap="sq">
              <a:noFill/>
              <a:prstDash val="solid"/>
              <a:miter/>
            </a:ln>
          </p:spPr>
        </p:sp>
        <p:sp>
          <p:nvSpPr>
            <p:cNvPr name="TextBox 12" id="12"/>
            <p:cNvSpPr txBox="true"/>
            <p:nvPr/>
          </p:nvSpPr>
          <p:spPr>
            <a:xfrm>
              <a:off x="0" y="-57150"/>
              <a:ext cx="270933" cy="328083"/>
            </a:xfrm>
            <a:prstGeom prst="rect">
              <a:avLst/>
            </a:prstGeom>
          </p:spPr>
          <p:txBody>
            <a:bodyPr anchor="ctr" rtlCol="false" tIns="50800" lIns="50800" bIns="50800" rIns="50800"/>
            <a:lstStyle/>
            <a:p>
              <a:pPr algn="ctr">
                <a:lnSpc>
                  <a:spcPts val="2659"/>
                </a:lnSpc>
              </a:pPr>
            </a:p>
          </p:txBody>
        </p:sp>
      </p:grpSp>
      <p:sp>
        <p:nvSpPr>
          <p:cNvPr name="AutoShape 13" id="13"/>
          <p:cNvSpPr/>
          <p:nvPr/>
        </p:nvSpPr>
        <p:spPr>
          <a:xfrm>
            <a:off x="1723107" y="9277350"/>
            <a:ext cx="14479624" cy="0"/>
          </a:xfrm>
          <a:prstGeom prst="line">
            <a:avLst/>
          </a:prstGeom>
          <a:ln cap="flat" w="38100">
            <a:solidFill>
              <a:srgbClr val="1B9461"/>
            </a:solidFill>
            <a:prstDash val="solid"/>
            <a:headEnd type="none" len="sm" w="sm"/>
            <a:tailEnd type="none" len="sm" w="sm"/>
          </a:ln>
        </p:spPr>
      </p:sp>
      <p:sp>
        <p:nvSpPr>
          <p:cNvPr name="AutoShape 14" id="14"/>
          <p:cNvSpPr/>
          <p:nvPr/>
        </p:nvSpPr>
        <p:spPr>
          <a:xfrm flipH="true">
            <a:off x="17240250" y="3024088"/>
            <a:ext cx="0" cy="5293724"/>
          </a:xfrm>
          <a:prstGeom prst="line">
            <a:avLst/>
          </a:prstGeom>
          <a:ln cap="flat" w="38100">
            <a:solidFill>
              <a:srgbClr val="1B9461"/>
            </a:solidFill>
            <a:prstDash val="solid"/>
            <a:headEnd type="none" len="sm" w="sm"/>
            <a:tailEnd type="none" len="sm" w="sm"/>
          </a:ln>
        </p:spPr>
      </p:sp>
      <p:sp>
        <p:nvSpPr>
          <p:cNvPr name="Freeform 15" id="15"/>
          <p:cNvSpPr/>
          <p:nvPr/>
        </p:nvSpPr>
        <p:spPr>
          <a:xfrm flipH="false" flipV="false" rot="5324316">
            <a:off x="14890109" y="-3175249"/>
            <a:ext cx="6662432" cy="5614266"/>
          </a:xfrm>
          <a:custGeom>
            <a:avLst/>
            <a:gdLst/>
            <a:ahLst/>
            <a:cxnLst/>
            <a:rect r="r" b="b" t="t" l="l"/>
            <a:pathLst>
              <a:path h="5614266" w="6662432">
                <a:moveTo>
                  <a:pt x="0" y="0"/>
                </a:moveTo>
                <a:lnTo>
                  <a:pt x="6662432" y="0"/>
                </a:lnTo>
                <a:lnTo>
                  <a:pt x="6662432" y="5614266"/>
                </a:lnTo>
                <a:lnTo>
                  <a:pt x="0" y="5614266"/>
                </a:lnTo>
                <a:lnTo>
                  <a:pt x="0" y="0"/>
                </a:lnTo>
                <a:close/>
              </a:path>
            </a:pathLst>
          </a:custGeom>
          <a:blipFill>
            <a:blip r:embed="rId5">
              <a:extLst>
                <a:ext uri="{96DAC541-7B7A-43D3-8B79-37D633B846F1}">
                  <asvg:svgBlip xmlns:asvg="http://schemas.microsoft.com/office/drawing/2016/SVG/main" r:embed="rId6"/>
                </a:ext>
              </a:extLst>
            </a:blip>
            <a:stretch>
              <a:fillRect l="0" t="0" r="0" b="0"/>
            </a:stretch>
          </a:blipFill>
        </p:spPr>
      </p:sp>
      <p:grpSp>
        <p:nvGrpSpPr>
          <p:cNvPr name="Group 16" id="16"/>
          <p:cNvGrpSpPr/>
          <p:nvPr/>
        </p:nvGrpSpPr>
        <p:grpSpPr>
          <a:xfrm rot="0">
            <a:off x="16481007" y="1073135"/>
            <a:ext cx="1514312" cy="1301362"/>
            <a:chOff x="0" y="0"/>
            <a:chExt cx="812800" cy="698500"/>
          </a:xfrm>
        </p:grpSpPr>
        <p:sp>
          <p:nvSpPr>
            <p:cNvPr name="Freeform 17" id="17"/>
            <p:cNvSpPr/>
            <p:nvPr/>
          </p:nvSpPr>
          <p:spPr>
            <a:xfrm flipH="false" flipV="false" rot="0">
              <a:off x="0" y="0"/>
              <a:ext cx="812800" cy="698500"/>
            </a:xfrm>
            <a:custGeom>
              <a:avLst/>
              <a:gdLst/>
              <a:ahLst/>
              <a:cxnLst/>
              <a:rect r="r" b="b" t="t" l="l"/>
              <a:pathLst>
                <a:path h="698500" w="812800">
                  <a:moveTo>
                    <a:pt x="812800" y="349250"/>
                  </a:moveTo>
                  <a:lnTo>
                    <a:pt x="609600" y="698500"/>
                  </a:lnTo>
                  <a:lnTo>
                    <a:pt x="203200" y="698500"/>
                  </a:lnTo>
                  <a:lnTo>
                    <a:pt x="0" y="349250"/>
                  </a:lnTo>
                  <a:lnTo>
                    <a:pt x="203200" y="0"/>
                  </a:lnTo>
                  <a:lnTo>
                    <a:pt x="609600" y="0"/>
                  </a:lnTo>
                  <a:lnTo>
                    <a:pt x="812800" y="349250"/>
                  </a:lnTo>
                  <a:close/>
                </a:path>
              </a:pathLst>
            </a:custGeom>
            <a:solidFill>
              <a:srgbClr val="1B9461"/>
            </a:solidFill>
          </p:spPr>
        </p:sp>
        <p:sp>
          <p:nvSpPr>
            <p:cNvPr name="TextBox 18" id="18"/>
            <p:cNvSpPr txBox="true"/>
            <p:nvPr/>
          </p:nvSpPr>
          <p:spPr>
            <a:xfrm>
              <a:off x="114300" y="-57150"/>
              <a:ext cx="584200" cy="755650"/>
            </a:xfrm>
            <a:prstGeom prst="rect">
              <a:avLst/>
            </a:prstGeom>
          </p:spPr>
          <p:txBody>
            <a:bodyPr anchor="ctr" rtlCol="false" tIns="50800" lIns="50800" bIns="50800" rIns="50800"/>
            <a:lstStyle/>
            <a:p>
              <a:pPr algn="ctr">
                <a:lnSpc>
                  <a:spcPts val="2659"/>
                </a:lnSpc>
              </a:pPr>
            </a:p>
          </p:txBody>
        </p:sp>
      </p:grpSp>
      <p:sp>
        <p:nvSpPr>
          <p:cNvPr name="AutoShape 19" id="19"/>
          <p:cNvSpPr/>
          <p:nvPr/>
        </p:nvSpPr>
        <p:spPr>
          <a:xfrm>
            <a:off x="1723107" y="2460438"/>
            <a:ext cx="903745" cy="0"/>
          </a:xfrm>
          <a:prstGeom prst="line">
            <a:avLst/>
          </a:prstGeom>
          <a:ln cap="flat" w="238125">
            <a:solidFill>
              <a:srgbClr val="1B9461"/>
            </a:solidFill>
            <a:prstDash val="solid"/>
            <a:headEnd type="none" len="sm" w="sm"/>
            <a:tailEnd type="none" len="sm" w="sm"/>
          </a:ln>
        </p:spPr>
      </p:sp>
      <p:sp>
        <p:nvSpPr>
          <p:cNvPr name="Freeform 20" id="20"/>
          <p:cNvSpPr/>
          <p:nvPr/>
        </p:nvSpPr>
        <p:spPr>
          <a:xfrm flipH="false" flipV="false" rot="0">
            <a:off x="1738950" y="2774655"/>
            <a:ext cx="15041699" cy="6110690"/>
          </a:xfrm>
          <a:custGeom>
            <a:avLst/>
            <a:gdLst/>
            <a:ahLst/>
            <a:cxnLst/>
            <a:rect r="r" b="b" t="t" l="l"/>
            <a:pathLst>
              <a:path h="6110690" w="15041699">
                <a:moveTo>
                  <a:pt x="0" y="0"/>
                </a:moveTo>
                <a:lnTo>
                  <a:pt x="15041699" y="0"/>
                </a:lnTo>
                <a:lnTo>
                  <a:pt x="15041699" y="6110690"/>
                </a:lnTo>
                <a:lnTo>
                  <a:pt x="0" y="6110690"/>
                </a:lnTo>
                <a:lnTo>
                  <a:pt x="0" y="0"/>
                </a:lnTo>
                <a:close/>
              </a:path>
            </a:pathLst>
          </a:custGeom>
          <a:blipFill>
            <a:blip r:embed="rId7"/>
            <a:stretch>
              <a:fillRect l="0" t="0" r="0" b="0"/>
            </a:stretch>
          </a:blipFill>
        </p:spPr>
      </p:sp>
      <p:sp>
        <p:nvSpPr>
          <p:cNvPr name="TextBox 21" id="21"/>
          <p:cNvSpPr txBox="true"/>
          <p:nvPr/>
        </p:nvSpPr>
        <p:spPr>
          <a:xfrm rot="0">
            <a:off x="1723107" y="900442"/>
            <a:ext cx="8143355" cy="1051500"/>
          </a:xfrm>
          <a:prstGeom prst="rect">
            <a:avLst/>
          </a:prstGeom>
        </p:spPr>
        <p:txBody>
          <a:bodyPr anchor="t" rtlCol="false" tIns="0" lIns="0" bIns="0" rIns="0">
            <a:spAutoFit/>
          </a:bodyPr>
          <a:lstStyle/>
          <a:p>
            <a:pPr algn="l">
              <a:lnSpc>
                <a:spcPts val="8193"/>
              </a:lnSpc>
              <a:spcBef>
                <a:spcPct val="0"/>
              </a:spcBef>
            </a:pPr>
            <a:r>
              <a:rPr lang="en-US" sz="5852" spc="380">
                <a:solidFill>
                  <a:srgbClr val="1B9461"/>
                </a:solidFill>
                <a:latin typeface="Poppins Bold"/>
                <a:ea typeface="Poppins Bold"/>
                <a:cs typeface="Poppins Bold"/>
                <a:sym typeface="Poppins Bold"/>
              </a:rPr>
              <a:t>ARCHITECTURE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DAGMswR2iwY</dc:identifier>
  <dcterms:modified xsi:type="dcterms:W3CDTF">2011-08-01T06:04:30Z</dcterms:modified>
  <cp:revision>1</cp:revision>
  <dc:title>PPT - Blood Group Detection using Fingerprint</dc:title>
</cp:coreProperties>
</file>