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1" r:id="rId6"/>
    <p:sldId id="262" r:id="rId7"/>
    <p:sldId id="263" r:id="rId8"/>
    <p:sldId id="264" r:id="rId9"/>
    <p:sldId id="265" r:id="rId10"/>
    <p:sldId id="267" r:id="rId11"/>
    <p:sldId id="266" r:id="rId12"/>
    <p:sldId id="271"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261"/>
    <a:srgbClr val="742912"/>
    <a:srgbClr val="0E213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72" autoAdjust="0"/>
    <p:restoredTop sz="94660"/>
  </p:normalViewPr>
  <p:slideViewPr>
    <p:cSldViewPr>
      <p:cViewPr varScale="1">
        <p:scale>
          <a:sx n="68" d="100"/>
          <a:sy n="68"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0077-5975-4983-850B-D0752219E8A4}" type="datetimeFigureOut">
              <a:rPr lang="en-US" smtClean="0"/>
              <a:pPr/>
              <a:t>3/19/2017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D6E5E-9635-4CEE-B3ED-D36FB88F689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1AD6E5E-9635-4CEE-B3ED-D36FB88F689B}"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458200" cy="3886200"/>
          </a:xfrm>
        </p:spPr>
        <p:txBody>
          <a:bodyPr>
            <a:noAutofit/>
          </a:bodyPr>
          <a:lstStyle/>
          <a:p>
            <a:r>
              <a:rPr lang="en-IN" sz="6000" dirty="0" smtClean="0">
                <a:solidFill>
                  <a:schemeClr val="accent2">
                    <a:lumMod val="75000"/>
                  </a:schemeClr>
                </a:solidFill>
                <a:latin typeface="Arial Rounded MT Bold" pitchFamily="34" charset="0"/>
              </a:rPr>
              <a:t>Linked Data</a:t>
            </a:r>
            <a:r>
              <a:rPr lang="en-IN" sz="5400" dirty="0" smtClean="0">
                <a:solidFill>
                  <a:schemeClr val="accent2">
                    <a:lumMod val="75000"/>
                  </a:schemeClr>
                </a:solidFill>
                <a:latin typeface="Arial Rounded MT Bold" pitchFamily="34" charset="0"/>
              </a:rPr>
              <a:t/>
            </a:r>
            <a:br>
              <a:rPr lang="en-IN" sz="5400" dirty="0" smtClean="0">
                <a:solidFill>
                  <a:schemeClr val="accent2">
                    <a:lumMod val="75000"/>
                  </a:schemeClr>
                </a:solidFill>
                <a:latin typeface="Arial Rounded MT Bold" pitchFamily="34" charset="0"/>
              </a:rPr>
            </a:br>
            <a:r>
              <a:rPr lang="en-IN" sz="5400" dirty="0" smtClean="0">
                <a:solidFill>
                  <a:schemeClr val="accent2">
                    <a:lumMod val="75000"/>
                  </a:schemeClr>
                </a:solidFill>
                <a:latin typeface="Arial Rounded MT Bold" pitchFamily="34" charset="0"/>
              </a:rPr>
              <a:t>vs.</a:t>
            </a:r>
            <a:br>
              <a:rPr lang="en-IN" sz="5400" dirty="0" smtClean="0">
                <a:solidFill>
                  <a:schemeClr val="accent2">
                    <a:lumMod val="75000"/>
                  </a:schemeClr>
                </a:solidFill>
                <a:latin typeface="Arial Rounded MT Bold" pitchFamily="34" charset="0"/>
              </a:rPr>
            </a:br>
            <a:r>
              <a:rPr lang="en-IN" sz="6000" dirty="0" smtClean="0">
                <a:solidFill>
                  <a:schemeClr val="accent2">
                    <a:lumMod val="75000"/>
                  </a:schemeClr>
                </a:solidFill>
                <a:latin typeface="Arial Rounded MT Bold" pitchFamily="34" charset="0"/>
              </a:rPr>
              <a:t>Relational Database</a:t>
            </a:r>
            <a:endParaRPr lang="en-IN" sz="6000" dirty="0">
              <a:solidFill>
                <a:schemeClr val="accent2">
                  <a:lumMod val="75000"/>
                </a:schemeClr>
              </a:solidFill>
              <a:latin typeface="Arial Rounded MT Bold" pitchFamily="34" charset="0"/>
            </a:endParaRPr>
          </a:p>
        </p:txBody>
      </p:sp>
      <p:pic>
        <p:nvPicPr>
          <p:cNvPr id="5" name="Picture 4" descr="rdbms1.png"/>
          <p:cNvPicPr>
            <a:picLocks noChangeAspect="1"/>
          </p:cNvPicPr>
          <p:nvPr/>
        </p:nvPicPr>
        <p:blipFill>
          <a:blip r:embed="rId2"/>
          <a:stretch>
            <a:fillRect/>
          </a:stretch>
        </p:blipFill>
        <p:spPr>
          <a:xfrm>
            <a:off x="6248400" y="5410200"/>
            <a:ext cx="3352800" cy="2215581"/>
          </a:xfrm>
          <a:prstGeom prst="rect">
            <a:avLst/>
          </a:prstGeom>
        </p:spPr>
      </p:pic>
      <p:pic>
        <p:nvPicPr>
          <p:cNvPr id="6" name="Picture 5" descr="fig1.png"/>
          <p:cNvPicPr>
            <a:picLocks noChangeAspect="1"/>
          </p:cNvPicPr>
          <p:nvPr/>
        </p:nvPicPr>
        <p:blipFill>
          <a:blip r:embed="rId3"/>
          <a:stretch>
            <a:fillRect/>
          </a:stretch>
        </p:blipFill>
        <p:spPr>
          <a:xfrm>
            <a:off x="-228600" y="0"/>
            <a:ext cx="5105400" cy="2921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8229600" cy="6096000"/>
        </p:xfrm>
        <a:graphic>
          <a:graphicData uri="http://schemas.openxmlformats.org/drawingml/2006/table">
            <a:tbl>
              <a:tblPr firstRow="1" bandRow="1">
                <a:tableStyleId>{5C22544A-7EE6-4342-B048-85BDC9FD1C3A}</a:tableStyleId>
              </a:tblPr>
              <a:tblGrid>
                <a:gridCol w="4114800"/>
                <a:gridCol w="4114800"/>
              </a:tblGrid>
              <a:tr h="1021873">
                <a:tc>
                  <a:txBody>
                    <a:bodyPr/>
                    <a:lstStyle/>
                    <a:p>
                      <a:pPr algn="ctr"/>
                      <a:r>
                        <a:rPr lang="en-IN" sz="3600" dirty="0" smtClean="0"/>
                        <a:t>RDBMS</a:t>
                      </a:r>
                      <a:endParaRPr lang="en-IN" sz="3600" dirty="0"/>
                    </a:p>
                  </a:txBody>
                  <a:tcPr/>
                </a:tc>
                <a:tc>
                  <a:txBody>
                    <a:bodyPr/>
                    <a:lstStyle/>
                    <a:p>
                      <a:pPr algn="ctr"/>
                      <a:r>
                        <a:rPr lang="en-IN" sz="3600" dirty="0" smtClean="0"/>
                        <a:t>LINKED</a:t>
                      </a:r>
                      <a:r>
                        <a:rPr lang="en-IN" sz="3600" baseline="0" dirty="0" smtClean="0"/>
                        <a:t>  DATA</a:t>
                      </a:r>
                      <a:endParaRPr lang="en-IN" sz="3600" dirty="0"/>
                    </a:p>
                  </a:txBody>
                  <a:tcPr/>
                </a:tc>
              </a:tr>
              <a:tr h="1021873">
                <a:tc>
                  <a:txBody>
                    <a:bodyPr/>
                    <a:lstStyle/>
                    <a:p>
                      <a:r>
                        <a:rPr lang="en-IN" sz="2000" baseline="0" dirty="0" smtClean="0"/>
                        <a:t>ER Diagram is used to represent a relational database.</a:t>
                      </a:r>
                      <a:endParaRPr lang="en-IN" sz="2000" dirty="0"/>
                    </a:p>
                  </a:txBody>
                  <a:tcPr/>
                </a:tc>
                <a:tc>
                  <a:txBody>
                    <a:bodyPr/>
                    <a:lstStyle/>
                    <a:p>
                      <a:r>
                        <a:rPr lang="en-IN" sz="2000" dirty="0" smtClean="0"/>
                        <a:t>Descriptive</a:t>
                      </a:r>
                      <a:r>
                        <a:rPr lang="en-IN" sz="2000" baseline="0" dirty="0" smtClean="0"/>
                        <a:t> Logic is used to represent an ontology.</a:t>
                      </a:r>
                      <a:endParaRPr lang="en-IN" sz="2000" dirty="0"/>
                    </a:p>
                  </a:txBody>
                  <a:tcPr/>
                </a:tc>
              </a:tr>
              <a:tr h="1021873">
                <a:tc>
                  <a:txBody>
                    <a:bodyPr/>
                    <a:lstStyle/>
                    <a:p>
                      <a:r>
                        <a:rPr lang="en-IN" sz="2000" dirty="0" smtClean="0"/>
                        <a:t>Purpose is</a:t>
                      </a:r>
                      <a:r>
                        <a:rPr lang="en-IN" sz="2000" baseline="0" dirty="0" smtClean="0"/>
                        <a:t> to structure instances for storage and querying.</a:t>
                      </a:r>
                      <a:endParaRPr lang="en-IN" sz="2000" dirty="0"/>
                    </a:p>
                  </a:txBody>
                  <a:tcPr/>
                </a:tc>
                <a:tc>
                  <a:txBody>
                    <a:bodyPr/>
                    <a:lstStyle/>
                    <a:p>
                      <a:r>
                        <a:rPr lang="en-IN" sz="2000" dirty="0" smtClean="0"/>
                        <a:t>Purpose is searching,</a:t>
                      </a:r>
                      <a:r>
                        <a:rPr lang="en-IN" sz="2000" baseline="0" dirty="0" smtClean="0"/>
                        <a:t> human communication, interoperability.</a:t>
                      </a:r>
                      <a:endParaRPr lang="en-IN" sz="2000" dirty="0"/>
                    </a:p>
                  </a:txBody>
                  <a:tcPr/>
                </a:tc>
              </a:tr>
              <a:tr h="1339006">
                <a:tc>
                  <a:txBody>
                    <a:bodyPr/>
                    <a:lstStyle/>
                    <a:p>
                      <a:r>
                        <a:rPr lang="en-IN" sz="2000" dirty="0" smtClean="0"/>
                        <a:t>Query processing is</a:t>
                      </a:r>
                      <a:r>
                        <a:rPr lang="en-IN" sz="2000" baseline="0" dirty="0" smtClean="0"/>
                        <a:t> carried out using Structured Query Languages such as MySQL, Mssql, PostgreSQL, SQLite.</a:t>
                      </a:r>
                      <a:endParaRPr lang="en-IN" sz="2000" dirty="0"/>
                    </a:p>
                  </a:txBody>
                  <a:tcPr/>
                </a:tc>
                <a:tc>
                  <a:txBody>
                    <a:bodyPr/>
                    <a:lstStyle/>
                    <a:p>
                      <a:r>
                        <a:rPr lang="en-IN" sz="2000" dirty="0" smtClean="0"/>
                        <a:t>There are several query languages</a:t>
                      </a:r>
                      <a:r>
                        <a:rPr lang="en-IN" sz="2000" baseline="0" dirty="0" smtClean="0"/>
                        <a:t> available such as SPARQL, PSPARQL, SPARQL++, RDQL etc.</a:t>
                      </a:r>
                      <a:endParaRPr lang="en-IN" sz="2000" dirty="0"/>
                    </a:p>
                  </a:txBody>
                  <a:tcPr/>
                </a:tc>
              </a:tr>
              <a:tr h="1691375">
                <a:tc>
                  <a:txBody>
                    <a:bodyPr/>
                    <a:lstStyle/>
                    <a:p>
                      <a:r>
                        <a:rPr lang="en-IN" sz="2000" dirty="0" smtClean="0"/>
                        <a:t>It</a:t>
                      </a:r>
                      <a:r>
                        <a:rPr lang="en-IN" sz="2000" baseline="0" dirty="0" smtClean="0"/>
                        <a:t> cannot carry out very complex queries (which are very common in real world) as it requires more table joins than what is supported. </a:t>
                      </a:r>
                      <a:endParaRPr lang="en-IN" sz="2000" dirty="0"/>
                    </a:p>
                  </a:txBody>
                  <a:tcPr/>
                </a:tc>
                <a:tc>
                  <a:txBody>
                    <a:bodyPr/>
                    <a:lstStyle/>
                    <a:p>
                      <a:r>
                        <a:rPr lang="en-IN" sz="2000" dirty="0" smtClean="0"/>
                        <a:t>Linked</a:t>
                      </a:r>
                      <a:r>
                        <a:rPr lang="en-IN" sz="2000" baseline="0" dirty="0" smtClean="0"/>
                        <a:t> data is stored as triples (subject-predicate-object triplets). One subject concept can be another triplet’s object. So, even very complex queries can be processed.</a:t>
                      </a:r>
                      <a:endParaRPr lang="en-IN" sz="20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onto.png"/>
          <p:cNvPicPr>
            <a:picLocks noGrp="1" noChangeAspect="1"/>
          </p:cNvPicPr>
          <p:nvPr>
            <p:ph idx="1"/>
          </p:nvPr>
        </p:nvPicPr>
        <p:blipFill>
          <a:blip r:embed="rId2"/>
          <a:stretch>
            <a:fillRect/>
          </a:stretch>
        </p:blipFill>
        <p:spPr>
          <a:xfrm>
            <a:off x="0" y="15611"/>
            <a:ext cx="9144000" cy="6842389"/>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effectLst>
                  <a:outerShdw blurRad="38100" dist="38100" dir="2700000" algn="tl">
                    <a:srgbClr val="000000">
                      <a:alpha val="43137"/>
                    </a:srgbClr>
                  </a:outerShdw>
                </a:effectLst>
              </a:rPr>
              <a:t>Popularity of Ontology</a:t>
            </a:r>
            <a:endParaRPr lang="en-IN"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buFont typeface="Wingdings" pitchFamily="2" charset="2"/>
              <a:buChar char="§"/>
            </a:pPr>
            <a:r>
              <a:rPr lang="en-IN" sz="2600" dirty="0" smtClean="0"/>
              <a:t>Much like SQL has views and stored procedures, running queries on SPARQL produces Named Graphs, which is itself a resource. </a:t>
            </a:r>
          </a:p>
          <a:p>
            <a:endParaRPr lang="en-IN" sz="1200" dirty="0" smtClean="0"/>
          </a:p>
          <a:p>
            <a:pPr>
              <a:buFont typeface="Wingdings" pitchFamily="2" charset="2"/>
              <a:buChar char="§"/>
            </a:pPr>
            <a:r>
              <a:rPr lang="en-IN" sz="2600" dirty="0" smtClean="0"/>
              <a:t>For organizations like NSA , where electronic intelligence gathering is crucial, ontology is a better option — If one has access to enough RDF data, then you can know quite a lot about everything, and you can draw conclusions and make predictions over complex ideas.</a:t>
            </a:r>
          </a:p>
          <a:p>
            <a:endParaRPr lang="en-IN" sz="1100" dirty="0" smtClean="0"/>
          </a:p>
          <a:p>
            <a:pPr>
              <a:buFont typeface="Wingdings" pitchFamily="2" charset="2"/>
              <a:buChar char="§"/>
            </a:pPr>
            <a:r>
              <a:rPr lang="en-IN" sz="2600" dirty="0" smtClean="0"/>
              <a:t>Google has a lot vested in growing their </a:t>
            </a:r>
            <a:r>
              <a:rPr lang="en-IN" sz="2600" i="1" dirty="0" smtClean="0"/>
              <a:t>Knowledge Graph</a:t>
            </a:r>
          </a:p>
          <a:p>
            <a:endParaRPr lang="en-IN" sz="1100" i="1" dirty="0" smtClean="0"/>
          </a:p>
          <a:p>
            <a:pPr>
              <a:buFont typeface="Wingdings" pitchFamily="2" charset="2"/>
              <a:buChar char="§"/>
            </a:pPr>
            <a:r>
              <a:rPr lang="en-IN" sz="2600" dirty="0" smtClean="0"/>
              <a:t>Facebook is desperately trying to import more information into its </a:t>
            </a:r>
            <a:r>
              <a:rPr lang="en-IN" sz="2600" i="1" dirty="0" smtClean="0"/>
              <a:t>Social Graph.</a:t>
            </a:r>
          </a:p>
          <a:p>
            <a:endParaRPr lang="en-IN" sz="1300" i="1" dirty="0" smtClean="0"/>
          </a:p>
          <a:p>
            <a:pPr>
              <a:buNone/>
            </a:pPr>
            <a:r>
              <a:rPr lang="en-IN" dirty="0" smtClean="0"/>
              <a:t>   </a:t>
            </a:r>
            <a:r>
              <a:rPr lang="en-IN" sz="2700" dirty="0" smtClean="0"/>
              <a:t> And other tech giants are either very interested in developing it, or aren’t and </a:t>
            </a:r>
            <a:r>
              <a:rPr lang="en-IN" sz="2700" i="1" dirty="0" smtClean="0"/>
              <a:t>should be</a:t>
            </a:r>
            <a:r>
              <a:rPr lang="en-IN" sz="2700" dirty="0" smtClean="0"/>
              <a:t>.</a:t>
            </a:r>
            <a:endParaRPr lang="en-IN" sz="2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chemeClr val="accent4">
                    <a:lumMod val="50000"/>
                  </a:schemeClr>
                </a:solidFill>
                <a:effectLst>
                  <a:outerShdw blurRad="38100" dist="38100" dir="2700000" algn="tl">
                    <a:srgbClr val="000000">
                      <a:alpha val="43137"/>
                    </a:srgbClr>
                  </a:outerShdw>
                </a:effectLst>
              </a:rPr>
              <a:t>For our Project...</a:t>
            </a:r>
            <a:endParaRPr lang="en-IN" b="1" dirty="0">
              <a:solidFill>
                <a:schemeClr val="accent4">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None/>
            </a:pPr>
            <a:r>
              <a:rPr lang="en-IN" sz="2800" dirty="0" smtClean="0"/>
              <a:t>We have a</a:t>
            </a:r>
            <a:r>
              <a:rPr lang="en-IN" sz="2800" dirty="0" smtClean="0">
                <a:effectLst>
                  <a:outerShdw blurRad="38100" dist="38100" dir="2700000" algn="tl">
                    <a:srgbClr val="000000">
                      <a:alpha val="43137"/>
                    </a:srgbClr>
                  </a:outerShdw>
                </a:effectLst>
              </a:rPr>
              <a:t> </a:t>
            </a:r>
            <a:r>
              <a:rPr lang="en-IN" sz="2800" dirty="0" smtClean="0">
                <a:solidFill>
                  <a:schemeClr val="accent4">
                    <a:lumMod val="50000"/>
                  </a:schemeClr>
                </a:solidFill>
                <a:effectLst>
                  <a:outerShdw blurRad="38100" dist="38100" dir="2700000" algn="tl">
                    <a:srgbClr val="000000">
                      <a:alpha val="43137"/>
                    </a:srgbClr>
                  </a:outerShdw>
                </a:effectLst>
              </a:rPr>
              <a:t>PERSON</a:t>
            </a:r>
            <a:r>
              <a:rPr lang="en-IN" sz="2800" dirty="0" smtClean="0">
                <a:effectLst>
                  <a:outerShdw blurRad="38100" dist="38100" dir="2700000" algn="tl">
                    <a:srgbClr val="000000">
                      <a:alpha val="43137"/>
                    </a:srgbClr>
                  </a:outerShdw>
                </a:effectLst>
              </a:rPr>
              <a:t> </a:t>
            </a:r>
            <a:r>
              <a:rPr lang="en-IN" sz="2800" dirty="0" smtClean="0"/>
              <a:t>ontology, an</a:t>
            </a:r>
            <a:r>
              <a:rPr lang="en-IN" sz="2800" dirty="0" smtClean="0">
                <a:effectLst>
                  <a:outerShdw blurRad="38100" dist="38100" dir="2700000" algn="tl">
                    <a:srgbClr val="000000">
                      <a:alpha val="43137"/>
                    </a:srgbClr>
                  </a:outerShdw>
                </a:effectLst>
              </a:rPr>
              <a:t> </a:t>
            </a:r>
            <a:r>
              <a:rPr lang="en-IN" sz="2800" dirty="0" smtClean="0">
                <a:solidFill>
                  <a:schemeClr val="accent4">
                    <a:lumMod val="50000"/>
                  </a:schemeClr>
                </a:solidFill>
                <a:effectLst>
                  <a:outerShdw blurRad="38100" dist="38100" dir="2700000" algn="tl">
                    <a:srgbClr val="000000">
                      <a:alpha val="43137"/>
                    </a:srgbClr>
                  </a:outerShdw>
                </a:effectLst>
              </a:rPr>
              <a:t>EMPLOYER</a:t>
            </a:r>
            <a:r>
              <a:rPr lang="en-IN" sz="2800" dirty="0" smtClean="0">
                <a:effectLst>
                  <a:outerShdw blurRad="38100" dist="38100" dir="2700000" algn="tl">
                    <a:srgbClr val="000000">
                      <a:alpha val="43137"/>
                    </a:srgbClr>
                  </a:outerShdw>
                </a:effectLst>
              </a:rPr>
              <a:t> </a:t>
            </a:r>
            <a:r>
              <a:rPr lang="en-IN" sz="2800" dirty="0" smtClean="0"/>
              <a:t>and a</a:t>
            </a:r>
          </a:p>
          <a:p>
            <a:pPr>
              <a:buNone/>
            </a:pPr>
            <a:r>
              <a:rPr lang="en-IN" sz="2800" dirty="0" smtClean="0">
                <a:solidFill>
                  <a:schemeClr val="accent4">
                    <a:lumMod val="50000"/>
                  </a:schemeClr>
                </a:solidFill>
                <a:effectLst>
                  <a:outerShdw blurRad="38100" dist="38100" dir="2700000" algn="tl">
                    <a:srgbClr val="000000">
                      <a:alpha val="43137"/>
                    </a:srgbClr>
                  </a:outerShdw>
                </a:effectLst>
              </a:rPr>
              <a:t>WORKER</a:t>
            </a:r>
            <a:r>
              <a:rPr lang="en-IN" sz="2800" dirty="0" smtClean="0"/>
              <a:t> ontology, which are sub-classes of Person</a:t>
            </a:r>
          </a:p>
          <a:p>
            <a:pPr>
              <a:buNone/>
            </a:pPr>
            <a:r>
              <a:rPr lang="en-IN" sz="2800" dirty="0" smtClean="0"/>
              <a:t>ontology. And our base ontology is the </a:t>
            </a:r>
            <a:r>
              <a:rPr lang="en-IN" sz="2800" dirty="0" smtClean="0">
                <a:solidFill>
                  <a:schemeClr val="accent4">
                    <a:lumMod val="50000"/>
                  </a:schemeClr>
                </a:solidFill>
                <a:effectLst>
                  <a:outerShdw blurRad="38100" dist="38100" dir="2700000" algn="tl">
                    <a:srgbClr val="000000">
                      <a:alpha val="43137"/>
                    </a:srgbClr>
                  </a:outerShdw>
                </a:effectLst>
              </a:rPr>
              <a:t>SKILL</a:t>
            </a:r>
            <a:r>
              <a:rPr lang="en-IN" sz="2800" dirty="0" smtClean="0"/>
              <a:t> ontology</a:t>
            </a:r>
          </a:p>
          <a:p>
            <a:pPr>
              <a:buNone/>
            </a:pPr>
            <a:r>
              <a:rPr lang="en-IN" sz="2800" dirty="0" smtClean="0"/>
              <a:t>(which contains several sub-classes like Field, JobTitle,</a:t>
            </a:r>
          </a:p>
          <a:p>
            <a:pPr>
              <a:buNone/>
            </a:pPr>
            <a:r>
              <a:rPr lang="en-IN" sz="2800" dirty="0" smtClean="0"/>
              <a:t>PaymentMode etc).</a:t>
            </a:r>
          </a:p>
          <a:p>
            <a:pPr>
              <a:buNone/>
            </a:pPr>
            <a:endParaRPr lang="en-IN" sz="2800" dirty="0" smtClean="0"/>
          </a:p>
          <a:p>
            <a:pPr>
              <a:buNone/>
            </a:pPr>
            <a:r>
              <a:rPr lang="en-IN" sz="2800" dirty="0" smtClean="0"/>
              <a:t>Now, if we used Relational Databases, instead of</a:t>
            </a:r>
          </a:p>
          <a:p>
            <a:pPr>
              <a:buNone/>
            </a:pPr>
            <a:r>
              <a:rPr lang="en-IN" sz="2800" dirty="0" smtClean="0"/>
              <a:t>Ontologies, there will be the following relations:</a:t>
            </a:r>
          </a:p>
          <a:p>
            <a:pPr>
              <a:buNone/>
            </a:pPr>
            <a:endParaRPr lang="en-IN" sz="2800" dirty="0" smtClean="0"/>
          </a:p>
          <a:p>
            <a:pPr>
              <a:buNone/>
            </a:pPr>
            <a:endParaRPr lang="en-IN"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5867400"/>
          </a:xfrm>
        </p:spPr>
        <p:txBody>
          <a:bodyPr>
            <a:normAutofit fontScale="92500" lnSpcReduction="20000"/>
          </a:bodyPr>
          <a:lstStyle/>
          <a:p>
            <a:r>
              <a:rPr lang="en-IN" dirty="0" smtClean="0">
                <a:solidFill>
                  <a:schemeClr val="tx2">
                    <a:lumMod val="75000"/>
                  </a:schemeClr>
                </a:solidFill>
                <a:effectLst>
                  <a:outerShdw blurRad="38100" dist="38100" dir="2700000" algn="tl">
                    <a:srgbClr val="000000">
                      <a:alpha val="43137"/>
                    </a:srgbClr>
                  </a:outerShdw>
                </a:effectLst>
                <a:latin typeface="Arial" pitchFamily="34" charset="0"/>
                <a:cs typeface="Arial" pitchFamily="34" charset="0"/>
              </a:rPr>
              <a:t>Person Table </a:t>
            </a:r>
            <a:r>
              <a:rPr lang="en-IN" dirty="0" smtClean="0">
                <a:latin typeface="Aparajita" pitchFamily="34" charset="0"/>
                <a:cs typeface="Aparajita" pitchFamily="34" charset="0"/>
              </a:rPr>
              <a:t>(Name, Age, Gender, Ph.No, Email, Job Address)</a:t>
            </a:r>
          </a:p>
          <a:p>
            <a:r>
              <a:rPr lang="en-IN" dirty="0" smtClean="0">
                <a:solidFill>
                  <a:schemeClr val="tx2">
                    <a:lumMod val="75000"/>
                  </a:schemeClr>
                </a:solidFill>
                <a:effectLst>
                  <a:outerShdw blurRad="38100" dist="38100" dir="2700000" algn="tl">
                    <a:srgbClr val="000000">
                      <a:alpha val="43137"/>
                    </a:srgbClr>
                  </a:outerShdw>
                </a:effectLst>
                <a:latin typeface="Arial" pitchFamily="34" charset="0"/>
                <a:cs typeface="Arial" pitchFamily="34" charset="0"/>
              </a:rPr>
              <a:t>Worker Table </a:t>
            </a:r>
            <a:r>
              <a:rPr lang="en-IN" dirty="0" smtClean="0">
                <a:latin typeface="Aparajita" pitchFamily="34" charset="0"/>
                <a:cs typeface="Aparajita" pitchFamily="34" charset="0"/>
              </a:rPr>
              <a:t>(All the attributes of Person + Skill possessed, Job Title, Education, Experience, Recommendation, Competency Level, Payment)</a:t>
            </a:r>
          </a:p>
          <a:p>
            <a:r>
              <a:rPr lang="en-IN" dirty="0" smtClean="0">
                <a:solidFill>
                  <a:schemeClr val="tx2">
                    <a:lumMod val="75000"/>
                  </a:schemeClr>
                </a:solidFill>
                <a:effectLst>
                  <a:outerShdw blurRad="38100" dist="38100" dir="2700000" algn="tl">
                    <a:srgbClr val="000000">
                      <a:alpha val="43137"/>
                    </a:srgbClr>
                  </a:outerShdw>
                </a:effectLst>
                <a:latin typeface="Arial" pitchFamily="34" charset="0"/>
                <a:cs typeface="Arial" pitchFamily="34" charset="0"/>
              </a:rPr>
              <a:t>Employer Table </a:t>
            </a:r>
            <a:r>
              <a:rPr lang="en-IN" dirty="0" smtClean="0">
                <a:latin typeface="Aparajita" pitchFamily="34" charset="0"/>
                <a:cs typeface="Aparajita" pitchFamily="34" charset="0"/>
              </a:rPr>
              <a:t>(All the attributes of Person + Skill required, Job Title offered, Experience required, Competency Level required, Payment offered)</a:t>
            </a:r>
          </a:p>
          <a:p>
            <a:r>
              <a:rPr lang="en-IN" dirty="0" smtClean="0">
                <a:solidFill>
                  <a:schemeClr val="tx2">
                    <a:lumMod val="75000"/>
                  </a:schemeClr>
                </a:solidFill>
                <a:effectLst>
                  <a:outerShdw blurRad="38100" dist="38100" dir="2700000" algn="tl">
                    <a:srgbClr val="000000">
                      <a:alpha val="43137"/>
                    </a:srgbClr>
                  </a:outerShdw>
                </a:effectLst>
                <a:latin typeface="Arial" pitchFamily="34" charset="0"/>
                <a:cs typeface="Arial" pitchFamily="34" charset="0"/>
              </a:rPr>
              <a:t>Skill Table </a:t>
            </a:r>
            <a:r>
              <a:rPr lang="en-IN" dirty="0" smtClean="0">
                <a:latin typeface="Aparajita" pitchFamily="34" charset="0"/>
                <a:cs typeface="Aparajita" pitchFamily="34" charset="0"/>
              </a:rPr>
              <a:t>(Skill Type</a:t>
            </a:r>
            <a:r>
              <a:rPr lang="en-IN" dirty="0" smtClean="0">
                <a:latin typeface="Aparajita" pitchFamily="34" charset="0"/>
                <a:cs typeface="Aparajita" pitchFamily="34" charset="0"/>
              </a:rPr>
              <a:t>)</a:t>
            </a:r>
          </a:p>
          <a:p>
            <a:endParaRPr lang="en-IN" sz="1100" dirty="0" smtClean="0">
              <a:latin typeface="Aparajita" pitchFamily="34" charset="0"/>
              <a:cs typeface="Aparajita" pitchFamily="34" charset="0"/>
            </a:endParaRPr>
          </a:p>
          <a:p>
            <a:r>
              <a:rPr lang="en-IN" dirty="0" smtClean="0">
                <a:solidFill>
                  <a:schemeClr val="tx2">
                    <a:lumMod val="75000"/>
                  </a:schemeClr>
                </a:solidFill>
                <a:effectLst>
                  <a:outerShdw blurRad="38100" dist="38100" dir="2700000" algn="tl">
                    <a:srgbClr val="000000">
                      <a:alpha val="43137"/>
                    </a:srgbClr>
                  </a:outerShdw>
                </a:effectLst>
                <a:latin typeface="Arial" pitchFamily="34" charset="0"/>
                <a:cs typeface="Arial" pitchFamily="34" charset="0"/>
              </a:rPr>
              <a:t>Job Title </a:t>
            </a:r>
            <a:r>
              <a:rPr lang="en-IN" dirty="0" smtClean="0">
                <a:latin typeface="Aparajita" pitchFamily="34" charset="0"/>
                <a:cs typeface="Aparajita" pitchFamily="34" charset="0"/>
              </a:rPr>
              <a:t>(Specific to each Skill Type</a:t>
            </a:r>
            <a:r>
              <a:rPr lang="en-IN" dirty="0" smtClean="0">
                <a:latin typeface="Aparajita" pitchFamily="34" charset="0"/>
                <a:cs typeface="Aparajita" pitchFamily="34" charset="0"/>
              </a:rPr>
              <a:t>)</a:t>
            </a:r>
          </a:p>
          <a:p>
            <a:endParaRPr lang="en-IN" sz="1100" dirty="0" smtClean="0">
              <a:latin typeface="Aparajita" pitchFamily="34" charset="0"/>
              <a:cs typeface="Aparajita" pitchFamily="34" charset="0"/>
            </a:endParaRPr>
          </a:p>
          <a:p>
            <a:r>
              <a:rPr lang="en-IN" dirty="0" smtClean="0">
                <a:solidFill>
                  <a:schemeClr val="tx2">
                    <a:lumMod val="75000"/>
                  </a:schemeClr>
                </a:solidFill>
                <a:effectLst>
                  <a:outerShdw blurRad="38100" dist="38100" dir="2700000" algn="tl">
                    <a:srgbClr val="000000">
                      <a:alpha val="43137"/>
                    </a:srgbClr>
                  </a:outerShdw>
                </a:effectLst>
                <a:latin typeface="Arial" pitchFamily="34" charset="0"/>
                <a:cs typeface="Arial" pitchFamily="34" charset="0"/>
              </a:rPr>
              <a:t>Payment Mode </a:t>
            </a:r>
            <a:r>
              <a:rPr lang="en-IN" dirty="0" smtClean="0">
                <a:latin typeface="Aparajita" pitchFamily="34" charset="0"/>
                <a:cs typeface="Aparajita" pitchFamily="34" charset="0"/>
              </a:rPr>
              <a:t>(of each Job Title for each Skill Type)</a:t>
            </a:r>
          </a:p>
          <a:p>
            <a:pPr>
              <a:buNone/>
            </a:pPr>
            <a:r>
              <a:rPr lang="en-IN" dirty="0" smtClean="0">
                <a:latin typeface="Aparajita" pitchFamily="34" charset="0"/>
                <a:cs typeface="Aparajita" pitchFamily="34" charset="0"/>
              </a:rPr>
              <a:t>      and many more such relations...</a:t>
            </a:r>
            <a:endParaRPr lang="en-IN" dirty="0">
              <a:latin typeface="Aparajita" pitchFamily="34" charset="0"/>
              <a:cs typeface="Aparajit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55000" lnSpcReduction="20000"/>
          </a:bodyPr>
          <a:lstStyle/>
          <a:p>
            <a:pPr algn="ctr">
              <a:buNone/>
            </a:pPr>
            <a:endParaRPr lang="en-IN" b="1" dirty="0" smtClean="0">
              <a:solidFill>
                <a:schemeClr val="accent1">
                  <a:lumMod val="50000"/>
                </a:schemeClr>
              </a:solidFill>
              <a:effectLst>
                <a:outerShdw blurRad="38100" dist="38100" dir="2700000" algn="tl">
                  <a:srgbClr val="000000">
                    <a:alpha val="43137"/>
                  </a:srgbClr>
                </a:outerShdw>
              </a:effectLst>
              <a:latin typeface="Arial Black" pitchFamily="34" charset="0"/>
            </a:endParaRPr>
          </a:p>
          <a:p>
            <a:pPr algn="ctr">
              <a:buNone/>
            </a:pPr>
            <a:r>
              <a:rPr lang="en-IN" sz="4000" b="1" dirty="0" smtClean="0">
                <a:solidFill>
                  <a:schemeClr val="accent1">
                    <a:lumMod val="50000"/>
                  </a:schemeClr>
                </a:solidFill>
                <a:effectLst>
                  <a:outerShdw blurRad="38100" dist="38100" dir="2700000" algn="tl">
                    <a:srgbClr val="000000">
                      <a:alpha val="43137"/>
                    </a:srgbClr>
                  </a:outerShdw>
                </a:effectLst>
                <a:latin typeface="Arial Black" pitchFamily="34" charset="0"/>
              </a:rPr>
              <a:t>PROBLEM with RDBMS approach:</a:t>
            </a:r>
          </a:p>
          <a:p>
            <a:pPr>
              <a:buNone/>
            </a:pPr>
            <a:endParaRPr lang="en-IN" dirty="0" smtClean="0"/>
          </a:p>
          <a:p>
            <a:pPr>
              <a:buNone/>
            </a:pPr>
            <a:endParaRPr lang="en-IN" dirty="0" smtClean="0"/>
          </a:p>
          <a:p>
            <a:pPr>
              <a:buFont typeface="Courier New" pitchFamily="49" charset="0"/>
              <a:buChar char="o"/>
            </a:pPr>
            <a:r>
              <a:rPr lang="en-IN" sz="3500" dirty="0" smtClean="0"/>
              <a:t>The</a:t>
            </a:r>
            <a:r>
              <a:rPr lang="en-IN" sz="3600" dirty="0" smtClean="0"/>
              <a:t>re will be a need to construct a huge number of tables, each containing large amount of tuples. This could be avoided if the focus was on the meaning of data stored accordingly like in ontologies.</a:t>
            </a:r>
          </a:p>
          <a:p>
            <a:pPr>
              <a:buFont typeface="Courier New" pitchFamily="49" charset="0"/>
              <a:buChar char="o"/>
            </a:pPr>
            <a:endParaRPr lang="en-IN" sz="1800" dirty="0" smtClean="0"/>
          </a:p>
          <a:p>
            <a:pPr>
              <a:buFont typeface="Courier New" pitchFamily="49" charset="0"/>
              <a:buChar char="o"/>
            </a:pPr>
            <a:r>
              <a:rPr lang="en-IN" sz="3600" dirty="0" smtClean="0"/>
              <a:t>Storing, maintaining and querying over so many tables is a tough job. Also, we won’t be able to process complex queries which require to fetch information from maybe, over 20 relations. Such queries are realistic but not possible through relational database approach. Ontologies produce graphs as output of queries. And these graphs can deal with even very complex relations.</a:t>
            </a:r>
          </a:p>
          <a:p>
            <a:pPr>
              <a:buFont typeface="Courier New" pitchFamily="49" charset="0"/>
              <a:buChar char="o"/>
            </a:pPr>
            <a:endParaRPr lang="en-IN" sz="1800" dirty="0" smtClean="0"/>
          </a:p>
          <a:p>
            <a:pPr>
              <a:buFont typeface="Courier New" pitchFamily="49" charset="0"/>
              <a:buChar char="o"/>
            </a:pPr>
            <a:r>
              <a:rPr lang="en-IN" sz="3600" dirty="0" smtClean="0"/>
              <a:t>There are many redundant attributes in many tables (for example, Person, Worker and Employer) which is a wastage of space. Though it is evident that Worker and Employer inherits from Person, we cannot make use of this property. But Inheritance is utilized in ontologies.</a:t>
            </a:r>
          </a:p>
          <a:p>
            <a:pPr>
              <a:buFont typeface="Courier New" pitchFamily="49" charset="0"/>
              <a:buChar char="o"/>
            </a:pPr>
            <a:endParaRPr lang="en-IN" sz="1800" dirty="0" smtClean="0"/>
          </a:p>
          <a:p>
            <a:pPr>
              <a:buFont typeface="Courier New" pitchFamily="49" charset="0"/>
              <a:buChar char="o"/>
            </a:pPr>
            <a:r>
              <a:rPr lang="en-IN" sz="3600" dirty="0" smtClean="0"/>
              <a:t>There will be lots of tuples containing NULL values as certain attributes do not match with certain tuples. Like there may be some illiterate workers for whom Education attribute will be invalid, or for young workers with no Experience.</a:t>
            </a:r>
          </a:p>
          <a:p>
            <a:pPr>
              <a:buFont typeface="Courier New" pitchFamily="49" charset="0"/>
              <a:buChar char="o"/>
            </a:pPr>
            <a:endParaRPr lang="en-IN" sz="1800" dirty="0" smtClean="0"/>
          </a:p>
          <a:p>
            <a:pPr>
              <a:buFont typeface="Courier New" pitchFamily="49" charset="0"/>
              <a:buChar char="o"/>
            </a:pP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458200" cy="5410200"/>
          </a:xfrm>
        </p:spPr>
        <p:txBody>
          <a:bodyPr>
            <a:normAutofit lnSpcReduction="10000"/>
          </a:bodyPr>
          <a:lstStyle/>
          <a:p>
            <a:pPr>
              <a:buNone/>
            </a:pPr>
            <a:r>
              <a:rPr lang="en-IN" sz="4500" dirty="0" smtClean="0">
                <a:solidFill>
                  <a:schemeClr val="accent4">
                    <a:lumMod val="75000"/>
                  </a:schemeClr>
                </a:solidFill>
                <a:latin typeface="Aparajita" pitchFamily="34" charset="0"/>
                <a:cs typeface="Aparajita" pitchFamily="34" charset="0"/>
              </a:rPr>
              <a:t>THE WORLD TODAY:</a:t>
            </a:r>
          </a:p>
          <a:p>
            <a:pPr>
              <a:buNone/>
            </a:pPr>
            <a:endParaRPr lang="en-IN" sz="2500" dirty="0" smtClean="0">
              <a:solidFill>
                <a:schemeClr val="accent4">
                  <a:lumMod val="75000"/>
                </a:schemeClr>
              </a:solidFill>
              <a:latin typeface="Aparajita" pitchFamily="34" charset="0"/>
              <a:cs typeface="Aparajita" pitchFamily="34" charset="0"/>
            </a:endParaRPr>
          </a:p>
          <a:p>
            <a:pPr>
              <a:buNone/>
            </a:pPr>
            <a:r>
              <a:rPr lang="en-IN" sz="2500" dirty="0" smtClean="0"/>
              <a:t>Two main data models are currently used for representing</a:t>
            </a:r>
          </a:p>
          <a:p>
            <a:pPr>
              <a:buNone/>
            </a:pPr>
            <a:r>
              <a:rPr lang="en-IN" sz="2500" dirty="0" smtClean="0"/>
              <a:t>knowledge and information in computer systems.</a:t>
            </a:r>
          </a:p>
          <a:p>
            <a:pPr>
              <a:buNone/>
            </a:pPr>
            <a:endParaRPr lang="en-IN" sz="2500" dirty="0" smtClean="0"/>
          </a:p>
          <a:p>
            <a:r>
              <a:rPr lang="en-IN" sz="2500" dirty="0" smtClean="0"/>
              <a:t> Database models, especially </a:t>
            </a:r>
            <a:r>
              <a:rPr lang="en-IN" sz="2500" b="1" dirty="0" smtClean="0"/>
              <a:t>relational databases</a:t>
            </a:r>
            <a:r>
              <a:rPr lang="en-IN" sz="2500" dirty="0" smtClean="0"/>
              <a:t>, have been the leader in last few decades, enabling information to be efficiently stored and queried.</a:t>
            </a:r>
          </a:p>
          <a:p>
            <a:pPr>
              <a:buNone/>
            </a:pPr>
            <a:endParaRPr lang="en-IN" sz="2500" dirty="0" smtClean="0"/>
          </a:p>
          <a:p>
            <a:r>
              <a:rPr lang="en-IN" sz="2500" dirty="0" smtClean="0"/>
              <a:t> On the other hand, </a:t>
            </a:r>
            <a:r>
              <a:rPr lang="en-IN" sz="2500" b="1" dirty="0" smtClean="0"/>
              <a:t>ontologies</a:t>
            </a:r>
            <a:r>
              <a:rPr lang="en-IN" sz="2500" dirty="0" smtClean="0"/>
              <a:t> have appeared as an alternative to databases in applications that require a more ‘enriched’ meaning.</a:t>
            </a:r>
          </a:p>
          <a:p>
            <a:pPr>
              <a:buNone/>
            </a:pPr>
            <a:endParaRPr lang="en-IN" sz="4500" dirty="0" smtClean="0"/>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IN" dirty="0" smtClean="0">
                <a:solidFill>
                  <a:schemeClr val="accent5">
                    <a:lumMod val="50000"/>
                  </a:schemeClr>
                </a:solidFill>
                <a:latin typeface="Aharoni" pitchFamily="2" charset="-79"/>
                <a:cs typeface="Aharoni" pitchFamily="2" charset="-79"/>
              </a:rPr>
              <a:t>Relational Database</a:t>
            </a:r>
            <a:endParaRPr lang="en-IN" dirty="0">
              <a:solidFill>
                <a:schemeClr val="accent5">
                  <a:lumMod val="50000"/>
                </a:schemeClr>
              </a:solidFill>
              <a:latin typeface="Aharoni" pitchFamily="2" charset="-79"/>
              <a:cs typeface="Aharoni" pitchFamily="2" charset="-79"/>
            </a:endParaRPr>
          </a:p>
        </p:txBody>
      </p:sp>
      <p:sp>
        <p:nvSpPr>
          <p:cNvPr id="3" name="Content Placeholder 2"/>
          <p:cNvSpPr>
            <a:spLocks noGrp="1"/>
          </p:cNvSpPr>
          <p:nvPr>
            <p:ph idx="1"/>
          </p:nvPr>
        </p:nvSpPr>
        <p:spPr>
          <a:xfrm>
            <a:off x="457200" y="4724400"/>
            <a:ext cx="8229600" cy="1752600"/>
          </a:xfrm>
        </p:spPr>
        <p:txBody>
          <a:bodyPr>
            <a:noAutofit/>
          </a:bodyPr>
          <a:lstStyle/>
          <a:p>
            <a:r>
              <a:rPr lang="en-IN" sz="2400" dirty="0" smtClean="0">
                <a:cs typeface="Aparajita" pitchFamily="34" charset="0"/>
              </a:rPr>
              <a:t>A relational database is </a:t>
            </a:r>
            <a:r>
              <a:rPr lang="en-IN" sz="2400" dirty="0" smtClean="0">
                <a:effectLst>
                  <a:outerShdw blurRad="38100" dist="38100" dir="2700000" algn="tl">
                    <a:srgbClr val="000000">
                      <a:alpha val="43137"/>
                    </a:srgbClr>
                  </a:outerShdw>
                </a:effectLst>
                <a:cs typeface="Aparajita" pitchFamily="34" charset="0"/>
              </a:rPr>
              <a:t>a collection of </a:t>
            </a:r>
            <a:r>
              <a:rPr lang="en-IN" sz="2400" u="sng" dirty="0" smtClean="0">
                <a:effectLst>
                  <a:outerShdw blurRad="38100" dist="38100" dir="2700000" algn="tl">
                    <a:srgbClr val="000000">
                      <a:alpha val="43137"/>
                    </a:srgbClr>
                  </a:outerShdw>
                </a:effectLst>
                <a:cs typeface="Aparajita" pitchFamily="34" charset="0"/>
              </a:rPr>
              <a:t>data</a:t>
            </a:r>
            <a:r>
              <a:rPr lang="en-IN" sz="2400" dirty="0" smtClean="0">
                <a:effectLst>
                  <a:outerShdw blurRad="38100" dist="38100" dir="2700000" algn="tl">
                    <a:srgbClr val="000000">
                      <a:alpha val="43137"/>
                    </a:srgbClr>
                  </a:outerShdw>
                </a:effectLst>
                <a:cs typeface="Aparajita" pitchFamily="34" charset="0"/>
              </a:rPr>
              <a:t> items </a:t>
            </a:r>
            <a:r>
              <a:rPr lang="en-IN" sz="2400" dirty="0" smtClean="0">
                <a:cs typeface="Aparajita" pitchFamily="34" charset="0"/>
              </a:rPr>
              <a:t>organized as a set of </a:t>
            </a:r>
            <a:r>
              <a:rPr lang="en-IN" sz="2400" dirty="0" smtClean="0">
                <a:effectLst>
                  <a:outerShdw blurRad="38100" dist="38100" dir="2700000" algn="tl">
                    <a:srgbClr val="000000">
                      <a:alpha val="43137"/>
                    </a:srgbClr>
                  </a:outerShdw>
                </a:effectLst>
                <a:cs typeface="Aparajita" pitchFamily="34" charset="0"/>
              </a:rPr>
              <a:t>formally-described </a:t>
            </a:r>
            <a:r>
              <a:rPr lang="en-IN" sz="2400" u="sng" dirty="0" smtClean="0">
                <a:effectLst>
                  <a:outerShdw blurRad="38100" dist="38100" dir="2700000" algn="tl">
                    <a:srgbClr val="000000">
                      <a:alpha val="43137"/>
                    </a:srgbClr>
                  </a:outerShdw>
                </a:effectLst>
                <a:cs typeface="Aparajita" pitchFamily="34" charset="0"/>
              </a:rPr>
              <a:t>tables</a:t>
            </a:r>
            <a:r>
              <a:rPr lang="en-IN" sz="2400" dirty="0" smtClean="0">
                <a:cs typeface="Aparajita" pitchFamily="34" charset="0"/>
              </a:rPr>
              <a:t> from which data can be </a:t>
            </a:r>
            <a:r>
              <a:rPr lang="en-IN" sz="2400" dirty="0" smtClean="0">
                <a:effectLst>
                  <a:outerShdw blurRad="38100" dist="38100" dir="2700000" algn="tl">
                    <a:srgbClr val="000000">
                      <a:alpha val="43137"/>
                    </a:srgbClr>
                  </a:outerShdw>
                </a:effectLst>
                <a:cs typeface="Aparajita" pitchFamily="34" charset="0"/>
              </a:rPr>
              <a:t>accessed or reassembled</a:t>
            </a:r>
            <a:r>
              <a:rPr lang="en-IN" sz="2400" dirty="0" smtClean="0">
                <a:cs typeface="Aparajita" pitchFamily="34" charset="0"/>
              </a:rPr>
              <a:t> into predefined categories, structured to recognize relations between stored items of information </a:t>
            </a:r>
          </a:p>
          <a:p>
            <a:pPr>
              <a:buNone/>
            </a:pPr>
            <a:endParaRPr lang="en-IN" sz="2400" dirty="0" smtClean="0">
              <a:latin typeface="Aparajita" pitchFamily="34" charset="0"/>
              <a:cs typeface="Aparajita" pitchFamily="34" charset="0"/>
            </a:endParaRPr>
          </a:p>
          <a:p>
            <a:pPr>
              <a:buNone/>
            </a:pPr>
            <a:endParaRPr lang="en-IN" sz="2400" dirty="0" smtClean="0"/>
          </a:p>
          <a:p>
            <a:endParaRPr lang="en-IN" sz="2400" dirty="0"/>
          </a:p>
        </p:txBody>
      </p:sp>
      <p:pic>
        <p:nvPicPr>
          <p:cNvPr id="4" name="Picture 3" descr="rdbms.png"/>
          <p:cNvPicPr>
            <a:picLocks noChangeAspect="1"/>
          </p:cNvPicPr>
          <p:nvPr/>
        </p:nvPicPr>
        <p:blipFill>
          <a:blip r:embed="rId2"/>
          <a:stretch>
            <a:fillRect/>
          </a:stretch>
        </p:blipFill>
        <p:spPr>
          <a:xfrm>
            <a:off x="1981200" y="838200"/>
            <a:ext cx="4953000" cy="361587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81000"/>
            <a:ext cx="8382000" cy="6109365"/>
          </a:xfrm>
          <a:prstGeom prst="rect">
            <a:avLst/>
          </a:prstGeom>
        </p:spPr>
        <p:txBody>
          <a:bodyPr wrap="square">
            <a:spAutoFit/>
          </a:bodyPr>
          <a:lstStyle/>
          <a:p>
            <a:pPr>
              <a:buFont typeface="Arial" pitchFamily="34" charset="0"/>
              <a:buChar char="•"/>
            </a:pPr>
            <a:r>
              <a:rPr lang="en-IN" sz="3000" dirty="0" smtClean="0">
                <a:solidFill>
                  <a:schemeClr val="accent1">
                    <a:lumMod val="75000"/>
                  </a:schemeClr>
                </a:solidFill>
                <a:latin typeface="Aparajita" pitchFamily="34" charset="0"/>
                <a:cs typeface="Aparajita" pitchFamily="34" charset="0"/>
              </a:rPr>
              <a:t> A relational database is a </a:t>
            </a:r>
            <a:r>
              <a:rPr lang="en-IN" sz="3000" dirty="0" smtClean="0">
                <a:solidFill>
                  <a:schemeClr val="accent1">
                    <a:lumMod val="75000"/>
                  </a:schemeClr>
                </a:solidFill>
                <a:effectLst>
                  <a:outerShdw blurRad="38100" dist="38100" dir="2700000" algn="tl">
                    <a:srgbClr val="000000">
                      <a:alpha val="43137"/>
                    </a:srgbClr>
                  </a:outerShdw>
                </a:effectLst>
                <a:latin typeface="Aparajita" pitchFamily="34" charset="0"/>
                <a:cs typeface="Aparajita" pitchFamily="34" charset="0"/>
              </a:rPr>
              <a:t>set of tables </a:t>
            </a:r>
            <a:r>
              <a:rPr lang="en-IN" sz="3000" dirty="0" smtClean="0">
                <a:solidFill>
                  <a:schemeClr val="accent1">
                    <a:lumMod val="75000"/>
                  </a:schemeClr>
                </a:solidFill>
                <a:latin typeface="Aparajita" pitchFamily="34" charset="0"/>
                <a:cs typeface="Aparajita" pitchFamily="34" charset="0"/>
              </a:rPr>
              <a:t>containing data fitted into. Each table (which is sometimes called a</a:t>
            </a:r>
            <a:r>
              <a:rPr lang="en-IN" sz="3000" dirty="0" smtClean="0">
                <a:solidFill>
                  <a:schemeClr val="accent1">
                    <a:lumMod val="75000"/>
                  </a:schemeClr>
                </a:solidFill>
                <a:effectLst>
                  <a:outerShdw blurRad="38100" dist="38100" dir="2700000" algn="tl">
                    <a:srgbClr val="000000">
                      <a:alpha val="43137"/>
                    </a:srgbClr>
                  </a:outerShdw>
                </a:effectLst>
                <a:latin typeface="Aparajita" pitchFamily="34" charset="0"/>
                <a:cs typeface="Aparajita" pitchFamily="34" charset="0"/>
              </a:rPr>
              <a:t> </a:t>
            </a:r>
            <a:r>
              <a:rPr lang="en-IN" sz="3000" b="1" i="1" dirty="0" smtClean="0">
                <a:solidFill>
                  <a:schemeClr val="accent1">
                    <a:lumMod val="75000"/>
                  </a:schemeClr>
                </a:solidFill>
                <a:latin typeface="Aparajita" pitchFamily="34" charset="0"/>
                <a:cs typeface="Aparajita" pitchFamily="34" charset="0"/>
              </a:rPr>
              <a:t>relation</a:t>
            </a:r>
            <a:r>
              <a:rPr lang="en-IN" sz="3000" dirty="0" smtClean="0">
                <a:solidFill>
                  <a:schemeClr val="accent1">
                    <a:lumMod val="75000"/>
                  </a:schemeClr>
                </a:solidFill>
                <a:latin typeface="Aparajita" pitchFamily="34" charset="0"/>
                <a:cs typeface="Aparajita" pitchFamily="34" charset="0"/>
              </a:rPr>
              <a:t>) contains one or more data categories in columns called </a:t>
            </a:r>
            <a:r>
              <a:rPr lang="en-IN" sz="3000" b="1" dirty="0" smtClean="0">
                <a:solidFill>
                  <a:schemeClr val="accent1">
                    <a:lumMod val="75000"/>
                  </a:schemeClr>
                </a:solidFill>
                <a:latin typeface="Aparajita" pitchFamily="34" charset="0"/>
                <a:cs typeface="Aparajita" pitchFamily="34" charset="0"/>
              </a:rPr>
              <a:t>ATTRIBUTES. </a:t>
            </a:r>
            <a:r>
              <a:rPr lang="en-IN" sz="3000" dirty="0" smtClean="0">
                <a:solidFill>
                  <a:schemeClr val="accent1">
                    <a:lumMod val="75000"/>
                  </a:schemeClr>
                </a:solidFill>
                <a:latin typeface="Aparajita" pitchFamily="34" charset="0"/>
                <a:cs typeface="Aparajita" pitchFamily="34" charset="0"/>
              </a:rPr>
              <a:t>Each row contains a unique instance of data called </a:t>
            </a:r>
            <a:r>
              <a:rPr lang="en-IN" sz="3000" b="1" dirty="0" smtClean="0">
                <a:solidFill>
                  <a:schemeClr val="accent1">
                    <a:lumMod val="75000"/>
                  </a:schemeClr>
                </a:solidFill>
                <a:latin typeface="Aparajita" pitchFamily="34" charset="0"/>
                <a:cs typeface="Aparajita" pitchFamily="34" charset="0"/>
              </a:rPr>
              <a:t>TUPLES</a:t>
            </a:r>
            <a:r>
              <a:rPr lang="en-IN" sz="3000" dirty="0" smtClean="0">
                <a:solidFill>
                  <a:schemeClr val="accent1">
                    <a:lumMod val="75000"/>
                  </a:schemeClr>
                </a:solidFill>
                <a:effectLst>
                  <a:outerShdw blurRad="38100" dist="38100" dir="2700000" algn="tl">
                    <a:srgbClr val="000000">
                      <a:alpha val="43137"/>
                    </a:srgbClr>
                  </a:outerShdw>
                </a:effectLst>
                <a:latin typeface="Aparajita" pitchFamily="34" charset="0"/>
                <a:cs typeface="Aparajita" pitchFamily="34" charset="0"/>
              </a:rPr>
              <a:t> </a:t>
            </a:r>
            <a:r>
              <a:rPr lang="en-IN" sz="3000" dirty="0" smtClean="0">
                <a:solidFill>
                  <a:schemeClr val="accent1">
                    <a:lumMod val="75000"/>
                  </a:schemeClr>
                </a:solidFill>
                <a:latin typeface="Aparajita" pitchFamily="34" charset="0"/>
                <a:cs typeface="Aparajita" pitchFamily="34" charset="0"/>
              </a:rPr>
              <a:t>for the categories defined by the columns.</a:t>
            </a:r>
          </a:p>
          <a:p>
            <a:pPr>
              <a:buFont typeface="Arial" pitchFamily="34" charset="0"/>
              <a:buChar char="•"/>
            </a:pPr>
            <a:endParaRPr lang="en-IN" sz="1050" dirty="0" smtClean="0">
              <a:solidFill>
                <a:schemeClr val="accent1">
                  <a:lumMod val="75000"/>
                </a:schemeClr>
              </a:solidFill>
              <a:latin typeface="Aparajita" pitchFamily="34" charset="0"/>
              <a:cs typeface="Aparajita" pitchFamily="34" charset="0"/>
            </a:endParaRPr>
          </a:p>
          <a:p>
            <a:pPr>
              <a:buFont typeface="Arial" pitchFamily="34" charset="0"/>
              <a:buChar char="•"/>
            </a:pPr>
            <a:r>
              <a:rPr lang="en-IN" sz="3000" dirty="0" smtClean="0">
                <a:solidFill>
                  <a:schemeClr val="accent4">
                    <a:lumMod val="75000"/>
                  </a:schemeClr>
                </a:solidFill>
                <a:latin typeface="Aparajita" pitchFamily="34" charset="0"/>
                <a:cs typeface="Aparajita" pitchFamily="34" charset="0"/>
              </a:rPr>
              <a:t> Relations can be linked by </a:t>
            </a:r>
            <a:r>
              <a:rPr lang="en-IN" sz="3000" b="1" dirty="0" smtClean="0">
                <a:solidFill>
                  <a:schemeClr val="accent4">
                    <a:lumMod val="75000"/>
                  </a:schemeClr>
                </a:solidFill>
                <a:latin typeface="Aparajita" pitchFamily="34" charset="0"/>
                <a:cs typeface="Aparajita" pitchFamily="34" charset="0"/>
              </a:rPr>
              <a:t>Foreign Key </a:t>
            </a:r>
            <a:r>
              <a:rPr lang="en-IN" sz="3000" dirty="0" smtClean="0">
                <a:solidFill>
                  <a:schemeClr val="accent4">
                    <a:lumMod val="75000"/>
                  </a:schemeClr>
                </a:solidFill>
                <a:latin typeface="Aparajita" pitchFamily="34" charset="0"/>
                <a:cs typeface="Aparajita" pitchFamily="34" charset="0"/>
              </a:rPr>
              <a:t>attribute, which must be present in all the tables to be linked</a:t>
            </a:r>
            <a:r>
              <a:rPr lang="en-IN" sz="3000" dirty="0" smtClean="0">
                <a:solidFill>
                  <a:schemeClr val="accent1">
                    <a:lumMod val="75000"/>
                  </a:schemeClr>
                </a:solidFill>
                <a:latin typeface="Aparajita" pitchFamily="34" charset="0"/>
                <a:cs typeface="Aparajita" pitchFamily="34" charset="0"/>
              </a:rPr>
              <a:t>.</a:t>
            </a:r>
          </a:p>
          <a:p>
            <a:endParaRPr lang="en-IN" sz="1050" dirty="0" smtClean="0">
              <a:solidFill>
                <a:schemeClr val="accent4">
                  <a:lumMod val="75000"/>
                </a:schemeClr>
              </a:solidFill>
              <a:latin typeface="Aparajita" pitchFamily="34" charset="0"/>
              <a:cs typeface="Aparajita" pitchFamily="34" charset="0"/>
            </a:endParaRPr>
          </a:p>
          <a:p>
            <a:pPr>
              <a:buFont typeface="Arial" pitchFamily="34" charset="0"/>
              <a:buChar char="•"/>
            </a:pPr>
            <a:r>
              <a:rPr lang="en-IN" sz="3000" dirty="0" smtClean="0">
                <a:solidFill>
                  <a:schemeClr val="tx2">
                    <a:lumMod val="75000"/>
                  </a:schemeClr>
                </a:solidFill>
                <a:latin typeface="Aparajita" pitchFamily="34" charset="0"/>
                <a:cs typeface="Aparajita" pitchFamily="34" charset="0"/>
              </a:rPr>
              <a:t> The standard user and</a:t>
            </a:r>
            <a:r>
              <a:rPr lang="en-IN" sz="3000" dirty="0" smtClean="0">
                <a:solidFill>
                  <a:schemeClr val="tx2">
                    <a:lumMod val="75000"/>
                  </a:schemeClr>
                </a:solidFill>
                <a:effectLst>
                  <a:outerShdw blurRad="38100" dist="38100" dir="2700000" algn="tl">
                    <a:srgbClr val="000000">
                      <a:alpha val="43137"/>
                    </a:srgbClr>
                  </a:outerShdw>
                </a:effectLst>
                <a:latin typeface="Aparajita" pitchFamily="34" charset="0"/>
                <a:cs typeface="Aparajita" pitchFamily="34" charset="0"/>
              </a:rPr>
              <a:t> </a:t>
            </a:r>
            <a:r>
              <a:rPr lang="en-IN" sz="3000" dirty="0" smtClean="0">
                <a:solidFill>
                  <a:schemeClr val="tx2">
                    <a:lumMod val="75000"/>
                  </a:schemeClr>
                </a:solidFill>
                <a:latin typeface="Aparajita" pitchFamily="34" charset="0"/>
                <a:cs typeface="Aparajita" pitchFamily="34" charset="0"/>
              </a:rPr>
              <a:t>application program interface for running </a:t>
            </a:r>
            <a:r>
              <a:rPr lang="en-IN" sz="3000" dirty="0" smtClean="0">
                <a:solidFill>
                  <a:schemeClr val="tx2">
                    <a:lumMod val="75000"/>
                  </a:schemeClr>
                </a:solidFill>
                <a:effectLst>
                  <a:outerShdw blurRad="38100" dist="38100" dir="2700000" algn="tl">
                    <a:srgbClr val="000000">
                      <a:alpha val="43137"/>
                    </a:srgbClr>
                  </a:outerShdw>
                </a:effectLst>
                <a:latin typeface="Aparajita" pitchFamily="34" charset="0"/>
                <a:cs typeface="Aparajita" pitchFamily="34" charset="0"/>
              </a:rPr>
              <a:t>interactive queries </a:t>
            </a:r>
            <a:r>
              <a:rPr lang="en-IN" sz="3000" dirty="0" smtClean="0">
                <a:solidFill>
                  <a:schemeClr val="tx2">
                    <a:lumMod val="75000"/>
                  </a:schemeClr>
                </a:solidFill>
                <a:latin typeface="Aparajita" pitchFamily="34" charset="0"/>
                <a:cs typeface="Aparajita" pitchFamily="34" charset="0"/>
              </a:rPr>
              <a:t>and for </a:t>
            </a:r>
            <a:r>
              <a:rPr lang="en-IN" sz="3000" dirty="0" smtClean="0">
                <a:solidFill>
                  <a:schemeClr val="tx2">
                    <a:lumMod val="75000"/>
                  </a:schemeClr>
                </a:solidFill>
                <a:effectLst>
                  <a:outerShdw blurRad="38100" dist="38100" dir="2700000" algn="tl">
                    <a:srgbClr val="000000">
                      <a:alpha val="43137"/>
                    </a:srgbClr>
                  </a:outerShdw>
                </a:effectLst>
                <a:latin typeface="Aparajita" pitchFamily="34" charset="0"/>
                <a:cs typeface="Aparajita" pitchFamily="34" charset="0"/>
              </a:rPr>
              <a:t>gathering data </a:t>
            </a:r>
            <a:r>
              <a:rPr lang="en-IN" sz="3000" dirty="0" smtClean="0">
                <a:solidFill>
                  <a:schemeClr val="tx2">
                    <a:lumMod val="75000"/>
                  </a:schemeClr>
                </a:solidFill>
                <a:latin typeface="Aparajita" pitchFamily="34" charset="0"/>
                <a:cs typeface="Aparajita" pitchFamily="34" charset="0"/>
              </a:rPr>
              <a:t>for reports</a:t>
            </a:r>
            <a:r>
              <a:rPr lang="en-IN" sz="3000" dirty="0" smtClean="0">
                <a:solidFill>
                  <a:schemeClr val="tx2">
                    <a:lumMod val="75000"/>
                  </a:schemeClr>
                </a:solidFill>
                <a:effectLst>
                  <a:outerShdw blurRad="38100" dist="38100" dir="2700000" algn="tl">
                    <a:srgbClr val="000000">
                      <a:alpha val="43137"/>
                    </a:srgbClr>
                  </a:outerShdw>
                </a:effectLst>
                <a:latin typeface="Aparajita" pitchFamily="34" charset="0"/>
                <a:cs typeface="Aparajita" pitchFamily="34" charset="0"/>
              </a:rPr>
              <a:t> </a:t>
            </a:r>
            <a:r>
              <a:rPr lang="en-IN" sz="3000" dirty="0" smtClean="0">
                <a:solidFill>
                  <a:schemeClr val="tx2">
                    <a:lumMod val="75000"/>
                  </a:schemeClr>
                </a:solidFill>
                <a:latin typeface="Aparajita" pitchFamily="34" charset="0"/>
                <a:cs typeface="Aparajita" pitchFamily="34" charset="0"/>
              </a:rPr>
              <a:t>in a relational database is the </a:t>
            </a:r>
            <a:r>
              <a:rPr lang="en-IN" sz="3000" b="1" i="1" dirty="0" smtClean="0">
                <a:solidFill>
                  <a:schemeClr val="tx2">
                    <a:lumMod val="75000"/>
                  </a:schemeClr>
                </a:solidFill>
                <a:latin typeface="Aparajita" pitchFamily="34" charset="0"/>
                <a:cs typeface="Aparajita" pitchFamily="34" charset="0"/>
              </a:rPr>
              <a:t>Structured Query Language</a:t>
            </a:r>
            <a:r>
              <a:rPr lang="en-IN" sz="3000" b="1" dirty="0" smtClean="0">
                <a:solidFill>
                  <a:schemeClr val="tx2">
                    <a:lumMod val="75000"/>
                  </a:schemeClr>
                </a:solidFill>
                <a:latin typeface="Aparajita" pitchFamily="34" charset="0"/>
                <a:cs typeface="Aparajita" pitchFamily="34" charset="0"/>
              </a:rPr>
              <a:t> </a:t>
            </a:r>
            <a:r>
              <a:rPr lang="en-IN" sz="3000" dirty="0" smtClean="0">
                <a:solidFill>
                  <a:schemeClr val="tx2">
                    <a:lumMod val="75000"/>
                  </a:schemeClr>
                </a:solidFill>
                <a:latin typeface="Aparajita" pitchFamily="34" charset="0"/>
                <a:cs typeface="Aparajita" pitchFamily="34" charset="0"/>
              </a:rPr>
              <a:t>(</a:t>
            </a:r>
            <a:r>
              <a:rPr lang="en-IN" sz="3000" u="sng" dirty="0" smtClean="0">
                <a:solidFill>
                  <a:schemeClr val="tx2">
                    <a:lumMod val="75000"/>
                  </a:schemeClr>
                </a:solidFill>
                <a:latin typeface="Aparajita" pitchFamily="34" charset="0"/>
                <a:cs typeface="Aparajita" pitchFamily="34" charset="0"/>
              </a:rPr>
              <a:t>SQL</a:t>
            </a:r>
            <a:r>
              <a:rPr lang="en-IN" sz="3000" dirty="0" smtClean="0">
                <a:solidFill>
                  <a:schemeClr val="tx2">
                    <a:lumMod val="75000"/>
                  </a:schemeClr>
                </a:solidFill>
                <a:latin typeface="Aparajita" pitchFamily="34" charset="0"/>
                <a:cs typeface="Aparajita" pitchFamily="34" charset="0"/>
              </a:rPr>
              <a:t>). </a:t>
            </a:r>
          </a:p>
          <a:p>
            <a:pPr>
              <a:buFont typeface="Arial" pitchFamily="34" charset="0"/>
              <a:buChar char="•"/>
            </a:pPr>
            <a:endParaRPr lang="en-IN" sz="1000" dirty="0" smtClean="0">
              <a:solidFill>
                <a:schemeClr val="tx2">
                  <a:lumMod val="75000"/>
                </a:schemeClr>
              </a:solidFill>
              <a:latin typeface="Aparajita" pitchFamily="34" charset="0"/>
              <a:cs typeface="Aparajita" pitchFamily="34" charset="0"/>
            </a:endParaRPr>
          </a:p>
          <a:p>
            <a:r>
              <a:rPr lang="en-IN" sz="3000" dirty="0" smtClean="0">
                <a:solidFill>
                  <a:schemeClr val="tx2">
                    <a:lumMod val="75000"/>
                  </a:schemeClr>
                </a:solidFill>
                <a:latin typeface="Aparajita" pitchFamily="34" charset="0"/>
                <a:cs typeface="Aparajita" pitchFamily="34" charset="0"/>
              </a:rPr>
              <a:t>Tables can be joined using several join operations (maximum number of joins is limited to 16.)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b.jpg"/>
          <p:cNvPicPr>
            <a:picLocks noChangeAspect="1"/>
          </p:cNvPicPr>
          <p:nvPr/>
        </p:nvPicPr>
        <p:blipFill>
          <a:blip r:embed="rId2"/>
          <a:stretch>
            <a:fillRect/>
          </a:stretch>
        </p:blipFill>
        <p:spPr>
          <a:xfrm>
            <a:off x="0" y="0"/>
            <a:ext cx="3545174" cy="2350605"/>
          </a:xfrm>
          <a:prstGeom prst="rect">
            <a:avLst/>
          </a:prstGeom>
        </p:spPr>
      </p:pic>
      <p:sp>
        <p:nvSpPr>
          <p:cNvPr id="2" name="Title 1"/>
          <p:cNvSpPr>
            <a:spLocks noGrp="1"/>
          </p:cNvSpPr>
          <p:nvPr>
            <p:ph type="title"/>
          </p:nvPr>
        </p:nvSpPr>
        <p:spPr>
          <a:xfrm>
            <a:off x="1447800" y="1447800"/>
            <a:ext cx="8229600" cy="1143000"/>
          </a:xfrm>
        </p:spPr>
        <p:txBody>
          <a:bodyPr>
            <a:normAutofit/>
          </a:bodyPr>
          <a:lstStyle/>
          <a:p>
            <a:r>
              <a:rPr lang="en-IN" sz="6600" dirty="0" smtClean="0">
                <a:solidFill>
                  <a:schemeClr val="tx2">
                    <a:lumMod val="75000"/>
                  </a:schemeClr>
                </a:solidFill>
                <a:latin typeface="Aparajita" pitchFamily="34" charset="0"/>
                <a:cs typeface="Aparajita" pitchFamily="34" charset="0"/>
              </a:rPr>
              <a:t>Evolution of Internet</a:t>
            </a:r>
            <a:endParaRPr lang="en-IN" sz="6600" dirty="0">
              <a:solidFill>
                <a:schemeClr val="tx2">
                  <a:lumMod val="75000"/>
                </a:schemeClr>
              </a:solidFill>
              <a:latin typeface="Aparajita" pitchFamily="34" charset="0"/>
              <a:cs typeface="Aparajita" pitchFamily="34" charset="0"/>
            </a:endParaRPr>
          </a:p>
        </p:txBody>
      </p:sp>
      <p:sp>
        <p:nvSpPr>
          <p:cNvPr id="3" name="Content Placeholder 2"/>
          <p:cNvSpPr>
            <a:spLocks noGrp="1"/>
          </p:cNvSpPr>
          <p:nvPr>
            <p:ph idx="1"/>
          </p:nvPr>
        </p:nvSpPr>
        <p:spPr>
          <a:xfrm>
            <a:off x="457200" y="2743200"/>
            <a:ext cx="8229600" cy="3657600"/>
          </a:xfrm>
        </p:spPr>
        <p:txBody>
          <a:bodyPr>
            <a:normAutofit fontScale="92500" lnSpcReduction="10000"/>
          </a:bodyPr>
          <a:lstStyle/>
          <a:p>
            <a:pPr algn="ctr">
              <a:buNone/>
            </a:pPr>
            <a:r>
              <a:rPr lang="en-IN" sz="2400" dirty="0" smtClean="0"/>
              <a:t>Three stages of Internet Evolution are:</a:t>
            </a:r>
          </a:p>
          <a:p>
            <a:pPr algn="ctr">
              <a:buNone/>
            </a:pPr>
            <a:endParaRPr lang="en-IN" sz="1100" dirty="0" smtClean="0"/>
          </a:p>
          <a:p>
            <a:pPr algn="ctr">
              <a:buFont typeface="Wingdings" pitchFamily="2" charset="2"/>
              <a:buChar char="§"/>
            </a:pPr>
            <a:r>
              <a:rPr lang="en-IN" sz="2600" dirty="0" smtClean="0"/>
              <a:t>WEB  1.0: “Readable”</a:t>
            </a:r>
          </a:p>
          <a:p>
            <a:pPr algn="ctr">
              <a:buNone/>
            </a:pPr>
            <a:r>
              <a:rPr lang="en-IN" sz="2400" dirty="0" smtClean="0"/>
              <a:t>      Closed, Individual Publishing, One-Way Communication, Passive</a:t>
            </a:r>
          </a:p>
          <a:p>
            <a:pPr algn="ctr">
              <a:buNone/>
            </a:pPr>
            <a:r>
              <a:rPr lang="en-IN" sz="2400" dirty="0" smtClean="0"/>
              <a:t>      Involvement, Read-Only Content &amp; Personal Websites.</a:t>
            </a:r>
          </a:p>
          <a:p>
            <a:pPr algn="ctr">
              <a:buNone/>
            </a:pPr>
            <a:endParaRPr lang="en-IN" sz="1100" dirty="0" smtClean="0"/>
          </a:p>
          <a:p>
            <a:pPr algn="ctr">
              <a:buFont typeface="Wingdings" pitchFamily="2" charset="2"/>
              <a:buChar char="§"/>
            </a:pPr>
            <a:r>
              <a:rPr lang="en-IN" sz="2600" dirty="0" smtClean="0"/>
              <a:t>WEB 2.0: “Writable”</a:t>
            </a:r>
          </a:p>
          <a:p>
            <a:pPr algn="ctr">
              <a:buNone/>
            </a:pPr>
            <a:r>
              <a:rPr lang="en-IN" sz="2400" dirty="0" smtClean="0"/>
              <a:t>   Collaborative, Group Participation, Two-Way Communication, Active</a:t>
            </a:r>
          </a:p>
          <a:p>
            <a:pPr algn="ctr">
              <a:buNone/>
            </a:pPr>
            <a:r>
              <a:rPr lang="en-IN" sz="2400" dirty="0" smtClean="0"/>
              <a:t>     Involvement, User-Generated Content &amp; Blogging.</a:t>
            </a:r>
          </a:p>
          <a:p>
            <a:pPr algn="ctr">
              <a:buNone/>
            </a:pPr>
            <a:endParaRPr lang="en-IN" sz="1100" dirty="0" smtClean="0"/>
          </a:p>
          <a:p>
            <a:pPr algn="ctr">
              <a:buFont typeface="Wingdings" pitchFamily="2" charset="2"/>
              <a:buChar char="§"/>
            </a:pPr>
            <a:r>
              <a:rPr lang="en-IN" sz="2600" dirty="0" smtClean="0"/>
              <a:t>WEB  3.0:  “Executable” </a:t>
            </a:r>
            <a:r>
              <a:rPr lang="en-IN" sz="2600" dirty="0" smtClean="0">
                <a:latin typeface="Arabic Typesetting" pitchFamily="66" charset="-78"/>
                <a:cs typeface="Arabic Typesetting" pitchFamily="66" charset="-78"/>
              </a:rPr>
              <a:t>(Semantic Web)</a:t>
            </a:r>
          </a:p>
          <a:p>
            <a:pPr algn="ct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IN" dirty="0" smtClean="0">
                <a:solidFill>
                  <a:schemeClr val="accent5">
                    <a:lumMod val="50000"/>
                  </a:schemeClr>
                </a:solidFill>
                <a:latin typeface="Aharoni" pitchFamily="2" charset="-79"/>
                <a:cs typeface="Aharoni" pitchFamily="2" charset="-79"/>
              </a:rPr>
              <a:t>Semantic Web</a:t>
            </a:r>
            <a:endParaRPr lang="en-IN" dirty="0">
              <a:latin typeface="Aharoni" pitchFamily="2" charset="-79"/>
              <a:cs typeface="Aharoni" pitchFamily="2" charset="-79"/>
            </a:endParaRPr>
          </a:p>
        </p:txBody>
      </p:sp>
      <p:sp>
        <p:nvSpPr>
          <p:cNvPr id="3" name="Content Placeholder 2"/>
          <p:cNvSpPr>
            <a:spLocks noGrp="1"/>
          </p:cNvSpPr>
          <p:nvPr>
            <p:ph idx="1"/>
          </p:nvPr>
        </p:nvSpPr>
        <p:spPr>
          <a:xfrm>
            <a:off x="533400" y="2133600"/>
            <a:ext cx="8229600" cy="4525963"/>
          </a:xfrm>
        </p:spPr>
        <p:txBody>
          <a:bodyPr>
            <a:normAutofit/>
          </a:bodyPr>
          <a:lstStyle/>
          <a:p>
            <a:r>
              <a:rPr lang="en-IN" sz="2200" dirty="0" smtClean="0">
                <a:solidFill>
                  <a:schemeClr val="tx2">
                    <a:lumMod val="75000"/>
                  </a:schemeClr>
                </a:solidFill>
                <a:latin typeface="Arial Unicode MS" pitchFamily="34" charset="-128"/>
                <a:ea typeface="Arial Unicode MS" pitchFamily="34" charset="-128"/>
                <a:cs typeface="Arial Unicode MS" pitchFamily="34" charset="-128"/>
              </a:rPr>
              <a:t>Semantics</a:t>
            </a:r>
            <a:r>
              <a:rPr lang="en-IN" sz="2200" dirty="0" smtClean="0">
                <a:solidFill>
                  <a:schemeClr val="tx2">
                    <a:lumMod val="75000"/>
                  </a:schemeClr>
                </a:solidFill>
                <a:ea typeface="Arial Unicode MS" pitchFamily="34" charset="-128"/>
                <a:cs typeface="Arial Unicode MS" pitchFamily="34" charset="-128"/>
              </a:rPr>
              <a:t> </a:t>
            </a:r>
            <a:r>
              <a:rPr lang="en-IN" sz="2200" dirty="0" smtClean="0">
                <a:solidFill>
                  <a:schemeClr val="tx2">
                    <a:lumMod val="75000"/>
                  </a:schemeClr>
                </a:solidFill>
                <a:latin typeface="Arial Unicode MS" pitchFamily="34" charset="-128"/>
                <a:ea typeface="Arial Unicode MS" pitchFamily="34" charset="-128"/>
                <a:cs typeface="Arial Unicode MS" pitchFamily="34" charset="-128"/>
              </a:rPr>
              <a:t>means the meaning and interpretation of words, signs, and sentence structure. </a:t>
            </a:r>
          </a:p>
          <a:p>
            <a:endParaRPr lang="en-IN" sz="2200" dirty="0" smtClean="0">
              <a:solidFill>
                <a:schemeClr val="tx2">
                  <a:lumMod val="75000"/>
                </a:schemeClr>
              </a:solidFill>
              <a:latin typeface="Arial Unicode MS" pitchFamily="34" charset="-128"/>
              <a:ea typeface="Arial Unicode MS" pitchFamily="34" charset="-128"/>
              <a:cs typeface="Arial Unicode MS" pitchFamily="34" charset="-128"/>
            </a:endParaRPr>
          </a:p>
          <a:p>
            <a:r>
              <a:rPr lang="en-IN" sz="2200" dirty="0" smtClean="0">
                <a:solidFill>
                  <a:schemeClr val="tx2">
                    <a:lumMod val="75000"/>
                  </a:schemeClr>
                </a:solidFill>
                <a:latin typeface="Arial Unicode MS" pitchFamily="34" charset="-128"/>
                <a:ea typeface="Arial Unicode MS" pitchFamily="34" charset="-128"/>
                <a:cs typeface="Arial Unicode MS" pitchFamily="34" charset="-128"/>
              </a:rPr>
              <a:t>It is a project that should provide a common framework that allows data to be shared and reused across application, enterprise, and community boundaries. It is a collaborative effort led by World Wide Web Consortium (W3C).</a:t>
            </a:r>
          </a:p>
          <a:p>
            <a:pPr>
              <a:buNone/>
            </a:pPr>
            <a:endParaRPr lang="en-IN" sz="2200" dirty="0" smtClean="0">
              <a:solidFill>
                <a:schemeClr val="tx2">
                  <a:lumMod val="75000"/>
                </a:schemeClr>
              </a:solidFill>
              <a:latin typeface="Arial Unicode MS" pitchFamily="34" charset="-128"/>
              <a:ea typeface="Arial Unicode MS" pitchFamily="34" charset="-128"/>
              <a:cs typeface="Arial Unicode MS" pitchFamily="34" charset="-128"/>
            </a:endParaRPr>
          </a:p>
          <a:p>
            <a:r>
              <a:rPr lang="en-IN" sz="2200" dirty="0" smtClean="0">
                <a:solidFill>
                  <a:schemeClr val="tx2">
                    <a:lumMod val="75000"/>
                  </a:schemeClr>
                </a:solidFill>
                <a:latin typeface="Arial Unicode MS" pitchFamily="34" charset="-128"/>
                <a:ea typeface="Arial Unicode MS" pitchFamily="34" charset="-128"/>
                <a:cs typeface="Arial Unicode MS" pitchFamily="34" charset="-128"/>
              </a:rPr>
              <a:t>It lets the web and computers to analyze all its contents, links and transactions that occur over the network.</a:t>
            </a:r>
          </a:p>
          <a:p>
            <a:endParaRPr lang="en-IN" dirty="0"/>
          </a:p>
        </p:txBody>
      </p:sp>
      <p:pic>
        <p:nvPicPr>
          <p:cNvPr id="4" name="Picture 3" descr="linkedData.png"/>
          <p:cNvPicPr>
            <a:picLocks noChangeAspect="1"/>
          </p:cNvPicPr>
          <p:nvPr/>
        </p:nvPicPr>
        <p:blipFill>
          <a:blip r:embed="rId2"/>
          <a:stretch>
            <a:fillRect/>
          </a:stretch>
        </p:blipFill>
        <p:spPr>
          <a:xfrm>
            <a:off x="990600" y="304800"/>
            <a:ext cx="1523810" cy="15238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828800"/>
            <a:ext cx="8229600" cy="5029200"/>
          </a:xfrm>
        </p:spPr>
        <p:txBody>
          <a:bodyPr/>
          <a:lstStyle/>
          <a:p>
            <a:pPr>
              <a:buNone/>
            </a:pPr>
            <a:r>
              <a:rPr lang="en-IN" sz="2000" dirty="0" smtClean="0">
                <a:solidFill>
                  <a:schemeClr val="tx2">
                    <a:lumMod val="75000"/>
                  </a:schemeClr>
                </a:solidFill>
              </a:rPr>
              <a:t>According to Conrad Wolfram, the term </a:t>
            </a:r>
            <a:r>
              <a:rPr lang="en-IN" sz="2000" b="1" dirty="0" smtClean="0">
                <a:solidFill>
                  <a:schemeClr val="tx2">
                    <a:lumMod val="75000"/>
                  </a:schemeClr>
                </a:solidFill>
              </a:rPr>
              <a:t>Web 3.0 </a:t>
            </a:r>
            <a:r>
              <a:rPr lang="en-IN" sz="2000" dirty="0" smtClean="0">
                <a:solidFill>
                  <a:schemeClr val="tx2">
                    <a:lumMod val="75000"/>
                  </a:schemeClr>
                </a:solidFill>
              </a:rPr>
              <a:t>(“Semantic Web”)</a:t>
            </a:r>
          </a:p>
          <a:p>
            <a:pPr>
              <a:buNone/>
            </a:pPr>
            <a:r>
              <a:rPr lang="en-IN" sz="2000" dirty="0" smtClean="0">
                <a:solidFill>
                  <a:schemeClr val="tx2">
                    <a:lumMod val="75000"/>
                  </a:schemeClr>
                </a:solidFill>
              </a:rPr>
              <a:t>describes sites where computers will be generating raw data on their</a:t>
            </a:r>
          </a:p>
          <a:p>
            <a:pPr>
              <a:buNone/>
            </a:pPr>
            <a:r>
              <a:rPr lang="en-IN" sz="2000" dirty="0" smtClean="0">
                <a:solidFill>
                  <a:schemeClr val="tx2">
                    <a:lumMod val="75000"/>
                  </a:schemeClr>
                </a:solidFill>
              </a:rPr>
              <a:t>own.  </a:t>
            </a:r>
          </a:p>
          <a:p>
            <a:pPr>
              <a:buNone/>
            </a:pPr>
            <a:endParaRPr lang="en-IN" sz="1000" dirty="0" smtClean="0"/>
          </a:p>
          <a:p>
            <a:pPr>
              <a:buNone/>
            </a:pPr>
            <a:r>
              <a:rPr lang="en-IN" sz="2000" dirty="0" smtClean="0">
                <a:solidFill>
                  <a:schemeClr val="accent4">
                    <a:lumMod val="75000"/>
                  </a:schemeClr>
                </a:solidFill>
              </a:rPr>
              <a:t>The Internet will be able to perform tasks faster and more efficiently, such as</a:t>
            </a:r>
          </a:p>
          <a:p>
            <a:pPr>
              <a:buNone/>
            </a:pPr>
            <a:r>
              <a:rPr lang="en-IN" sz="2000" dirty="0" smtClean="0">
                <a:solidFill>
                  <a:schemeClr val="accent4">
                    <a:lumMod val="75000"/>
                  </a:schemeClr>
                </a:solidFill>
              </a:rPr>
              <a:t>search engines being able to search for the actual individual users interests,</a:t>
            </a:r>
          </a:p>
          <a:p>
            <a:pPr>
              <a:buNone/>
            </a:pPr>
            <a:r>
              <a:rPr lang="en-IN" sz="2000" dirty="0" smtClean="0">
                <a:solidFill>
                  <a:schemeClr val="accent4">
                    <a:lumMod val="75000"/>
                  </a:schemeClr>
                </a:solidFill>
              </a:rPr>
              <a:t>and not just for the keyword typed into search engines. </a:t>
            </a:r>
          </a:p>
          <a:p>
            <a:pPr>
              <a:buNone/>
            </a:pPr>
            <a:endParaRPr lang="en-IN" sz="1000" dirty="0" smtClean="0">
              <a:solidFill>
                <a:schemeClr val="accent4">
                  <a:lumMod val="75000"/>
                </a:schemeClr>
              </a:solidFill>
            </a:endParaRPr>
          </a:p>
          <a:p>
            <a:pPr>
              <a:buNone/>
            </a:pPr>
            <a:r>
              <a:rPr lang="en-IN" sz="2000" dirty="0" smtClean="0">
                <a:solidFill>
                  <a:schemeClr val="accent4">
                    <a:lumMod val="75000"/>
                  </a:schemeClr>
                </a:solidFill>
              </a:rPr>
              <a:t>This brings us to Semantic Search.</a:t>
            </a:r>
          </a:p>
          <a:p>
            <a:pPr>
              <a:buNone/>
            </a:pPr>
            <a:endParaRPr lang="en-IN" sz="1000" dirty="0" smtClean="0">
              <a:solidFill>
                <a:schemeClr val="accent2">
                  <a:lumMod val="50000"/>
                </a:schemeClr>
              </a:solidFill>
            </a:endParaRPr>
          </a:p>
          <a:p>
            <a:pPr>
              <a:buNone/>
            </a:pPr>
            <a:r>
              <a:rPr lang="en-IN" sz="2000" dirty="0" smtClean="0">
                <a:solidFill>
                  <a:schemeClr val="accent2">
                    <a:lumMod val="50000"/>
                  </a:schemeClr>
                </a:solidFill>
              </a:rPr>
              <a:t> </a:t>
            </a:r>
            <a:r>
              <a:rPr lang="en-IN" sz="2000" b="1" dirty="0" smtClean="0">
                <a:solidFill>
                  <a:schemeClr val="accent2">
                    <a:lumMod val="50000"/>
                  </a:schemeClr>
                </a:solidFill>
              </a:rPr>
              <a:t>Semantic search</a:t>
            </a:r>
            <a:r>
              <a:rPr lang="en-IN" sz="2000" dirty="0" smtClean="0">
                <a:solidFill>
                  <a:schemeClr val="accent2">
                    <a:lumMod val="50000"/>
                  </a:schemeClr>
                </a:solidFill>
              </a:rPr>
              <a:t> seeks to improve search accuracy by understanding</a:t>
            </a:r>
          </a:p>
          <a:p>
            <a:pPr>
              <a:buNone/>
            </a:pPr>
            <a:r>
              <a:rPr lang="en-IN" sz="2000" dirty="0" smtClean="0">
                <a:solidFill>
                  <a:schemeClr val="accent2">
                    <a:lumMod val="50000"/>
                  </a:schemeClr>
                </a:solidFill>
              </a:rPr>
              <a:t>searcher intent and the contextual meaning of terms as they appear in the</a:t>
            </a:r>
          </a:p>
          <a:p>
            <a:pPr>
              <a:buNone/>
            </a:pPr>
            <a:r>
              <a:rPr lang="en-IN" sz="2000" dirty="0" smtClean="0">
                <a:solidFill>
                  <a:schemeClr val="accent2">
                    <a:lumMod val="50000"/>
                  </a:schemeClr>
                </a:solidFill>
              </a:rPr>
              <a:t>searchable data space, whether on the Web or within a closed system, to</a:t>
            </a:r>
          </a:p>
          <a:p>
            <a:pPr>
              <a:buNone/>
            </a:pPr>
            <a:r>
              <a:rPr lang="en-IN" sz="2000" dirty="0" smtClean="0">
                <a:solidFill>
                  <a:schemeClr val="accent2">
                    <a:lumMod val="50000"/>
                  </a:schemeClr>
                </a:solidFill>
              </a:rPr>
              <a:t>generate more relevant results.</a:t>
            </a:r>
          </a:p>
          <a:p>
            <a:pPr>
              <a:buNone/>
            </a:pPr>
            <a:endParaRPr lang="en-IN" dirty="0"/>
          </a:p>
        </p:txBody>
      </p:sp>
      <p:sp>
        <p:nvSpPr>
          <p:cNvPr id="4" name="TextBox 3"/>
          <p:cNvSpPr txBox="1"/>
          <p:nvPr/>
        </p:nvSpPr>
        <p:spPr>
          <a:xfrm>
            <a:off x="609600" y="609600"/>
            <a:ext cx="8534400" cy="1015663"/>
          </a:xfrm>
          <a:prstGeom prst="rect">
            <a:avLst/>
          </a:prstGeom>
          <a:noFill/>
        </p:spPr>
        <p:txBody>
          <a:bodyPr wrap="square" rtlCol="0">
            <a:spAutoFit/>
          </a:bodyPr>
          <a:lstStyle/>
          <a:p>
            <a:r>
              <a:rPr lang="en-IN" sz="6000" b="1" dirty="0" smtClean="0">
                <a:solidFill>
                  <a:schemeClr val="accent5">
                    <a:lumMod val="50000"/>
                  </a:schemeClr>
                </a:solidFill>
                <a:effectLst>
                  <a:outerShdw blurRad="38100" dist="38100" dir="2700000" algn="tl">
                    <a:srgbClr val="000000">
                      <a:alpha val="43137"/>
                    </a:srgbClr>
                  </a:outerShdw>
                </a:effectLst>
                <a:latin typeface="Baskerville Old Face" pitchFamily="18" charset="0"/>
              </a:rPr>
              <a:t>WEB </a:t>
            </a:r>
            <a:r>
              <a:rPr lang="en-IN" sz="6000" b="1" dirty="0" smtClean="0">
                <a:solidFill>
                  <a:schemeClr val="accent5">
                    <a:lumMod val="50000"/>
                  </a:schemeClr>
                </a:solidFill>
                <a:effectLst>
                  <a:outerShdw blurRad="38100" dist="38100" dir="2700000" algn="tl">
                    <a:srgbClr val="000000">
                      <a:alpha val="43137"/>
                    </a:srgbClr>
                  </a:outerShdw>
                </a:effectLst>
                <a:latin typeface="Andalus" pitchFamily="18" charset="-78"/>
                <a:cs typeface="Andalus" pitchFamily="18" charset="-78"/>
              </a:rPr>
              <a:t>3.0</a:t>
            </a:r>
            <a:endParaRPr lang="en-IN" sz="6000" b="1" dirty="0">
              <a:solidFill>
                <a:schemeClr val="accent5">
                  <a:lumMod val="50000"/>
                </a:schemeClr>
              </a:solidFill>
              <a:effectLst>
                <a:outerShdw blurRad="38100" dist="38100" dir="2700000" algn="tl">
                  <a:srgbClr val="000000">
                    <a:alpha val="43137"/>
                  </a:srgbClr>
                </a:outerShdw>
              </a:effectLst>
              <a:latin typeface="Andalus" pitchFamily="18" charset="-78"/>
              <a:cs typeface="Andalus" pitchFamily="18" charset="-78"/>
            </a:endParaRPr>
          </a:p>
        </p:txBody>
      </p:sp>
      <p:pic>
        <p:nvPicPr>
          <p:cNvPr id="8" name="Picture 7" descr="sw.jpg"/>
          <p:cNvPicPr>
            <a:picLocks noChangeAspect="1"/>
          </p:cNvPicPr>
          <p:nvPr/>
        </p:nvPicPr>
        <p:blipFill>
          <a:blip r:embed="rId3"/>
          <a:stretch>
            <a:fillRect/>
          </a:stretch>
        </p:blipFill>
        <p:spPr>
          <a:xfrm>
            <a:off x="5730240" y="-14067"/>
            <a:ext cx="2600325" cy="1752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553200"/>
          </a:xfrm>
        </p:spPr>
        <p:txBody>
          <a:bodyPr>
            <a:normAutofit fontScale="25000" lnSpcReduction="20000"/>
          </a:bodyPr>
          <a:lstStyle/>
          <a:p>
            <a:pPr>
              <a:lnSpc>
                <a:spcPct val="120000"/>
              </a:lnSpc>
              <a:buNone/>
            </a:pPr>
            <a:r>
              <a:rPr lang="en-IN" sz="8000" b="1" dirty="0" smtClean="0">
                <a:solidFill>
                  <a:srgbClr val="294261"/>
                </a:solidFill>
                <a:effectLst>
                  <a:outerShdw blurRad="38100" dist="38100" dir="2700000" algn="tl">
                    <a:srgbClr val="000000">
                      <a:alpha val="43137"/>
                    </a:srgbClr>
                  </a:outerShdw>
                </a:effectLst>
                <a:cs typeface="Aparajita" pitchFamily="34" charset="0"/>
              </a:rPr>
              <a:t>LINKED  DATA </a:t>
            </a:r>
            <a:r>
              <a:rPr lang="en-IN" sz="8000" dirty="0" smtClean="0">
                <a:solidFill>
                  <a:srgbClr val="294261"/>
                </a:solidFill>
                <a:effectLst>
                  <a:outerShdw blurRad="38100" dist="38100" dir="2700000" algn="tl">
                    <a:srgbClr val="000000">
                      <a:alpha val="43137"/>
                    </a:srgbClr>
                  </a:outerShdw>
                </a:effectLst>
                <a:cs typeface="Aparajita" pitchFamily="34" charset="0"/>
              </a:rPr>
              <a:t> is a method of publishing structured data so that it can be</a:t>
            </a:r>
          </a:p>
          <a:p>
            <a:pPr>
              <a:lnSpc>
                <a:spcPct val="120000"/>
              </a:lnSpc>
              <a:buNone/>
            </a:pPr>
            <a:r>
              <a:rPr lang="en-IN" sz="8000" dirty="0" smtClean="0">
                <a:solidFill>
                  <a:srgbClr val="294261"/>
                </a:solidFill>
                <a:effectLst>
                  <a:outerShdw blurRad="38100" dist="38100" dir="2700000" algn="tl">
                    <a:srgbClr val="000000">
                      <a:alpha val="43137"/>
                    </a:srgbClr>
                  </a:outerShdw>
                </a:effectLst>
                <a:cs typeface="Aparajita" pitchFamily="34" charset="0"/>
              </a:rPr>
              <a:t>interlinked and become more useful through semantic queries[1</a:t>
            </a:r>
            <a:r>
              <a:rPr lang="en-IN" sz="7200" dirty="0" smtClean="0">
                <a:solidFill>
                  <a:srgbClr val="294261"/>
                </a:solidFill>
                <a:effectLst>
                  <a:outerShdw blurRad="38100" dist="38100" dir="2700000" algn="tl">
                    <a:srgbClr val="000000">
                      <a:alpha val="43137"/>
                    </a:srgbClr>
                  </a:outerShdw>
                </a:effectLst>
                <a:cs typeface="Aparajita" pitchFamily="34" charset="0"/>
              </a:rPr>
              <a:t>].</a:t>
            </a:r>
            <a:r>
              <a:rPr lang="en-IN" sz="7200" b="1" dirty="0" smtClean="0">
                <a:solidFill>
                  <a:srgbClr val="294261"/>
                </a:solidFill>
                <a:effectLst>
                  <a:outerShdw blurRad="38100" dist="38100" dir="2700000" algn="tl">
                    <a:srgbClr val="000000">
                      <a:alpha val="43137"/>
                    </a:srgbClr>
                  </a:outerShdw>
                </a:effectLst>
                <a:cs typeface="Aparajita" pitchFamily="34" charset="0"/>
              </a:rPr>
              <a:t> </a:t>
            </a:r>
          </a:p>
          <a:p>
            <a:pPr>
              <a:buNone/>
            </a:pPr>
            <a:endParaRPr lang="en-IN" sz="7200" dirty="0" smtClean="0">
              <a:solidFill>
                <a:srgbClr val="294261"/>
              </a:solidFill>
              <a:effectLst>
                <a:outerShdw blurRad="38100" dist="38100" dir="2700000" algn="tl">
                  <a:srgbClr val="000000">
                    <a:alpha val="43137"/>
                  </a:srgbClr>
                </a:outerShdw>
              </a:effectLst>
              <a:cs typeface="Aparajita" pitchFamily="34" charset="0"/>
            </a:endParaRPr>
          </a:p>
          <a:p>
            <a:pPr>
              <a:buNone/>
            </a:pPr>
            <a:r>
              <a:rPr lang="en-IN" sz="8000" dirty="0" smtClean="0">
                <a:solidFill>
                  <a:schemeClr val="accent5">
                    <a:lumMod val="75000"/>
                  </a:schemeClr>
                </a:solidFill>
                <a:effectLst>
                  <a:outerShdw blurRad="38100" dist="38100" dir="2700000" algn="tl">
                    <a:srgbClr val="000000">
                      <a:alpha val="43137"/>
                    </a:srgbClr>
                  </a:outerShdw>
                </a:effectLst>
                <a:latin typeface="Arial Narrow" pitchFamily="34" charset="0"/>
                <a:cs typeface="Aparajita" pitchFamily="34" charset="0"/>
              </a:rPr>
              <a:t>Linked data builds upon standard Web technologies such as HTTP, RDF and URIs, but</a:t>
            </a:r>
          </a:p>
          <a:p>
            <a:pPr>
              <a:buNone/>
            </a:pPr>
            <a:r>
              <a:rPr lang="en-IN" sz="8000" dirty="0" smtClean="0">
                <a:solidFill>
                  <a:schemeClr val="accent5">
                    <a:lumMod val="75000"/>
                  </a:schemeClr>
                </a:solidFill>
                <a:effectLst>
                  <a:outerShdw blurRad="38100" dist="38100" dir="2700000" algn="tl">
                    <a:srgbClr val="000000">
                      <a:alpha val="43137"/>
                    </a:srgbClr>
                  </a:outerShdw>
                </a:effectLst>
                <a:latin typeface="Arial Narrow" pitchFamily="34" charset="0"/>
                <a:cs typeface="Aparajita" pitchFamily="34" charset="0"/>
              </a:rPr>
              <a:t>Rather than using them to serve web pages for human readers, it extends them to</a:t>
            </a:r>
          </a:p>
          <a:p>
            <a:pPr>
              <a:buNone/>
            </a:pPr>
            <a:r>
              <a:rPr lang="en-IN" sz="8000" dirty="0" smtClean="0">
                <a:solidFill>
                  <a:schemeClr val="accent5">
                    <a:lumMod val="75000"/>
                  </a:schemeClr>
                </a:solidFill>
                <a:effectLst>
                  <a:outerShdw blurRad="38100" dist="38100" dir="2700000" algn="tl">
                    <a:srgbClr val="000000">
                      <a:alpha val="43137"/>
                    </a:srgbClr>
                  </a:outerShdw>
                </a:effectLst>
                <a:latin typeface="Arial Narrow" pitchFamily="34" charset="0"/>
                <a:cs typeface="Aparajita" pitchFamily="34" charset="0"/>
              </a:rPr>
              <a:t>share information in a way that can be read automatically by computers.</a:t>
            </a:r>
          </a:p>
          <a:p>
            <a:pPr>
              <a:buNone/>
            </a:pPr>
            <a:endParaRPr lang="en-IN" sz="800" dirty="0" smtClean="0">
              <a:solidFill>
                <a:srgbClr val="742912"/>
              </a:solidFill>
              <a:cs typeface="Aparajita" pitchFamily="34" charset="0"/>
            </a:endParaRPr>
          </a:p>
          <a:p>
            <a:pPr>
              <a:buNone/>
            </a:pPr>
            <a:endParaRPr lang="en-IN" sz="800" dirty="0" smtClean="0">
              <a:solidFill>
                <a:srgbClr val="742912"/>
              </a:solidFill>
              <a:cs typeface="Aparajita" pitchFamily="34" charset="0"/>
            </a:endParaRPr>
          </a:p>
          <a:p>
            <a:pPr>
              <a:buNone/>
            </a:pPr>
            <a:endParaRPr lang="en-IN" sz="800" dirty="0" smtClean="0">
              <a:solidFill>
                <a:srgbClr val="742912"/>
              </a:solidFill>
              <a:cs typeface="Aparajita" pitchFamily="34" charset="0"/>
            </a:endParaRPr>
          </a:p>
          <a:p>
            <a:pPr>
              <a:buNone/>
            </a:pPr>
            <a:endParaRPr lang="en-IN" sz="800" dirty="0" smtClean="0">
              <a:solidFill>
                <a:srgbClr val="742912"/>
              </a:solidFill>
              <a:cs typeface="Aparajita" pitchFamily="34" charset="0"/>
            </a:endParaRPr>
          </a:p>
          <a:p>
            <a:pPr>
              <a:buNone/>
            </a:pPr>
            <a:endParaRPr lang="en-IN" sz="800" dirty="0" smtClean="0">
              <a:solidFill>
                <a:srgbClr val="742912"/>
              </a:solidFill>
              <a:cs typeface="Aparajita" pitchFamily="34" charset="0"/>
            </a:endParaRPr>
          </a:p>
          <a:p>
            <a:pPr>
              <a:buNone/>
            </a:pPr>
            <a:endParaRPr lang="en-IN" sz="800" dirty="0" smtClean="0">
              <a:solidFill>
                <a:srgbClr val="742912"/>
              </a:solidFill>
              <a:cs typeface="Aparajita" pitchFamily="34" charset="0"/>
            </a:endParaRPr>
          </a:p>
          <a:p>
            <a:pPr>
              <a:buNone/>
            </a:pPr>
            <a:endParaRPr lang="en-IN" sz="800" dirty="0" smtClean="0">
              <a:solidFill>
                <a:srgbClr val="742912"/>
              </a:solidFill>
              <a:cs typeface="Aparajita" pitchFamily="34" charset="0"/>
            </a:endParaRPr>
          </a:p>
          <a:p>
            <a:pPr>
              <a:buNone/>
            </a:pPr>
            <a:r>
              <a:rPr lang="en-IN" sz="8000" b="1" dirty="0" smtClean="0">
                <a:solidFill>
                  <a:srgbClr val="742912"/>
                </a:solidFill>
                <a:effectLst>
                  <a:outerShdw blurRad="38100" dist="38100" dir="2700000" algn="tl">
                    <a:srgbClr val="000000">
                      <a:alpha val="43137"/>
                    </a:srgbClr>
                  </a:outerShdw>
                </a:effectLst>
                <a:cs typeface="Aparajita" pitchFamily="34" charset="0"/>
              </a:rPr>
              <a:t>ONTOLOGY</a:t>
            </a:r>
            <a:r>
              <a:rPr lang="en-IN" sz="8000" dirty="0" smtClean="0">
                <a:solidFill>
                  <a:srgbClr val="742912"/>
                </a:solidFill>
                <a:effectLst>
                  <a:outerShdw blurRad="38100" dist="38100" dir="2700000" algn="tl">
                    <a:srgbClr val="000000">
                      <a:alpha val="43137"/>
                    </a:srgbClr>
                  </a:outerShdw>
                </a:effectLst>
                <a:cs typeface="Aparajita" pitchFamily="34" charset="0"/>
              </a:rPr>
              <a:t> is a description (like a formal specification of a program) of the</a:t>
            </a:r>
          </a:p>
          <a:p>
            <a:pPr>
              <a:buNone/>
            </a:pPr>
            <a:r>
              <a:rPr lang="en-IN" sz="8000" dirty="0" smtClean="0">
                <a:solidFill>
                  <a:srgbClr val="742912"/>
                </a:solidFill>
                <a:effectLst>
                  <a:outerShdw blurRad="38100" dist="38100" dir="2700000" algn="tl">
                    <a:srgbClr val="000000">
                      <a:alpha val="43137"/>
                    </a:srgbClr>
                  </a:outerShdw>
                </a:effectLst>
                <a:cs typeface="Aparajita" pitchFamily="34" charset="0"/>
              </a:rPr>
              <a:t>concepts and relationships that can exist for an agent or a community of</a:t>
            </a:r>
          </a:p>
          <a:p>
            <a:pPr>
              <a:buNone/>
            </a:pPr>
            <a:r>
              <a:rPr lang="en-IN" sz="8000" dirty="0" smtClean="0">
                <a:solidFill>
                  <a:srgbClr val="742912"/>
                </a:solidFill>
                <a:effectLst>
                  <a:outerShdw blurRad="38100" dist="38100" dir="2700000" algn="tl">
                    <a:srgbClr val="000000">
                      <a:alpha val="43137"/>
                    </a:srgbClr>
                  </a:outerShdw>
                </a:effectLst>
                <a:cs typeface="Aparajita" pitchFamily="34" charset="0"/>
              </a:rPr>
              <a:t>agents</a:t>
            </a:r>
            <a:r>
              <a:rPr lang="en-IN" sz="7200" dirty="0" smtClean="0">
                <a:solidFill>
                  <a:srgbClr val="742912"/>
                </a:solidFill>
                <a:effectLst>
                  <a:outerShdw blurRad="38100" dist="38100" dir="2700000" algn="tl">
                    <a:srgbClr val="000000">
                      <a:alpha val="43137"/>
                    </a:srgbClr>
                  </a:outerShdw>
                </a:effectLst>
                <a:cs typeface="Aparajita" pitchFamily="34" charset="0"/>
              </a:rPr>
              <a:t>. </a:t>
            </a:r>
          </a:p>
          <a:p>
            <a:pPr>
              <a:buNone/>
            </a:pPr>
            <a:endParaRPr lang="en-IN" sz="8000" dirty="0" smtClean="0">
              <a:solidFill>
                <a:srgbClr val="742912"/>
              </a:solidFill>
              <a:effectLst>
                <a:outerShdw blurRad="38100" dist="38100" dir="2700000" algn="tl">
                  <a:srgbClr val="000000">
                    <a:alpha val="43137"/>
                  </a:srgbClr>
                </a:outerShdw>
              </a:effectLst>
              <a:latin typeface="Arial Narrow" pitchFamily="34" charset="0"/>
              <a:cs typeface="Aparajita" pitchFamily="34" charset="0"/>
            </a:endParaRPr>
          </a:p>
          <a:p>
            <a:pPr>
              <a:buNone/>
            </a:pPr>
            <a:r>
              <a:rPr lang="en-IN" sz="8000"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Aparajita" pitchFamily="34" charset="0"/>
              </a:rPr>
              <a:t>It is a specification used for making ontological commitments. </a:t>
            </a:r>
          </a:p>
          <a:p>
            <a:pPr>
              <a:buNone/>
            </a:pPr>
            <a:endParaRPr lang="en-IN" sz="4000"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Aparajita" pitchFamily="34" charset="0"/>
            </a:endParaRPr>
          </a:p>
          <a:p>
            <a:pPr>
              <a:buNone/>
            </a:pPr>
            <a:r>
              <a:rPr lang="en-IN" sz="8000"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Aparajita" pitchFamily="34" charset="0"/>
              </a:rPr>
              <a:t>An ontological commitment is an agreement to use a vocabulary (i.e., ask queries and</a:t>
            </a:r>
          </a:p>
          <a:p>
            <a:pPr>
              <a:buNone/>
            </a:pPr>
            <a:r>
              <a:rPr lang="en-IN" sz="8000"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Aparajita" pitchFamily="34" charset="0"/>
              </a:rPr>
              <a:t>make assertions) in a way that is consistent (but not complete) with respect to the</a:t>
            </a:r>
          </a:p>
          <a:p>
            <a:pPr>
              <a:buNone/>
            </a:pPr>
            <a:r>
              <a:rPr lang="en-IN" sz="8000"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Aparajita" pitchFamily="34" charset="0"/>
              </a:rPr>
              <a:t>theory specified by an ontology. Agents then commit to ontologies and ontologies are</a:t>
            </a:r>
          </a:p>
          <a:p>
            <a:pPr>
              <a:buNone/>
            </a:pPr>
            <a:r>
              <a:rPr lang="en-IN" sz="8000"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Aparajita" pitchFamily="34" charset="0"/>
              </a:rPr>
              <a:t>designed so that the knowledge can be shared among these agents.</a:t>
            </a:r>
          </a:p>
          <a:p>
            <a:pPr>
              <a:buNone/>
            </a:pPr>
            <a:endParaRPr lang="en-IN" sz="8000" dirty="0" smtClean="0">
              <a:solidFill>
                <a:srgbClr val="742912"/>
              </a:solidFill>
              <a:effectLst>
                <a:outerShdw blurRad="38100" dist="38100" dir="2700000" algn="tl">
                  <a:srgbClr val="000000">
                    <a:alpha val="43137"/>
                  </a:srgbClr>
                </a:outerShdw>
              </a:effectLst>
              <a:latin typeface="Arial Narrow" pitchFamily="34" charset="0"/>
              <a:cs typeface="Aparajita" pitchFamily="34" charset="0"/>
            </a:endParaRPr>
          </a:p>
          <a:p>
            <a:pPr>
              <a:buNone/>
            </a:pPr>
            <a:r>
              <a:rPr lang="en-IN" sz="7200" dirty="0" smtClean="0">
                <a:cs typeface="Aparajita" pitchFamily="34" charset="0"/>
              </a:rPr>
              <a:t>[1]Semantic queries allow for queries and analytics of associative and contextual</a:t>
            </a:r>
          </a:p>
          <a:p>
            <a:pPr>
              <a:buNone/>
            </a:pPr>
            <a:r>
              <a:rPr lang="en-IN" sz="7200" dirty="0" smtClean="0">
                <a:cs typeface="Aparajita" pitchFamily="34" charset="0"/>
              </a:rPr>
              <a:t>nature.  It enable the retrieval of both explicitly and implicitly derived information</a:t>
            </a:r>
          </a:p>
          <a:p>
            <a:pPr>
              <a:buNone/>
            </a:pPr>
            <a:r>
              <a:rPr lang="en-IN" sz="7200" dirty="0" smtClean="0">
                <a:cs typeface="Aparajita" pitchFamily="34" charset="0"/>
              </a:rPr>
              <a:t>based on syntactic, semantic and structural information contained in data.</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10600" cy="609600"/>
          </a:xfrm>
        </p:spPr>
        <p:txBody>
          <a:bodyPr>
            <a:normAutofit fontScale="25000" lnSpcReduction="20000"/>
          </a:bodyPr>
          <a:lstStyle/>
          <a:p>
            <a:pPr algn="ctr">
              <a:buNone/>
            </a:pPr>
            <a:r>
              <a:rPr lang="en-IN" sz="16000" dirty="0" smtClean="0">
                <a:solidFill>
                  <a:schemeClr val="accent4">
                    <a:lumMod val="75000"/>
                  </a:schemeClr>
                </a:solidFill>
                <a:latin typeface="Aharoni" pitchFamily="2" charset="-79"/>
                <a:cs typeface="Aharoni" pitchFamily="2" charset="-79"/>
              </a:rPr>
              <a:t>THE  DIFFERENCE</a:t>
            </a:r>
            <a:r>
              <a:rPr lang="en-IN" sz="24000" dirty="0" smtClean="0">
                <a:solidFill>
                  <a:schemeClr val="accent4">
                    <a:lumMod val="75000"/>
                  </a:schemeClr>
                </a:solidFill>
                <a:latin typeface="Aharoni" pitchFamily="2" charset="-79"/>
                <a:cs typeface="Aharoni" pitchFamily="2" charset="-79"/>
              </a:rPr>
              <a:t>:</a:t>
            </a:r>
          </a:p>
          <a:p>
            <a:pPr>
              <a:buNone/>
            </a:pPr>
            <a:r>
              <a:rPr lang="en-IN" dirty="0" smtClean="0"/>
              <a:t> </a:t>
            </a:r>
          </a:p>
          <a:p>
            <a:pPr>
              <a:buNone/>
            </a:pPr>
            <a:endParaRPr lang="en-IN" dirty="0"/>
          </a:p>
        </p:txBody>
      </p:sp>
      <p:graphicFrame>
        <p:nvGraphicFramePr>
          <p:cNvPr id="4" name="Table 3"/>
          <p:cNvGraphicFramePr>
            <a:graphicFrameLocks noGrp="1"/>
          </p:cNvGraphicFramePr>
          <p:nvPr/>
        </p:nvGraphicFramePr>
        <p:xfrm>
          <a:off x="228600" y="762000"/>
          <a:ext cx="8763000" cy="5919495"/>
        </p:xfrm>
        <a:graphic>
          <a:graphicData uri="http://schemas.openxmlformats.org/drawingml/2006/table">
            <a:tbl>
              <a:tblPr firstRow="1" bandRow="1">
                <a:tableStyleId>{5C22544A-7EE6-4342-B048-85BDC9FD1C3A}</a:tableStyleId>
              </a:tblPr>
              <a:tblGrid>
                <a:gridCol w="4381500"/>
                <a:gridCol w="4381500"/>
              </a:tblGrid>
              <a:tr h="685800">
                <a:tc>
                  <a:txBody>
                    <a:bodyPr/>
                    <a:lstStyle/>
                    <a:p>
                      <a:pPr algn="ctr"/>
                      <a:r>
                        <a:rPr lang="en-IN" sz="3600" dirty="0" smtClean="0"/>
                        <a:t>RDBMS</a:t>
                      </a:r>
                      <a:endParaRPr lang="en-IN" sz="3600" dirty="0"/>
                    </a:p>
                  </a:txBody>
                  <a:tcPr/>
                </a:tc>
                <a:tc>
                  <a:txBody>
                    <a:bodyPr/>
                    <a:lstStyle/>
                    <a:p>
                      <a:pPr algn="ctr"/>
                      <a:r>
                        <a:rPr lang="en-IN" sz="3600" dirty="0" smtClean="0"/>
                        <a:t>LINKED</a:t>
                      </a:r>
                      <a:r>
                        <a:rPr lang="en-IN" sz="3600" baseline="0" dirty="0" smtClean="0"/>
                        <a:t>  DATA</a:t>
                      </a:r>
                      <a:endParaRPr lang="en-IN" sz="3600" dirty="0"/>
                    </a:p>
                  </a:txBody>
                  <a:tcPr/>
                </a:tc>
              </a:tr>
              <a:tr h="762000">
                <a:tc>
                  <a:txBody>
                    <a:bodyPr/>
                    <a:lstStyle/>
                    <a:p>
                      <a:r>
                        <a:rPr lang="en-IN" sz="2000" dirty="0" smtClean="0"/>
                        <a:t>Focus</a:t>
                      </a:r>
                      <a:r>
                        <a:rPr lang="en-IN" sz="2000" baseline="0" dirty="0" smtClean="0"/>
                        <a:t> is on the</a:t>
                      </a:r>
                      <a:r>
                        <a:rPr lang="en-IN" sz="2000" b="1" baseline="0" dirty="0" smtClean="0">
                          <a:solidFill>
                            <a:schemeClr val="accent4">
                              <a:lumMod val="75000"/>
                            </a:schemeClr>
                          </a:solidFill>
                        </a:rPr>
                        <a:t> DATA </a:t>
                      </a:r>
                      <a:r>
                        <a:rPr lang="en-IN" sz="2000" baseline="0" dirty="0" smtClean="0"/>
                        <a:t>stored in each relation/table.</a:t>
                      </a:r>
                      <a:endParaRPr lang="en-IN" sz="2000" dirty="0"/>
                    </a:p>
                  </a:txBody>
                  <a:tcPr/>
                </a:tc>
                <a:tc>
                  <a:txBody>
                    <a:bodyPr/>
                    <a:lstStyle/>
                    <a:p>
                      <a:r>
                        <a:rPr lang="en-IN" sz="2000" dirty="0" smtClean="0"/>
                        <a:t>Focus is on the </a:t>
                      </a:r>
                      <a:r>
                        <a:rPr lang="en-IN" sz="2000" b="1" dirty="0" smtClean="0">
                          <a:solidFill>
                            <a:schemeClr val="accent4">
                              <a:lumMod val="75000"/>
                            </a:schemeClr>
                          </a:solidFill>
                        </a:rPr>
                        <a:t>MEANING</a:t>
                      </a:r>
                      <a:r>
                        <a:rPr lang="en-IN" sz="2000" baseline="0" dirty="0" smtClean="0"/>
                        <a:t> of all the data stored as a structure.</a:t>
                      </a:r>
                      <a:endParaRPr lang="en-IN" sz="2000" dirty="0"/>
                    </a:p>
                  </a:txBody>
                  <a:tcPr/>
                </a:tc>
              </a:tr>
              <a:tr h="533400">
                <a:tc>
                  <a:txBody>
                    <a:bodyPr/>
                    <a:lstStyle/>
                    <a:p>
                      <a:r>
                        <a:rPr lang="en-IN" sz="2000" dirty="0" smtClean="0"/>
                        <a:t>It</a:t>
                      </a:r>
                      <a:r>
                        <a:rPr lang="en-IN" sz="2000" baseline="0" dirty="0" smtClean="0"/>
                        <a:t> has c</a:t>
                      </a:r>
                      <a:r>
                        <a:rPr lang="en-IN" sz="2000" dirty="0" smtClean="0"/>
                        <a:t>losed world assumptions.</a:t>
                      </a:r>
                      <a:endParaRPr lang="en-IN" sz="2000" dirty="0"/>
                    </a:p>
                  </a:txBody>
                  <a:tcPr/>
                </a:tc>
                <a:tc>
                  <a:txBody>
                    <a:bodyPr/>
                    <a:lstStyle/>
                    <a:p>
                      <a:r>
                        <a:rPr lang="en-IN" sz="2000" dirty="0" smtClean="0"/>
                        <a:t>It</a:t>
                      </a:r>
                      <a:r>
                        <a:rPr lang="en-IN" sz="2000" baseline="0" dirty="0" smtClean="0"/>
                        <a:t> has o</a:t>
                      </a:r>
                      <a:r>
                        <a:rPr lang="en-IN" sz="2000" dirty="0" smtClean="0"/>
                        <a:t>pen</a:t>
                      </a:r>
                      <a:r>
                        <a:rPr lang="en-IN" sz="2000" baseline="0" dirty="0" smtClean="0"/>
                        <a:t> world assumption.</a:t>
                      </a:r>
                    </a:p>
                  </a:txBody>
                  <a:tcPr/>
                </a:tc>
              </a:tr>
              <a:tr h="533400">
                <a:tc>
                  <a:txBody>
                    <a:bodyPr/>
                    <a:lstStyle/>
                    <a:p>
                      <a:r>
                        <a:rPr lang="en-IN" sz="2000" dirty="0" smtClean="0"/>
                        <a:t>Each entity</a:t>
                      </a:r>
                      <a:r>
                        <a:rPr lang="en-IN" sz="2000" baseline="0" dirty="0" smtClean="0"/>
                        <a:t> has a unique name.</a:t>
                      </a:r>
                      <a:endParaRPr lang="en-IN" sz="2000" dirty="0"/>
                    </a:p>
                  </a:txBody>
                  <a:tcPr/>
                </a:tc>
                <a:tc>
                  <a:txBody>
                    <a:bodyPr/>
                    <a:lstStyle/>
                    <a:p>
                      <a:r>
                        <a:rPr lang="en-IN" sz="2000" dirty="0" smtClean="0"/>
                        <a:t>Entities can have more</a:t>
                      </a:r>
                      <a:r>
                        <a:rPr lang="en-IN" sz="2000" baseline="0" dirty="0" smtClean="0"/>
                        <a:t> than one names.</a:t>
                      </a:r>
                      <a:endParaRPr lang="en-IN" sz="2000" dirty="0"/>
                    </a:p>
                  </a:txBody>
                  <a:tcPr/>
                </a:tc>
              </a:tr>
              <a:tr h="1066800">
                <a:tc>
                  <a:txBody>
                    <a:bodyPr/>
                    <a:lstStyle/>
                    <a:p>
                      <a:r>
                        <a:rPr lang="en-IN" sz="2000" dirty="0" smtClean="0"/>
                        <a:t>We</a:t>
                      </a:r>
                      <a:r>
                        <a:rPr lang="en-IN" sz="2000" baseline="0" dirty="0" smtClean="0"/>
                        <a:t> can derive/infer only implicit information that are stored in the relations of a database.</a:t>
                      </a:r>
                      <a:endParaRPr lang="en-IN" sz="2000" dirty="0"/>
                    </a:p>
                  </a:txBody>
                  <a:tcPr/>
                </a:tc>
                <a:tc>
                  <a:txBody>
                    <a:bodyPr/>
                    <a:lstStyle/>
                    <a:p>
                      <a:r>
                        <a:rPr lang="en-IN" sz="2000" dirty="0" smtClean="0"/>
                        <a:t>We can</a:t>
                      </a:r>
                      <a:r>
                        <a:rPr lang="en-IN" sz="2000" baseline="0" dirty="0" smtClean="0"/>
                        <a:t> derive/infer both implicit and explicit  information linked to an entity</a:t>
                      </a:r>
                      <a:r>
                        <a:rPr lang="en-IN" baseline="0" dirty="0" smtClean="0"/>
                        <a:t>.</a:t>
                      </a:r>
                      <a:endParaRPr lang="en-IN" dirty="0"/>
                    </a:p>
                  </a:txBody>
                  <a:tcPr/>
                </a:tc>
              </a:tr>
              <a:tr h="899160">
                <a:tc>
                  <a:txBody>
                    <a:bodyPr/>
                    <a:lstStyle/>
                    <a:p>
                      <a:r>
                        <a:rPr lang="en-IN" sz="2000" b="0" i="0" kern="1200" dirty="0" smtClean="0">
                          <a:solidFill>
                            <a:schemeClr val="dk1"/>
                          </a:solidFill>
                          <a:latin typeface="+mn-lt"/>
                          <a:ea typeface="+mn-ea"/>
                          <a:cs typeface="+mn-cs"/>
                        </a:rPr>
                        <a:t>The database schema have simple and smaller schema. </a:t>
                      </a:r>
                      <a:endParaRPr lang="en-IN" sz="2000" dirty="0"/>
                    </a:p>
                  </a:txBody>
                  <a:tcPr/>
                </a:tc>
                <a:tc>
                  <a:txBody>
                    <a:bodyPr/>
                    <a:lstStyle/>
                    <a:p>
                      <a:r>
                        <a:rPr lang="en-IN" sz="2000" b="0" i="0" kern="1200" dirty="0" smtClean="0">
                          <a:solidFill>
                            <a:schemeClr val="dk1"/>
                          </a:solidFill>
                          <a:latin typeface="+mn-lt"/>
                          <a:ea typeface="+mn-ea"/>
                          <a:cs typeface="+mn-cs"/>
                        </a:rPr>
                        <a:t>The schema of</a:t>
                      </a:r>
                      <a:r>
                        <a:rPr lang="en-IN" sz="2000" b="0" i="0" kern="1200" baseline="0" dirty="0" smtClean="0">
                          <a:solidFill>
                            <a:schemeClr val="dk1"/>
                          </a:solidFill>
                          <a:latin typeface="+mn-lt"/>
                          <a:ea typeface="+mn-ea"/>
                          <a:cs typeface="+mn-cs"/>
                        </a:rPr>
                        <a:t> an</a:t>
                      </a:r>
                      <a:r>
                        <a:rPr lang="en-IN" sz="2000" b="0" i="0" kern="1200" dirty="0" smtClean="0">
                          <a:solidFill>
                            <a:schemeClr val="dk1"/>
                          </a:solidFill>
                          <a:latin typeface="+mn-lt"/>
                          <a:ea typeface="+mn-ea"/>
                          <a:cs typeface="+mn-cs"/>
                        </a:rPr>
                        <a:t> ontology is large and complex </a:t>
                      </a:r>
                      <a:endParaRPr lang="en-IN" sz="2000" dirty="0"/>
                    </a:p>
                  </a:txBody>
                  <a:tcPr/>
                </a:tc>
              </a:tr>
              <a:tr h="1438935">
                <a:tc>
                  <a:txBody>
                    <a:bodyPr/>
                    <a:lstStyle/>
                    <a:p>
                      <a:r>
                        <a:rPr lang="en-IN" sz="2000" dirty="0" smtClean="0"/>
                        <a:t>There is minimal focus on semantics because</a:t>
                      </a:r>
                      <a:r>
                        <a:rPr lang="en-IN" sz="2000" baseline="0" dirty="0" smtClean="0"/>
                        <a:t> the main purpose of RDBMS to represent entities and their relationships.</a:t>
                      </a:r>
                      <a:endParaRPr lang="en-IN" sz="2000" dirty="0"/>
                    </a:p>
                  </a:txBody>
                  <a:tcPr/>
                </a:tc>
                <a:tc>
                  <a:txBody>
                    <a:bodyPr/>
                    <a:lstStyle/>
                    <a:p>
                      <a:r>
                        <a:rPr lang="en-IN" sz="2000" b="0" i="0" kern="1200" dirty="0" smtClean="0">
                          <a:solidFill>
                            <a:schemeClr val="dk1"/>
                          </a:solidFill>
                          <a:latin typeface="+mn-lt"/>
                          <a:ea typeface="+mn-ea"/>
                          <a:cs typeface="+mn-cs"/>
                        </a:rPr>
                        <a:t>There</a:t>
                      </a:r>
                      <a:r>
                        <a:rPr lang="en-IN" sz="2000" b="0" i="0" kern="1200" baseline="0" dirty="0" smtClean="0">
                          <a:solidFill>
                            <a:schemeClr val="dk1"/>
                          </a:solidFill>
                          <a:latin typeface="+mn-lt"/>
                          <a:ea typeface="+mn-ea"/>
                          <a:cs typeface="+mn-cs"/>
                        </a:rPr>
                        <a:t> is strong focus on</a:t>
                      </a:r>
                      <a:r>
                        <a:rPr lang="en-IN" sz="2000" b="0" i="0" kern="1200" dirty="0" smtClean="0">
                          <a:solidFill>
                            <a:schemeClr val="dk1"/>
                          </a:solidFill>
                          <a:latin typeface="+mn-lt"/>
                          <a:ea typeface="+mn-ea"/>
                          <a:cs typeface="+mn-cs"/>
                        </a:rPr>
                        <a:t> formal semantics  because the aim of ontologies is to represent meaning rather than data.</a:t>
                      </a:r>
                      <a:endParaRPr lang="en-IN" sz="20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3200</TotalTime>
  <Words>885</Words>
  <Application>Microsoft Office PowerPoint</Application>
  <PresentationFormat>On-screen Show (4:3)</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Linked Data vs. Relational Database</vt:lpstr>
      <vt:lpstr>Slide 2</vt:lpstr>
      <vt:lpstr>Relational Database</vt:lpstr>
      <vt:lpstr>Slide 4</vt:lpstr>
      <vt:lpstr>Evolution of Internet</vt:lpstr>
      <vt:lpstr>Semantic Web</vt:lpstr>
      <vt:lpstr>Slide 7</vt:lpstr>
      <vt:lpstr>Slide 8</vt:lpstr>
      <vt:lpstr>Slide 9</vt:lpstr>
      <vt:lpstr>Slide 10</vt:lpstr>
      <vt:lpstr>Slide 11</vt:lpstr>
      <vt:lpstr>Popularity of Ontology</vt:lpstr>
      <vt:lpstr>For our Project...</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Data vs. Relational Database</dc:title>
  <dc:creator>Adishree Mazumder</dc:creator>
  <cp:lastModifiedBy>Dell</cp:lastModifiedBy>
  <cp:revision>10</cp:revision>
  <dcterms:created xsi:type="dcterms:W3CDTF">2006-08-16T00:00:00Z</dcterms:created>
  <dcterms:modified xsi:type="dcterms:W3CDTF">2017-03-19T15:10:41Z</dcterms:modified>
</cp:coreProperties>
</file>