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2" r:id="rId6"/>
    <p:sldId id="263" r:id="rId7"/>
    <p:sldId id="261" r:id="rId8"/>
    <p:sldId id="264" r:id="rId9"/>
    <p:sldId id="266" r:id="rId10"/>
    <p:sldId id="265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59" r:id="rId21"/>
    <p:sldId id="26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>
        <p:scale>
          <a:sx n="100" d="100"/>
          <a:sy n="100" d="100"/>
        </p:scale>
        <p:origin x="174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viewProps" Target="viewProps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presProps" Target="presProps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handoutMaster" Target="handoutMasters/handoutMaster1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notesMaster" Target="notesMasters/notesMaster1.xml" /><Relationship Id="rId28" Type="http://schemas.openxmlformats.org/officeDocument/2006/relationships/tableStyles" Target="tableStyles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theme" Target="theme/theme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0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37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95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46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"</a:t>
            </a:r>
            <a:r>
              <a:rPr lang="en-US" sz="6000" dirty="0">
                <a:solidFill>
                  <a:schemeClr val="bg1"/>
                </a:solidFill>
                <a:ea typeface="+mj-lt"/>
                <a:cs typeface="+mj-lt"/>
              </a:rPr>
              <a:t>DIVIDE ET IMPERA</a:t>
            </a:r>
            <a:r>
              <a:rPr lang="en-US" sz="6000" dirty="0">
                <a:solidFill>
                  <a:schemeClr val="bg1"/>
                </a:solidFill>
              </a:rPr>
              <a:t>"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7CEBFF"/>
                </a:solidFill>
              </a:rPr>
              <a:t>Proiect</a:t>
            </a:r>
            <a:r>
              <a:rPr lang="en-US" dirty="0">
                <a:solidFill>
                  <a:srgbClr val="7CEBFF"/>
                </a:solidFill>
              </a:rPr>
              <a:t> la </a:t>
            </a:r>
            <a:r>
              <a:rPr lang="en-US" dirty="0" err="1">
                <a:solidFill>
                  <a:srgbClr val="7CEBFF"/>
                </a:solidFill>
              </a:rPr>
              <a:t>tema</a:t>
            </a:r>
            <a:r>
              <a:rPr lang="en-US" dirty="0">
                <a:solidFill>
                  <a:srgbClr val="7CEBFF"/>
                </a:solidFill>
              </a:rPr>
              <a:t> "</a:t>
            </a:r>
            <a:r>
              <a:rPr lang="en-US" dirty="0" err="1">
                <a:solidFill>
                  <a:srgbClr val="7CEBFF"/>
                </a:solidFill>
              </a:rPr>
              <a:t>Tehnici</a:t>
            </a:r>
            <a:r>
              <a:rPr lang="en-US" dirty="0">
                <a:solidFill>
                  <a:srgbClr val="7CEBFF"/>
                </a:solidFill>
              </a:rPr>
              <a:t> de </a:t>
            </a:r>
            <a:r>
              <a:rPr lang="en-US" dirty="0" err="1">
                <a:solidFill>
                  <a:srgbClr val="7CEBFF"/>
                </a:solidFill>
              </a:rPr>
              <a:t>programare</a:t>
            </a:r>
            <a:r>
              <a:rPr lang="en-US" dirty="0">
                <a:solidFill>
                  <a:srgbClr val="7CEBFF"/>
                </a:solidFill>
              </a:rPr>
              <a:t>" al </a:t>
            </a:r>
            <a:r>
              <a:rPr lang="en-US" dirty="0" err="1">
                <a:solidFill>
                  <a:srgbClr val="7CEBFF"/>
                </a:solidFill>
              </a:rPr>
              <a:t>elevei</a:t>
            </a:r>
            <a:r>
              <a:rPr lang="en-US" dirty="0">
                <a:solidFill>
                  <a:srgbClr val="7CEBFF"/>
                </a:solidFill>
              </a:rPr>
              <a:t> </a:t>
            </a:r>
            <a:r>
              <a:rPr lang="en-US" dirty="0" err="1">
                <a:solidFill>
                  <a:srgbClr val="7CEBFF"/>
                </a:solidFill>
              </a:rPr>
              <a:t>clasei</a:t>
            </a:r>
            <a:r>
              <a:rPr lang="en-US" dirty="0">
                <a:solidFill>
                  <a:srgbClr val="7CEBFF"/>
                </a:solidFill>
              </a:rPr>
              <a:t> a 11-a – Efros Adelina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0B3B5-6F66-48F7-8F8A-5BF20EBD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94" y="766523"/>
            <a:ext cx="3173294" cy="46243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Arial"/>
                <a:cs typeface="Arial"/>
              </a:rPr>
              <a:t>REZOLVAREA PROBLEMEI ÎN PASCAL</a:t>
            </a:r>
            <a:endParaRPr lang="en-US" sz="3200" dirty="0">
              <a:ea typeface="+mj-lt"/>
              <a:cs typeface="+mj-lt"/>
            </a:endParaRPr>
          </a:p>
          <a:p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74E7-D86F-4E34-B83C-8F89D2D94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2285" y="419284"/>
            <a:ext cx="6966634" cy="6148326"/>
          </a:xfrm>
        </p:spPr>
        <p:txBody>
          <a:bodyPr anchor="ctr">
            <a:normAutofit fontScale="85000" lnSpcReduction="20000"/>
          </a:bodyPr>
          <a:lstStyle/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Program </a:t>
            </a:r>
            <a:r>
              <a:rPr lang="en-US" dirty="0" err="1">
                <a:latin typeface="Batang"/>
                <a:ea typeface="+mn-lt"/>
                <a:cs typeface="+mn-lt"/>
              </a:rPr>
              <a:t>numar_maxim</a:t>
            </a:r>
            <a:r>
              <a:rPr lang="en-US" dirty="0">
                <a:latin typeface="Batang"/>
                <a:ea typeface="+mn-lt"/>
                <a:cs typeface="+mn-lt"/>
              </a:rPr>
              <a:t>;</a:t>
            </a:r>
            <a:endParaRPr lang="en-US" dirty="0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const </a:t>
            </a:r>
            <a:r>
              <a:rPr lang="en-US" err="1">
                <a:latin typeface="Batang"/>
                <a:ea typeface="+mn-lt"/>
                <a:cs typeface="+mn-lt"/>
              </a:rPr>
              <a:t>nmax</a:t>
            </a:r>
            <a:r>
              <a:rPr lang="en-US" dirty="0">
                <a:latin typeface="Batang"/>
                <a:ea typeface="+mn-lt"/>
                <a:cs typeface="+mn-lt"/>
              </a:rPr>
              <a:t>=100;</a:t>
            </a:r>
            <a:endParaRPr lang="en-US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 var A : array[1..nmax] of real;</a:t>
            </a: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   </a:t>
            </a:r>
            <a:r>
              <a:rPr lang="en-US" dirty="0" err="1">
                <a:latin typeface="Batang"/>
                <a:ea typeface="+mn-lt"/>
                <a:cs typeface="+mn-lt"/>
              </a:rPr>
              <a:t>i</a:t>
            </a:r>
            <a:r>
              <a:rPr lang="en-US" dirty="0">
                <a:latin typeface="Batang"/>
                <a:ea typeface="+mn-lt"/>
                <a:cs typeface="+mn-lt"/>
              </a:rPr>
              <a:t>, n : 1..nmax;</a:t>
            </a: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   x : real;</a:t>
            </a: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function </a:t>
            </a:r>
            <a:r>
              <a:rPr lang="en-US" dirty="0" err="1">
                <a:latin typeface="Batang"/>
                <a:ea typeface="+mn-lt"/>
                <a:cs typeface="+mn-lt"/>
              </a:rPr>
              <a:t>SolutieDirecta</a:t>
            </a:r>
            <a:r>
              <a:rPr lang="en-US" dirty="0">
                <a:latin typeface="Batang"/>
                <a:ea typeface="+mn-lt"/>
                <a:cs typeface="+mn-lt"/>
              </a:rPr>
              <a:t>(</a:t>
            </a:r>
            <a:r>
              <a:rPr lang="en-US" dirty="0" err="1">
                <a:latin typeface="Batang"/>
                <a:ea typeface="+mn-lt"/>
                <a:cs typeface="+mn-lt"/>
              </a:rPr>
              <a:t>i</a:t>
            </a:r>
            <a:r>
              <a:rPr lang="en-US" dirty="0">
                <a:latin typeface="Batang"/>
                <a:ea typeface="+mn-lt"/>
                <a:cs typeface="+mn-lt"/>
              </a:rPr>
              <a:t>, j : integer) : </a:t>
            </a:r>
            <a:r>
              <a:rPr lang="en-US" dirty="0" err="1">
                <a:latin typeface="Batang"/>
                <a:ea typeface="+mn-lt"/>
                <a:cs typeface="+mn-lt"/>
              </a:rPr>
              <a:t>boolean</a:t>
            </a:r>
            <a:r>
              <a:rPr lang="en-US" dirty="0">
                <a:latin typeface="Batang"/>
                <a:ea typeface="+mn-lt"/>
                <a:cs typeface="+mn-lt"/>
              </a:rPr>
              <a:t>;</a:t>
            </a:r>
            <a:endParaRPr lang="en-US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  begin</a:t>
            </a:r>
            <a:endParaRPr lang="en-US" dirty="0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    </a:t>
            </a:r>
            <a:r>
              <a:rPr lang="en-US" dirty="0" err="1">
                <a:latin typeface="Batang"/>
                <a:ea typeface="+mn-lt"/>
                <a:cs typeface="+mn-lt"/>
              </a:rPr>
              <a:t>SolutieDirecta</a:t>
            </a:r>
            <a:r>
              <a:rPr lang="en-US" dirty="0">
                <a:latin typeface="Batang"/>
                <a:ea typeface="+mn-lt"/>
                <a:cs typeface="+mn-lt"/>
              </a:rPr>
              <a:t>:=false;</a:t>
            </a: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    if (j-</a:t>
            </a:r>
            <a:r>
              <a:rPr lang="en-US" dirty="0" err="1">
                <a:latin typeface="Batang"/>
                <a:ea typeface="+mn-lt"/>
                <a:cs typeface="+mn-lt"/>
              </a:rPr>
              <a:t>i</a:t>
            </a:r>
            <a:r>
              <a:rPr lang="en-US" dirty="0">
                <a:latin typeface="Batang"/>
                <a:ea typeface="+mn-lt"/>
                <a:cs typeface="+mn-lt"/>
              </a:rPr>
              <a:t>&lt;2) then </a:t>
            </a:r>
            <a:r>
              <a:rPr lang="en-US" dirty="0" err="1">
                <a:latin typeface="Batang"/>
                <a:ea typeface="+mn-lt"/>
                <a:cs typeface="+mn-lt"/>
              </a:rPr>
              <a:t>SolutieDirecta</a:t>
            </a:r>
            <a:r>
              <a:rPr lang="en-US" dirty="0">
                <a:latin typeface="Batang"/>
                <a:ea typeface="+mn-lt"/>
                <a:cs typeface="+mn-lt"/>
              </a:rPr>
              <a:t>:=true;</a:t>
            </a:r>
            <a:endParaRPr lang="en-US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  end; </a:t>
            </a:r>
            <a:endParaRPr lang="en-US">
              <a:latin typeface="Batang"/>
              <a:ea typeface="Batang"/>
              <a:cs typeface="+mn-lt"/>
            </a:endParaRP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procedure </a:t>
            </a:r>
            <a:r>
              <a:rPr lang="en-US" dirty="0" err="1">
                <a:latin typeface="Batang"/>
                <a:ea typeface="+mn-lt"/>
                <a:cs typeface="+mn-lt"/>
              </a:rPr>
              <a:t>Prelucrare</a:t>
            </a:r>
            <a:r>
              <a:rPr lang="en-US" dirty="0">
                <a:latin typeface="Batang"/>
                <a:ea typeface="+mn-lt"/>
                <a:cs typeface="+mn-lt"/>
              </a:rPr>
              <a:t>(</a:t>
            </a:r>
            <a:r>
              <a:rPr lang="en-US" dirty="0" err="1">
                <a:latin typeface="Batang"/>
                <a:ea typeface="+mn-lt"/>
                <a:cs typeface="+mn-lt"/>
              </a:rPr>
              <a:t>i</a:t>
            </a:r>
            <a:r>
              <a:rPr lang="en-US" dirty="0">
                <a:latin typeface="Batang"/>
                <a:ea typeface="+mn-lt"/>
                <a:cs typeface="+mn-lt"/>
              </a:rPr>
              <a:t>, j : integer; var x : real);</a:t>
            </a:r>
            <a:endParaRPr lang="en-US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  begin</a:t>
            </a: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    x:=A[</a:t>
            </a:r>
            <a:r>
              <a:rPr lang="en-US" dirty="0" err="1">
                <a:latin typeface="Batang"/>
                <a:ea typeface="+mn-lt"/>
                <a:cs typeface="+mn-lt"/>
              </a:rPr>
              <a:t>i</a:t>
            </a:r>
            <a:r>
              <a:rPr lang="en-US" dirty="0">
                <a:latin typeface="Batang"/>
                <a:ea typeface="+mn-lt"/>
                <a:cs typeface="+mn-lt"/>
              </a:rPr>
              <a:t>];</a:t>
            </a:r>
            <a:endParaRPr lang="en-US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    if A[</a:t>
            </a:r>
            <a:r>
              <a:rPr lang="en-US" dirty="0" err="1">
                <a:latin typeface="Batang"/>
                <a:ea typeface="+mn-lt"/>
                <a:cs typeface="+mn-lt"/>
              </a:rPr>
              <a:t>i</a:t>
            </a:r>
            <a:r>
              <a:rPr lang="en-US" dirty="0">
                <a:latin typeface="Batang"/>
                <a:ea typeface="+mn-lt"/>
                <a:cs typeface="+mn-lt"/>
              </a:rPr>
              <a:t>]&lt;A[j] then x:=A[j];</a:t>
            </a:r>
            <a:endParaRPr lang="en-US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 end; </a:t>
            </a:r>
            <a:endParaRPr lang="en-US">
              <a:latin typeface="Batang"/>
              <a:ea typeface="Batang"/>
              <a:cs typeface="+mn-lt"/>
            </a:endParaRP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procedure </a:t>
            </a:r>
            <a:r>
              <a:rPr lang="en-US" dirty="0" err="1">
                <a:latin typeface="Batang"/>
                <a:ea typeface="+mn-lt"/>
                <a:cs typeface="+mn-lt"/>
              </a:rPr>
              <a:t>Combina</a:t>
            </a:r>
            <a:r>
              <a:rPr lang="en-US" dirty="0">
                <a:latin typeface="Batang"/>
                <a:ea typeface="+mn-lt"/>
                <a:cs typeface="+mn-lt"/>
              </a:rPr>
              <a:t>(x1, x2 : real; var x : real);</a:t>
            </a:r>
            <a:endParaRPr lang="en-US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 begin</a:t>
            </a:r>
            <a:endParaRPr lang="en-US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  x:=x1;</a:t>
            </a:r>
            <a:endParaRPr lang="en-US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  if x1&lt;x2 then x:=x2;</a:t>
            </a:r>
            <a:endParaRPr lang="en-US" dirty="0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end; </a:t>
            </a:r>
            <a:endParaRPr lang="en-US">
              <a:latin typeface="Batang"/>
              <a:ea typeface="Batang"/>
            </a:endParaRPr>
          </a:p>
        </p:txBody>
      </p:sp>
    </p:spTree>
    <p:extLst>
      <p:ext uri="{BB962C8B-B14F-4D97-AF65-F5344CB8AC3E}">
        <p14:creationId xmlns:p14="http://schemas.microsoft.com/office/powerpoint/2010/main" val="345557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0B3B5-6F66-48F7-8F8A-5BF20EBD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CONTINUARE</a:t>
            </a:r>
            <a:b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</a:b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74E7-D86F-4E34-B83C-8F89D2D94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931" y="602550"/>
            <a:ext cx="6966634" cy="61483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 algn="just">
              <a:buNone/>
            </a:pPr>
            <a:r>
              <a:rPr lang="en-US" sz="1400" dirty="0">
                <a:latin typeface="Batang"/>
                <a:ea typeface="+mn-lt"/>
                <a:cs typeface="+mn-lt"/>
              </a:rPr>
              <a:t>procedure </a:t>
            </a:r>
            <a:r>
              <a:rPr lang="en-US" sz="1400" dirty="0" err="1">
                <a:latin typeface="Batang"/>
                <a:ea typeface="+mn-lt"/>
                <a:cs typeface="+mn-lt"/>
              </a:rPr>
              <a:t>DesparteSiStapineste</a:t>
            </a:r>
            <a:r>
              <a:rPr lang="en-US" sz="1400" dirty="0">
                <a:latin typeface="Batang"/>
                <a:ea typeface="+mn-lt"/>
                <a:cs typeface="+mn-lt"/>
              </a:rPr>
              <a:t>(</a:t>
            </a:r>
            <a:r>
              <a:rPr lang="en-US" sz="1400" dirty="0" err="1">
                <a:latin typeface="Batang"/>
                <a:ea typeface="+mn-lt"/>
                <a:cs typeface="+mn-lt"/>
              </a:rPr>
              <a:t>i</a:t>
            </a:r>
            <a:r>
              <a:rPr lang="en-US" sz="1400" dirty="0">
                <a:latin typeface="Batang"/>
                <a:ea typeface="+mn-lt"/>
                <a:cs typeface="+mn-lt"/>
              </a:rPr>
              <a:t>, j : integer; var x : real);</a:t>
            </a:r>
          </a:p>
          <a:p>
            <a:pPr marL="305435" indent="-305435" algn="just">
              <a:buNone/>
            </a:pPr>
            <a:r>
              <a:rPr lang="en-US" sz="1400" dirty="0">
                <a:latin typeface="Batang"/>
                <a:ea typeface="+mn-lt"/>
                <a:cs typeface="+mn-lt"/>
              </a:rPr>
              <a:t>var m : integer;  x1, x2 : real;</a:t>
            </a:r>
          </a:p>
          <a:p>
            <a:pPr marL="305435" indent="-305435" algn="just">
              <a:buNone/>
            </a:pPr>
            <a:r>
              <a:rPr lang="en-US" sz="1400" dirty="0">
                <a:latin typeface="Batang"/>
                <a:ea typeface="+mn-lt"/>
                <a:cs typeface="+mn-lt"/>
              </a:rPr>
              <a:t>begin</a:t>
            </a:r>
          </a:p>
          <a:p>
            <a:pPr marL="305435" indent="-305435" algn="just">
              <a:buNone/>
            </a:pPr>
            <a:r>
              <a:rPr lang="en-US" sz="1400" dirty="0">
                <a:latin typeface="Batang"/>
                <a:ea typeface="+mn-lt"/>
                <a:cs typeface="+mn-lt"/>
              </a:rPr>
              <a:t>  if </a:t>
            </a:r>
            <a:r>
              <a:rPr lang="en-US" sz="1400" dirty="0" err="1">
                <a:latin typeface="Batang"/>
                <a:ea typeface="+mn-lt"/>
                <a:cs typeface="+mn-lt"/>
              </a:rPr>
              <a:t>SolutieDirecta</a:t>
            </a:r>
            <a:r>
              <a:rPr lang="en-US" sz="1400" dirty="0">
                <a:latin typeface="Batang"/>
                <a:ea typeface="+mn-lt"/>
                <a:cs typeface="+mn-lt"/>
              </a:rPr>
              <a:t>(</a:t>
            </a:r>
            <a:r>
              <a:rPr lang="en-US" sz="1400" dirty="0" err="1">
                <a:latin typeface="Batang"/>
                <a:ea typeface="+mn-lt"/>
                <a:cs typeface="+mn-lt"/>
              </a:rPr>
              <a:t>i</a:t>
            </a:r>
            <a:r>
              <a:rPr lang="en-US" sz="1400" dirty="0">
                <a:latin typeface="Batang"/>
                <a:ea typeface="+mn-lt"/>
                <a:cs typeface="+mn-lt"/>
              </a:rPr>
              <a:t>, j) then </a:t>
            </a:r>
            <a:r>
              <a:rPr lang="en-US" sz="1400" dirty="0" err="1">
                <a:latin typeface="Batang"/>
                <a:ea typeface="+mn-lt"/>
                <a:cs typeface="+mn-lt"/>
              </a:rPr>
              <a:t>Prelucrare</a:t>
            </a:r>
            <a:r>
              <a:rPr lang="en-US" sz="1400" dirty="0">
                <a:latin typeface="Batang"/>
                <a:ea typeface="+mn-lt"/>
                <a:cs typeface="+mn-lt"/>
              </a:rPr>
              <a:t>(</a:t>
            </a:r>
            <a:r>
              <a:rPr lang="en-US" sz="1400" dirty="0" err="1">
                <a:latin typeface="Batang"/>
                <a:ea typeface="+mn-lt"/>
                <a:cs typeface="+mn-lt"/>
              </a:rPr>
              <a:t>i</a:t>
            </a:r>
            <a:r>
              <a:rPr lang="en-US" sz="1400" dirty="0">
                <a:latin typeface="Batang"/>
                <a:ea typeface="+mn-lt"/>
                <a:cs typeface="+mn-lt"/>
              </a:rPr>
              <a:t>, j, x)  else</a:t>
            </a:r>
          </a:p>
          <a:p>
            <a:pPr marL="305435" indent="-305435" algn="just">
              <a:buNone/>
            </a:pPr>
            <a:r>
              <a:rPr lang="en-US" sz="1400" dirty="0">
                <a:latin typeface="Batang"/>
                <a:ea typeface="+mn-lt"/>
                <a:cs typeface="+mn-lt"/>
              </a:rPr>
              <a:t>    begin</a:t>
            </a:r>
          </a:p>
          <a:p>
            <a:pPr marL="305435" indent="-305435" algn="just">
              <a:buNone/>
            </a:pPr>
            <a:r>
              <a:rPr lang="en-US" sz="1400" dirty="0">
                <a:latin typeface="Batang"/>
                <a:ea typeface="+mn-lt"/>
                <a:cs typeface="+mn-lt"/>
              </a:rPr>
              <a:t>      m:=(j-</a:t>
            </a:r>
            <a:r>
              <a:rPr lang="en-US" sz="1400" dirty="0" err="1">
                <a:latin typeface="Batang"/>
                <a:ea typeface="+mn-lt"/>
                <a:cs typeface="+mn-lt"/>
              </a:rPr>
              <a:t>i</a:t>
            </a:r>
            <a:r>
              <a:rPr lang="en-US" sz="1400" dirty="0">
                <a:latin typeface="Batang"/>
                <a:ea typeface="+mn-lt"/>
                <a:cs typeface="+mn-lt"/>
              </a:rPr>
              <a:t>) div 2;</a:t>
            </a:r>
          </a:p>
          <a:p>
            <a:pPr marL="305435" indent="-305435" algn="just">
              <a:buNone/>
            </a:pPr>
            <a:r>
              <a:rPr lang="en-US" sz="1400" dirty="0">
                <a:latin typeface="Batang"/>
                <a:ea typeface="+mn-lt"/>
                <a:cs typeface="+mn-lt"/>
              </a:rPr>
              <a:t>      </a:t>
            </a:r>
            <a:r>
              <a:rPr lang="en-US" sz="1400" dirty="0" err="1">
                <a:latin typeface="Batang"/>
                <a:ea typeface="+mn-lt"/>
                <a:cs typeface="+mn-lt"/>
              </a:rPr>
              <a:t>DesparteSiStapineste</a:t>
            </a:r>
            <a:r>
              <a:rPr lang="en-US" sz="1400" dirty="0">
                <a:latin typeface="Batang"/>
                <a:ea typeface="+mn-lt"/>
                <a:cs typeface="+mn-lt"/>
              </a:rPr>
              <a:t>(</a:t>
            </a:r>
            <a:r>
              <a:rPr lang="en-US" sz="1400" dirty="0" err="1">
                <a:latin typeface="Batang"/>
                <a:ea typeface="+mn-lt"/>
                <a:cs typeface="+mn-lt"/>
              </a:rPr>
              <a:t>i</a:t>
            </a:r>
            <a:r>
              <a:rPr lang="en-US" sz="1400" dirty="0">
                <a:latin typeface="Batang"/>
                <a:ea typeface="+mn-lt"/>
                <a:cs typeface="+mn-lt"/>
              </a:rPr>
              <a:t>, </a:t>
            </a:r>
            <a:r>
              <a:rPr lang="en-US" sz="1400" dirty="0" err="1">
                <a:latin typeface="Batang"/>
                <a:ea typeface="+mn-lt"/>
                <a:cs typeface="+mn-lt"/>
              </a:rPr>
              <a:t>i+m</a:t>
            </a:r>
            <a:r>
              <a:rPr lang="en-US" sz="1400" dirty="0">
                <a:latin typeface="Batang"/>
                <a:ea typeface="+mn-lt"/>
                <a:cs typeface="+mn-lt"/>
              </a:rPr>
              <a:t>, x1);  </a:t>
            </a:r>
            <a:r>
              <a:rPr lang="en-US" sz="1400" dirty="0" err="1">
                <a:latin typeface="Batang"/>
                <a:ea typeface="+mn-lt"/>
                <a:cs typeface="+mn-lt"/>
              </a:rPr>
              <a:t>DesparteSiStapineste</a:t>
            </a:r>
            <a:r>
              <a:rPr lang="en-US" sz="1400" dirty="0">
                <a:latin typeface="Batang"/>
                <a:ea typeface="+mn-lt"/>
                <a:cs typeface="+mn-lt"/>
              </a:rPr>
              <a:t>(i+m+1, j, x2); </a:t>
            </a:r>
          </a:p>
          <a:p>
            <a:pPr marL="305435" indent="-305435" algn="just">
              <a:buNone/>
            </a:pPr>
            <a:r>
              <a:rPr lang="en-US" sz="1400" dirty="0">
                <a:latin typeface="Batang"/>
                <a:ea typeface="+mn-lt"/>
                <a:cs typeface="+mn-lt"/>
              </a:rPr>
              <a:t>      </a:t>
            </a:r>
            <a:r>
              <a:rPr lang="en-US" sz="1400" err="1">
                <a:latin typeface="Batang"/>
                <a:ea typeface="+mn-lt"/>
                <a:cs typeface="+mn-lt"/>
              </a:rPr>
              <a:t>Combina</a:t>
            </a:r>
            <a:r>
              <a:rPr lang="en-US" sz="1400" dirty="0">
                <a:latin typeface="Batang"/>
                <a:ea typeface="+mn-lt"/>
                <a:cs typeface="+mn-lt"/>
              </a:rPr>
              <a:t>(x1, x2, x);    end;</a:t>
            </a:r>
            <a:endParaRPr lang="en-US" sz="1400">
              <a:latin typeface="Batang"/>
              <a:ea typeface="+mn-lt"/>
              <a:cs typeface="+mn-lt"/>
            </a:endParaRPr>
          </a:p>
          <a:p>
            <a:pPr marL="305435" indent="-305435" algn="just">
              <a:buNone/>
            </a:pPr>
            <a:r>
              <a:rPr lang="en-US" sz="1400" dirty="0">
                <a:latin typeface="Batang"/>
                <a:ea typeface="+mn-lt"/>
                <a:cs typeface="+mn-lt"/>
              </a:rPr>
              <a:t>         end; </a:t>
            </a:r>
          </a:p>
          <a:p>
            <a:pPr marL="305435" indent="-305435" algn="just">
              <a:buNone/>
            </a:pPr>
            <a:r>
              <a:rPr lang="en-US" sz="1400" dirty="0">
                <a:latin typeface="Batang"/>
                <a:ea typeface="+mn-lt"/>
                <a:cs typeface="+mn-lt"/>
              </a:rPr>
              <a:t>    begin</a:t>
            </a:r>
            <a:endParaRPr lang="en-US" sz="1400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sz="1400" dirty="0">
                <a:latin typeface="Batang"/>
                <a:ea typeface="+mn-lt"/>
                <a:cs typeface="+mn-lt"/>
              </a:rPr>
              <a:t>      write(’</a:t>
            </a:r>
            <a:r>
              <a:rPr lang="en-US" sz="1400" err="1">
                <a:latin typeface="Batang"/>
                <a:ea typeface="+mn-lt"/>
                <a:cs typeface="+mn-lt"/>
              </a:rPr>
              <a:t>Daţi</a:t>
            </a:r>
            <a:r>
              <a:rPr lang="en-US" sz="1400" dirty="0">
                <a:latin typeface="Batang"/>
                <a:ea typeface="+mn-lt"/>
                <a:cs typeface="+mn-lt"/>
              </a:rPr>
              <a:t> n=’); </a:t>
            </a:r>
            <a:r>
              <a:rPr lang="en-US" sz="1400" err="1">
                <a:latin typeface="Batang"/>
                <a:ea typeface="+mn-lt"/>
                <a:cs typeface="+mn-lt"/>
              </a:rPr>
              <a:t>readln</a:t>
            </a:r>
            <a:r>
              <a:rPr lang="en-US" sz="1400" dirty="0">
                <a:latin typeface="Batang"/>
                <a:ea typeface="+mn-lt"/>
                <a:cs typeface="+mn-lt"/>
              </a:rPr>
              <a:t>(n);</a:t>
            </a:r>
          </a:p>
          <a:p>
            <a:pPr marL="305435" indent="-305435" algn="just">
              <a:buNone/>
            </a:pPr>
            <a:r>
              <a:rPr lang="en-US" sz="1400" dirty="0">
                <a:latin typeface="Batang"/>
                <a:ea typeface="+mn-lt"/>
                <a:cs typeface="+mn-lt"/>
              </a:rPr>
              <a:t>     </a:t>
            </a:r>
            <a:r>
              <a:rPr lang="en-US" sz="1400" err="1">
                <a:latin typeface="Batang"/>
                <a:ea typeface="+mn-lt"/>
                <a:cs typeface="+mn-lt"/>
              </a:rPr>
              <a:t>writeln</a:t>
            </a:r>
            <a:r>
              <a:rPr lang="en-US" sz="1400" dirty="0">
                <a:latin typeface="Batang"/>
                <a:ea typeface="+mn-lt"/>
                <a:cs typeface="+mn-lt"/>
              </a:rPr>
              <a:t>(’</a:t>
            </a:r>
            <a:r>
              <a:rPr lang="en-US" sz="1400" err="1">
                <a:latin typeface="Batang"/>
                <a:ea typeface="+mn-lt"/>
                <a:cs typeface="+mn-lt"/>
              </a:rPr>
              <a:t>Daţi</a:t>
            </a:r>
            <a:r>
              <a:rPr lang="en-US" sz="1400" dirty="0">
                <a:latin typeface="Batang"/>
                <a:ea typeface="+mn-lt"/>
                <a:cs typeface="+mn-lt"/>
              </a:rPr>
              <a:t> ’, n, ’ </a:t>
            </a:r>
            <a:r>
              <a:rPr lang="en-US" sz="1400" err="1">
                <a:latin typeface="Batang"/>
                <a:ea typeface="+mn-lt"/>
                <a:cs typeface="+mn-lt"/>
              </a:rPr>
              <a:t>numere</a:t>
            </a:r>
            <a:r>
              <a:rPr lang="en-US" sz="1400" dirty="0">
                <a:latin typeface="Batang"/>
                <a:ea typeface="+mn-lt"/>
                <a:cs typeface="+mn-lt"/>
              </a:rPr>
              <a:t> </a:t>
            </a:r>
            <a:r>
              <a:rPr lang="en-US" sz="1400" err="1">
                <a:latin typeface="Batang"/>
                <a:ea typeface="+mn-lt"/>
                <a:cs typeface="+mn-lt"/>
              </a:rPr>
              <a:t>reale</a:t>
            </a:r>
            <a:r>
              <a:rPr lang="en-US" sz="1400" dirty="0">
                <a:latin typeface="Batang"/>
                <a:ea typeface="+mn-lt"/>
                <a:cs typeface="+mn-lt"/>
              </a:rPr>
              <a:t>’);</a:t>
            </a:r>
          </a:p>
          <a:p>
            <a:pPr marL="305435" indent="-305435" algn="just">
              <a:buNone/>
            </a:pPr>
            <a:r>
              <a:rPr lang="en-US" sz="1400" dirty="0">
                <a:latin typeface="Batang"/>
                <a:ea typeface="+mn-lt"/>
                <a:cs typeface="+mn-lt"/>
              </a:rPr>
              <a:t>        for </a:t>
            </a:r>
            <a:r>
              <a:rPr lang="en-US" sz="1400" err="1">
                <a:latin typeface="Batang"/>
                <a:ea typeface="+mn-lt"/>
                <a:cs typeface="+mn-lt"/>
              </a:rPr>
              <a:t>i</a:t>
            </a:r>
            <a:r>
              <a:rPr lang="en-US" sz="1400" dirty="0">
                <a:latin typeface="Batang"/>
                <a:ea typeface="+mn-lt"/>
                <a:cs typeface="+mn-lt"/>
              </a:rPr>
              <a:t>:=1 to n do read(A[</a:t>
            </a:r>
            <a:r>
              <a:rPr lang="en-US" sz="1400" err="1">
                <a:latin typeface="Batang"/>
                <a:ea typeface="+mn-lt"/>
                <a:cs typeface="+mn-lt"/>
              </a:rPr>
              <a:t>i</a:t>
            </a:r>
            <a:r>
              <a:rPr lang="en-US" sz="1400" dirty="0">
                <a:latin typeface="Batang"/>
                <a:ea typeface="+mn-lt"/>
                <a:cs typeface="+mn-lt"/>
              </a:rPr>
              <a:t>]);</a:t>
            </a:r>
          </a:p>
          <a:p>
            <a:pPr marL="305435" indent="-305435" algn="just">
              <a:buNone/>
            </a:pPr>
            <a:r>
              <a:rPr lang="en-US" sz="1400" dirty="0">
                <a:latin typeface="Batang"/>
                <a:ea typeface="+mn-lt"/>
                <a:cs typeface="+mn-lt"/>
              </a:rPr>
              <a:t>     </a:t>
            </a:r>
            <a:r>
              <a:rPr lang="en-US" sz="1400" err="1">
                <a:latin typeface="Batang"/>
                <a:ea typeface="+mn-lt"/>
                <a:cs typeface="+mn-lt"/>
              </a:rPr>
              <a:t>writeln</a:t>
            </a:r>
            <a:r>
              <a:rPr lang="en-US" sz="1400" dirty="0">
                <a:latin typeface="Batang"/>
                <a:ea typeface="+mn-lt"/>
                <a:cs typeface="+mn-lt"/>
              </a:rPr>
              <a:t>;</a:t>
            </a:r>
          </a:p>
          <a:p>
            <a:pPr marL="305435" indent="-305435" algn="just">
              <a:buNone/>
            </a:pPr>
            <a:r>
              <a:rPr lang="en-US" sz="1400" dirty="0">
                <a:latin typeface="Batang"/>
                <a:ea typeface="+mn-lt"/>
                <a:cs typeface="+mn-lt"/>
              </a:rPr>
              <a:t>  </a:t>
            </a:r>
            <a:r>
              <a:rPr lang="en-US" sz="1400" err="1">
                <a:latin typeface="Batang"/>
                <a:ea typeface="+mn-lt"/>
                <a:cs typeface="+mn-lt"/>
              </a:rPr>
              <a:t>DesparteSiStapineste</a:t>
            </a:r>
            <a:r>
              <a:rPr lang="en-US" sz="1400" dirty="0">
                <a:latin typeface="Batang"/>
                <a:ea typeface="+mn-lt"/>
                <a:cs typeface="+mn-lt"/>
              </a:rPr>
              <a:t>(1, n, x);</a:t>
            </a:r>
          </a:p>
          <a:p>
            <a:pPr marL="305435" indent="-305435" algn="just">
              <a:buNone/>
            </a:pPr>
            <a:r>
              <a:rPr lang="en-US" sz="1400" dirty="0">
                <a:latin typeface="Batang"/>
                <a:ea typeface="+mn-lt"/>
                <a:cs typeface="+mn-lt"/>
              </a:rPr>
              <a:t>  </a:t>
            </a:r>
            <a:r>
              <a:rPr lang="en-US" sz="1400" err="1">
                <a:latin typeface="Batang"/>
                <a:ea typeface="+mn-lt"/>
                <a:cs typeface="+mn-lt"/>
              </a:rPr>
              <a:t>writeln</a:t>
            </a:r>
            <a:r>
              <a:rPr lang="en-US" sz="1400" dirty="0">
                <a:latin typeface="Batang"/>
                <a:ea typeface="+mn-lt"/>
                <a:cs typeface="+mn-lt"/>
              </a:rPr>
              <a:t>(’</a:t>
            </a:r>
            <a:r>
              <a:rPr lang="en-US" sz="1400" err="1">
                <a:latin typeface="Batang"/>
                <a:ea typeface="+mn-lt"/>
                <a:cs typeface="+mn-lt"/>
              </a:rPr>
              <a:t>Numărul</a:t>
            </a:r>
            <a:r>
              <a:rPr lang="en-US" sz="1400" dirty="0">
                <a:latin typeface="Batang"/>
                <a:ea typeface="+mn-lt"/>
                <a:cs typeface="+mn-lt"/>
              </a:rPr>
              <a:t> maximal x=’, x);</a:t>
            </a:r>
          </a:p>
          <a:p>
            <a:pPr marL="305435" indent="-305435" algn="just">
              <a:buNone/>
            </a:pPr>
            <a:r>
              <a:rPr lang="en-US" sz="1400" dirty="0">
                <a:latin typeface="Batang"/>
                <a:ea typeface="+mn-lt"/>
                <a:cs typeface="+mn-lt"/>
              </a:rPr>
              <a:t>  </a:t>
            </a:r>
            <a:r>
              <a:rPr lang="en-US" sz="1400" err="1">
                <a:latin typeface="Batang"/>
                <a:ea typeface="+mn-lt"/>
                <a:cs typeface="+mn-lt"/>
              </a:rPr>
              <a:t>readln</a:t>
            </a:r>
            <a:r>
              <a:rPr lang="en-US" sz="1400" dirty="0">
                <a:latin typeface="Batang"/>
                <a:ea typeface="+mn-lt"/>
                <a:cs typeface="+mn-lt"/>
              </a:rPr>
              <a:t>;</a:t>
            </a:r>
          </a:p>
          <a:p>
            <a:pPr marL="305435" indent="-305435" algn="just">
              <a:buNone/>
            </a:pPr>
            <a:r>
              <a:rPr lang="en-US" sz="1400" dirty="0">
                <a:latin typeface="Batang"/>
                <a:ea typeface="+mn-lt"/>
                <a:cs typeface="+mn-lt"/>
              </a:rPr>
              <a:t>  </a:t>
            </a:r>
            <a:r>
              <a:rPr lang="en-US" sz="1400" err="1">
                <a:latin typeface="Batang"/>
                <a:ea typeface="+mn-lt"/>
                <a:cs typeface="+mn-lt"/>
              </a:rPr>
              <a:t>readln</a:t>
            </a:r>
            <a:r>
              <a:rPr lang="en-US" sz="1400" dirty="0">
                <a:latin typeface="Batang"/>
                <a:ea typeface="+mn-lt"/>
                <a:cs typeface="+mn-lt"/>
              </a:rPr>
              <a:t>;</a:t>
            </a:r>
          </a:p>
          <a:p>
            <a:pPr marL="305435" indent="-305435" algn="just">
              <a:buNone/>
            </a:pPr>
            <a:r>
              <a:rPr lang="en-US" sz="1400" dirty="0">
                <a:latin typeface="Batang"/>
                <a:ea typeface="+mn-lt"/>
                <a:cs typeface="+mn-lt"/>
              </a:rPr>
              <a:t>end.</a:t>
            </a:r>
          </a:p>
          <a:p>
            <a:pPr marL="305435" indent="-305435" algn="just">
              <a:buNone/>
            </a:pPr>
            <a:endParaRPr lang="en-US" sz="1400" dirty="0">
              <a:latin typeface="Batang"/>
              <a:ea typeface="+mn-lt"/>
              <a:cs typeface="+mn-lt"/>
            </a:endParaRPr>
          </a:p>
          <a:p>
            <a:pPr marL="305435" indent="-305435" algn="just">
              <a:buNone/>
            </a:pPr>
            <a:endParaRPr lang="en-US" sz="1400" dirty="0">
              <a:latin typeface="Batang"/>
              <a:ea typeface="Batang"/>
            </a:endParaRPr>
          </a:p>
        </p:txBody>
      </p:sp>
    </p:spTree>
    <p:extLst>
      <p:ext uri="{BB962C8B-B14F-4D97-AF65-F5344CB8AC3E}">
        <p14:creationId xmlns:p14="http://schemas.microsoft.com/office/powerpoint/2010/main" val="1933821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/>
                <a:ea typeface="+mj-lt"/>
                <a:cs typeface="+mj-lt"/>
              </a:rPr>
              <a:t>Sortare</a:t>
            </a:r>
            <a:r>
              <a:rPr lang="en-US" dirty="0">
                <a:latin typeface="Arial"/>
                <a:ea typeface="+mj-lt"/>
                <a:cs typeface="+mj-lt"/>
              </a:rPr>
              <a:t> </a:t>
            </a:r>
            <a:r>
              <a:rPr lang="en-US" dirty="0" err="1">
                <a:latin typeface="Arial"/>
                <a:ea typeface="+mj-lt"/>
                <a:cs typeface="+mj-lt"/>
              </a:rPr>
              <a:t>rapidĂ</a:t>
            </a:r>
            <a:r>
              <a:rPr lang="en-US" dirty="0">
                <a:latin typeface="Arial"/>
                <a:ea typeface="+mj-lt"/>
                <a:cs typeface="+mj-lt"/>
              </a:rPr>
              <a:t> (quicksort)</a:t>
            </a:r>
            <a:endParaRPr lang="en-US" dirty="0">
              <a:latin typeface="Arial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E95D8B6-907B-4180-BE6A-403692C91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154" y="974800"/>
            <a:ext cx="3689338" cy="397731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Un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tablou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V se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completează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cu </a:t>
            </a:r>
            <a:r>
              <a:rPr lang="en-US" sz="1600" i="1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n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elemente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numere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reale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. 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Să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se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ordoneze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crescător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folosind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metoda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de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sortare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rapidă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.</a:t>
            </a:r>
            <a:endParaRPr lang="en-US" dirty="0">
              <a:solidFill>
                <a:schemeClr val="accent1"/>
              </a:solidFill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6D870-1D7B-4176-A5E0-E146C7A18A08}"/>
              </a:ext>
            </a:extLst>
          </p:cNvPr>
          <p:cNvSpPr txBox="1"/>
          <p:nvPr/>
        </p:nvSpPr>
        <p:spPr>
          <a:xfrm>
            <a:off x="4174604" y="856527"/>
            <a:ext cx="357271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Font typeface="Arial"/>
              <a:buChar char="•"/>
            </a:pP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Apelează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procedura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"quick"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cu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limita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inferioară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li=1 si limita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superioară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ls=n;</a:t>
            </a:r>
            <a:endParaRPr lang="en-US">
              <a:solidFill>
                <a:schemeClr val="accent2"/>
              </a:solidFill>
              <a:latin typeface="Arial"/>
              <a:cs typeface="Arial"/>
            </a:endParaRPr>
          </a:p>
          <a:p>
            <a:pPr marL="285750" indent="-285750" algn="ctr">
              <a:buFont typeface="Arial"/>
              <a:buChar char="•"/>
            </a:pP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 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Functia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"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poz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" 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realizează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mutarea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elementului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v[i] exact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pe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poziția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ce o va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ocupa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acesta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în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vectorul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final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ordonat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;   </a:t>
            </a:r>
            <a:endParaRPr lang="fr" dirty="0">
              <a:solidFill>
                <a:schemeClr val="accent2"/>
              </a:solidFill>
              <a:latin typeface="Arial"/>
              <a:ea typeface="+mn-lt"/>
              <a:cs typeface="Arial"/>
            </a:endParaRPr>
          </a:p>
          <a:p>
            <a:pPr marL="285750" indent="-285750" algn="ctr">
              <a:buFont typeface="Arial"/>
              <a:buChar char="•"/>
            </a:pP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Functia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"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poz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"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intoarce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(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în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k )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poziția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ocupată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de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acest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element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;</a:t>
            </a:r>
            <a:endParaRPr lang="fr">
              <a:solidFill>
                <a:schemeClr val="accent2"/>
              </a:solidFill>
              <a:latin typeface="Arial"/>
              <a:cs typeface="Arial"/>
            </a:endParaRPr>
          </a:p>
          <a:p>
            <a:pPr marL="285750" indent="-285750" algn="ctr">
              <a:buFont typeface="Arial"/>
              <a:buChar char="•"/>
            </a:pP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În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acest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fel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, 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vectorul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V se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împarte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 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în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două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parți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:</a:t>
            </a:r>
            <a:endParaRPr lang="en-US" dirty="0">
              <a:solidFill>
                <a:schemeClr val="accent2"/>
              </a:solidFill>
              <a:latin typeface="Arial"/>
              <a:ea typeface="+mn-lt"/>
              <a:cs typeface="Arial"/>
            </a:endParaRPr>
          </a:p>
          <a:p>
            <a:pPr algn="ctr"/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 li. k-1 si k+1.ls;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  <a:p>
            <a:pPr marL="285750" indent="-285750" algn="ctr">
              <a:buFont typeface="Arial"/>
              <a:buChar char="•"/>
            </a:pP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Pentru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fiecare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din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aceste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parți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se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reapelează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procedura"quick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", 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cu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limitele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modificate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corespunzător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;</a:t>
            </a:r>
            <a:endParaRPr lang="fr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0EACC-ACAD-455F-9324-16CB40541F0E}"/>
              </a:ext>
            </a:extLst>
          </p:cNvPr>
          <p:cNvSpPr txBox="1"/>
          <p:nvPr/>
        </p:nvSpPr>
        <p:spPr>
          <a:xfrm>
            <a:off x="7924922" y="787199"/>
            <a:ext cx="3919956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Arial"/>
              <a:buChar char="•"/>
            </a:pP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În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acest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fel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,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primul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element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din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fiecare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parte va fi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poziționat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exact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pe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poziția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finala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ce o va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ocupa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în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</a:t>
            </a:r>
            <a:endParaRPr lang="en-US" sz="1600" dirty="0">
              <a:solidFill>
                <a:schemeClr val="accent4"/>
              </a:solidFill>
              <a:latin typeface="Arial"/>
              <a:ea typeface="+mn-lt"/>
              <a:cs typeface="+mn-lt"/>
            </a:endParaRPr>
          </a:p>
          <a:p>
            <a:pPr algn="ctr"/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   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vectorul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final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ordonat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(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funcția"poz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");</a:t>
            </a:r>
            <a:endParaRPr lang="en-US" sz="1600" dirty="0">
              <a:solidFill>
                <a:schemeClr val="accent4"/>
              </a:solidFill>
              <a:latin typeface="Arial"/>
              <a:ea typeface="+mn-lt"/>
              <a:cs typeface="+mn-lt"/>
            </a:endParaRPr>
          </a:p>
          <a:p>
            <a:pPr marL="285750" indent="-285750" algn="ctr">
              <a:buFont typeface="Arial"/>
              <a:buChar char="•"/>
            </a:pP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Fiecare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din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cele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două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parți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 va fi,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astfel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, 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împărțită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in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alte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două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parti;</a:t>
            </a:r>
            <a:endParaRPr lang="en-US" sz="1600" dirty="0">
              <a:solidFill>
                <a:schemeClr val="accent4"/>
              </a:solidFill>
              <a:latin typeface="Arial"/>
              <a:ea typeface="+mn-lt"/>
              <a:cs typeface="+mn-lt"/>
            </a:endParaRPr>
          </a:p>
          <a:p>
            <a:pPr marL="285750" indent="-285750" algn="ctr">
              <a:buFont typeface="Arial"/>
              <a:buChar char="•"/>
            </a:pP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Procesul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continuă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până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când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limitele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parților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ajung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să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se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suprapună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,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ceea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ce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indică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că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toate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 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elementele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vectorului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au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fost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mutate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exact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pe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pozițiile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ce le vor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ocupa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în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 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vectorul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final;</a:t>
            </a:r>
            <a:endParaRPr lang="en-US" sz="1600" dirty="0">
              <a:solidFill>
                <a:schemeClr val="accent4"/>
              </a:solidFill>
              <a:latin typeface="Arial"/>
              <a:ea typeface="+mn-lt"/>
              <a:cs typeface="+mn-lt"/>
            </a:endParaRPr>
          </a:p>
          <a:p>
            <a:pPr marL="285750" indent="-285750" algn="ctr">
              <a:buFont typeface="Arial"/>
              <a:buChar char="•"/>
            </a:pP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Deci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vectorul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este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ordonat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;</a:t>
            </a:r>
            <a:endParaRPr lang="en-US" sz="1600" dirty="0">
              <a:solidFill>
                <a:schemeClr val="accent4"/>
              </a:solidFill>
              <a:latin typeface="Arial"/>
              <a:ea typeface="+mn-lt"/>
              <a:cs typeface="+mn-lt"/>
            </a:endParaRPr>
          </a:p>
          <a:p>
            <a:pPr marL="285750" indent="-285750" algn="ctr">
              <a:buFont typeface="Arial"/>
              <a:buChar char="•"/>
            </a:pP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În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acest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moment se produc 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întoarcerile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din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apelurile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recursive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și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programul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iși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termină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execuția</a:t>
            </a:r>
            <a:r>
              <a:rPr lang="fr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 .</a:t>
            </a:r>
          </a:p>
          <a:p>
            <a:pPr marL="285750" indent="-285750" algn="ctr">
              <a:buFont typeface="Arial"/>
              <a:buChar char="•"/>
            </a:pPr>
            <a:endParaRPr lang="fr" sz="1600" dirty="0">
              <a:solidFill>
                <a:schemeClr val="accent4"/>
              </a:solidFill>
              <a:ea typeface="+mn-lt"/>
              <a:cs typeface="+mn-lt"/>
            </a:endParaRPr>
          </a:p>
          <a:p>
            <a:pPr algn="ctr"/>
            <a:endParaRPr lang="en-US" sz="1600" dirty="0">
              <a:solidFill>
                <a:schemeClr val="accent4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9967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0B3B5-6F66-48F7-8F8A-5BF20EBD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94" y="766523"/>
            <a:ext cx="3173294" cy="46243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Arial"/>
                <a:cs typeface="Arial"/>
              </a:rPr>
              <a:t>REZOLVAREA PROBLEMEI ÎN PASCAL</a:t>
            </a:r>
            <a:endParaRPr lang="en-US" sz="3200" dirty="0">
              <a:ea typeface="+mj-lt"/>
              <a:cs typeface="+mj-lt"/>
            </a:endParaRPr>
          </a:p>
          <a:p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74E7-D86F-4E34-B83C-8F89D2D94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2285" y="419284"/>
            <a:ext cx="6966634" cy="6148326"/>
          </a:xfrm>
        </p:spPr>
        <p:txBody>
          <a:bodyPr anchor="ctr">
            <a:normAutofit fontScale="77500" lnSpcReduction="20000"/>
          </a:bodyPr>
          <a:lstStyle/>
          <a:p>
            <a:pPr marL="305435" indent="-305435" algn="just">
              <a:buNone/>
            </a:pPr>
            <a:r>
              <a:rPr lang="en-US" dirty="0">
                <a:ea typeface="+mn-lt"/>
                <a:cs typeface="+mn-lt"/>
              </a:rPr>
              <a:t>  </a:t>
            </a:r>
            <a:r>
              <a:rPr lang="en-US" dirty="0">
                <a:latin typeface="Batang"/>
                <a:ea typeface="+mn-lt"/>
                <a:cs typeface="+mn-lt"/>
              </a:rPr>
              <a:t>program quicksort;</a:t>
            </a:r>
            <a:endParaRPr lang="en-US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              type  vector= array [1..50] of real ;</a:t>
            </a:r>
            <a:endParaRPr lang="en-US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fr" dirty="0">
                <a:latin typeface="Batang"/>
                <a:ea typeface="+mn-lt"/>
                <a:cs typeface="+mn-lt"/>
              </a:rPr>
              <a:t>               var </a:t>
            </a:r>
            <a:r>
              <a:rPr lang="fr" dirty="0" err="1">
                <a:latin typeface="Batang"/>
                <a:ea typeface="+mn-lt"/>
                <a:cs typeface="+mn-lt"/>
              </a:rPr>
              <a:t>v:vector</a:t>
            </a:r>
            <a:r>
              <a:rPr lang="fr" dirty="0">
                <a:latin typeface="Batang"/>
                <a:ea typeface="+mn-lt"/>
                <a:cs typeface="+mn-lt"/>
              </a:rPr>
              <a:t>;</a:t>
            </a:r>
            <a:endParaRPr lang="en-US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fr" dirty="0">
                <a:latin typeface="Batang"/>
                <a:ea typeface="+mn-lt"/>
                <a:cs typeface="+mn-lt"/>
              </a:rPr>
              <a:t>     </a:t>
            </a:r>
            <a:r>
              <a:rPr lang="en-US" dirty="0">
                <a:latin typeface="Batang"/>
                <a:ea typeface="+mn-lt"/>
                <a:cs typeface="+mn-lt"/>
              </a:rPr>
              <a:t> </a:t>
            </a:r>
            <a:r>
              <a:rPr lang="en-US" dirty="0" err="1">
                <a:latin typeface="Batang"/>
                <a:ea typeface="+mn-lt"/>
                <a:cs typeface="+mn-lt"/>
              </a:rPr>
              <a:t>i,n,k:integer</a:t>
            </a:r>
            <a:r>
              <a:rPr lang="en-US" dirty="0">
                <a:latin typeface="Batang"/>
                <a:ea typeface="+mn-lt"/>
                <a:cs typeface="+mn-lt"/>
              </a:rPr>
              <a:t>;</a:t>
            </a: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              function </a:t>
            </a:r>
            <a:r>
              <a:rPr lang="en-US" dirty="0" err="1">
                <a:latin typeface="Batang"/>
                <a:ea typeface="+mn-lt"/>
                <a:cs typeface="+mn-lt"/>
              </a:rPr>
              <a:t>poz</a:t>
            </a:r>
            <a:r>
              <a:rPr lang="en-US" dirty="0">
                <a:latin typeface="Batang"/>
                <a:ea typeface="+mn-lt"/>
                <a:cs typeface="+mn-lt"/>
              </a:rPr>
              <a:t>(</a:t>
            </a:r>
            <a:r>
              <a:rPr lang="en-US" dirty="0" err="1">
                <a:latin typeface="Batang"/>
                <a:ea typeface="+mn-lt"/>
                <a:cs typeface="+mn-lt"/>
              </a:rPr>
              <a:t>li,ls:integer</a:t>
            </a:r>
            <a:r>
              <a:rPr lang="en-US" dirty="0">
                <a:latin typeface="Batang"/>
                <a:ea typeface="+mn-lt"/>
                <a:cs typeface="+mn-lt"/>
              </a:rPr>
              <a:t>):integer;</a:t>
            </a: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              var </a:t>
            </a:r>
            <a:r>
              <a:rPr lang="en-US" dirty="0" err="1">
                <a:latin typeface="Batang"/>
                <a:ea typeface="+mn-lt"/>
                <a:cs typeface="+mn-lt"/>
              </a:rPr>
              <a:t>i,j,modi,modj,m:integer</a:t>
            </a:r>
            <a:r>
              <a:rPr lang="en-US" dirty="0">
                <a:latin typeface="Batang"/>
                <a:ea typeface="+mn-lt"/>
                <a:cs typeface="+mn-lt"/>
              </a:rPr>
              <a:t>;  </a:t>
            </a:r>
            <a:r>
              <a:rPr lang="en-US" dirty="0" err="1">
                <a:latin typeface="Batang"/>
                <a:ea typeface="+mn-lt"/>
                <a:cs typeface="+mn-lt"/>
              </a:rPr>
              <a:t>man:real</a:t>
            </a:r>
            <a:r>
              <a:rPr lang="en-US" dirty="0">
                <a:latin typeface="Batang"/>
                <a:ea typeface="+mn-lt"/>
                <a:cs typeface="+mn-lt"/>
              </a:rPr>
              <a:t>;</a:t>
            </a: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          begin</a:t>
            </a:r>
          </a:p>
          <a:p>
            <a:pPr marL="305435" indent="-305435" algn="just">
              <a:buNone/>
            </a:pPr>
            <a:r>
              <a:rPr lang="en-US">
                <a:latin typeface="Batang"/>
                <a:ea typeface="+mn-lt"/>
                <a:cs typeface="+mn-lt"/>
              </a:rPr>
              <a:t>               i:=li; j:=ls;</a:t>
            </a:r>
          </a:p>
          <a:p>
            <a:pPr marL="305435" indent="-305435" algn="just">
              <a:buNone/>
            </a:pPr>
            <a:r>
              <a:rPr lang="en-US">
                <a:latin typeface="Batang"/>
                <a:ea typeface="+mn-lt"/>
                <a:cs typeface="+mn-lt"/>
              </a:rPr>
              <a:t>               modi:=0; </a:t>
            </a:r>
            <a:r>
              <a:rPr lang="en-US" err="1">
                <a:latin typeface="Batang"/>
                <a:ea typeface="+mn-lt"/>
                <a:cs typeface="+mn-lt"/>
              </a:rPr>
              <a:t>modj</a:t>
            </a:r>
            <a:r>
              <a:rPr lang="en-US" dirty="0">
                <a:latin typeface="Batang"/>
                <a:ea typeface="+mn-lt"/>
                <a:cs typeface="+mn-lt"/>
              </a:rPr>
              <a:t>:=-1;</a:t>
            </a:r>
          </a:p>
          <a:p>
            <a:pPr marL="305435" indent="-305435" algn="just">
              <a:buNone/>
            </a:pPr>
            <a:r>
              <a:rPr lang="en-US">
                <a:latin typeface="Batang"/>
                <a:ea typeface="+mn-lt"/>
                <a:cs typeface="+mn-lt"/>
              </a:rPr>
              <a:t>               while </a:t>
            </a:r>
            <a:r>
              <a:rPr lang="en-US" err="1">
                <a:latin typeface="Batang"/>
                <a:ea typeface="+mn-lt"/>
                <a:cs typeface="+mn-lt"/>
              </a:rPr>
              <a:t>i</a:t>
            </a:r>
            <a:r>
              <a:rPr lang="en-US" dirty="0">
                <a:latin typeface="Batang"/>
                <a:ea typeface="+mn-lt"/>
                <a:cs typeface="+mn-lt"/>
              </a:rPr>
              <a:t>&lt;j do</a:t>
            </a: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                 begin</a:t>
            </a:r>
          </a:p>
          <a:p>
            <a:pPr marL="305435" indent="-305435" algn="just">
              <a:buNone/>
            </a:pPr>
            <a:r>
              <a:rPr lang="en-US">
                <a:latin typeface="Batang"/>
                <a:ea typeface="+mn-lt"/>
                <a:cs typeface="+mn-lt"/>
              </a:rPr>
              <a:t>                      if  v[</a:t>
            </a:r>
            <a:r>
              <a:rPr lang="en-US" dirty="0">
                <a:latin typeface="Batang"/>
                <a:ea typeface="+mn-lt"/>
                <a:cs typeface="+mn-lt"/>
              </a:rPr>
              <a:t>i]&gt;v[j] then</a:t>
            </a: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                         begin</a:t>
            </a: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                            man:=v[</a:t>
            </a:r>
            <a:r>
              <a:rPr lang="en-US" dirty="0" err="1">
                <a:latin typeface="Batang"/>
                <a:ea typeface="+mn-lt"/>
                <a:cs typeface="+mn-lt"/>
              </a:rPr>
              <a:t>i</a:t>
            </a:r>
            <a:r>
              <a:rPr lang="en-US" dirty="0">
                <a:latin typeface="Batang"/>
                <a:ea typeface="+mn-lt"/>
                <a:cs typeface="+mn-lt"/>
              </a:rPr>
              <a:t>];   v[</a:t>
            </a:r>
            <a:r>
              <a:rPr lang="en-US" dirty="0" err="1">
                <a:latin typeface="Batang"/>
                <a:ea typeface="+mn-lt"/>
                <a:cs typeface="+mn-lt"/>
              </a:rPr>
              <a:t>i</a:t>
            </a:r>
            <a:r>
              <a:rPr lang="en-US" dirty="0">
                <a:latin typeface="Batang"/>
                <a:ea typeface="+mn-lt"/>
                <a:cs typeface="+mn-lt"/>
              </a:rPr>
              <a:t>]:=v[j];</a:t>
            </a: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                            v[j]:=man;  </a:t>
            </a:r>
            <a:r>
              <a:rPr lang="fr" dirty="0">
                <a:latin typeface="Batang"/>
                <a:ea typeface="+mn-lt"/>
                <a:cs typeface="+mn-lt"/>
              </a:rPr>
              <a:t>m:=</a:t>
            </a:r>
            <a:r>
              <a:rPr lang="fr" dirty="0" err="1">
                <a:latin typeface="Batang"/>
                <a:ea typeface="+mn-lt"/>
                <a:cs typeface="+mn-lt"/>
              </a:rPr>
              <a:t>modi</a:t>
            </a:r>
            <a:r>
              <a:rPr lang="fr" dirty="0">
                <a:latin typeface="Batang"/>
                <a:ea typeface="+mn-lt"/>
                <a:cs typeface="+mn-lt"/>
              </a:rPr>
              <a:t> ;</a:t>
            </a:r>
            <a:endParaRPr lang="en-US">
              <a:latin typeface="Batang"/>
              <a:ea typeface="+mn-lt"/>
              <a:cs typeface="+mn-lt"/>
            </a:endParaRPr>
          </a:p>
          <a:p>
            <a:pPr marL="305435" indent="-305435" algn="just">
              <a:buNone/>
            </a:pPr>
            <a:r>
              <a:rPr lang="fr" dirty="0">
                <a:latin typeface="Batang"/>
                <a:ea typeface="+mn-lt"/>
                <a:cs typeface="+mn-lt"/>
              </a:rPr>
              <a:t>                             </a:t>
            </a:r>
            <a:r>
              <a:rPr lang="fr" dirty="0" err="1">
                <a:latin typeface="Batang"/>
                <a:ea typeface="+mn-lt"/>
                <a:cs typeface="+mn-lt"/>
              </a:rPr>
              <a:t>modi</a:t>
            </a:r>
            <a:r>
              <a:rPr lang="fr" dirty="0">
                <a:latin typeface="Batang"/>
                <a:ea typeface="+mn-lt"/>
                <a:cs typeface="+mn-lt"/>
              </a:rPr>
              <a:t>:=-</a:t>
            </a:r>
            <a:r>
              <a:rPr lang="fr" dirty="0" err="1">
                <a:latin typeface="Batang"/>
                <a:ea typeface="+mn-lt"/>
                <a:cs typeface="+mn-lt"/>
              </a:rPr>
              <a:t>modj</a:t>
            </a:r>
            <a:r>
              <a:rPr lang="fr" dirty="0">
                <a:latin typeface="Batang"/>
                <a:ea typeface="+mn-lt"/>
                <a:cs typeface="+mn-lt"/>
              </a:rPr>
              <a:t>;  </a:t>
            </a:r>
            <a:r>
              <a:rPr lang="en-US" dirty="0" err="1">
                <a:latin typeface="Batang"/>
                <a:ea typeface="+mn-lt"/>
                <a:cs typeface="+mn-lt"/>
              </a:rPr>
              <a:t>modj</a:t>
            </a:r>
            <a:r>
              <a:rPr lang="en-US" dirty="0">
                <a:latin typeface="Batang"/>
                <a:ea typeface="+mn-lt"/>
                <a:cs typeface="+mn-lt"/>
              </a:rPr>
              <a:t>:=-m;</a:t>
            </a:r>
          </a:p>
          <a:p>
            <a:pPr marL="305435" indent="-305435" algn="just">
              <a:buNone/>
            </a:pPr>
            <a:r>
              <a:rPr lang="en-US">
                <a:latin typeface="Batang"/>
                <a:ea typeface="+mn-lt"/>
                <a:cs typeface="+mn-lt"/>
              </a:rPr>
              <a:t>                                end;</a:t>
            </a: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                     i:=i+modi;</a:t>
            </a: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                end;</a:t>
            </a: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             </a:t>
            </a:r>
            <a:r>
              <a:rPr lang="en-US" dirty="0" err="1">
                <a:latin typeface="Batang"/>
                <a:ea typeface="+mn-lt"/>
                <a:cs typeface="+mn-lt"/>
              </a:rPr>
              <a:t>poz</a:t>
            </a:r>
            <a:r>
              <a:rPr lang="en-US" dirty="0">
                <a:latin typeface="Batang"/>
                <a:ea typeface="+mn-lt"/>
                <a:cs typeface="+mn-lt"/>
              </a:rPr>
              <a:t>:=</a:t>
            </a:r>
            <a:r>
              <a:rPr lang="en-US" dirty="0" err="1">
                <a:latin typeface="Batang"/>
                <a:ea typeface="+mn-lt"/>
                <a:cs typeface="+mn-lt"/>
              </a:rPr>
              <a:t>i</a:t>
            </a:r>
            <a:r>
              <a:rPr lang="en-US" dirty="0">
                <a:latin typeface="Batang"/>
                <a:ea typeface="+mn-lt"/>
                <a:cs typeface="+mn-lt"/>
              </a:rPr>
              <a:t>;</a:t>
            </a: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     end;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25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0B3B5-6F66-48F7-8F8A-5BF20EBD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CONTINUARE</a:t>
            </a:r>
            <a:b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</a:b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74E7-D86F-4E34-B83C-8F89D2D94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260" y="1528525"/>
            <a:ext cx="6850888" cy="502944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 algn="just">
              <a:buNone/>
            </a:pPr>
            <a:r>
              <a:rPr lang="en-US" sz="1400" dirty="0">
                <a:latin typeface="Batang"/>
                <a:ea typeface="+mn-lt"/>
                <a:cs typeface="+mn-lt"/>
              </a:rPr>
              <a:t>procedure   quick(</a:t>
            </a:r>
            <a:r>
              <a:rPr lang="en-US" sz="1400" err="1">
                <a:latin typeface="Batang"/>
                <a:ea typeface="+mn-lt"/>
                <a:cs typeface="+mn-lt"/>
              </a:rPr>
              <a:t>li,ls:integer</a:t>
            </a:r>
            <a:r>
              <a:rPr lang="en-US" sz="1400" dirty="0">
                <a:latin typeface="Batang"/>
                <a:ea typeface="+mn-lt"/>
                <a:cs typeface="+mn-lt"/>
              </a:rPr>
              <a:t>);</a:t>
            </a:r>
          </a:p>
          <a:p>
            <a:pPr marL="305435" indent="-305435" algn="just">
              <a:buNone/>
            </a:pPr>
            <a:r>
              <a:rPr lang="en-US" sz="1400" dirty="0">
                <a:latin typeface="Batang"/>
                <a:ea typeface="+mn-lt"/>
                <a:cs typeface="+mn-lt"/>
              </a:rPr>
              <a:t>      begin</a:t>
            </a:r>
          </a:p>
          <a:p>
            <a:pPr marL="305435" indent="-305435" algn="just">
              <a:buNone/>
            </a:pPr>
            <a:r>
              <a:rPr lang="en-US" sz="1400" dirty="0">
                <a:latin typeface="Batang"/>
                <a:ea typeface="+mn-lt"/>
                <a:cs typeface="+mn-lt"/>
              </a:rPr>
              <a:t>          if  li&lt;ls then </a:t>
            </a:r>
          </a:p>
          <a:p>
            <a:pPr marL="305435" indent="-305435" algn="just">
              <a:buNone/>
            </a:pPr>
            <a:r>
              <a:rPr lang="en-US" sz="1400">
                <a:latin typeface="Batang"/>
                <a:ea typeface="+mn-lt"/>
                <a:cs typeface="+mn-lt"/>
              </a:rPr>
              <a:t>              begin</a:t>
            </a:r>
            <a:endParaRPr lang="en-US" sz="1400" dirty="0">
              <a:latin typeface="Batang"/>
              <a:ea typeface="+mn-lt"/>
              <a:cs typeface="+mn-lt"/>
            </a:endParaRPr>
          </a:p>
          <a:p>
            <a:pPr marL="305435" indent="-305435" algn="just">
              <a:buNone/>
            </a:pPr>
            <a:r>
              <a:rPr lang="fr" sz="1400" dirty="0">
                <a:latin typeface="Batang"/>
                <a:ea typeface="+mn-lt"/>
                <a:cs typeface="+mn-lt"/>
              </a:rPr>
              <a:t>                 k::=</a:t>
            </a:r>
            <a:r>
              <a:rPr lang="fr" sz="1400" dirty="0" err="1">
                <a:latin typeface="Batang"/>
                <a:ea typeface="+mn-lt"/>
                <a:cs typeface="+mn-lt"/>
              </a:rPr>
              <a:t>poz</a:t>
            </a:r>
            <a:r>
              <a:rPr lang="fr" sz="1400" dirty="0">
                <a:latin typeface="Batang"/>
                <a:ea typeface="+mn-lt"/>
                <a:cs typeface="+mn-lt"/>
              </a:rPr>
              <a:t>(</a:t>
            </a:r>
            <a:r>
              <a:rPr lang="fr" sz="1400" dirty="0" err="1">
                <a:latin typeface="Batang"/>
                <a:ea typeface="+mn-lt"/>
                <a:cs typeface="+mn-lt"/>
              </a:rPr>
              <a:t>li,ls</a:t>
            </a:r>
            <a:r>
              <a:rPr lang="fr" sz="1400" dirty="0">
                <a:latin typeface="Batang"/>
                <a:ea typeface="+mn-lt"/>
                <a:cs typeface="+mn-lt"/>
              </a:rPr>
              <a:t>);    </a:t>
            </a:r>
            <a:r>
              <a:rPr lang="en-US" sz="1400" dirty="0">
                <a:latin typeface="Batang"/>
                <a:ea typeface="+mn-lt"/>
                <a:cs typeface="+mn-lt"/>
              </a:rPr>
              <a:t>quick(li,k-1);</a:t>
            </a:r>
          </a:p>
          <a:p>
            <a:pPr marL="305435" indent="-305435" algn="just">
              <a:buNone/>
            </a:pPr>
            <a:r>
              <a:rPr lang="en-US" sz="1400" dirty="0">
                <a:latin typeface="Batang"/>
                <a:ea typeface="+mn-lt"/>
                <a:cs typeface="+mn-lt"/>
              </a:rPr>
              <a:t>                 quick(k+1,ls);</a:t>
            </a:r>
          </a:p>
          <a:p>
            <a:pPr marL="305435" indent="-305435" algn="just">
              <a:buNone/>
            </a:pPr>
            <a:r>
              <a:rPr lang="en-US" sz="1400" dirty="0">
                <a:latin typeface="Batang"/>
                <a:ea typeface="+mn-lt"/>
                <a:cs typeface="+mn-lt"/>
              </a:rPr>
              <a:t>                      end;</a:t>
            </a:r>
          </a:p>
          <a:p>
            <a:pPr marL="305435" indent="-305435" algn="just">
              <a:buNone/>
            </a:pPr>
            <a:r>
              <a:rPr lang="en-US" sz="1400" dirty="0">
                <a:latin typeface="Batang"/>
                <a:ea typeface="+mn-lt"/>
                <a:cs typeface="+mn-lt"/>
              </a:rPr>
              <a:t>              end;</a:t>
            </a:r>
          </a:p>
          <a:p>
            <a:pPr marL="305435" indent="-305435" algn="just">
              <a:buNone/>
            </a:pPr>
            <a:r>
              <a:rPr lang="en-US" sz="1400" dirty="0">
                <a:latin typeface="Batang"/>
                <a:ea typeface="+mn-lt"/>
                <a:cs typeface="+mn-lt"/>
              </a:rPr>
              <a:t>          begin</a:t>
            </a:r>
          </a:p>
          <a:p>
            <a:pPr marL="305435" indent="-305435" algn="just">
              <a:buNone/>
            </a:pPr>
            <a:r>
              <a:rPr lang="en-US" sz="1400">
                <a:latin typeface="Batang"/>
                <a:ea typeface="+mn-lt"/>
                <a:cs typeface="+mn-lt"/>
              </a:rPr>
              <a:t>                write('cate elemente are vectorul ?= '); readln(n);</a:t>
            </a:r>
            <a:endParaRPr lang="en-US" sz="1400" dirty="0">
              <a:latin typeface="Batang"/>
              <a:ea typeface="+mn-lt"/>
              <a:cs typeface="+mn-lt"/>
            </a:endParaRPr>
          </a:p>
          <a:p>
            <a:pPr marL="305435" indent="-305435" algn="just">
              <a:buNone/>
            </a:pPr>
            <a:r>
              <a:rPr lang="en-US" sz="1400" dirty="0">
                <a:latin typeface="Batang"/>
                <a:ea typeface="+mn-lt"/>
                <a:cs typeface="+mn-lt"/>
              </a:rPr>
              <a:t>                   for </a:t>
            </a:r>
            <a:r>
              <a:rPr lang="en-US" sz="1400" dirty="0" err="1">
                <a:latin typeface="Batang"/>
                <a:ea typeface="+mn-lt"/>
                <a:cs typeface="+mn-lt"/>
              </a:rPr>
              <a:t>i</a:t>
            </a:r>
            <a:r>
              <a:rPr lang="en-US" sz="1400" dirty="0">
                <a:latin typeface="Batang"/>
                <a:ea typeface="+mn-lt"/>
                <a:cs typeface="+mn-lt"/>
              </a:rPr>
              <a:t>:=1 to n do</a:t>
            </a:r>
          </a:p>
          <a:p>
            <a:pPr marL="305435" indent="-305435" algn="just">
              <a:buNone/>
            </a:pPr>
            <a:r>
              <a:rPr lang="en-US" sz="1400" dirty="0">
                <a:latin typeface="Batang"/>
                <a:ea typeface="+mn-lt"/>
                <a:cs typeface="+mn-lt"/>
              </a:rPr>
              <a:t>                        begin</a:t>
            </a:r>
          </a:p>
          <a:p>
            <a:pPr marL="305435" indent="-305435" algn="just">
              <a:buNone/>
            </a:pPr>
            <a:r>
              <a:rPr lang="en-US" sz="1400" dirty="0">
                <a:latin typeface="Batang"/>
                <a:ea typeface="+mn-lt"/>
                <a:cs typeface="+mn-lt"/>
              </a:rPr>
              <a:t>                          write('</a:t>
            </a:r>
            <a:r>
              <a:rPr lang="en-US" sz="1400" dirty="0" err="1">
                <a:latin typeface="Batang"/>
                <a:ea typeface="+mn-lt"/>
                <a:cs typeface="+mn-lt"/>
              </a:rPr>
              <a:t>tastati</a:t>
            </a:r>
            <a:r>
              <a:rPr lang="en-US" sz="1400" dirty="0">
                <a:latin typeface="Batang"/>
                <a:ea typeface="+mn-lt"/>
                <a:cs typeface="+mn-lt"/>
              </a:rPr>
              <a:t> </a:t>
            </a:r>
            <a:r>
              <a:rPr lang="en-US" sz="1400" dirty="0" err="1">
                <a:latin typeface="Batang"/>
                <a:ea typeface="+mn-lt"/>
                <a:cs typeface="+mn-lt"/>
              </a:rPr>
              <a:t>elementul</a:t>
            </a:r>
            <a:r>
              <a:rPr lang="en-US" sz="1400" dirty="0">
                <a:latin typeface="Batang"/>
                <a:ea typeface="+mn-lt"/>
                <a:cs typeface="+mn-lt"/>
              </a:rPr>
              <a:t> ',</a:t>
            </a:r>
            <a:r>
              <a:rPr lang="en-US" sz="1400" dirty="0" err="1">
                <a:latin typeface="Batang"/>
                <a:ea typeface="+mn-lt"/>
                <a:cs typeface="+mn-lt"/>
              </a:rPr>
              <a:t>i</a:t>
            </a:r>
            <a:r>
              <a:rPr lang="en-US" sz="1400" dirty="0">
                <a:latin typeface="Batang"/>
                <a:ea typeface="+mn-lt"/>
                <a:cs typeface="+mn-lt"/>
              </a:rPr>
              <a:t>,'=');</a:t>
            </a:r>
          </a:p>
          <a:p>
            <a:pPr marL="305435" indent="-305435" algn="just">
              <a:buNone/>
            </a:pPr>
            <a:r>
              <a:rPr lang="en-US" sz="1400" dirty="0">
                <a:latin typeface="Batang"/>
                <a:ea typeface="+mn-lt"/>
                <a:cs typeface="+mn-lt"/>
              </a:rPr>
              <a:t>                          </a:t>
            </a:r>
            <a:r>
              <a:rPr lang="en-US" sz="1400" dirty="0" err="1">
                <a:latin typeface="Batang"/>
                <a:ea typeface="+mn-lt"/>
                <a:cs typeface="+mn-lt"/>
              </a:rPr>
              <a:t>readln</a:t>
            </a:r>
            <a:r>
              <a:rPr lang="en-US" sz="1400" dirty="0">
                <a:latin typeface="Batang"/>
                <a:ea typeface="+mn-lt"/>
                <a:cs typeface="+mn-lt"/>
              </a:rPr>
              <a:t>(v[</a:t>
            </a:r>
            <a:r>
              <a:rPr lang="en-US" sz="1400" dirty="0" err="1">
                <a:latin typeface="Batang"/>
                <a:ea typeface="+mn-lt"/>
                <a:cs typeface="+mn-lt"/>
              </a:rPr>
              <a:t>i</a:t>
            </a:r>
            <a:r>
              <a:rPr lang="en-US" sz="1400" dirty="0">
                <a:latin typeface="Batang"/>
                <a:ea typeface="+mn-lt"/>
                <a:cs typeface="+mn-lt"/>
              </a:rPr>
              <a:t>]);</a:t>
            </a:r>
          </a:p>
          <a:p>
            <a:pPr marL="305435" indent="-305435" algn="just">
              <a:buNone/>
            </a:pPr>
            <a:r>
              <a:rPr lang="en-US" sz="1400" dirty="0">
                <a:latin typeface="Batang"/>
                <a:ea typeface="+mn-lt"/>
                <a:cs typeface="+mn-lt"/>
              </a:rPr>
              <a:t>                       end;</a:t>
            </a:r>
          </a:p>
          <a:p>
            <a:pPr marL="305435" indent="-305435" algn="just">
              <a:buNone/>
            </a:pPr>
            <a:r>
              <a:rPr lang="en-US" sz="1400" dirty="0">
                <a:latin typeface="Batang"/>
                <a:ea typeface="+mn-lt"/>
                <a:cs typeface="+mn-lt"/>
              </a:rPr>
              <a:t>           quick(1,n);</a:t>
            </a:r>
          </a:p>
          <a:p>
            <a:pPr marL="305435" indent="-305435" algn="just">
              <a:buNone/>
            </a:pPr>
            <a:r>
              <a:rPr lang="en-US" sz="1400" dirty="0">
                <a:latin typeface="Batang"/>
                <a:ea typeface="+mn-lt"/>
                <a:cs typeface="+mn-lt"/>
              </a:rPr>
              <a:t>                </a:t>
            </a:r>
            <a:r>
              <a:rPr lang="en-US" sz="1400" dirty="0" err="1">
                <a:latin typeface="Batang"/>
                <a:ea typeface="+mn-lt"/>
                <a:cs typeface="+mn-lt"/>
              </a:rPr>
              <a:t>writeln</a:t>
            </a:r>
            <a:r>
              <a:rPr lang="en-US" sz="1400" dirty="0">
                <a:latin typeface="Batang"/>
                <a:ea typeface="+mn-lt"/>
                <a:cs typeface="+mn-lt"/>
              </a:rPr>
              <a:t>('</a:t>
            </a:r>
            <a:r>
              <a:rPr lang="en-US" sz="1400" dirty="0" err="1">
                <a:latin typeface="Batang"/>
                <a:ea typeface="+mn-lt"/>
                <a:cs typeface="+mn-lt"/>
              </a:rPr>
              <a:t>vectorul</a:t>
            </a:r>
            <a:r>
              <a:rPr lang="en-US" sz="1400" dirty="0">
                <a:latin typeface="Batang"/>
                <a:ea typeface="+mn-lt"/>
                <a:cs typeface="+mn-lt"/>
              </a:rPr>
              <a:t> </a:t>
            </a:r>
            <a:r>
              <a:rPr lang="en-US" sz="1400" dirty="0" err="1">
                <a:latin typeface="Batang"/>
                <a:ea typeface="+mn-lt"/>
                <a:cs typeface="+mn-lt"/>
              </a:rPr>
              <a:t>ordonat</a:t>
            </a:r>
            <a:r>
              <a:rPr lang="en-US" sz="1400" dirty="0">
                <a:latin typeface="Batang"/>
                <a:ea typeface="+mn-lt"/>
                <a:cs typeface="+mn-lt"/>
              </a:rPr>
              <a:t> </a:t>
            </a:r>
            <a:r>
              <a:rPr lang="en-US" sz="1400" dirty="0" err="1">
                <a:latin typeface="Batang"/>
                <a:ea typeface="+mn-lt"/>
                <a:cs typeface="+mn-lt"/>
              </a:rPr>
              <a:t>este</a:t>
            </a:r>
            <a:r>
              <a:rPr lang="en-US" sz="1400" dirty="0">
                <a:latin typeface="Batang"/>
                <a:ea typeface="+mn-lt"/>
                <a:cs typeface="+mn-lt"/>
              </a:rPr>
              <a:t> :');</a:t>
            </a:r>
            <a:endParaRPr lang="en-US" sz="1400" dirty="0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sz="1400" dirty="0">
                <a:latin typeface="Batang"/>
                <a:ea typeface="+mn-lt"/>
                <a:cs typeface="+mn-lt"/>
              </a:rPr>
              <a:t>           for </a:t>
            </a:r>
            <a:r>
              <a:rPr lang="en-US" sz="1400" dirty="0" err="1">
                <a:latin typeface="Batang"/>
                <a:ea typeface="+mn-lt"/>
                <a:cs typeface="+mn-lt"/>
              </a:rPr>
              <a:t>i</a:t>
            </a:r>
            <a:r>
              <a:rPr lang="en-US" sz="1400" dirty="0">
                <a:latin typeface="Batang"/>
                <a:ea typeface="+mn-lt"/>
                <a:cs typeface="+mn-lt"/>
              </a:rPr>
              <a:t>:=1 to n do </a:t>
            </a:r>
            <a:r>
              <a:rPr lang="en-US" sz="1400" dirty="0" err="1">
                <a:latin typeface="Batang"/>
                <a:ea typeface="+mn-lt"/>
                <a:cs typeface="+mn-lt"/>
              </a:rPr>
              <a:t>writeln</a:t>
            </a:r>
            <a:r>
              <a:rPr lang="en-US" sz="1400" dirty="0">
                <a:latin typeface="Batang"/>
                <a:ea typeface="+mn-lt"/>
                <a:cs typeface="+mn-lt"/>
              </a:rPr>
              <a:t>(v[</a:t>
            </a:r>
            <a:r>
              <a:rPr lang="en-US" sz="1400" dirty="0" err="1">
                <a:latin typeface="Batang"/>
                <a:ea typeface="+mn-lt"/>
                <a:cs typeface="+mn-lt"/>
              </a:rPr>
              <a:t>i</a:t>
            </a:r>
            <a:r>
              <a:rPr lang="en-US" sz="1400" dirty="0">
                <a:latin typeface="Batang"/>
                <a:ea typeface="+mn-lt"/>
                <a:cs typeface="+mn-lt"/>
              </a:rPr>
              <a:t>]);</a:t>
            </a:r>
            <a:endParaRPr lang="en-US" sz="1400" dirty="0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sz="1400" dirty="0">
                <a:latin typeface="Batang"/>
                <a:ea typeface="+mn-lt"/>
                <a:cs typeface="+mn-lt"/>
              </a:rPr>
              <a:t>           </a:t>
            </a:r>
            <a:r>
              <a:rPr lang="en-US" sz="1400" dirty="0" err="1">
                <a:latin typeface="Batang"/>
                <a:ea typeface="+mn-lt"/>
                <a:cs typeface="+mn-lt"/>
              </a:rPr>
              <a:t>readln</a:t>
            </a:r>
            <a:r>
              <a:rPr lang="en-US" sz="1400" dirty="0">
                <a:latin typeface="Batang"/>
                <a:ea typeface="+mn-lt"/>
                <a:cs typeface="+mn-lt"/>
              </a:rPr>
              <a:t>;</a:t>
            </a:r>
          </a:p>
          <a:p>
            <a:pPr marL="305435" indent="-305435" algn="just">
              <a:buNone/>
            </a:pPr>
            <a:r>
              <a:rPr lang="fr" sz="1400" dirty="0">
                <a:latin typeface="Batang"/>
                <a:ea typeface="+mn-lt"/>
                <a:cs typeface="+mn-lt"/>
              </a:rPr>
              <a:t>           end.</a:t>
            </a:r>
            <a:endParaRPr lang="fr" sz="1400" dirty="0">
              <a:latin typeface="Gill Sans MT" panose="020B0502020104020203"/>
              <a:ea typeface="+mn-lt"/>
              <a:cs typeface="+mn-lt"/>
            </a:endParaRPr>
          </a:p>
          <a:p>
            <a:pPr marL="305435" indent="-305435" algn="just">
              <a:buNone/>
            </a:pPr>
            <a:endParaRPr lang="en-US" sz="1400" dirty="0">
              <a:latin typeface="Batang"/>
              <a:ea typeface="+mn-lt"/>
              <a:cs typeface="+mn-lt"/>
            </a:endParaRPr>
          </a:p>
          <a:p>
            <a:pPr marL="305435" indent="-305435" algn="just">
              <a:buNone/>
            </a:pPr>
            <a:endParaRPr lang="en-US" sz="1400" dirty="0">
              <a:latin typeface="Batang"/>
              <a:ea typeface="+mn-lt"/>
              <a:cs typeface="+mn-lt"/>
            </a:endParaRPr>
          </a:p>
          <a:p>
            <a:pPr marL="305435" indent="-305435" algn="just">
              <a:buNone/>
            </a:pPr>
            <a:endParaRPr lang="en-US" sz="1400" dirty="0">
              <a:latin typeface="Batang"/>
              <a:ea typeface="Batang"/>
            </a:endParaRPr>
          </a:p>
        </p:txBody>
      </p:sp>
    </p:spTree>
    <p:extLst>
      <p:ext uri="{BB962C8B-B14F-4D97-AF65-F5344CB8AC3E}">
        <p14:creationId xmlns:p14="http://schemas.microsoft.com/office/powerpoint/2010/main" val="798564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E95D8B6-907B-4180-BE6A-403692C91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154" y="974800"/>
            <a:ext cx="3689338" cy="397731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1600">
                <a:solidFill>
                  <a:schemeClr val="accent1"/>
                </a:solidFill>
                <a:ea typeface="+mn-lt"/>
                <a:cs typeface="+mn-lt"/>
              </a:rPr>
              <a:t> Se consideră o placă dreptunghiulară de dimensiunile L</a:t>
            </a:r>
            <a:r>
              <a:rPr lang="en-US" sz="1600" i="1">
                <a:solidFill>
                  <a:schemeClr val="accent1"/>
                </a:solidFill>
                <a:ea typeface="+mn-lt"/>
                <a:cs typeface="+mn-lt"/>
              </a:rPr>
              <a:t>x</a:t>
            </a:r>
            <a:r>
              <a:rPr lang="en-US" sz="1600">
                <a:solidFill>
                  <a:schemeClr val="accent1"/>
                </a:solidFill>
                <a:ea typeface="+mn-lt"/>
                <a:cs typeface="+mn-lt"/>
              </a:rPr>
              <a:t>H. Placa are </a:t>
            </a:r>
            <a:r>
              <a:rPr lang="en-US" sz="1600" i="1">
                <a:solidFill>
                  <a:schemeClr val="accent1"/>
                </a:solidFill>
                <a:ea typeface="+mn-lt"/>
                <a:cs typeface="+mn-lt"/>
              </a:rPr>
              <a:t>n</a:t>
            </a:r>
            <a:r>
              <a:rPr lang="en-US" sz="1600">
                <a:solidFill>
                  <a:schemeClr val="accent1"/>
                </a:solidFill>
                <a:ea typeface="+mn-lt"/>
                <a:cs typeface="+mn-lt"/>
              </a:rPr>
              <a:t> găuri punctiforme, fi ecare gaură fi ind defi nită prin coordonatele (xi , yi ). Elaboraţi un program care decupează din placă o bucată de arie maximă, dreptunghiulară şi fără găuri. Sînt admise doar tăieturi de la o margine la alta pe direcţii paralele cu laturile plăcii - verticale sau orizontale.</a:t>
            </a:r>
            <a:endParaRPr lang="en-US">
              <a:solidFill>
                <a:schemeClr val="accent1"/>
              </a:solidFill>
            </a:endParaRPr>
          </a:p>
          <a:p>
            <a:pPr marL="305435" indent="-305435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6D870-1D7B-4176-A5E0-E146C7A18A08}"/>
              </a:ext>
            </a:extLst>
          </p:cNvPr>
          <p:cNvSpPr txBox="1"/>
          <p:nvPr/>
        </p:nvSpPr>
        <p:spPr>
          <a:xfrm>
            <a:off x="4392259" y="974800"/>
            <a:ext cx="32593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fr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8A57590-4F6A-E940-82FC-4D3001B69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90" y="3413940"/>
            <a:ext cx="3473410" cy="1603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82B334-751A-584D-9670-BDD987D5B3F6}"/>
              </a:ext>
            </a:extLst>
          </p:cNvPr>
          <p:cNvSpPr txBox="1"/>
          <p:nvPr/>
        </p:nvSpPr>
        <p:spPr>
          <a:xfrm>
            <a:off x="4268866" y="974800"/>
            <a:ext cx="747697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Vom defini placa curentă prin vectorul P=(a, b, c, d), unde a şi b sînt coordonatele colţului stînga-jos, iar c şi d – coordonatele colţului dreapta-sus. Evident, placa iniţială se defi neşte prin (0, 0, L, H). Metoda desparte şi stăpîneşte poate fi reali-</a:t>
            </a:r>
          </a:p>
          <a:p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Zată după cum urmează:</a:t>
            </a:r>
          </a:p>
          <a:p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 iniţial stabilim aria maximă Smax=0;</a:t>
            </a:r>
          </a:p>
          <a:p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 dacă placa curentă nu are găuri, problema poate fi soluţionată direct, compaeînd aria curentă cu valoarea Smax;</a:t>
            </a:r>
          </a:p>
          <a:p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 în caz contrar alegem o gaură arbitrară (xi, yi) prin care tăiem placa curentă în plăci mai mici</a:t>
            </a:r>
          </a:p>
          <a:p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P1=(a, b, xi, d), P2=( xi, b, c, d) sau P3=(a, yi, c, d), P4=(a, b, c, yi );</a:t>
            </a:r>
          </a:p>
        </p:txBody>
      </p:sp>
    </p:spTree>
    <p:extLst>
      <p:ext uri="{BB962C8B-B14F-4D97-AF65-F5344CB8AC3E}">
        <p14:creationId xmlns:p14="http://schemas.microsoft.com/office/powerpoint/2010/main" val="2550534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B3B5-6F66-48F7-8F8A-5BF20EBD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93" y="766523"/>
            <a:ext cx="6966633" cy="12648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Arial"/>
                <a:cs typeface="Arial"/>
              </a:rPr>
              <a:t>REZOLVAREA PROBLEMEI ÎN PASCAL</a:t>
            </a:r>
            <a:endParaRPr lang="en-US" sz="3200" dirty="0">
              <a:ea typeface="+mj-lt"/>
              <a:cs typeface="+mj-lt"/>
            </a:endParaRPr>
          </a:p>
          <a:p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74E7-D86F-4E34-B83C-8F89D2D94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90" y="1821656"/>
            <a:ext cx="3202781" cy="3769758"/>
          </a:xfrm>
        </p:spPr>
        <p:txBody>
          <a:bodyPr anchor="t">
            <a:noAutofit/>
          </a:bodyPr>
          <a:lstStyle/>
          <a:p>
            <a:pPr marL="305435" indent="-305435">
              <a:buNone/>
            </a:pPr>
            <a:r>
              <a:rPr lang="en-US" sz="1000">
                <a:latin typeface="Batang" panose="02030600000101010101" pitchFamily="18" charset="-127"/>
                <a:ea typeface="Batang" panose="02030600000101010101" pitchFamily="18" charset="-127"/>
              </a:rPr>
              <a:t>Program P156;</a:t>
            </a:r>
          </a:p>
          <a:p>
            <a:pPr marL="305435" indent="-305435">
              <a:buNone/>
            </a:pPr>
            <a:r>
              <a:rPr lang="en-US" sz="1000">
                <a:latin typeface="Batang" panose="02030600000101010101" pitchFamily="18" charset="-127"/>
                <a:ea typeface="Batang" panose="02030600000101010101" pitchFamily="18" charset="-127"/>
              </a:rPr>
              <a:t>const nmax=100;</a:t>
            </a:r>
          </a:p>
          <a:p>
            <a:pPr marL="305435" indent="-305435">
              <a:buNone/>
            </a:pPr>
            <a:r>
              <a:rPr lang="en-US" sz="1000">
                <a:latin typeface="Batang" panose="02030600000101010101" pitchFamily="18" charset="-127"/>
                <a:ea typeface="Batang" panose="02030600000101010101" pitchFamily="18" charset="-127"/>
              </a:rPr>
              <a:t>var L, H : real;  n : 1..nmax;</a:t>
            </a:r>
          </a:p>
          <a:p>
            <a:pPr marL="305435" indent="-305435">
              <a:buNone/>
            </a:pPr>
            <a:r>
              <a:rPr lang="en-US" sz="1000">
                <a:latin typeface="Batang" panose="02030600000101010101" pitchFamily="18" charset="-127"/>
                <a:ea typeface="Batang" panose="02030600000101010101" pitchFamily="18" charset="-127"/>
              </a:rPr>
              <a:t> X,Y : array[1..nmax] of real;</a:t>
            </a:r>
          </a:p>
          <a:p>
            <a:pPr marL="305435" indent="-305435">
              <a:buNone/>
            </a:pPr>
            <a:r>
              <a:rPr lang="en-US" sz="1000">
                <a:latin typeface="Batang" panose="02030600000101010101" pitchFamily="18" charset="-127"/>
                <a:ea typeface="Batang" panose="02030600000101010101" pitchFamily="18" charset="-127"/>
              </a:rPr>
              <a:t> Smax, amax, bmax, cmax, dmax : real;</a:t>
            </a:r>
          </a:p>
          <a:p>
            <a:pPr marL="305435" indent="-305435">
              <a:buNone/>
            </a:pPr>
            <a:r>
              <a:rPr lang="en-US" sz="1000">
                <a:latin typeface="Batang" panose="02030600000101010101" pitchFamily="18" charset="-127"/>
                <a:ea typeface="Batang" panose="02030600000101010101" pitchFamily="18" charset="-127"/>
              </a:rPr>
              <a:t> i : integer;</a:t>
            </a:r>
          </a:p>
          <a:p>
            <a:pPr marL="305435" indent="-305435">
              <a:buNone/>
            </a:pPr>
            <a:r>
              <a:rPr lang="en-US" sz="1000">
                <a:latin typeface="Batang" panose="02030600000101010101" pitchFamily="18" charset="-127"/>
                <a:ea typeface="Batang" panose="02030600000101010101" pitchFamily="18" charset="-127"/>
              </a:rPr>
              <a:t>function SolutieDirecta(a, b, c, d : real; </a:t>
            </a:r>
          </a:p>
          <a:p>
            <a:pPr marL="305435" indent="-305435">
              <a:buNone/>
            </a:pPr>
            <a:r>
              <a:rPr lang="en-US" sz="1000">
                <a:latin typeface="Batang" panose="02030600000101010101" pitchFamily="18" charset="-127"/>
                <a:ea typeface="Batang" panose="02030600000101010101" pitchFamily="18" charset="-127"/>
              </a:rPr>
              <a:t>var i : integer) : boolean;</a:t>
            </a:r>
          </a:p>
          <a:p>
            <a:pPr marL="305435" indent="-305435">
              <a:buNone/>
            </a:pPr>
            <a:r>
              <a:rPr lang="en-US" sz="1000">
                <a:latin typeface="Batang" panose="02030600000101010101" pitchFamily="18" charset="-127"/>
                <a:ea typeface="Batang" panose="02030600000101010101" pitchFamily="18" charset="-127"/>
              </a:rPr>
              <a:t>label 1;</a:t>
            </a:r>
          </a:p>
          <a:p>
            <a:pPr marL="305435" indent="-305435">
              <a:buNone/>
            </a:pPr>
            <a:r>
              <a:rPr lang="en-US" sz="1000">
                <a:latin typeface="Batang" panose="02030600000101010101" pitchFamily="18" charset="-127"/>
                <a:ea typeface="Batang" panose="02030600000101010101" pitchFamily="18" charset="-127"/>
              </a:rPr>
              <a:t>var j : integer;   begin</a:t>
            </a:r>
          </a:p>
          <a:p>
            <a:pPr marL="305435" indent="-305435">
              <a:buNone/>
            </a:pPr>
            <a:r>
              <a:rPr lang="en-US" sz="1000">
                <a:latin typeface="Batang" panose="02030600000101010101" pitchFamily="18" charset="-127"/>
                <a:ea typeface="Batang" panose="02030600000101010101" pitchFamily="18" charset="-127"/>
              </a:rPr>
              <a:t> SolutieDirecta:=true;</a:t>
            </a:r>
          </a:p>
          <a:p>
            <a:pPr marL="305435" indent="-305435">
              <a:buNone/>
            </a:pPr>
            <a:r>
              <a:rPr lang="en-US" sz="1000">
                <a:latin typeface="Batang" panose="02030600000101010101" pitchFamily="18" charset="-127"/>
                <a:ea typeface="Batang" panose="02030600000101010101" pitchFamily="18" charset="-127"/>
              </a:rPr>
              <a:t> for j:=1 to n do</a:t>
            </a:r>
          </a:p>
          <a:p>
            <a:pPr marL="305435" indent="-305435">
              <a:buNone/>
            </a:pPr>
            <a:r>
              <a:rPr lang="en-US" sz="1000">
                <a:latin typeface="Batang" panose="02030600000101010101" pitchFamily="18" charset="-127"/>
                <a:ea typeface="Batang" panose="02030600000101010101" pitchFamily="18" charset="-127"/>
              </a:rPr>
              <a:t> if (X[j]&gt;a) and (X[j]&lt;c) and (Y[j]&gt;b) and (Y[j]&lt;d) then</a:t>
            </a:r>
          </a:p>
          <a:p>
            <a:pPr marL="305435" indent="-305435">
              <a:buNone/>
            </a:pPr>
            <a:r>
              <a:rPr lang="en-US" sz="1000">
                <a:latin typeface="Batang" panose="02030600000101010101" pitchFamily="18" charset="-127"/>
                <a:ea typeface="Batang" panose="02030600000101010101" pitchFamily="18" charset="-127"/>
              </a:rPr>
              <a:t> begin</a:t>
            </a:r>
          </a:p>
          <a:p>
            <a:pPr marL="305435" indent="-305435">
              <a:buNone/>
            </a:pPr>
            <a:r>
              <a:rPr lang="en-US" sz="1000">
                <a:latin typeface="Batang" panose="02030600000101010101" pitchFamily="18" charset="-127"/>
                <a:ea typeface="Batang" panose="02030600000101010101" pitchFamily="18" charset="-127"/>
              </a:rPr>
              <a:t> SolutieDirecta:=false;</a:t>
            </a:r>
          </a:p>
          <a:p>
            <a:pPr marL="305435" indent="-305435">
              <a:buNone/>
            </a:pPr>
            <a:r>
              <a:rPr lang="en-US" sz="1000">
                <a:latin typeface="Batang" panose="02030600000101010101" pitchFamily="18" charset="-127"/>
                <a:ea typeface="Batang" panose="02030600000101010101" pitchFamily="18" charset="-127"/>
              </a:rPr>
              <a:t> i:=j;</a:t>
            </a:r>
          </a:p>
          <a:p>
            <a:pPr marL="305435" indent="-305435">
              <a:buNone/>
            </a:pPr>
            <a:r>
              <a:rPr lang="en-US" sz="1000">
                <a:latin typeface="Batang" panose="02030600000101010101" pitchFamily="18" charset="-127"/>
                <a:ea typeface="Batang" panose="02030600000101010101" pitchFamily="18" charset="-127"/>
              </a:rPr>
              <a:t> goto 1;</a:t>
            </a:r>
          </a:p>
          <a:p>
            <a:pPr marL="305435" indent="-305435">
              <a:buNone/>
            </a:pPr>
            <a:r>
              <a:rPr lang="en-US" sz="1000">
                <a:latin typeface="Batang" panose="02030600000101010101" pitchFamily="18" charset="-127"/>
                <a:ea typeface="Batang" panose="02030600000101010101" pitchFamily="18" charset="-127"/>
              </a:rPr>
              <a:t> end;</a:t>
            </a:r>
          </a:p>
          <a:p>
            <a:pPr marL="305435" indent="-305435">
              <a:buNone/>
            </a:pPr>
            <a:r>
              <a:rPr lang="en-US" sz="1000">
                <a:latin typeface="Batang" panose="02030600000101010101" pitchFamily="18" charset="-127"/>
                <a:ea typeface="Batang" panose="02030600000101010101" pitchFamily="18" charset="-127"/>
              </a:rPr>
              <a:t>1: end; </a:t>
            </a:r>
            <a:endParaRPr lang="en-US" sz="1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082367-9587-0C49-B5AB-C49861413497}"/>
              </a:ext>
            </a:extLst>
          </p:cNvPr>
          <p:cNvSpPr txBox="1"/>
          <p:nvPr/>
        </p:nvSpPr>
        <p:spPr>
          <a:xfrm>
            <a:off x="4323100" y="2031398"/>
            <a:ext cx="401723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procedure PrelucrareaSolutiei(a, b, c, d : real);</a:t>
            </a:r>
          </a:p>
          <a:p>
            <a:pPr algn="l"/>
            <a:r>
              <a:rPr lang="en-US" sz="900"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var S : real;</a:t>
            </a:r>
          </a:p>
          <a:p>
            <a:pPr algn="l"/>
            <a:r>
              <a:rPr lang="en-US" sz="900"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begin</a:t>
            </a:r>
          </a:p>
          <a:p>
            <a:pPr algn="l"/>
            <a:r>
              <a:rPr lang="en-US" sz="900"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S:=(c-a)*(d-b);</a:t>
            </a:r>
          </a:p>
          <a:p>
            <a:pPr algn="l"/>
            <a:r>
              <a:rPr lang="en-US" sz="900"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if S&gt;=Smax then</a:t>
            </a:r>
          </a:p>
          <a:p>
            <a:pPr algn="l"/>
            <a:r>
              <a:rPr lang="en-US" sz="900"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begin</a:t>
            </a:r>
          </a:p>
          <a:p>
            <a:pPr algn="l"/>
            <a:r>
              <a:rPr lang="en-US" sz="900"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Smax:=S;</a:t>
            </a:r>
          </a:p>
          <a:p>
            <a:pPr algn="l"/>
            <a:r>
              <a:rPr lang="en-US" sz="900"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amax:=a; bmax:=b; cmax:=c; dmax:=d;</a:t>
            </a:r>
          </a:p>
          <a:p>
            <a:pPr algn="l"/>
            <a:r>
              <a:rPr lang="en-US" sz="900"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end;</a:t>
            </a:r>
          </a:p>
          <a:p>
            <a:pPr algn="l"/>
            <a:r>
              <a:rPr lang="en-US" sz="900"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end; { PrelucrareaSolutiei }</a:t>
            </a:r>
          </a:p>
          <a:p>
            <a:pPr algn="l"/>
            <a:r>
              <a:rPr lang="en-US" sz="900"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procedure DesparteSiStapineste(a, b, c, d : real);</a:t>
            </a:r>
          </a:p>
          <a:p>
            <a:pPr algn="l"/>
            <a:r>
              <a:rPr lang="en-US" sz="900"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var i : integer;</a:t>
            </a:r>
          </a:p>
          <a:p>
            <a:pPr algn="l"/>
            <a:r>
              <a:rPr lang="en-US" sz="900"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begin</a:t>
            </a:r>
          </a:p>
          <a:p>
            <a:pPr algn="l"/>
            <a:r>
              <a:rPr lang="en-US" sz="900"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writeln(’Examinăm placa (’, a:5:1,’ ’, b:5:1, ’ ’, c:5:1, ’ ’, d:5:1, ’)’);</a:t>
            </a:r>
          </a:p>
          <a:p>
            <a:pPr algn="l"/>
            <a:r>
              <a:rPr lang="en-US" sz="900"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readln;</a:t>
            </a:r>
          </a:p>
          <a:p>
            <a:pPr algn="l"/>
            <a:r>
              <a:rPr lang="en-US" sz="900"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if SolutieDirecta(a, b, c, d, i)</a:t>
            </a:r>
          </a:p>
          <a:p>
            <a:pPr algn="l"/>
            <a:r>
              <a:rPr lang="en-US" sz="900"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then PrelucrareaSolutiei(a, b, c, d)</a:t>
            </a:r>
          </a:p>
          <a:p>
            <a:pPr algn="l"/>
            <a:endParaRPr lang="en-US" sz="900">
              <a:solidFill>
                <a:schemeClr val="tx2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l"/>
            <a:r>
              <a:rPr lang="en-US" sz="900"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else begin</a:t>
            </a:r>
          </a:p>
          <a:p>
            <a:pPr algn="l"/>
            <a:r>
              <a:rPr lang="en-US" sz="900"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DesparteSiStapineste(a, b, X[i], d);</a:t>
            </a:r>
          </a:p>
          <a:p>
            <a:pPr algn="l"/>
            <a:r>
              <a:rPr lang="en-US" sz="900"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DesparteSiStapineste(X[i], b, c, d);</a:t>
            </a:r>
          </a:p>
          <a:p>
            <a:pPr algn="l"/>
            <a:r>
              <a:rPr lang="en-US" sz="900"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DesparteSiStapineste(a, Y[i], c, d);</a:t>
            </a:r>
          </a:p>
          <a:p>
            <a:pPr algn="l"/>
            <a:r>
              <a:rPr lang="en-US" sz="900"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DesparteSiStapineste(a, b, c, Y[i]);</a:t>
            </a:r>
          </a:p>
          <a:p>
            <a:pPr algn="l"/>
            <a:r>
              <a:rPr lang="en-US" sz="900"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end;</a:t>
            </a:r>
          </a:p>
          <a:p>
            <a:pPr algn="l"/>
            <a:r>
              <a:rPr lang="en-US" sz="900"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end; { DesparteSiStapineste }</a:t>
            </a:r>
          </a:p>
          <a:p>
            <a:pPr algn="l"/>
            <a:r>
              <a:rPr lang="en-US" sz="900"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begin</a:t>
            </a:r>
          </a:p>
          <a:p>
            <a:pPr algn="l"/>
            <a:r>
              <a:rPr lang="en-US" sz="900"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writeln(’Daţi dimensiunile L, H’); readln(L, H);</a:t>
            </a:r>
          </a:p>
          <a:p>
            <a:pPr algn="l"/>
            <a:r>
              <a:rPr lang="en-US" sz="900"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write(’Daţi n=’); readln(n);</a:t>
            </a:r>
          </a:p>
          <a:p>
            <a:pPr algn="l"/>
            <a:r>
              <a:rPr lang="en-US" sz="900"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writeln(’Daţi coordonatele X[i], Y[i]’);</a:t>
            </a:r>
          </a:p>
          <a:p>
            <a:pPr algn="l"/>
            <a:r>
              <a:rPr lang="en-US" sz="900"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for i:=1 to n do read(X[i], Y[i]);</a:t>
            </a:r>
          </a:p>
          <a:p>
            <a:pPr algn="l"/>
            <a:r>
              <a:rPr lang="en-US" sz="900"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writeln;</a:t>
            </a:r>
          </a:p>
          <a:p>
            <a:pPr algn="l"/>
            <a:r>
              <a:rPr lang="en-US" sz="900"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Smax:=0;</a:t>
            </a:r>
          </a:p>
          <a:p>
            <a:pPr algn="l"/>
            <a:endParaRPr lang="en-US" sz="900">
              <a:solidFill>
                <a:schemeClr val="tx2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5CF7A-F5C5-B043-9491-B9FD3D1A4496}"/>
              </a:ext>
            </a:extLst>
          </p:cNvPr>
          <p:cNvSpPr txBox="1"/>
          <p:nvPr/>
        </p:nvSpPr>
        <p:spPr>
          <a:xfrm>
            <a:off x="8811760" y="2250281"/>
            <a:ext cx="209311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DesparteSiStapineste(0, 0, L, H);</a:t>
            </a:r>
          </a:p>
          <a:p>
            <a:pPr algn="l"/>
            <a:r>
              <a:rPr lang="en-US" sz="900"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writeln(’Placa de arie maximă (’,</a:t>
            </a:r>
          </a:p>
          <a:p>
            <a:pPr algn="l"/>
            <a:r>
              <a:rPr lang="en-US" sz="900"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amax:5:1, ’ ’, bmax:5:1, ’ ’,</a:t>
            </a:r>
          </a:p>
          <a:p>
            <a:pPr algn="l"/>
            <a:r>
              <a:rPr lang="en-US" sz="900"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cmax:5:1, ’ ’, dmax:5:1, ’)’);</a:t>
            </a:r>
          </a:p>
          <a:p>
            <a:pPr algn="l"/>
            <a:r>
              <a:rPr lang="en-US" sz="900"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writeln(’Smax=’, Smax:5:2);</a:t>
            </a:r>
          </a:p>
          <a:p>
            <a:pPr algn="l"/>
            <a:r>
              <a:rPr lang="en-US" sz="900"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readln;</a:t>
            </a:r>
          </a:p>
          <a:p>
            <a:pPr algn="l"/>
            <a:r>
              <a:rPr lang="en-US" sz="900"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885817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Bibliografie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892AD-5212-B543-B6B4-0BE27C303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2172741"/>
            <a:ext cx="6943558" cy="3678303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de clasa a 11-a de Informatică</a:t>
            </a:r>
          </a:p>
          <a:p>
            <a:r>
              <a:rPr 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http://www.scritub.com/stiinta/informatica/METODA-DIVIDE-ET-IMPERA25186243.php</a:t>
            </a: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Mulţumesc pentru atenţie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5A850-7A03-4A63-9E77-EB925637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Cum </a:t>
            </a:r>
            <a:r>
              <a:rPr lang="en-US" dirty="0" err="1">
                <a:latin typeface="Arial"/>
                <a:cs typeface="Arial"/>
              </a:rPr>
              <a:t>lucreazĂ</a:t>
            </a:r>
            <a:r>
              <a:rPr lang="en-US" dirty="0">
                <a:latin typeface="Arial"/>
                <a:cs typeface="Arial"/>
              </a:rPr>
              <a:t> ?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ED5F69CD-CA23-4F4B-923A-471C2F477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3124926"/>
            <a:ext cx="4962525" cy="21214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A6124-FFB2-4B8E-B1A2-0D4060A07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Tehnica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 "Divide et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Impera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"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sau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 "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Desparte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 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și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Stăpânește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"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constă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în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 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împărțirea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problemei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inițiale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în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mai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multe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 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probleme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mai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 simple,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reducându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-se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până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 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acestea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 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devin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posibil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 de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rezolvat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în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 mod direct.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Subprogramele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 create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în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cadrul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tehnicii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 date sunt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independente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 de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cel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 principal,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deși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asemănător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și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după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ce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 sunt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rezolvate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rezultatele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acestora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 sunt combinate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treptat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până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 se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ajunge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 la un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răspuns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pentru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problema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inițială</a:t>
            </a:r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.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AA78ED-C5AD-4A80-9578-1DA3EE78B77B}"/>
              </a:ext>
            </a:extLst>
          </p:cNvPr>
          <p:cNvSpPr/>
          <p:nvPr/>
        </p:nvSpPr>
        <p:spPr>
          <a:xfrm>
            <a:off x="2540907" y="3121478"/>
            <a:ext cx="1106713" cy="4445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Calibri"/>
                <a:cs typeface="Calibri"/>
              </a:rPr>
              <a:t>Problemă</a:t>
            </a:r>
            <a:endParaRPr lang="en-US" dirty="0" err="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AC212A-394A-497E-8836-0CED75056BA8}"/>
              </a:ext>
            </a:extLst>
          </p:cNvPr>
          <p:cNvSpPr/>
          <p:nvPr/>
        </p:nvSpPr>
        <p:spPr>
          <a:xfrm>
            <a:off x="1143906" y="3901620"/>
            <a:ext cx="1451427" cy="444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Calibri"/>
                <a:cs typeface="Calibri"/>
              </a:rPr>
              <a:t>Subproblemă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C3D4D3-DAE7-4ACE-A42C-90ADF09E4F5A}"/>
              </a:ext>
            </a:extLst>
          </p:cNvPr>
          <p:cNvSpPr/>
          <p:nvPr/>
        </p:nvSpPr>
        <p:spPr>
          <a:xfrm>
            <a:off x="3683905" y="3901619"/>
            <a:ext cx="1451427" cy="444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Calibri"/>
                <a:cs typeface="Calibri"/>
              </a:rPr>
              <a:t>Subproblemă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FB8A181-028F-4C45-B4D0-D05C10FE0B73}"/>
              </a:ext>
            </a:extLst>
          </p:cNvPr>
          <p:cNvSpPr/>
          <p:nvPr/>
        </p:nvSpPr>
        <p:spPr>
          <a:xfrm>
            <a:off x="504372" y="4740729"/>
            <a:ext cx="5279571" cy="898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82A18EB-6BF1-4FE6-9560-07567DC9F395}"/>
              </a:ext>
            </a:extLst>
          </p:cNvPr>
          <p:cNvSpPr/>
          <p:nvPr/>
        </p:nvSpPr>
        <p:spPr>
          <a:xfrm>
            <a:off x="4545690" y="4708975"/>
            <a:ext cx="970641" cy="8980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Calibri"/>
                <a:cs typeface="Calibri"/>
              </a:rPr>
              <a:t>Calculul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Subpro-blemei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C8EAFFB-098E-4B83-95D2-98E0BB67D939}"/>
              </a:ext>
            </a:extLst>
          </p:cNvPr>
          <p:cNvSpPr/>
          <p:nvPr/>
        </p:nvSpPr>
        <p:spPr>
          <a:xfrm>
            <a:off x="3257547" y="4708974"/>
            <a:ext cx="970641" cy="8980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Calibri"/>
                <a:cs typeface="Calibri"/>
              </a:rPr>
              <a:t>Calculul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Subpro-blemei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0F305E-B548-4674-8C2C-CE5056A3670B}"/>
              </a:ext>
            </a:extLst>
          </p:cNvPr>
          <p:cNvSpPr/>
          <p:nvPr/>
        </p:nvSpPr>
        <p:spPr>
          <a:xfrm>
            <a:off x="2060119" y="4708975"/>
            <a:ext cx="970641" cy="8980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Calibri"/>
                <a:cs typeface="Calibri"/>
              </a:rPr>
              <a:t>Calculul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Subpro-blemei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0936E9-A67B-42D2-99A4-CAF147FA79D7}"/>
              </a:ext>
            </a:extLst>
          </p:cNvPr>
          <p:cNvSpPr/>
          <p:nvPr/>
        </p:nvSpPr>
        <p:spPr>
          <a:xfrm>
            <a:off x="744761" y="4708974"/>
            <a:ext cx="970641" cy="8980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Calibri"/>
                <a:cs typeface="Calibri"/>
              </a:rPr>
              <a:t>Calculul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Subpro-blemei</a:t>
            </a:r>
          </a:p>
        </p:txBody>
      </p:sp>
    </p:spTree>
    <p:extLst>
      <p:ext uri="{BB962C8B-B14F-4D97-AF65-F5344CB8AC3E}">
        <p14:creationId xmlns:p14="http://schemas.microsoft.com/office/powerpoint/2010/main" val="344219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F01C-019A-49F8-B11A-2B139E3B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ea typeface="+mj-lt"/>
                <a:cs typeface="+mj-lt"/>
              </a:rPr>
              <a:t>condiții</a:t>
            </a:r>
            <a:endParaRPr lang="en-US" dirty="0" err="1">
              <a:latin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A6BF1-F15A-41F7-8C71-5AF516D57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06" y="2289353"/>
            <a:ext cx="7029116" cy="36783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05435" indent="-305435" algn="just">
              <a:buFont typeface="Wingdings" panose="05020102010507070707" pitchFamily="18" charset="2"/>
              <a:buChar char="§"/>
            </a:pPr>
            <a:r>
              <a:rPr lang="fr" dirty="0" err="1">
                <a:latin typeface="Arial"/>
                <a:ea typeface="+mn-lt"/>
                <a:cs typeface="+mn-lt"/>
              </a:rPr>
              <a:t>Problema</a:t>
            </a:r>
            <a:r>
              <a:rPr lang="fr" dirty="0">
                <a:latin typeface="Arial"/>
                <a:ea typeface="+mn-lt"/>
                <a:cs typeface="+mn-lt"/>
              </a:rPr>
              <a:t> </a:t>
            </a:r>
            <a:r>
              <a:rPr lang="fr" dirty="0" err="1">
                <a:latin typeface="Arial"/>
                <a:ea typeface="+mn-lt"/>
                <a:cs typeface="+mn-lt"/>
              </a:rPr>
              <a:t>trebuie</a:t>
            </a:r>
            <a:r>
              <a:rPr lang="fr" dirty="0">
                <a:latin typeface="Arial"/>
                <a:ea typeface="+mn-lt"/>
                <a:cs typeface="+mn-lt"/>
              </a:rPr>
              <a:t> </a:t>
            </a:r>
            <a:r>
              <a:rPr lang="fr" dirty="0" err="1">
                <a:latin typeface="Arial"/>
                <a:ea typeface="+mn-lt"/>
                <a:cs typeface="+mn-lt"/>
              </a:rPr>
              <a:t>să</a:t>
            </a:r>
            <a:r>
              <a:rPr lang="fr" dirty="0">
                <a:latin typeface="Arial"/>
                <a:ea typeface="+mn-lt"/>
                <a:cs typeface="+mn-lt"/>
              </a:rPr>
              <a:t> </a:t>
            </a:r>
            <a:r>
              <a:rPr lang="fr" dirty="0" err="1">
                <a:latin typeface="Arial"/>
                <a:ea typeface="+mn-lt"/>
                <a:cs typeface="+mn-lt"/>
              </a:rPr>
              <a:t>poată</a:t>
            </a:r>
            <a:r>
              <a:rPr lang="fr" dirty="0">
                <a:latin typeface="Arial"/>
                <a:ea typeface="+mn-lt"/>
                <a:cs typeface="+mn-lt"/>
              </a:rPr>
              <a:t> fi </a:t>
            </a:r>
            <a:r>
              <a:rPr lang="fr" dirty="0" err="1">
                <a:latin typeface="Arial"/>
                <a:ea typeface="+mn-lt"/>
                <a:cs typeface="+mn-lt"/>
              </a:rPr>
              <a:t>descompusă</a:t>
            </a:r>
            <a:r>
              <a:rPr lang="fr" dirty="0">
                <a:latin typeface="Arial"/>
                <a:ea typeface="+mn-lt"/>
                <a:cs typeface="+mn-lt"/>
              </a:rPr>
              <a:t> </a:t>
            </a:r>
            <a:r>
              <a:rPr lang="fr" dirty="0" err="1">
                <a:latin typeface="Arial"/>
                <a:ea typeface="+mn-lt"/>
                <a:cs typeface="+mn-lt"/>
              </a:rPr>
              <a:t>în</a:t>
            </a:r>
            <a:r>
              <a:rPr lang="fr" dirty="0">
                <a:latin typeface="Arial"/>
                <a:ea typeface="+mn-lt"/>
                <a:cs typeface="+mn-lt"/>
              </a:rPr>
              <a:t> ( </a:t>
            </a:r>
            <a:r>
              <a:rPr lang="fr" dirty="0" err="1">
                <a:latin typeface="Arial"/>
                <a:ea typeface="+mn-lt"/>
                <a:cs typeface="+mn-lt"/>
              </a:rPr>
              <a:t>doua</a:t>
            </a:r>
            <a:r>
              <a:rPr lang="fr" dirty="0">
                <a:latin typeface="Arial"/>
                <a:ea typeface="+mn-lt"/>
                <a:cs typeface="+mn-lt"/>
              </a:rPr>
              <a:t> </a:t>
            </a:r>
            <a:r>
              <a:rPr lang="fr" dirty="0" err="1">
                <a:latin typeface="Arial"/>
                <a:ea typeface="+mn-lt"/>
                <a:cs typeface="+mn-lt"/>
              </a:rPr>
              <a:t>sau</a:t>
            </a:r>
            <a:r>
              <a:rPr lang="fr" dirty="0">
                <a:latin typeface="Arial"/>
                <a:ea typeface="+mn-lt"/>
                <a:cs typeface="+mn-lt"/>
              </a:rPr>
              <a:t> mai </a:t>
            </a:r>
            <a:r>
              <a:rPr lang="fr" dirty="0" err="1">
                <a:latin typeface="Arial"/>
                <a:ea typeface="+mn-lt"/>
                <a:cs typeface="+mn-lt"/>
              </a:rPr>
              <a:t>multe</a:t>
            </a:r>
            <a:r>
              <a:rPr lang="fr" dirty="0">
                <a:latin typeface="Arial"/>
                <a:ea typeface="+mn-lt"/>
                <a:cs typeface="+mn-lt"/>
              </a:rPr>
              <a:t>) </a:t>
            </a:r>
            <a:r>
              <a:rPr lang="fr" dirty="0" err="1">
                <a:latin typeface="Arial"/>
                <a:ea typeface="+mn-lt"/>
                <a:cs typeface="+mn-lt"/>
              </a:rPr>
              <a:t>suprobleme</a:t>
            </a:r>
            <a:r>
              <a:rPr lang="fr" dirty="0">
                <a:latin typeface="Arial"/>
                <a:ea typeface="+mn-lt"/>
                <a:cs typeface="+mn-lt"/>
              </a:rPr>
              <a:t>;</a:t>
            </a:r>
            <a:endParaRPr lang="fr" dirty="0" err="1">
              <a:latin typeface="Arial"/>
              <a:cs typeface="Arial"/>
            </a:endParaRPr>
          </a:p>
          <a:p>
            <a:pPr marL="305435" indent="-305435" algn="just">
              <a:buFont typeface="Wingdings" panose="05020102010507070707" pitchFamily="18" charset="2"/>
              <a:buChar char="§"/>
            </a:pPr>
            <a:r>
              <a:rPr lang="fr" dirty="0" err="1">
                <a:latin typeface="Arial"/>
                <a:ea typeface="+mn-lt"/>
                <a:cs typeface="+mn-lt"/>
              </a:rPr>
              <a:t>Aceste</a:t>
            </a:r>
            <a:r>
              <a:rPr lang="fr" dirty="0">
                <a:latin typeface="Arial"/>
                <a:ea typeface="+mn-lt"/>
                <a:cs typeface="+mn-lt"/>
              </a:rPr>
              <a:t> </a:t>
            </a:r>
            <a:r>
              <a:rPr lang="fr" dirty="0" err="1">
                <a:latin typeface="Arial"/>
                <a:ea typeface="+mn-lt"/>
                <a:cs typeface="+mn-lt"/>
              </a:rPr>
              <a:t>suprobleme</a:t>
            </a:r>
            <a:r>
              <a:rPr lang="fr" dirty="0">
                <a:latin typeface="Arial"/>
                <a:ea typeface="+mn-lt"/>
                <a:cs typeface="+mn-lt"/>
              </a:rPr>
              <a:t> </a:t>
            </a:r>
            <a:r>
              <a:rPr lang="fr" dirty="0" err="1">
                <a:latin typeface="Arial"/>
                <a:ea typeface="+mn-lt"/>
                <a:cs typeface="+mn-lt"/>
              </a:rPr>
              <a:t>trebuie</a:t>
            </a:r>
            <a:r>
              <a:rPr lang="fr" dirty="0">
                <a:latin typeface="Arial"/>
                <a:ea typeface="+mn-lt"/>
                <a:cs typeface="+mn-lt"/>
              </a:rPr>
              <a:t> </a:t>
            </a:r>
            <a:r>
              <a:rPr lang="fr" dirty="0" err="1">
                <a:latin typeface="Arial"/>
                <a:ea typeface="+mn-lt"/>
                <a:cs typeface="+mn-lt"/>
              </a:rPr>
              <a:t>să</a:t>
            </a:r>
            <a:r>
              <a:rPr lang="fr" dirty="0">
                <a:latin typeface="Arial"/>
                <a:ea typeface="+mn-lt"/>
                <a:cs typeface="+mn-lt"/>
              </a:rPr>
              <a:t> fie </a:t>
            </a:r>
            <a:r>
              <a:rPr lang="fr" dirty="0" err="1">
                <a:latin typeface="Arial"/>
                <a:ea typeface="+mn-lt"/>
                <a:cs typeface="+mn-lt"/>
              </a:rPr>
              <a:t>independente</a:t>
            </a:r>
            <a:r>
              <a:rPr lang="fr" dirty="0">
                <a:latin typeface="Arial"/>
                <a:ea typeface="+mn-lt"/>
                <a:cs typeface="+mn-lt"/>
              </a:rPr>
              <a:t> </a:t>
            </a:r>
            <a:r>
              <a:rPr lang="fr" dirty="0" err="1">
                <a:latin typeface="Arial"/>
                <a:ea typeface="+mn-lt"/>
                <a:cs typeface="+mn-lt"/>
              </a:rPr>
              <a:t>una</a:t>
            </a:r>
            <a:r>
              <a:rPr lang="fr" dirty="0">
                <a:latin typeface="Arial"/>
                <a:ea typeface="+mn-lt"/>
                <a:cs typeface="+mn-lt"/>
              </a:rPr>
              <a:t> </a:t>
            </a:r>
            <a:r>
              <a:rPr lang="fr" dirty="0" err="1">
                <a:latin typeface="Arial"/>
                <a:ea typeface="+mn-lt"/>
                <a:cs typeface="+mn-lt"/>
              </a:rPr>
              <a:t>față</a:t>
            </a:r>
            <a:r>
              <a:rPr lang="fr" dirty="0">
                <a:latin typeface="Arial"/>
                <a:ea typeface="+mn-lt"/>
                <a:cs typeface="+mn-lt"/>
              </a:rPr>
              <a:t> de </a:t>
            </a:r>
            <a:r>
              <a:rPr lang="fr" dirty="0" err="1">
                <a:latin typeface="Arial"/>
                <a:ea typeface="+mn-lt"/>
                <a:cs typeface="+mn-lt"/>
              </a:rPr>
              <a:t>alta</a:t>
            </a:r>
            <a:r>
              <a:rPr lang="fr" dirty="0">
                <a:latin typeface="Arial"/>
                <a:ea typeface="+mn-lt"/>
                <a:cs typeface="+mn-lt"/>
              </a:rPr>
              <a:t> (o </a:t>
            </a:r>
            <a:r>
              <a:rPr lang="fr" dirty="0" err="1">
                <a:latin typeface="Arial"/>
                <a:ea typeface="+mn-lt"/>
                <a:cs typeface="+mn-lt"/>
              </a:rPr>
              <a:t>subproblemă</a:t>
            </a:r>
            <a:r>
              <a:rPr lang="fr" dirty="0">
                <a:latin typeface="Arial"/>
                <a:ea typeface="+mn-lt"/>
                <a:cs typeface="+mn-lt"/>
              </a:rPr>
              <a:t> nu se </a:t>
            </a:r>
            <a:r>
              <a:rPr lang="fr" dirty="0" err="1">
                <a:latin typeface="Arial"/>
                <a:ea typeface="+mn-lt"/>
                <a:cs typeface="+mn-lt"/>
              </a:rPr>
              <a:t>rezolvă</a:t>
            </a:r>
            <a:r>
              <a:rPr lang="fr" dirty="0">
                <a:latin typeface="Arial"/>
                <a:ea typeface="+mn-lt"/>
                <a:cs typeface="+mn-lt"/>
              </a:rPr>
              <a:t> </a:t>
            </a:r>
            <a:r>
              <a:rPr lang="fr" dirty="0" err="1">
                <a:latin typeface="Arial"/>
                <a:ea typeface="+mn-lt"/>
                <a:cs typeface="+mn-lt"/>
              </a:rPr>
              <a:t>pe</a:t>
            </a:r>
            <a:r>
              <a:rPr lang="fr" dirty="0">
                <a:latin typeface="Arial"/>
                <a:ea typeface="+mn-lt"/>
                <a:cs typeface="+mn-lt"/>
              </a:rPr>
              <a:t> </a:t>
            </a:r>
            <a:r>
              <a:rPr lang="fr" dirty="0" err="1">
                <a:latin typeface="Arial"/>
                <a:ea typeface="+mn-lt"/>
                <a:cs typeface="+mn-lt"/>
              </a:rPr>
              <a:t>baza</a:t>
            </a:r>
            <a:r>
              <a:rPr lang="fr" dirty="0">
                <a:latin typeface="Arial"/>
                <a:ea typeface="+mn-lt"/>
                <a:cs typeface="+mn-lt"/>
              </a:rPr>
              <a:t> </a:t>
            </a:r>
            <a:r>
              <a:rPr lang="fr" dirty="0" err="1">
                <a:latin typeface="Arial"/>
                <a:ea typeface="+mn-lt"/>
                <a:cs typeface="+mn-lt"/>
              </a:rPr>
              <a:t>alteia</a:t>
            </a:r>
            <a:r>
              <a:rPr lang="fr" dirty="0">
                <a:latin typeface="Arial"/>
                <a:ea typeface="+mn-lt"/>
                <a:cs typeface="+mn-lt"/>
              </a:rPr>
              <a:t> </a:t>
            </a:r>
            <a:r>
              <a:rPr lang="fr" dirty="0" err="1">
                <a:latin typeface="Arial"/>
                <a:ea typeface="+mn-lt"/>
                <a:cs typeface="+mn-lt"/>
              </a:rPr>
              <a:t>și</a:t>
            </a:r>
            <a:r>
              <a:rPr lang="fr" dirty="0">
                <a:latin typeface="Arial"/>
                <a:ea typeface="+mn-lt"/>
                <a:cs typeface="+mn-lt"/>
              </a:rPr>
              <a:t> nu se </a:t>
            </a:r>
            <a:r>
              <a:rPr lang="fr" dirty="0" err="1">
                <a:latin typeface="Arial"/>
                <a:ea typeface="+mn-lt"/>
                <a:cs typeface="+mn-lt"/>
              </a:rPr>
              <a:t>folosește</a:t>
            </a:r>
            <a:r>
              <a:rPr lang="fr" dirty="0">
                <a:latin typeface="Arial"/>
                <a:ea typeface="+mn-lt"/>
                <a:cs typeface="+mn-lt"/>
              </a:rPr>
              <a:t> de </a:t>
            </a:r>
            <a:r>
              <a:rPr lang="fr" dirty="0" err="1">
                <a:latin typeface="Arial"/>
                <a:ea typeface="+mn-lt"/>
                <a:cs typeface="+mn-lt"/>
              </a:rPr>
              <a:t>rezultatele</a:t>
            </a:r>
            <a:r>
              <a:rPr lang="fr" dirty="0">
                <a:latin typeface="Arial"/>
                <a:ea typeface="+mn-lt"/>
                <a:cs typeface="+mn-lt"/>
              </a:rPr>
              <a:t> </a:t>
            </a:r>
            <a:r>
              <a:rPr lang="fr" dirty="0" err="1">
                <a:latin typeface="Arial"/>
                <a:ea typeface="+mn-lt"/>
                <a:cs typeface="+mn-lt"/>
              </a:rPr>
              <a:t>celeilalte</a:t>
            </a:r>
            <a:r>
              <a:rPr lang="fr" dirty="0">
                <a:latin typeface="Arial"/>
                <a:ea typeface="+mn-lt"/>
                <a:cs typeface="+mn-lt"/>
              </a:rPr>
              <a:t>);</a:t>
            </a:r>
            <a:endParaRPr lang="en-US">
              <a:latin typeface="Arial"/>
              <a:cs typeface="Arial"/>
            </a:endParaRPr>
          </a:p>
          <a:p>
            <a:pPr marL="305435" indent="-305435" algn="just">
              <a:buFont typeface="Wingdings" panose="05020102010507070707" pitchFamily="18" charset="2"/>
              <a:buChar char="§"/>
            </a:pPr>
            <a:r>
              <a:rPr lang="en-US" dirty="0" err="1">
                <a:latin typeface="Arial"/>
                <a:ea typeface="+mn-lt"/>
                <a:cs typeface="+mn-lt"/>
              </a:rPr>
              <a:t>Aceste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subprobleme</a:t>
            </a:r>
            <a:r>
              <a:rPr lang="en-US" dirty="0">
                <a:latin typeface="Arial"/>
                <a:ea typeface="+mn-lt"/>
                <a:cs typeface="+mn-lt"/>
              </a:rPr>
              <a:t> sunt </a:t>
            </a:r>
            <a:r>
              <a:rPr lang="en-US" dirty="0" err="1">
                <a:latin typeface="Arial"/>
                <a:ea typeface="+mn-lt"/>
                <a:cs typeface="+mn-lt"/>
              </a:rPr>
              <a:t>similare</a:t>
            </a:r>
            <a:r>
              <a:rPr lang="en-US" dirty="0">
                <a:latin typeface="Arial"/>
                <a:ea typeface="+mn-lt"/>
                <a:cs typeface="+mn-lt"/>
              </a:rPr>
              <a:t> cu </a:t>
            </a:r>
            <a:r>
              <a:rPr lang="en-US" dirty="0" err="1">
                <a:latin typeface="Arial"/>
                <a:ea typeface="+mn-lt"/>
                <a:cs typeface="+mn-lt"/>
              </a:rPr>
              <a:t>problema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inițială</a:t>
            </a:r>
            <a:r>
              <a:rPr lang="en-US" dirty="0">
                <a:latin typeface="Arial"/>
                <a:ea typeface="+mn-lt"/>
                <a:cs typeface="+mn-lt"/>
              </a:rPr>
              <a:t>;</a:t>
            </a:r>
            <a:endParaRPr lang="en-US" dirty="0">
              <a:latin typeface="Arial"/>
              <a:cs typeface="Arial"/>
            </a:endParaRPr>
          </a:p>
          <a:p>
            <a:pPr marL="305435" indent="-305435" algn="just">
              <a:buFont typeface="Wingdings" panose="05020102010507070707" pitchFamily="18" charset="2"/>
              <a:buChar char="§"/>
            </a:pPr>
            <a:r>
              <a:rPr lang="en-US" dirty="0" err="1">
                <a:latin typeface="Arial"/>
                <a:ea typeface="+mn-lt"/>
                <a:cs typeface="+mn-lt"/>
              </a:rPr>
              <a:t>Subproblemele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deasemenea</a:t>
            </a:r>
            <a:r>
              <a:rPr lang="en-US" dirty="0">
                <a:latin typeface="Arial"/>
                <a:ea typeface="+mn-lt"/>
                <a:cs typeface="+mn-lt"/>
              </a:rPr>
              <a:t> se pot </a:t>
            </a:r>
            <a:r>
              <a:rPr lang="en-US" dirty="0" err="1">
                <a:latin typeface="Arial"/>
                <a:ea typeface="+mn-lt"/>
                <a:cs typeface="+mn-lt"/>
              </a:rPr>
              <a:t>descompune</a:t>
            </a:r>
            <a:r>
              <a:rPr lang="en-US" dirty="0">
                <a:latin typeface="Arial"/>
                <a:ea typeface="+mn-lt"/>
                <a:cs typeface="+mn-lt"/>
              </a:rPr>
              <a:t> (</a:t>
            </a:r>
            <a:r>
              <a:rPr lang="en-US" dirty="0" err="1">
                <a:latin typeface="Arial"/>
                <a:ea typeface="+mn-lt"/>
                <a:cs typeface="+mn-lt"/>
              </a:rPr>
              <a:t>dacă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este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necesar</a:t>
            </a:r>
            <a:r>
              <a:rPr lang="en-US" dirty="0">
                <a:latin typeface="Arial"/>
                <a:ea typeface="+mn-lt"/>
                <a:cs typeface="+mn-lt"/>
              </a:rPr>
              <a:t>) </a:t>
            </a:r>
            <a:r>
              <a:rPr lang="en-US" dirty="0" err="1">
                <a:latin typeface="Arial"/>
                <a:ea typeface="+mn-lt"/>
                <a:cs typeface="+mn-lt"/>
              </a:rPr>
              <a:t>în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alte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subprobleme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mai</a:t>
            </a:r>
            <a:r>
              <a:rPr lang="en-US" dirty="0">
                <a:latin typeface="Arial"/>
                <a:ea typeface="+mn-lt"/>
                <a:cs typeface="+mn-lt"/>
              </a:rPr>
              <a:t> simple;</a:t>
            </a:r>
            <a:endParaRPr lang="en-US" dirty="0">
              <a:latin typeface="Arial"/>
              <a:cs typeface="Arial"/>
            </a:endParaRPr>
          </a:p>
          <a:p>
            <a:pPr marL="305435" indent="-305435" algn="just">
              <a:buFont typeface="Wingdings" panose="05020102010507070707" pitchFamily="18" charset="2"/>
              <a:buChar char="§"/>
            </a:pPr>
            <a:r>
              <a:rPr lang="en-US" dirty="0" err="1">
                <a:latin typeface="Arial"/>
                <a:ea typeface="+mn-lt"/>
                <a:cs typeface="+mn-lt"/>
              </a:rPr>
              <a:t>Aceste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subprobleme</a:t>
            </a:r>
            <a:r>
              <a:rPr lang="en-US" dirty="0">
                <a:latin typeface="Arial"/>
                <a:ea typeface="+mn-lt"/>
                <a:cs typeface="+mn-lt"/>
              </a:rPr>
              <a:t> simple se pot </a:t>
            </a:r>
            <a:r>
              <a:rPr lang="en-US" dirty="0" err="1">
                <a:latin typeface="Arial"/>
                <a:ea typeface="+mn-lt"/>
                <a:cs typeface="+mn-lt"/>
              </a:rPr>
              <a:t>soluționa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imediat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prin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algoritmul</a:t>
            </a:r>
            <a:r>
              <a:rPr lang="en-US" dirty="0">
                <a:latin typeface="Arial"/>
                <a:ea typeface="+mn-lt"/>
                <a:cs typeface="+mn-lt"/>
              </a:rPr>
              <a:t> </a:t>
            </a:r>
            <a:r>
              <a:rPr lang="en-US" dirty="0" err="1">
                <a:latin typeface="Arial"/>
                <a:ea typeface="+mn-lt"/>
                <a:cs typeface="+mn-lt"/>
              </a:rPr>
              <a:t>simplificat</a:t>
            </a:r>
            <a:r>
              <a:rPr lang="en-US" dirty="0">
                <a:latin typeface="Arial"/>
                <a:ea typeface="+mn-lt"/>
                <a:cs typeface="+mn-lt"/>
              </a:rPr>
              <a:t>.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50F216-7460-4CFE-BAFA-E636DDD67EF5}"/>
              </a:ext>
            </a:extLst>
          </p:cNvPr>
          <p:cNvSpPr txBox="1"/>
          <p:nvPr/>
        </p:nvSpPr>
        <p:spPr>
          <a:xfrm>
            <a:off x="2066471" y="5903685"/>
            <a:ext cx="898434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solidFill>
                  <a:schemeClr val="tx2"/>
                </a:solidFill>
                <a:latin typeface="Arial"/>
                <a:cs typeface="Arial"/>
              </a:rPr>
              <a:t>Din </a:t>
            </a:r>
            <a:r>
              <a:rPr lang="en-US" sz="1600" i="1" dirty="0" err="1">
                <a:solidFill>
                  <a:schemeClr val="tx2"/>
                </a:solidFill>
                <a:latin typeface="Arial"/>
                <a:cs typeface="Arial"/>
              </a:rPr>
              <a:t>cauza</a:t>
            </a:r>
            <a:r>
              <a:rPr lang="en-US" sz="1600" i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600" i="1" dirty="0" err="1">
                <a:solidFill>
                  <a:schemeClr val="tx2"/>
                </a:solidFill>
                <a:latin typeface="Arial"/>
                <a:cs typeface="Arial"/>
              </a:rPr>
              <a:t>că</a:t>
            </a:r>
            <a:r>
              <a:rPr lang="en-US" sz="1600" i="1" dirty="0">
                <a:solidFill>
                  <a:schemeClr val="tx2"/>
                </a:solidFill>
                <a:latin typeface="Arial"/>
                <a:cs typeface="Arial"/>
              </a:rPr>
              <a:t> nu </a:t>
            </a:r>
            <a:r>
              <a:rPr lang="en-US" sz="1600" i="1" dirty="0" err="1">
                <a:solidFill>
                  <a:schemeClr val="tx2"/>
                </a:solidFill>
                <a:latin typeface="Arial"/>
                <a:cs typeface="Arial"/>
              </a:rPr>
              <a:t>toate</a:t>
            </a:r>
            <a:r>
              <a:rPr lang="en-US" sz="1600" i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600" i="1" dirty="0" err="1">
                <a:solidFill>
                  <a:schemeClr val="tx2"/>
                </a:solidFill>
                <a:latin typeface="Arial"/>
                <a:cs typeface="Arial"/>
              </a:rPr>
              <a:t>problemele</a:t>
            </a:r>
            <a:r>
              <a:rPr lang="en-US" sz="1600" i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600" i="1" dirty="0" err="1">
                <a:solidFill>
                  <a:schemeClr val="tx2"/>
                </a:solidFill>
                <a:latin typeface="Arial"/>
                <a:cs typeface="Arial"/>
              </a:rPr>
              <a:t>satisfac</a:t>
            </a:r>
            <a:r>
              <a:rPr lang="en-US" sz="1600" i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600" i="1" dirty="0" err="1">
                <a:solidFill>
                  <a:schemeClr val="tx2"/>
                </a:solidFill>
                <a:latin typeface="Arial"/>
                <a:cs typeface="Arial"/>
              </a:rPr>
              <a:t>cerințele</a:t>
            </a:r>
            <a:r>
              <a:rPr lang="en-US" sz="1600" i="1" dirty="0">
                <a:solidFill>
                  <a:schemeClr val="tx2"/>
                </a:solidFill>
                <a:latin typeface="Arial"/>
                <a:cs typeface="Arial"/>
              </a:rPr>
              <a:t> date, </a:t>
            </a:r>
            <a:r>
              <a:rPr lang="en-US" sz="1600" i="1" dirty="0" err="1">
                <a:solidFill>
                  <a:schemeClr val="tx2"/>
                </a:solidFill>
                <a:latin typeface="Arial"/>
                <a:cs typeface="Arial"/>
              </a:rPr>
              <a:t>tehnica</a:t>
            </a:r>
            <a:r>
              <a:rPr lang="en-US" sz="1600" i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600" i="1" dirty="0" err="1">
                <a:solidFill>
                  <a:schemeClr val="tx2"/>
                </a:solidFill>
                <a:latin typeface="Arial"/>
                <a:cs typeface="Arial"/>
              </a:rPr>
              <a:t>dată</a:t>
            </a:r>
            <a:r>
              <a:rPr lang="en-US" sz="1600" i="1" dirty="0">
                <a:solidFill>
                  <a:schemeClr val="tx2"/>
                </a:solidFill>
                <a:latin typeface="Arial"/>
                <a:cs typeface="Arial"/>
              </a:rPr>
              <a:t> nu e </a:t>
            </a:r>
            <a:r>
              <a:rPr lang="en-US" sz="1600" i="1" dirty="0" err="1">
                <a:solidFill>
                  <a:schemeClr val="tx2"/>
                </a:solidFill>
                <a:latin typeface="Arial"/>
                <a:cs typeface="Arial"/>
              </a:rPr>
              <a:t>folosită</a:t>
            </a:r>
            <a:r>
              <a:rPr lang="en-US" sz="1600" i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600" i="1" dirty="0" err="1">
                <a:solidFill>
                  <a:schemeClr val="tx2"/>
                </a:solidFill>
                <a:latin typeface="Arial"/>
                <a:cs typeface="Arial"/>
              </a:rPr>
              <a:t>foarte</a:t>
            </a:r>
            <a:r>
              <a:rPr lang="en-US" sz="1600" i="1" dirty="0">
                <a:solidFill>
                  <a:schemeClr val="tx2"/>
                </a:solidFill>
                <a:latin typeface="Arial"/>
                <a:cs typeface="Arial"/>
              </a:rPr>
              <a:t> des.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4AB1764-C2A0-4E34-B3F2-6219CABBA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115" y="2531962"/>
            <a:ext cx="4158343" cy="27647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DEBA89-9270-4A73-9ECD-9771CAC2282F}"/>
              </a:ext>
            </a:extLst>
          </p:cNvPr>
          <p:cNvSpPr txBox="1"/>
          <p:nvPr/>
        </p:nvSpPr>
        <p:spPr>
          <a:xfrm>
            <a:off x="7733846" y="2535916"/>
            <a:ext cx="388619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  <a:latin typeface="Arial"/>
                <a:cs typeface="Arial"/>
              </a:rPr>
              <a:t>Problemă</a:t>
            </a:r>
            <a:r>
              <a:rPr lang="en-US" sz="1600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err="1">
                <a:latin typeface="Arial"/>
                <a:cs typeface="Arial"/>
              </a:rPr>
              <a:t>Calculează</a:t>
            </a:r>
            <a:r>
              <a:rPr lang="en-US" sz="1600" dirty="0">
                <a:latin typeface="Arial"/>
                <a:cs typeface="Arial"/>
              </a:rPr>
              <a:t>  </a:t>
            </a:r>
            <a:r>
              <a:rPr lang="en-US" sz="1600" i="1" dirty="0">
                <a:solidFill>
                  <a:schemeClr val="accent3"/>
                </a:solidFill>
                <a:latin typeface="Arial"/>
                <a:ea typeface="+mn-lt"/>
                <a:cs typeface="+mn-lt"/>
              </a:rPr>
              <a:t>a</a:t>
            </a:r>
            <a:r>
              <a:rPr lang="en-US" sz="1600" i="1" baseline="30000" dirty="0">
                <a:solidFill>
                  <a:schemeClr val="accent3"/>
                </a:solidFill>
                <a:latin typeface="Arial"/>
                <a:ea typeface="+mn-lt"/>
                <a:cs typeface="+mn-lt"/>
              </a:rPr>
              <a:t> n</a:t>
            </a:r>
            <a:r>
              <a:rPr lang="en-US" sz="1600" dirty="0">
                <a:latin typeface="Arial"/>
                <a:cs typeface="Arial"/>
              </a:rPr>
              <a:t>, </a:t>
            </a:r>
            <a:r>
              <a:rPr lang="en-US" sz="1600" dirty="0" err="1">
                <a:latin typeface="Arial"/>
                <a:cs typeface="Arial"/>
              </a:rPr>
              <a:t>unde</a:t>
            </a:r>
            <a:r>
              <a:rPr lang="en-US" sz="1600" dirty="0">
                <a:latin typeface="Arial"/>
                <a:ea typeface="+mn-lt"/>
                <a:cs typeface="Arial"/>
              </a:rPr>
              <a:t> </a:t>
            </a:r>
            <a:r>
              <a:rPr lang="en-US" sz="1600" dirty="0">
                <a:solidFill>
                  <a:schemeClr val="accent3"/>
                </a:solidFill>
                <a:latin typeface="Arial"/>
                <a:ea typeface="+mn-lt"/>
                <a:cs typeface="Arial"/>
              </a:rPr>
              <a:t>n </a:t>
            </a:r>
            <a:r>
              <a:rPr lang="en-US" sz="1600" dirty="0">
                <a:solidFill>
                  <a:schemeClr val="accent3"/>
                </a:solidFill>
                <a:latin typeface="Arial"/>
                <a:ea typeface="+mn-lt"/>
                <a:cs typeface="+mn-lt"/>
              </a:rPr>
              <a:t>∈ </a:t>
            </a:r>
            <a:r>
              <a:rPr lang="en-US" sz="1600" i="1" dirty="0">
                <a:solidFill>
                  <a:schemeClr val="accent3"/>
                </a:solidFill>
                <a:latin typeface="Arial"/>
                <a:ea typeface="+mn-lt"/>
                <a:cs typeface="+mn-lt"/>
              </a:rPr>
              <a:t>N</a:t>
            </a:r>
            <a:endParaRPr lang="en-US" dirty="0">
              <a:solidFill>
                <a:schemeClr val="accent3"/>
              </a:solidFill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51EF05-0296-4FBD-936D-37B7AE8F09C5}"/>
              </a:ext>
            </a:extLst>
          </p:cNvPr>
          <p:cNvSpPr txBox="1"/>
          <p:nvPr/>
        </p:nvSpPr>
        <p:spPr>
          <a:xfrm>
            <a:off x="7740650" y="2914649"/>
            <a:ext cx="178162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Algoritm</a:t>
            </a:r>
            <a:r>
              <a:rPr lang="en-US" dirty="0">
                <a:solidFill>
                  <a:srgbClr val="C00000"/>
                </a:solidFill>
              </a:rPr>
              <a:t> </a:t>
            </a:r>
            <a:r>
              <a:rPr lang="en-US" dirty="0" err="1">
                <a:solidFill>
                  <a:srgbClr val="C00000"/>
                </a:solidFill>
              </a:rPr>
              <a:t>naiv</a:t>
            </a:r>
            <a:r>
              <a:rPr lang="en-US" dirty="0">
                <a:solidFill>
                  <a:srgbClr val="C00000"/>
                </a:solidFill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5C542-1E54-4F73-B063-0FD94304369A}"/>
              </a:ext>
            </a:extLst>
          </p:cNvPr>
          <p:cNvSpPr txBox="1"/>
          <p:nvPr/>
        </p:nvSpPr>
        <p:spPr>
          <a:xfrm>
            <a:off x="7738382" y="3483881"/>
            <a:ext cx="3868056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Arial"/>
                <a:cs typeface="Arial"/>
              </a:rPr>
              <a:t>Algoritm</a:t>
            </a:r>
            <a:r>
              <a:rPr lang="en-US" dirty="0">
                <a:solidFill>
                  <a:srgbClr val="C00000"/>
                </a:solidFill>
                <a:latin typeface="Arial"/>
                <a:cs typeface="Arial"/>
              </a:rPr>
              <a:t> "</a:t>
            </a:r>
            <a:r>
              <a:rPr lang="en-US" dirty="0" err="1">
                <a:solidFill>
                  <a:srgbClr val="C00000"/>
                </a:solidFill>
                <a:latin typeface="Arial"/>
                <a:cs typeface="Arial"/>
              </a:rPr>
              <a:t>Desparte</a:t>
            </a:r>
            <a:r>
              <a:rPr lang="en-US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/>
                <a:cs typeface="Arial"/>
              </a:rPr>
              <a:t>și</a:t>
            </a:r>
            <a:r>
              <a:rPr lang="en-US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/>
                <a:cs typeface="Arial"/>
              </a:rPr>
              <a:t>stăpânește</a:t>
            </a:r>
            <a:r>
              <a:rPr lang="en-US" dirty="0">
                <a:solidFill>
                  <a:srgbClr val="C00000"/>
                </a:solidFill>
                <a:latin typeface="Arial"/>
                <a:cs typeface="Arial"/>
              </a:rPr>
              <a:t>":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7E085A-122B-466F-B0A7-69AC815C9DFF}"/>
              </a:ext>
            </a:extLst>
          </p:cNvPr>
          <p:cNvSpPr txBox="1"/>
          <p:nvPr/>
        </p:nvSpPr>
        <p:spPr>
          <a:xfrm>
            <a:off x="10620828" y="3889828"/>
            <a:ext cx="1273629" cy="95410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err="1">
                <a:latin typeface="Arial"/>
                <a:cs typeface="Arial"/>
              </a:rPr>
              <a:t>Dacă</a:t>
            </a:r>
            <a:r>
              <a:rPr lang="en-US" sz="1400" dirty="0">
                <a:latin typeface="Arial"/>
                <a:cs typeface="Arial"/>
              </a:rPr>
              <a:t> </a:t>
            </a:r>
            <a:r>
              <a:rPr lang="en-US" sz="1400" i="1" dirty="0">
                <a:solidFill>
                  <a:schemeClr val="accent3"/>
                </a:solidFill>
                <a:latin typeface="Arial"/>
                <a:cs typeface="Arial"/>
              </a:rPr>
              <a:t>n </a:t>
            </a:r>
            <a:r>
              <a:rPr lang="en-US" sz="1400" dirty="0">
                <a:latin typeface="Arial"/>
                <a:cs typeface="Arial"/>
              </a:rPr>
              <a:t>e par;</a:t>
            </a:r>
            <a:endParaRPr lang="en-US" dirty="0"/>
          </a:p>
          <a:p>
            <a:endParaRPr lang="en-US" sz="1400" dirty="0">
              <a:latin typeface="Arial"/>
              <a:cs typeface="Arial"/>
            </a:endParaRPr>
          </a:p>
          <a:p>
            <a:r>
              <a:rPr lang="en-US" sz="1400" dirty="0" err="1">
                <a:latin typeface="Arial"/>
                <a:cs typeface="Arial"/>
              </a:rPr>
              <a:t>Dacă</a:t>
            </a:r>
            <a:r>
              <a:rPr lang="en-US" sz="1400" dirty="0">
                <a:solidFill>
                  <a:schemeClr val="accent3"/>
                </a:solidFill>
                <a:latin typeface="Arial"/>
                <a:cs typeface="Arial"/>
              </a:rPr>
              <a:t> </a:t>
            </a:r>
            <a:r>
              <a:rPr lang="en-US" sz="1400" i="1" dirty="0">
                <a:solidFill>
                  <a:schemeClr val="accent3"/>
                </a:solidFill>
                <a:latin typeface="Arial"/>
                <a:cs typeface="Arial"/>
              </a:rPr>
              <a:t>n</a:t>
            </a:r>
            <a:r>
              <a:rPr lang="en-US" sz="1400" dirty="0">
                <a:latin typeface="Arial"/>
                <a:cs typeface="Arial"/>
              </a:rPr>
              <a:t> e </a:t>
            </a:r>
            <a:endParaRPr lang="en-US" dirty="0"/>
          </a:p>
          <a:p>
            <a:r>
              <a:rPr lang="en-US" sz="1400" dirty="0">
                <a:latin typeface="Arial"/>
                <a:cs typeface="Arial"/>
              </a:rPr>
              <a:t>           impar;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EFF"/>
                </a:solidFill>
                <a:latin typeface="Arial"/>
                <a:cs typeface="Arial"/>
              </a:rPr>
              <a:t>Problema</a:t>
            </a:r>
            <a:r>
              <a:rPr lang="en-US" dirty="0">
                <a:solidFill>
                  <a:srgbClr val="FFFEFF"/>
                </a:solidFill>
                <a:latin typeface="Arial"/>
                <a:cs typeface="Arial"/>
              </a:rPr>
              <a:t> </a:t>
            </a:r>
            <a:r>
              <a:rPr lang="en-US" dirty="0">
                <a:latin typeface="Arial"/>
                <a:ea typeface="+mj-lt"/>
                <a:cs typeface="+mj-lt"/>
              </a:rPr>
              <a:t>TURNURILOR DIN HANOI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E95D8B6-907B-4180-BE6A-403692C91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154" y="974800"/>
            <a:ext cx="3689338" cy="397731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Fie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trei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tije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verticale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notate A,B,C. Pe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tija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A se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găsesc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așezate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 </a:t>
            </a:r>
            <a:r>
              <a:rPr lang="en-US" sz="1600" i="1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n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discuri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de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diametre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diferite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în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ordinea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crescătoare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a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diametrelor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privind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 de sus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în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jos.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Inițial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, 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tijele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B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si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C sunt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goale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.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Să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se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afișeze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toate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mutarile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prin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care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discurile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de pe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tija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A se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mută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pe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tija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B,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în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aceeași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ordine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, 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folosind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ca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tija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de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manevră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C 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și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respectând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urmatoarele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reguli: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305435" indent="-305435" algn="ctr"/>
            <a:r>
              <a:rPr lang="fr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la </a:t>
            </a:r>
            <a:r>
              <a:rPr lang="fr" sz="160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fiecare</a:t>
            </a:r>
            <a:r>
              <a:rPr lang="fr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pas se </a:t>
            </a:r>
            <a:r>
              <a:rPr lang="fr" sz="160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mută</a:t>
            </a:r>
            <a:r>
              <a:rPr lang="fr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un </a:t>
            </a:r>
            <a:r>
              <a:rPr lang="fr" sz="160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singur</a:t>
            </a:r>
            <a:r>
              <a:rPr lang="fr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disc;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305435" indent="-305435" algn="ctr"/>
            <a:r>
              <a:rPr lang="fr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un disc se </a:t>
            </a:r>
            <a:r>
              <a:rPr lang="fr" sz="160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poate</a:t>
            </a:r>
            <a:r>
              <a:rPr lang="fr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așeza</a:t>
            </a:r>
            <a:r>
              <a:rPr lang="fr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numai</a:t>
            </a:r>
            <a:r>
              <a:rPr lang="fr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peste un disc </a:t>
            </a:r>
            <a:r>
              <a:rPr lang="fr" sz="160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cu</a:t>
            </a:r>
            <a:r>
              <a:rPr lang="fr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diametrul</a:t>
            </a:r>
            <a:r>
              <a:rPr lang="fr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mai mare .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305435" indent="-305435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6D870-1D7B-4176-A5E0-E146C7A18A08}"/>
              </a:ext>
            </a:extLst>
          </p:cNvPr>
          <p:cNvSpPr txBox="1"/>
          <p:nvPr/>
        </p:nvSpPr>
        <p:spPr>
          <a:xfrm>
            <a:off x="4666527" y="972273"/>
            <a:ext cx="2955401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Observăm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că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 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problema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inițială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se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descompune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 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în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trei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subprobleme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mai simple, 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similare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problemei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inițiale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: </a:t>
            </a:r>
            <a:endParaRPr lang="en-US" sz="1600" dirty="0">
              <a:solidFill>
                <a:schemeClr val="accent2"/>
              </a:solidFill>
              <a:latin typeface="Arial"/>
              <a:ea typeface="+mn-lt"/>
              <a:cs typeface="Arial"/>
            </a:endParaRPr>
          </a:p>
          <a:p>
            <a:pPr algn="ctr"/>
            <a:endParaRPr lang="fr" sz="1600" dirty="0">
              <a:solidFill>
                <a:schemeClr val="accent2"/>
              </a:solidFill>
              <a:latin typeface="Arial"/>
              <a:ea typeface="+mn-lt"/>
              <a:cs typeface="+mn-lt"/>
            </a:endParaRPr>
          </a:p>
          <a:p>
            <a:pPr algn="ctr"/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mut (n-1)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discuri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A--&gt;C, </a:t>
            </a:r>
            <a:endParaRPr lang="en-US" sz="1600">
              <a:solidFill>
                <a:schemeClr val="accent2"/>
              </a:solidFill>
              <a:latin typeface="Arial"/>
              <a:ea typeface="+mn-lt"/>
              <a:cs typeface="Arial"/>
            </a:endParaRPr>
          </a:p>
          <a:p>
            <a:pPr algn="ctr"/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mut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ultimul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disc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pe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B, </a:t>
            </a:r>
            <a:endParaRPr lang="en-US" sz="1600">
              <a:solidFill>
                <a:schemeClr val="accent2"/>
              </a:solidFill>
              <a:latin typeface="Arial"/>
              <a:ea typeface="+mn-lt"/>
              <a:cs typeface="Arial"/>
            </a:endParaRPr>
          </a:p>
          <a:p>
            <a:pPr algn="ctr"/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mut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cele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 (n-1)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discuri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C--&gt;B.</a:t>
            </a:r>
            <a:endParaRPr lang="en-US" sz="1600">
              <a:solidFill>
                <a:schemeClr val="accent2"/>
              </a:solidFill>
              <a:latin typeface="Arial"/>
              <a:ea typeface="+mn-lt"/>
              <a:cs typeface="Arial"/>
            </a:endParaRPr>
          </a:p>
          <a:p>
            <a:pPr algn="ctr"/>
            <a:endParaRPr lang="fr" sz="1600" dirty="0">
              <a:solidFill>
                <a:schemeClr val="accent2"/>
              </a:solidFill>
              <a:latin typeface="Arial"/>
              <a:ea typeface="+mn-lt"/>
              <a:cs typeface="+mn-lt"/>
            </a:endParaRPr>
          </a:p>
          <a:p>
            <a:pPr algn="ctr"/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Dimensiunile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acestor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subprobleme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sunt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: </a:t>
            </a:r>
            <a:endParaRPr lang="en-US" sz="1600">
              <a:solidFill>
                <a:schemeClr val="accent2"/>
              </a:solidFill>
              <a:latin typeface="Arial"/>
              <a:ea typeface="+mn-lt"/>
              <a:cs typeface="Arial"/>
            </a:endParaRPr>
          </a:p>
          <a:p>
            <a:pPr algn="ctr"/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  n-1,1,n-1.</a:t>
            </a:r>
            <a:endParaRPr lang="en-US" sz="16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0EACC-ACAD-455F-9324-16CB40541F0E}"/>
              </a:ext>
            </a:extLst>
          </p:cNvPr>
          <p:cNvSpPr txBox="1"/>
          <p:nvPr/>
        </p:nvSpPr>
        <p:spPr>
          <a:xfrm>
            <a:off x="8310744" y="970464"/>
            <a:ext cx="282036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Aceste</a:t>
            </a:r>
            <a:r>
              <a:rPr lang="en-US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subprobleme</a:t>
            </a:r>
            <a:r>
              <a:rPr lang="en-US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 sunt </a:t>
            </a:r>
            <a:r>
              <a:rPr lang="en-US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independente</a:t>
            </a:r>
            <a:r>
              <a:rPr lang="en-US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, </a:t>
            </a:r>
            <a:r>
              <a:rPr lang="en-US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deoarece</a:t>
            </a:r>
            <a:r>
              <a:rPr lang="en-US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tijele</a:t>
            </a:r>
            <a:r>
              <a:rPr lang="en-US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inițiale</a:t>
            </a:r>
            <a:r>
              <a:rPr lang="en-US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 (pe care sunt </a:t>
            </a:r>
            <a:r>
              <a:rPr lang="en-US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dispuse</a:t>
            </a:r>
            <a:r>
              <a:rPr lang="en-US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discurile</a:t>
            </a:r>
            <a:r>
              <a:rPr lang="en-US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), </a:t>
            </a:r>
            <a:r>
              <a:rPr lang="en-US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tijele</a:t>
            </a:r>
            <a:r>
              <a:rPr lang="en-US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 finale </a:t>
            </a:r>
            <a:r>
              <a:rPr lang="en-US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și</a:t>
            </a:r>
            <a:r>
              <a:rPr lang="en-US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tijele</a:t>
            </a:r>
            <a:r>
              <a:rPr lang="en-US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intermediare</a:t>
            </a:r>
            <a:r>
              <a:rPr lang="en-US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 sunt </a:t>
            </a:r>
            <a:r>
              <a:rPr lang="en-US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diferite</a:t>
            </a:r>
            <a:r>
              <a:rPr lang="en-US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. </a:t>
            </a:r>
            <a:r>
              <a:rPr lang="en-US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Notăm</a:t>
            </a:r>
            <a:r>
              <a:rPr lang="en-US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 H(</a:t>
            </a:r>
            <a:r>
              <a:rPr lang="en-US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n,A,B,C</a:t>
            </a:r>
            <a:r>
              <a:rPr lang="en-US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)=</a:t>
            </a:r>
            <a:r>
              <a:rPr lang="en-US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șirul</a:t>
            </a:r>
            <a:r>
              <a:rPr lang="en-US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mutărilor</a:t>
            </a:r>
            <a:r>
              <a:rPr lang="en-US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 a </a:t>
            </a:r>
            <a:r>
              <a:rPr lang="en-US" sz="1600" i="1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n</a:t>
            </a:r>
            <a:r>
              <a:rPr lang="en-US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discuri</a:t>
            </a:r>
            <a:r>
              <a:rPr lang="en-US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 de pe A pe B, </a:t>
            </a:r>
            <a:r>
              <a:rPr lang="en-US" sz="1600" dirty="0" err="1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folosind</a:t>
            </a:r>
            <a:r>
              <a:rPr lang="en-US" sz="1600" dirty="0">
                <a:solidFill>
                  <a:schemeClr val="accent4"/>
                </a:solidFill>
                <a:latin typeface="Arial"/>
                <a:ea typeface="+mn-lt"/>
                <a:cs typeface="+mn-lt"/>
              </a:rPr>
              <a:t> C.</a:t>
            </a:r>
            <a:endParaRPr lang="en-US" sz="1600">
              <a:solidFill>
                <a:schemeClr val="accent4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0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AF713-5D56-45F0-AD51-F94E5DC95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229511"/>
            <a:ext cx="6108179" cy="462432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latin typeface="Batang"/>
                <a:ea typeface="+mn-lt"/>
                <a:cs typeface="+mn-lt"/>
              </a:rPr>
              <a:t>program </a:t>
            </a:r>
            <a:r>
              <a:rPr lang="en-US" sz="1700" dirty="0" err="1">
                <a:latin typeface="Batang"/>
                <a:ea typeface="+mn-lt"/>
                <a:cs typeface="+mn-lt"/>
              </a:rPr>
              <a:t>turnurile</a:t>
            </a:r>
            <a:r>
              <a:rPr lang="en-US" sz="1700" dirty="0">
                <a:latin typeface="Batang"/>
                <a:ea typeface="+mn-lt"/>
                <a:cs typeface="+mn-lt"/>
              </a:rPr>
              <a:t> _</a:t>
            </a:r>
            <a:r>
              <a:rPr lang="en-US" sz="1700" dirty="0" err="1">
                <a:latin typeface="Batang"/>
                <a:ea typeface="+mn-lt"/>
                <a:cs typeface="+mn-lt"/>
              </a:rPr>
              <a:t>hanoi</a:t>
            </a:r>
            <a:r>
              <a:rPr lang="en-US" sz="1700" dirty="0">
                <a:latin typeface="Batang"/>
                <a:ea typeface="+mn-lt"/>
                <a:cs typeface="+mn-lt"/>
              </a:rPr>
              <a:t>;</a:t>
            </a:r>
            <a:endParaRPr lang="en-US" sz="1700">
              <a:latin typeface="Batang"/>
              <a:ea typeface="Batang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latin typeface="Batang"/>
                <a:ea typeface="+mn-lt"/>
                <a:cs typeface="+mn-lt"/>
              </a:rPr>
              <a:t>            var </a:t>
            </a:r>
            <a:r>
              <a:rPr lang="en-US" sz="1700" dirty="0" err="1">
                <a:latin typeface="Batang"/>
                <a:ea typeface="+mn-lt"/>
                <a:cs typeface="+mn-lt"/>
              </a:rPr>
              <a:t>n:byte</a:t>
            </a:r>
            <a:r>
              <a:rPr lang="en-US" sz="1700" dirty="0">
                <a:latin typeface="Batang"/>
                <a:ea typeface="+mn-lt"/>
                <a:cs typeface="+mn-lt"/>
              </a:rPr>
              <a:t>;</a:t>
            </a:r>
            <a:endParaRPr lang="en-US" sz="1700">
              <a:latin typeface="Batang"/>
              <a:ea typeface="Batang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latin typeface="Batang"/>
                <a:ea typeface="+mn-lt"/>
                <a:cs typeface="+mn-lt"/>
              </a:rPr>
              <a:t>             procedure </a:t>
            </a:r>
            <a:r>
              <a:rPr lang="en-US" sz="1700" dirty="0" err="1">
                <a:latin typeface="Batang"/>
                <a:ea typeface="+mn-lt"/>
                <a:cs typeface="+mn-lt"/>
              </a:rPr>
              <a:t>hanoi</a:t>
            </a:r>
            <a:r>
              <a:rPr lang="en-US" sz="1700" dirty="0">
                <a:latin typeface="Batang"/>
                <a:ea typeface="+mn-lt"/>
                <a:cs typeface="+mn-lt"/>
              </a:rPr>
              <a:t>(</a:t>
            </a:r>
            <a:r>
              <a:rPr lang="en-US" sz="1700" dirty="0" err="1">
                <a:latin typeface="Batang"/>
                <a:ea typeface="+mn-lt"/>
                <a:cs typeface="+mn-lt"/>
              </a:rPr>
              <a:t>n:byte;a,b,c:char</a:t>
            </a:r>
            <a:r>
              <a:rPr lang="en-US" sz="1700" dirty="0">
                <a:latin typeface="Batang"/>
                <a:ea typeface="+mn-lt"/>
                <a:cs typeface="+mn-lt"/>
              </a:rPr>
              <a:t>);</a:t>
            </a:r>
            <a:endParaRPr lang="en-US" sz="1700">
              <a:latin typeface="Batang"/>
              <a:ea typeface="Batang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latin typeface="Batang"/>
                <a:ea typeface="+mn-lt"/>
                <a:cs typeface="+mn-lt"/>
              </a:rPr>
              <a:t>              begin</a:t>
            </a:r>
            <a:endParaRPr lang="en-US" sz="1700">
              <a:latin typeface="Batang"/>
              <a:ea typeface="Batang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latin typeface="Batang"/>
                <a:ea typeface="+mn-lt"/>
                <a:cs typeface="+mn-lt"/>
              </a:rPr>
              <a:t>                if n=1 then </a:t>
            </a:r>
            <a:r>
              <a:rPr lang="en-US" sz="1700" dirty="0" err="1">
                <a:latin typeface="Batang"/>
                <a:ea typeface="+mn-lt"/>
                <a:cs typeface="+mn-lt"/>
              </a:rPr>
              <a:t>writeln</a:t>
            </a:r>
            <a:r>
              <a:rPr lang="en-US" sz="1700" dirty="0">
                <a:latin typeface="Batang"/>
                <a:ea typeface="+mn-lt"/>
                <a:cs typeface="+mn-lt"/>
              </a:rPr>
              <a:t>(a,'--&gt;',b)</a:t>
            </a:r>
            <a:endParaRPr lang="en-US" sz="1700" dirty="0">
              <a:latin typeface="Batang"/>
              <a:ea typeface="Batang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latin typeface="Batang"/>
                <a:ea typeface="+mn-lt"/>
                <a:cs typeface="+mn-lt"/>
              </a:rPr>
              <a:t>                else begin</a:t>
            </a:r>
            <a:endParaRPr lang="en-US" sz="1700">
              <a:latin typeface="Batang"/>
              <a:ea typeface="Batang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latin typeface="Batang"/>
                <a:ea typeface="+mn-lt"/>
                <a:cs typeface="+mn-lt"/>
              </a:rPr>
              <a:t>                        </a:t>
            </a:r>
            <a:r>
              <a:rPr lang="en-US" sz="1700" dirty="0" err="1">
                <a:latin typeface="Batang"/>
                <a:ea typeface="+mn-lt"/>
                <a:cs typeface="+mn-lt"/>
              </a:rPr>
              <a:t>hanoi</a:t>
            </a:r>
            <a:r>
              <a:rPr lang="en-US" sz="1700" dirty="0">
                <a:latin typeface="Batang"/>
                <a:ea typeface="+mn-lt"/>
                <a:cs typeface="+mn-lt"/>
              </a:rPr>
              <a:t>(n-1,a,c,b);</a:t>
            </a:r>
            <a:endParaRPr lang="en-US" sz="1700">
              <a:latin typeface="Batang"/>
              <a:ea typeface="Batang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latin typeface="Batang"/>
                <a:ea typeface="+mn-lt"/>
                <a:cs typeface="+mn-lt"/>
              </a:rPr>
              <a:t>                     18518g624s     </a:t>
            </a:r>
            <a:r>
              <a:rPr lang="en-US" sz="1700" dirty="0" err="1">
                <a:latin typeface="Batang"/>
                <a:ea typeface="+mn-lt"/>
                <a:cs typeface="+mn-lt"/>
              </a:rPr>
              <a:t>writeln</a:t>
            </a:r>
            <a:r>
              <a:rPr lang="en-US" sz="1700" dirty="0">
                <a:latin typeface="Batang"/>
                <a:ea typeface="+mn-lt"/>
                <a:cs typeface="+mn-lt"/>
              </a:rPr>
              <a:t>(a,'--&gt;',b);</a:t>
            </a:r>
            <a:endParaRPr lang="en-US" sz="1700" dirty="0">
              <a:latin typeface="Batang"/>
              <a:ea typeface="Batang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latin typeface="Batang"/>
                <a:ea typeface="+mn-lt"/>
                <a:cs typeface="+mn-lt"/>
              </a:rPr>
              <a:t>                     18518g624s     </a:t>
            </a:r>
            <a:r>
              <a:rPr lang="en-US" sz="1700" dirty="0" err="1">
                <a:latin typeface="Batang"/>
                <a:ea typeface="+mn-lt"/>
                <a:cs typeface="+mn-lt"/>
              </a:rPr>
              <a:t>hanoi</a:t>
            </a:r>
            <a:r>
              <a:rPr lang="en-US" sz="1700" dirty="0">
                <a:latin typeface="Batang"/>
                <a:ea typeface="+mn-lt"/>
                <a:cs typeface="+mn-lt"/>
              </a:rPr>
              <a:t>(n-1,c,b,a);</a:t>
            </a:r>
            <a:endParaRPr lang="en-US" sz="1700">
              <a:latin typeface="Batang"/>
              <a:ea typeface="Batang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latin typeface="Batang"/>
                <a:ea typeface="+mn-lt"/>
                <a:cs typeface="+mn-lt"/>
              </a:rPr>
              <a:t>                     18518g624s    end;    </a:t>
            </a:r>
            <a:endParaRPr lang="en-US" sz="1700">
              <a:latin typeface="Batang"/>
              <a:ea typeface="Batang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latin typeface="Batang"/>
                <a:ea typeface="+mn-lt"/>
                <a:cs typeface="+mn-lt"/>
              </a:rPr>
              <a:t>                end;</a:t>
            </a:r>
            <a:endParaRPr lang="en-US" sz="1700">
              <a:latin typeface="Batang"/>
              <a:ea typeface="Batang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latin typeface="Batang"/>
                <a:ea typeface="+mn-lt"/>
                <a:cs typeface="+mn-lt"/>
              </a:rPr>
              <a:t>             begin</a:t>
            </a:r>
            <a:endParaRPr lang="en-US" sz="1700">
              <a:latin typeface="Batang"/>
              <a:ea typeface="Batang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latin typeface="Batang"/>
                <a:ea typeface="+mn-lt"/>
                <a:cs typeface="+mn-lt"/>
              </a:rPr>
              <a:t>                 write('nr </a:t>
            </a:r>
            <a:r>
              <a:rPr lang="en-US" sz="1700" dirty="0" err="1">
                <a:latin typeface="Batang"/>
                <a:ea typeface="+mn-lt"/>
                <a:cs typeface="+mn-lt"/>
              </a:rPr>
              <a:t>discuri</a:t>
            </a:r>
            <a:r>
              <a:rPr lang="en-US" sz="1700" dirty="0">
                <a:latin typeface="Batang"/>
                <a:ea typeface="+mn-lt"/>
                <a:cs typeface="+mn-lt"/>
              </a:rPr>
              <a:t> pe </a:t>
            </a:r>
            <a:r>
              <a:rPr lang="en-US" sz="1700" dirty="0" err="1">
                <a:latin typeface="Batang"/>
                <a:ea typeface="+mn-lt"/>
                <a:cs typeface="+mn-lt"/>
              </a:rPr>
              <a:t>tija</a:t>
            </a:r>
            <a:r>
              <a:rPr lang="en-US" sz="1700" dirty="0">
                <a:latin typeface="Batang"/>
                <a:ea typeface="+mn-lt"/>
                <a:cs typeface="+mn-lt"/>
              </a:rPr>
              <a:t> A =');</a:t>
            </a:r>
            <a:r>
              <a:rPr lang="en-US" sz="1700" dirty="0" err="1">
                <a:latin typeface="Batang"/>
                <a:ea typeface="+mn-lt"/>
                <a:cs typeface="+mn-lt"/>
              </a:rPr>
              <a:t>readln</a:t>
            </a:r>
            <a:r>
              <a:rPr lang="en-US" sz="1700" dirty="0">
                <a:latin typeface="Batang"/>
                <a:ea typeface="+mn-lt"/>
                <a:cs typeface="+mn-lt"/>
              </a:rPr>
              <a:t>(n);</a:t>
            </a:r>
            <a:endParaRPr lang="en-US" sz="1700">
              <a:latin typeface="Batang"/>
              <a:ea typeface="Batang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latin typeface="Batang"/>
                <a:ea typeface="+mn-lt"/>
                <a:cs typeface="+mn-lt"/>
              </a:rPr>
              <a:t>                 </a:t>
            </a:r>
            <a:r>
              <a:rPr lang="en-US" sz="1700" dirty="0" err="1">
                <a:latin typeface="Batang"/>
                <a:ea typeface="+mn-lt"/>
                <a:cs typeface="+mn-lt"/>
              </a:rPr>
              <a:t>writeln</a:t>
            </a:r>
            <a:r>
              <a:rPr lang="en-US" sz="1700" dirty="0">
                <a:latin typeface="Batang"/>
                <a:ea typeface="+mn-lt"/>
                <a:cs typeface="+mn-lt"/>
              </a:rPr>
              <a:t>('</a:t>
            </a:r>
            <a:r>
              <a:rPr lang="en-US" sz="1700" dirty="0" err="1">
                <a:latin typeface="Batang"/>
                <a:ea typeface="+mn-lt"/>
                <a:cs typeface="+mn-lt"/>
              </a:rPr>
              <a:t>mutarile</a:t>
            </a:r>
            <a:r>
              <a:rPr lang="en-US" sz="1700" dirty="0">
                <a:latin typeface="Batang"/>
                <a:ea typeface="+mn-lt"/>
                <a:cs typeface="+mn-lt"/>
              </a:rPr>
              <a:t> sunt </a:t>
            </a:r>
            <a:r>
              <a:rPr lang="en-US" sz="1700" dirty="0" err="1">
                <a:latin typeface="Batang"/>
                <a:ea typeface="+mn-lt"/>
                <a:cs typeface="+mn-lt"/>
              </a:rPr>
              <a:t>urmatoarele</a:t>
            </a:r>
            <a:r>
              <a:rPr lang="en-US" sz="1700" dirty="0">
                <a:latin typeface="Batang"/>
                <a:ea typeface="+mn-lt"/>
                <a:cs typeface="+mn-lt"/>
              </a:rPr>
              <a:t> :');</a:t>
            </a:r>
            <a:endParaRPr lang="en-US" sz="1700">
              <a:latin typeface="Batang"/>
              <a:ea typeface="Batang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latin typeface="Batang"/>
                <a:ea typeface="+mn-lt"/>
                <a:cs typeface="+mn-lt"/>
              </a:rPr>
              <a:t>                 </a:t>
            </a:r>
            <a:r>
              <a:rPr lang="en-US" sz="1700" dirty="0" err="1">
                <a:latin typeface="Batang"/>
                <a:ea typeface="+mn-lt"/>
                <a:cs typeface="+mn-lt"/>
              </a:rPr>
              <a:t>hanoi</a:t>
            </a:r>
            <a:r>
              <a:rPr lang="en-US" sz="1700" dirty="0">
                <a:latin typeface="Batang"/>
                <a:ea typeface="+mn-lt"/>
                <a:cs typeface="+mn-lt"/>
              </a:rPr>
              <a:t>(</a:t>
            </a:r>
            <a:r>
              <a:rPr lang="en-US" sz="1700" dirty="0" err="1">
                <a:latin typeface="Batang"/>
                <a:ea typeface="+mn-lt"/>
                <a:cs typeface="+mn-lt"/>
              </a:rPr>
              <a:t>n,'A','B','C</a:t>
            </a:r>
            <a:r>
              <a:rPr lang="en-US" sz="1700" dirty="0">
                <a:latin typeface="Batang"/>
                <a:ea typeface="+mn-lt"/>
                <a:cs typeface="+mn-lt"/>
              </a:rPr>
              <a:t>');</a:t>
            </a:r>
            <a:endParaRPr lang="en-US" sz="1700">
              <a:latin typeface="Batang"/>
              <a:ea typeface="Batang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latin typeface="Batang"/>
                <a:ea typeface="+mn-lt"/>
                <a:cs typeface="+mn-lt"/>
              </a:rPr>
              <a:t>                 </a:t>
            </a:r>
            <a:r>
              <a:rPr lang="en-US" sz="1700" dirty="0" err="1">
                <a:latin typeface="Batang"/>
                <a:ea typeface="+mn-lt"/>
                <a:cs typeface="+mn-lt"/>
              </a:rPr>
              <a:t>readln;readln</a:t>
            </a:r>
            <a:r>
              <a:rPr lang="en-US" sz="1700" dirty="0">
                <a:latin typeface="Batang"/>
                <a:ea typeface="+mn-lt"/>
                <a:cs typeface="+mn-lt"/>
              </a:rPr>
              <a:t>;</a:t>
            </a:r>
            <a:endParaRPr lang="en-US" sz="1700">
              <a:latin typeface="Batang"/>
              <a:ea typeface="Batang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latin typeface="Batang"/>
                <a:ea typeface="+mn-lt"/>
                <a:cs typeface="+mn-lt"/>
              </a:rPr>
              <a:t>              end.</a:t>
            </a:r>
            <a:endParaRPr lang="en-US" sz="1700">
              <a:latin typeface="Batang"/>
              <a:ea typeface="Batang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4848B9-E9E1-4592-A0CE-A2588E742484}"/>
              </a:ext>
            </a:extLst>
          </p:cNvPr>
          <p:cNvSpPr txBox="1"/>
          <p:nvPr/>
        </p:nvSpPr>
        <p:spPr>
          <a:xfrm>
            <a:off x="758263" y="767906"/>
            <a:ext cx="3640235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/>
                <a:cs typeface="Arial"/>
              </a:rPr>
              <a:t>REZOLVAREA PROBLEMEI ÎN PASCAL</a:t>
            </a:r>
          </a:p>
          <a:p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en-US" sz="1600" i="1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Pentru</a:t>
            </a:r>
            <a:r>
              <a:rPr lang="en-US" sz="1600" i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                   </a:t>
            </a:r>
            <a:endParaRPr lang="en-US" sz="1600" i="1" dirty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en-US" sz="1600" i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      n=1   A--&gt;B</a:t>
            </a:r>
            <a:endParaRPr lang="en-US" sz="1600" i="1" dirty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en-US" sz="1600" i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      n&gt;1  </a:t>
            </a:r>
            <a:endParaRPr lang="en-US" sz="1600" i="1">
              <a:solidFill>
                <a:schemeClr val="bg1"/>
              </a:solidFill>
              <a:latin typeface="Arial"/>
              <a:ea typeface="+mn-lt"/>
              <a:cs typeface="Arial"/>
            </a:endParaRPr>
          </a:p>
          <a:p>
            <a:r>
              <a:rPr lang="en-US" sz="1600" i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     H(</a:t>
            </a:r>
            <a:r>
              <a:rPr lang="en-US" sz="1600" i="1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n,A,B,C</a:t>
            </a:r>
            <a:r>
              <a:rPr lang="en-US" sz="1600" i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) = H(n1,A,C,B), AB,  </a:t>
            </a:r>
            <a:endParaRPr lang="en-US" sz="1600" i="1">
              <a:solidFill>
                <a:schemeClr val="bg1"/>
              </a:solidFill>
              <a:latin typeface="Arial"/>
              <a:ea typeface="+mn-lt"/>
              <a:cs typeface="Arial"/>
            </a:endParaRPr>
          </a:p>
          <a:p>
            <a:r>
              <a:rPr lang="en-US" sz="1600" i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     H(n-1,C,B,A)</a:t>
            </a:r>
            <a:endParaRPr lang="en-US" sz="1600" i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sz="1600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01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rgbClr val="FFFEFF"/>
                </a:solidFill>
                <a:latin typeface="Arial"/>
                <a:cs typeface="Arial"/>
              </a:rPr>
              <a:t>Problema</a:t>
            </a:r>
            <a:r>
              <a:rPr lang="en-US" dirty="0">
                <a:solidFill>
                  <a:srgbClr val="FFFEFF"/>
                </a:solidFill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ea typeface="+mj-lt"/>
                <a:cs typeface="+mj-lt"/>
              </a:rPr>
              <a:t>Sortare</a:t>
            </a:r>
            <a:r>
              <a:rPr lang="en-US" dirty="0">
                <a:latin typeface="Arial"/>
                <a:ea typeface="+mj-lt"/>
                <a:cs typeface="+mj-lt"/>
              </a:rPr>
              <a:t> </a:t>
            </a:r>
            <a:r>
              <a:rPr lang="en-US" err="1">
                <a:latin typeface="Arial"/>
                <a:ea typeface="+mj-lt"/>
                <a:cs typeface="+mj-lt"/>
              </a:rPr>
              <a:t>prin</a:t>
            </a:r>
            <a:r>
              <a:rPr lang="en-US" dirty="0">
                <a:latin typeface="Arial"/>
                <a:ea typeface="+mj-lt"/>
                <a:cs typeface="+mj-lt"/>
              </a:rPr>
              <a:t> </a:t>
            </a:r>
            <a:r>
              <a:rPr lang="en-US" err="1">
                <a:latin typeface="Arial"/>
                <a:ea typeface="+mj-lt"/>
                <a:cs typeface="+mj-lt"/>
              </a:rPr>
              <a:t>inserȚie</a:t>
            </a:r>
            <a:r>
              <a:rPr lang="en-US" dirty="0">
                <a:latin typeface="Arial"/>
                <a:ea typeface="+mj-lt"/>
                <a:cs typeface="+mj-lt"/>
              </a:rPr>
              <a:t> </a:t>
            </a:r>
            <a:r>
              <a:rPr lang="en-US" err="1">
                <a:latin typeface="Arial"/>
                <a:ea typeface="+mj-lt"/>
                <a:cs typeface="+mj-lt"/>
              </a:rPr>
              <a:t>binarĂ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E95D8B6-907B-4180-BE6A-403692C91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1293" y="1119484"/>
            <a:ext cx="9177666" cy="397731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05435" indent="-305435" algn="ctr">
              <a:buNone/>
            </a:pPr>
            <a:r>
              <a:rPr lang="fr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Să</a:t>
            </a:r>
            <a:r>
              <a:rPr lang="fr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se </a:t>
            </a:r>
            <a:r>
              <a:rPr lang="fr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ordoneze</a:t>
            </a:r>
            <a:r>
              <a:rPr lang="fr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crescător</a:t>
            </a:r>
            <a:r>
              <a:rPr lang="fr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un </a:t>
            </a:r>
            <a:r>
              <a:rPr lang="fr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tablou</a:t>
            </a:r>
            <a:r>
              <a:rPr lang="fr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unidimensional</a:t>
            </a:r>
            <a:r>
              <a:rPr lang="fr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V de </a:t>
            </a:r>
            <a:r>
              <a:rPr lang="fr" sz="1600" i="1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n</a:t>
            </a:r>
            <a:r>
              <a:rPr lang="fr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numere</a:t>
            </a:r>
            <a:r>
              <a:rPr lang="fr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reale</a:t>
            </a:r>
            <a:r>
              <a:rPr lang="fr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, </a:t>
            </a:r>
            <a:r>
              <a:rPr lang="fr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folosind</a:t>
            </a:r>
            <a:r>
              <a:rPr lang="fr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sortarea</a:t>
            </a:r>
            <a:r>
              <a:rPr lang="fr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prin</a:t>
            </a:r>
            <a:r>
              <a:rPr lang="fr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inserție</a:t>
            </a:r>
            <a:r>
              <a:rPr lang="fr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binară</a:t>
            </a:r>
            <a:r>
              <a:rPr lang="fr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.</a:t>
            </a:r>
            <a:endParaRPr lang="fr" dirty="0">
              <a:solidFill>
                <a:schemeClr val="accent1"/>
              </a:solidFill>
              <a:latin typeface="Arial"/>
              <a:ea typeface="+mn-lt"/>
              <a:cs typeface="+mn-lt"/>
            </a:endParaRPr>
          </a:p>
          <a:p>
            <a:pPr marL="305435" indent="-305435" algn="ctr">
              <a:buNone/>
            </a:pPr>
            <a:r>
              <a:rPr lang="fr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        </a:t>
            </a:r>
            <a:r>
              <a:rPr lang="fr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Pentru</a:t>
            </a:r>
            <a:r>
              <a:rPr lang="fr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fiecare</a:t>
            </a:r>
            <a:r>
              <a:rPr lang="fr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element</a:t>
            </a:r>
            <a:r>
              <a:rPr lang="fr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v[i] se </a:t>
            </a:r>
            <a:r>
              <a:rPr lang="fr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procedeaza</a:t>
            </a:r>
            <a:r>
              <a:rPr lang="fr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in </a:t>
            </a:r>
            <a:r>
              <a:rPr lang="fr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patru</a:t>
            </a:r>
            <a:r>
              <a:rPr lang="fr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pasi</a:t>
            </a:r>
            <a:r>
              <a:rPr lang="fr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:</a:t>
            </a:r>
            <a:endParaRPr lang="en-US">
              <a:solidFill>
                <a:schemeClr val="accent1"/>
              </a:solidFill>
              <a:latin typeface="Arial"/>
              <a:cs typeface="Arial"/>
            </a:endParaRPr>
          </a:p>
          <a:p>
            <a:pPr marL="305435" indent="-305435"/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       se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consideră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ordonate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elementele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v[1],v[2],..,v[i-1];</a:t>
            </a:r>
            <a:endParaRPr lang="en-US">
              <a:solidFill>
                <a:schemeClr val="accent1"/>
              </a:solidFill>
              <a:latin typeface="Arial"/>
              <a:cs typeface="Arial"/>
            </a:endParaRPr>
          </a:p>
          <a:p>
            <a:pPr marL="305435" indent="-305435"/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       se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caută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poziția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k pe care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urmează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s-o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ocupe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v[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i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]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între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  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elementele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v[1],v[2],.,v[i-1]</a:t>
            </a:r>
            <a:endParaRPr lang="en-US" dirty="0">
              <a:solidFill>
                <a:schemeClr val="accent1"/>
              </a:solidFill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            (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procedura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"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poz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"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prin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cautare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binară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);</a:t>
            </a:r>
            <a:endParaRPr lang="en-US">
              <a:solidFill>
                <a:schemeClr val="accent1"/>
              </a:solidFill>
              <a:latin typeface="Arial"/>
              <a:cs typeface="Arial"/>
            </a:endParaRPr>
          </a:p>
          <a:p>
            <a:pPr marL="305435" indent="-305435"/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        se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deplasează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spre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dreapta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elementele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din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pozițiile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k,k+1,.,n (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procedura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"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deplasare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");</a:t>
            </a:r>
            <a:endParaRPr lang="en-US">
              <a:solidFill>
                <a:schemeClr val="accent1"/>
              </a:solidFill>
              <a:latin typeface="Arial"/>
              <a:cs typeface="Arial"/>
            </a:endParaRPr>
          </a:p>
          <a:p>
            <a:pPr marL="305435" indent="-305435"/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        se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inserează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elementul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v[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i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] in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poziția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k (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procedura"deplasare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");</a:t>
            </a:r>
            <a:endParaRPr lang="en-US">
              <a:solidFill>
                <a:schemeClr val="accent1"/>
              </a:solidFill>
              <a:latin typeface="Arial"/>
              <a:cs typeface="Arial"/>
            </a:endParaRPr>
          </a:p>
          <a:p>
            <a:pPr marL="305435" indent="-305435"/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        se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obține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o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succesiune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de k+1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elemente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ordonate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crescător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+mn-lt"/>
              </a:rPr>
              <a:t>.</a:t>
            </a:r>
            <a:endParaRPr lang="en-US">
              <a:solidFill>
                <a:schemeClr val="accent1"/>
              </a:solidFill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305435" indent="-305435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394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0B3B5-6F66-48F7-8F8A-5BF20EBD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94" y="766523"/>
            <a:ext cx="3173294" cy="46243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Arial"/>
                <a:cs typeface="Arial"/>
              </a:rPr>
              <a:t>REZOLVAREA PROBLEMEI ÎN PASCAL</a:t>
            </a:r>
            <a:endParaRPr lang="en-US" sz="3200" dirty="0">
              <a:ea typeface="+mj-lt"/>
              <a:cs typeface="+mj-lt"/>
            </a:endParaRPr>
          </a:p>
          <a:p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74E7-D86F-4E34-B83C-8F89D2D94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2285" y="419284"/>
            <a:ext cx="6966634" cy="6148326"/>
          </a:xfrm>
        </p:spPr>
        <p:txBody>
          <a:bodyPr anchor="ctr">
            <a:normAutofit fontScale="85000" lnSpcReduction="20000"/>
          </a:bodyPr>
          <a:lstStyle/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program </a:t>
            </a:r>
            <a:r>
              <a:rPr lang="en-US" dirty="0" err="1">
                <a:latin typeface="Batang"/>
                <a:ea typeface="+mn-lt"/>
                <a:cs typeface="+mn-lt"/>
              </a:rPr>
              <a:t>sortare</a:t>
            </a:r>
            <a:r>
              <a:rPr lang="en-US" dirty="0">
                <a:latin typeface="Batang"/>
                <a:ea typeface="+mn-lt"/>
                <a:cs typeface="+mn-lt"/>
              </a:rPr>
              <a:t> _</a:t>
            </a:r>
            <a:r>
              <a:rPr lang="en-US" dirty="0" err="1">
                <a:latin typeface="Batang"/>
                <a:ea typeface="+mn-lt"/>
                <a:cs typeface="+mn-lt"/>
              </a:rPr>
              <a:t>binara</a:t>
            </a:r>
            <a:r>
              <a:rPr lang="en-US" dirty="0">
                <a:latin typeface="Batang"/>
                <a:ea typeface="+mn-lt"/>
                <a:cs typeface="+mn-lt"/>
              </a:rPr>
              <a:t>;</a:t>
            </a:r>
            <a:endParaRPr lang="en-US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         type vector =array[1..50] of real ;</a:t>
            </a:r>
            <a:endParaRPr lang="en-US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         var </a:t>
            </a:r>
            <a:r>
              <a:rPr lang="en-US" dirty="0" err="1">
                <a:latin typeface="Batang"/>
                <a:ea typeface="+mn-lt"/>
                <a:cs typeface="+mn-lt"/>
              </a:rPr>
              <a:t>n,k,i:integer</a:t>
            </a:r>
            <a:r>
              <a:rPr lang="en-US" dirty="0">
                <a:latin typeface="Batang"/>
                <a:ea typeface="+mn-lt"/>
                <a:cs typeface="+mn-lt"/>
              </a:rPr>
              <a:t>;</a:t>
            </a:r>
            <a:endParaRPr lang="en-US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               </a:t>
            </a:r>
            <a:r>
              <a:rPr lang="en-US" dirty="0" err="1">
                <a:latin typeface="Batang"/>
                <a:ea typeface="+mn-lt"/>
                <a:cs typeface="+mn-lt"/>
              </a:rPr>
              <a:t>v:vector</a:t>
            </a:r>
            <a:r>
              <a:rPr lang="en-US" dirty="0">
                <a:latin typeface="Batang"/>
                <a:ea typeface="+mn-lt"/>
                <a:cs typeface="+mn-lt"/>
              </a:rPr>
              <a:t>;</a:t>
            </a:r>
            <a:endParaRPr lang="en-US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           function </a:t>
            </a:r>
            <a:r>
              <a:rPr lang="en-US" dirty="0" err="1">
                <a:latin typeface="Batang"/>
                <a:ea typeface="+mn-lt"/>
                <a:cs typeface="+mn-lt"/>
              </a:rPr>
              <a:t>poz</a:t>
            </a:r>
            <a:r>
              <a:rPr lang="en-US" dirty="0">
                <a:latin typeface="Batang"/>
                <a:ea typeface="+mn-lt"/>
                <a:cs typeface="+mn-lt"/>
              </a:rPr>
              <a:t>(</a:t>
            </a:r>
            <a:r>
              <a:rPr lang="en-US" dirty="0" err="1">
                <a:latin typeface="Batang"/>
                <a:ea typeface="+mn-lt"/>
                <a:cs typeface="+mn-lt"/>
              </a:rPr>
              <a:t>li,ls,i:integer</a:t>
            </a:r>
            <a:r>
              <a:rPr lang="en-US" dirty="0">
                <a:latin typeface="Batang"/>
                <a:ea typeface="+mn-lt"/>
                <a:cs typeface="+mn-lt"/>
              </a:rPr>
              <a:t>):integer;</a:t>
            </a:r>
            <a:endParaRPr lang="en-US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            var </a:t>
            </a:r>
            <a:r>
              <a:rPr lang="en-US" dirty="0" err="1">
                <a:latin typeface="Batang"/>
                <a:ea typeface="+mn-lt"/>
                <a:cs typeface="+mn-lt"/>
              </a:rPr>
              <a:t>m:integer</a:t>
            </a:r>
            <a:r>
              <a:rPr lang="en-US" dirty="0">
                <a:latin typeface="Batang"/>
                <a:ea typeface="+mn-lt"/>
                <a:cs typeface="+mn-lt"/>
              </a:rPr>
              <a:t>;</a:t>
            </a:r>
            <a:endParaRPr lang="en-US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              begin</a:t>
            </a:r>
            <a:endParaRPr lang="en-US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                  if li=ls then</a:t>
            </a:r>
            <a:endParaRPr lang="en-US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                                  if v[</a:t>
            </a:r>
            <a:r>
              <a:rPr lang="en-US" dirty="0" err="1">
                <a:latin typeface="Batang"/>
                <a:ea typeface="+mn-lt"/>
                <a:cs typeface="+mn-lt"/>
              </a:rPr>
              <a:t>i</a:t>
            </a:r>
            <a:r>
              <a:rPr lang="en-US" dirty="0">
                <a:latin typeface="Batang"/>
                <a:ea typeface="+mn-lt"/>
                <a:cs typeface="+mn-lt"/>
              </a:rPr>
              <a:t>]&lt;v[j] then </a:t>
            </a:r>
            <a:r>
              <a:rPr lang="en-US" dirty="0" err="1">
                <a:latin typeface="Batang"/>
                <a:ea typeface="+mn-lt"/>
                <a:cs typeface="+mn-lt"/>
              </a:rPr>
              <a:t>poz</a:t>
            </a:r>
            <a:r>
              <a:rPr lang="en-US" dirty="0">
                <a:latin typeface="Batang"/>
                <a:ea typeface="+mn-lt"/>
                <a:cs typeface="+mn-lt"/>
              </a:rPr>
              <a:t>:=li</a:t>
            </a:r>
            <a:endParaRPr lang="en-US" dirty="0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                                  else </a:t>
            </a:r>
            <a:r>
              <a:rPr lang="en-US" dirty="0" err="1">
                <a:latin typeface="Batang"/>
                <a:ea typeface="+mn-lt"/>
                <a:cs typeface="+mn-lt"/>
              </a:rPr>
              <a:t>poz</a:t>
            </a:r>
            <a:r>
              <a:rPr lang="en-US" dirty="0">
                <a:latin typeface="Batang"/>
                <a:ea typeface="+mn-lt"/>
                <a:cs typeface="+mn-lt"/>
              </a:rPr>
              <a:t>:=</a:t>
            </a:r>
            <a:r>
              <a:rPr lang="en-US" dirty="0" err="1">
                <a:latin typeface="Batang"/>
                <a:ea typeface="+mn-lt"/>
                <a:cs typeface="+mn-lt"/>
              </a:rPr>
              <a:t>i</a:t>
            </a:r>
            <a:endParaRPr lang="en-US" dirty="0" err="1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                  else if ls-li=1 then if v[</a:t>
            </a:r>
            <a:r>
              <a:rPr lang="en-US" dirty="0" err="1">
                <a:latin typeface="Batang"/>
                <a:ea typeface="+mn-lt"/>
                <a:cs typeface="+mn-lt"/>
              </a:rPr>
              <a:t>i</a:t>
            </a:r>
            <a:r>
              <a:rPr lang="en-US" dirty="0">
                <a:latin typeface="Batang"/>
                <a:ea typeface="+mn-lt"/>
                <a:cs typeface="+mn-lt"/>
              </a:rPr>
              <a:t>]&lt;v[ls] then if v[</a:t>
            </a:r>
            <a:r>
              <a:rPr lang="en-US" dirty="0" err="1">
                <a:latin typeface="Batang"/>
                <a:ea typeface="+mn-lt"/>
                <a:cs typeface="+mn-lt"/>
              </a:rPr>
              <a:t>i</a:t>
            </a:r>
            <a:r>
              <a:rPr lang="en-US" dirty="0">
                <a:latin typeface="Batang"/>
                <a:ea typeface="+mn-lt"/>
                <a:cs typeface="+mn-lt"/>
              </a:rPr>
              <a:t>]&gt;=v[li]</a:t>
            </a:r>
            <a:endParaRPr lang="en-US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                              then </a:t>
            </a:r>
            <a:r>
              <a:rPr lang="en-US" dirty="0" err="1">
                <a:latin typeface="Batang"/>
                <a:ea typeface="+mn-lt"/>
                <a:cs typeface="+mn-lt"/>
              </a:rPr>
              <a:t>poz</a:t>
            </a:r>
            <a:r>
              <a:rPr lang="en-US" dirty="0">
                <a:latin typeface="Batang"/>
                <a:ea typeface="+mn-lt"/>
                <a:cs typeface="+mn-lt"/>
              </a:rPr>
              <a:t>:=ls</a:t>
            </a:r>
            <a:endParaRPr lang="en-US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                                            else </a:t>
            </a:r>
            <a:r>
              <a:rPr lang="en-US" dirty="0" err="1">
                <a:latin typeface="Batang"/>
                <a:ea typeface="+mn-lt"/>
                <a:cs typeface="+mn-lt"/>
              </a:rPr>
              <a:t>poz</a:t>
            </a:r>
            <a:r>
              <a:rPr lang="en-US" dirty="0">
                <a:latin typeface="Batang"/>
                <a:ea typeface="+mn-lt"/>
                <a:cs typeface="+mn-lt"/>
              </a:rPr>
              <a:t>:=li</a:t>
            </a:r>
            <a:endParaRPr lang="en-US" dirty="0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                                           else </a:t>
            </a:r>
            <a:r>
              <a:rPr lang="en-US" dirty="0" err="1">
                <a:latin typeface="Batang"/>
                <a:ea typeface="+mn-lt"/>
                <a:cs typeface="+mn-lt"/>
              </a:rPr>
              <a:t>poz</a:t>
            </a:r>
            <a:r>
              <a:rPr lang="en-US" dirty="0">
                <a:latin typeface="Batang"/>
                <a:ea typeface="+mn-lt"/>
                <a:cs typeface="+mn-lt"/>
              </a:rPr>
              <a:t>:=</a:t>
            </a:r>
            <a:r>
              <a:rPr lang="en-US" dirty="0" err="1">
                <a:latin typeface="Batang"/>
                <a:ea typeface="+mn-lt"/>
                <a:cs typeface="+mn-lt"/>
              </a:rPr>
              <a:t>i</a:t>
            </a:r>
            <a:endParaRPr lang="en-US" dirty="0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                                       else begin</a:t>
            </a:r>
            <a:endParaRPr lang="en-US" dirty="0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                                        m:=(</a:t>
            </a:r>
            <a:r>
              <a:rPr lang="en-US" dirty="0" err="1">
                <a:latin typeface="Batang"/>
                <a:ea typeface="+mn-lt"/>
                <a:cs typeface="+mn-lt"/>
              </a:rPr>
              <a:t>li+ls</a:t>
            </a:r>
            <a:r>
              <a:rPr lang="en-US" dirty="0">
                <a:latin typeface="Batang"/>
                <a:ea typeface="+mn-lt"/>
                <a:cs typeface="+mn-lt"/>
              </a:rPr>
              <a:t>)div 2;</a:t>
            </a:r>
            <a:endParaRPr lang="en-US" dirty="0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                                        if v[</a:t>
            </a:r>
            <a:r>
              <a:rPr lang="en-US" dirty="0" err="1">
                <a:latin typeface="Batang"/>
                <a:ea typeface="+mn-lt"/>
                <a:cs typeface="+mn-lt"/>
              </a:rPr>
              <a:t>i</a:t>
            </a:r>
            <a:r>
              <a:rPr lang="en-US" dirty="0">
                <a:latin typeface="Batang"/>
                <a:ea typeface="+mn-lt"/>
                <a:cs typeface="+mn-lt"/>
              </a:rPr>
              <a:t>]&lt;v[m] then </a:t>
            </a:r>
            <a:r>
              <a:rPr lang="en-US" dirty="0" err="1">
                <a:latin typeface="Batang"/>
                <a:ea typeface="+mn-lt"/>
                <a:cs typeface="+mn-lt"/>
              </a:rPr>
              <a:t>poz</a:t>
            </a:r>
            <a:r>
              <a:rPr lang="en-US" dirty="0">
                <a:latin typeface="Batang"/>
                <a:ea typeface="+mn-lt"/>
                <a:cs typeface="+mn-lt"/>
              </a:rPr>
              <a:t>:=</a:t>
            </a:r>
            <a:r>
              <a:rPr lang="en-US" dirty="0" err="1">
                <a:latin typeface="Batang"/>
                <a:ea typeface="+mn-lt"/>
                <a:cs typeface="+mn-lt"/>
              </a:rPr>
              <a:t>poz</a:t>
            </a:r>
            <a:r>
              <a:rPr lang="en-US" dirty="0">
                <a:latin typeface="Batang"/>
                <a:ea typeface="+mn-lt"/>
                <a:cs typeface="+mn-lt"/>
              </a:rPr>
              <a:t>(</a:t>
            </a:r>
            <a:r>
              <a:rPr lang="en-US" dirty="0" err="1">
                <a:latin typeface="Batang"/>
                <a:ea typeface="+mn-lt"/>
                <a:cs typeface="+mn-lt"/>
              </a:rPr>
              <a:t>li,m,i</a:t>
            </a:r>
            <a:r>
              <a:rPr lang="en-US" dirty="0">
                <a:latin typeface="Batang"/>
                <a:ea typeface="+mn-lt"/>
                <a:cs typeface="+mn-lt"/>
              </a:rPr>
              <a:t>)</a:t>
            </a:r>
            <a:endParaRPr lang="en-US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                                        else </a:t>
            </a:r>
            <a:r>
              <a:rPr lang="en-US" dirty="0" err="1">
                <a:latin typeface="Batang"/>
                <a:ea typeface="+mn-lt"/>
                <a:cs typeface="+mn-lt"/>
              </a:rPr>
              <a:t>poz</a:t>
            </a:r>
            <a:r>
              <a:rPr lang="en-US" dirty="0">
                <a:latin typeface="Batang"/>
                <a:ea typeface="+mn-lt"/>
                <a:cs typeface="+mn-lt"/>
              </a:rPr>
              <a:t> :=</a:t>
            </a:r>
            <a:r>
              <a:rPr lang="en-US" dirty="0" err="1">
                <a:latin typeface="Batang"/>
                <a:ea typeface="+mn-lt"/>
                <a:cs typeface="+mn-lt"/>
              </a:rPr>
              <a:t>poz</a:t>
            </a:r>
            <a:r>
              <a:rPr lang="en-US" dirty="0">
                <a:latin typeface="Batang"/>
                <a:ea typeface="+mn-lt"/>
                <a:cs typeface="+mn-lt"/>
              </a:rPr>
              <a:t>(</a:t>
            </a:r>
            <a:r>
              <a:rPr lang="en-US" dirty="0" err="1">
                <a:latin typeface="Batang"/>
                <a:ea typeface="+mn-lt"/>
                <a:cs typeface="+mn-lt"/>
              </a:rPr>
              <a:t>m,ls,i</a:t>
            </a:r>
            <a:r>
              <a:rPr lang="en-US" dirty="0">
                <a:latin typeface="Batang"/>
                <a:ea typeface="+mn-lt"/>
                <a:cs typeface="+mn-lt"/>
              </a:rPr>
              <a:t>);</a:t>
            </a:r>
            <a:endParaRPr lang="en-US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                                end;</a:t>
            </a:r>
            <a:endParaRPr lang="en-US" dirty="0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dirty="0">
                <a:latin typeface="Batang"/>
                <a:ea typeface="+mn-lt"/>
                <a:cs typeface="+mn-lt"/>
              </a:rPr>
              <a:t>              end;</a:t>
            </a:r>
            <a:endParaRPr lang="en-US">
              <a:latin typeface="Batang"/>
              <a:ea typeface="Batang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78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0B3B5-6F66-48F7-8F8A-5BF20EBD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CONTINUARE</a:t>
            </a:r>
            <a:b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</a:b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74E7-D86F-4E34-B83C-8F89D2D94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2285" y="419284"/>
            <a:ext cx="6966634" cy="61483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 algn="just">
              <a:buNone/>
            </a:pPr>
            <a:r>
              <a:rPr lang="en-US" sz="1200" dirty="0">
                <a:latin typeface="Batang"/>
                <a:ea typeface="+mn-lt"/>
                <a:cs typeface="+mn-lt"/>
              </a:rPr>
              <a:t>procedure </a:t>
            </a:r>
            <a:r>
              <a:rPr lang="en-US" sz="1200" err="1">
                <a:latin typeface="Batang"/>
                <a:ea typeface="+mn-lt"/>
                <a:cs typeface="+mn-lt"/>
              </a:rPr>
              <a:t>deplasare</a:t>
            </a:r>
            <a:r>
              <a:rPr lang="en-US" sz="1200" dirty="0">
                <a:latin typeface="Batang"/>
                <a:ea typeface="+mn-lt"/>
                <a:cs typeface="+mn-lt"/>
              </a:rPr>
              <a:t>(</a:t>
            </a:r>
            <a:r>
              <a:rPr lang="en-US" sz="1200" err="1">
                <a:latin typeface="Batang"/>
                <a:ea typeface="+mn-lt"/>
                <a:cs typeface="+mn-lt"/>
              </a:rPr>
              <a:t>k,i:integer</a:t>
            </a:r>
            <a:r>
              <a:rPr lang="en-US" sz="1200" dirty="0">
                <a:latin typeface="Batang"/>
                <a:ea typeface="+mn-lt"/>
                <a:cs typeface="+mn-lt"/>
              </a:rPr>
              <a:t>);</a:t>
            </a:r>
            <a:endParaRPr lang="en-US" sz="1200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sz="1200" dirty="0">
                <a:latin typeface="Batang"/>
                <a:ea typeface="+mn-lt"/>
                <a:cs typeface="+mn-lt"/>
              </a:rPr>
              <a:t>           var </a:t>
            </a:r>
            <a:r>
              <a:rPr lang="en-US" sz="1200" err="1">
                <a:latin typeface="Batang"/>
                <a:ea typeface="+mn-lt"/>
                <a:cs typeface="+mn-lt"/>
              </a:rPr>
              <a:t>man:real</a:t>
            </a:r>
            <a:r>
              <a:rPr lang="en-US" sz="1200" dirty="0">
                <a:latin typeface="Batang"/>
                <a:ea typeface="+mn-lt"/>
                <a:cs typeface="+mn-lt"/>
              </a:rPr>
              <a:t>;</a:t>
            </a:r>
          </a:p>
          <a:p>
            <a:pPr marL="305435" indent="-305435" algn="just">
              <a:buNone/>
            </a:pPr>
            <a:r>
              <a:rPr lang="en-US" sz="1200" dirty="0">
                <a:latin typeface="Batang"/>
                <a:ea typeface="+mn-lt"/>
                <a:cs typeface="+mn-lt"/>
              </a:rPr>
              <a:t>              </a:t>
            </a:r>
            <a:r>
              <a:rPr lang="en-US" sz="1200" err="1">
                <a:latin typeface="Batang"/>
                <a:ea typeface="+mn-lt"/>
                <a:cs typeface="+mn-lt"/>
              </a:rPr>
              <a:t>j:integer</a:t>
            </a:r>
            <a:r>
              <a:rPr lang="en-US" sz="1200" dirty="0">
                <a:latin typeface="Batang"/>
                <a:ea typeface="+mn-lt"/>
                <a:cs typeface="+mn-lt"/>
              </a:rPr>
              <a:t>;</a:t>
            </a:r>
          </a:p>
          <a:p>
            <a:pPr marL="305435" indent="-305435" algn="just">
              <a:buNone/>
            </a:pPr>
            <a:r>
              <a:rPr lang="en-US" sz="1200" dirty="0">
                <a:latin typeface="Batang"/>
                <a:ea typeface="+mn-lt"/>
                <a:cs typeface="+mn-lt"/>
              </a:rPr>
              <a:t>            begin</a:t>
            </a:r>
          </a:p>
          <a:p>
            <a:pPr marL="305435" indent="-305435" algn="just">
              <a:buNone/>
            </a:pPr>
            <a:r>
              <a:rPr lang="en-US" sz="1200" dirty="0">
                <a:latin typeface="Batang"/>
                <a:ea typeface="+mn-lt"/>
                <a:cs typeface="+mn-lt"/>
              </a:rPr>
              <a:t>            if  k&lt;</a:t>
            </a:r>
            <a:r>
              <a:rPr lang="en-US" sz="1200" dirty="0" err="1">
                <a:latin typeface="Batang"/>
                <a:ea typeface="+mn-lt"/>
                <a:cs typeface="+mn-lt"/>
              </a:rPr>
              <a:t>i</a:t>
            </a:r>
            <a:r>
              <a:rPr lang="en-US" sz="1200" dirty="0">
                <a:latin typeface="Batang"/>
                <a:ea typeface="+mn-lt"/>
                <a:cs typeface="+mn-lt"/>
              </a:rPr>
              <a:t>  then begin</a:t>
            </a:r>
            <a:endParaRPr lang="en-US" sz="1200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sz="1200" dirty="0">
                <a:latin typeface="Batang"/>
                <a:ea typeface="+mn-lt"/>
                <a:cs typeface="+mn-lt"/>
              </a:rPr>
              <a:t>                                  man:=v[</a:t>
            </a:r>
            <a:r>
              <a:rPr lang="en-US" sz="1200" dirty="0" err="1">
                <a:latin typeface="Batang"/>
                <a:ea typeface="+mn-lt"/>
                <a:cs typeface="+mn-lt"/>
              </a:rPr>
              <a:t>i</a:t>
            </a:r>
            <a:r>
              <a:rPr lang="en-US" sz="1200" dirty="0">
                <a:latin typeface="Batang"/>
                <a:ea typeface="+mn-lt"/>
                <a:cs typeface="+mn-lt"/>
              </a:rPr>
              <a:t>];</a:t>
            </a:r>
            <a:endParaRPr lang="en-US" sz="1200" dirty="0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sz="1200" dirty="0">
                <a:latin typeface="Batang"/>
                <a:ea typeface="+mn-lt"/>
                <a:cs typeface="+mn-lt"/>
              </a:rPr>
              <a:t>                                  for j:=I </a:t>
            </a:r>
            <a:r>
              <a:rPr lang="en-US" sz="1200" dirty="0" err="1">
                <a:latin typeface="Batang"/>
                <a:ea typeface="+mn-lt"/>
                <a:cs typeface="+mn-lt"/>
              </a:rPr>
              <a:t>downto</a:t>
            </a:r>
            <a:r>
              <a:rPr lang="en-US" sz="1200" dirty="0">
                <a:latin typeface="Batang"/>
                <a:ea typeface="+mn-lt"/>
                <a:cs typeface="+mn-lt"/>
              </a:rPr>
              <a:t> k+1 do v[j]:=v[j-1];</a:t>
            </a:r>
            <a:endParaRPr lang="en-US" sz="1200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sz="1200" dirty="0">
                <a:latin typeface="Batang"/>
                <a:ea typeface="+mn-lt"/>
                <a:cs typeface="+mn-lt"/>
              </a:rPr>
              <a:t>                                  v[k]:=man;</a:t>
            </a:r>
            <a:endParaRPr lang="en-US" sz="1200" dirty="0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sz="1200" dirty="0">
                <a:latin typeface="Batang"/>
                <a:ea typeface="+mn-lt"/>
                <a:cs typeface="+mn-lt"/>
              </a:rPr>
              <a:t>                                end;</a:t>
            </a:r>
            <a:endParaRPr lang="en-US" sz="1200" dirty="0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sz="1200" dirty="0">
                <a:latin typeface="Batang"/>
                <a:ea typeface="+mn-lt"/>
                <a:cs typeface="+mn-lt"/>
              </a:rPr>
              <a:t>        end;</a:t>
            </a:r>
            <a:endParaRPr lang="en-US" sz="1200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sz="1200" dirty="0">
                <a:latin typeface="Batang"/>
                <a:ea typeface="+mn-lt"/>
                <a:cs typeface="+mn-lt"/>
              </a:rPr>
              <a:t>begin</a:t>
            </a:r>
          </a:p>
          <a:p>
            <a:pPr marL="305435" indent="-305435" algn="just">
              <a:buNone/>
            </a:pPr>
            <a:r>
              <a:rPr lang="en-US" sz="1200" dirty="0">
                <a:latin typeface="Batang"/>
                <a:ea typeface="+mn-lt"/>
                <a:cs typeface="+mn-lt"/>
              </a:rPr>
              <a:t>write('cate </a:t>
            </a:r>
            <a:r>
              <a:rPr lang="en-US" sz="1200" dirty="0" err="1">
                <a:latin typeface="Batang"/>
                <a:ea typeface="+mn-lt"/>
                <a:cs typeface="+mn-lt"/>
              </a:rPr>
              <a:t>elemente</a:t>
            </a:r>
            <a:r>
              <a:rPr lang="en-US" sz="1200" dirty="0">
                <a:latin typeface="Batang"/>
                <a:ea typeface="+mn-lt"/>
                <a:cs typeface="+mn-lt"/>
              </a:rPr>
              <a:t> are </a:t>
            </a:r>
            <a:r>
              <a:rPr lang="en-US" sz="1200" dirty="0" err="1">
                <a:latin typeface="Batang"/>
                <a:ea typeface="+mn-lt"/>
                <a:cs typeface="+mn-lt"/>
              </a:rPr>
              <a:t>vectorul</a:t>
            </a:r>
            <a:r>
              <a:rPr lang="en-US" sz="1200" dirty="0">
                <a:latin typeface="Batang"/>
                <a:ea typeface="+mn-lt"/>
                <a:cs typeface="+mn-lt"/>
              </a:rPr>
              <a:t>?='); </a:t>
            </a:r>
            <a:r>
              <a:rPr lang="en-US" sz="1200" dirty="0" err="1">
                <a:latin typeface="Batang"/>
                <a:ea typeface="+mn-lt"/>
                <a:cs typeface="+mn-lt"/>
              </a:rPr>
              <a:t>readln</a:t>
            </a:r>
            <a:r>
              <a:rPr lang="en-US" sz="1200" dirty="0">
                <a:latin typeface="Batang"/>
                <a:ea typeface="+mn-lt"/>
                <a:cs typeface="+mn-lt"/>
              </a:rPr>
              <a:t>(n);</a:t>
            </a:r>
            <a:endParaRPr lang="en-US" sz="1200" dirty="0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sz="1200" dirty="0">
                <a:latin typeface="Batang"/>
                <a:ea typeface="+mn-lt"/>
                <a:cs typeface="+mn-lt"/>
              </a:rPr>
              <a:t>for </a:t>
            </a:r>
            <a:r>
              <a:rPr lang="en-US" sz="1200" err="1">
                <a:latin typeface="Batang"/>
                <a:ea typeface="+mn-lt"/>
                <a:cs typeface="+mn-lt"/>
              </a:rPr>
              <a:t>i</a:t>
            </a:r>
            <a:r>
              <a:rPr lang="en-US" sz="1200" dirty="0">
                <a:latin typeface="Batang"/>
                <a:ea typeface="+mn-lt"/>
                <a:cs typeface="+mn-lt"/>
              </a:rPr>
              <a:t>:=1 to n do begin</a:t>
            </a:r>
            <a:endParaRPr lang="en-US" sz="1200" dirty="0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sz="1200" dirty="0">
                <a:latin typeface="Batang"/>
                <a:ea typeface="+mn-lt"/>
                <a:cs typeface="+mn-lt"/>
              </a:rPr>
              <a:t>                             write('</a:t>
            </a:r>
            <a:r>
              <a:rPr lang="en-US" sz="1200" dirty="0" err="1">
                <a:latin typeface="Batang"/>
                <a:ea typeface="+mn-lt"/>
                <a:cs typeface="+mn-lt"/>
              </a:rPr>
              <a:t>tastati</a:t>
            </a:r>
            <a:r>
              <a:rPr lang="en-US" sz="1200" dirty="0">
                <a:latin typeface="Batang"/>
                <a:ea typeface="+mn-lt"/>
                <a:cs typeface="+mn-lt"/>
              </a:rPr>
              <a:t> </a:t>
            </a:r>
            <a:r>
              <a:rPr lang="en-US" sz="1200" dirty="0" err="1">
                <a:latin typeface="Batang"/>
                <a:ea typeface="+mn-lt"/>
                <a:cs typeface="+mn-lt"/>
              </a:rPr>
              <a:t>elementul</a:t>
            </a:r>
            <a:r>
              <a:rPr lang="en-US" sz="1200" dirty="0">
                <a:latin typeface="Batang"/>
                <a:ea typeface="+mn-lt"/>
                <a:cs typeface="+mn-lt"/>
              </a:rPr>
              <a:t> ',</a:t>
            </a:r>
            <a:r>
              <a:rPr lang="en-US" sz="1200" dirty="0" err="1">
                <a:latin typeface="Batang"/>
                <a:ea typeface="+mn-lt"/>
                <a:cs typeface="+mn-lt"/>
              </a:rPr>
              <a:t>i</a:t>
            </a:r>
            <a:r>
              <a:rPr lang="en-US" sz="1200" dirty="0">
                <a:latin typeface="Batang"/>
                <a:ea typeface="+mn-lt"/>
                <a:cs typeface="+mn-lt"/>
              </a:rPr>
              <a:t>,'=');</a:t>
            </a:r>
            <a:r>
              <a:rPr lang="en-US" sz="1200" dirty="0" err="1">
                <a:latin typeface="Batang"/>
                <a:ea typeface="+mn-lt"/>
                <a:cs typeface="+mn-lt"/>
              </a:rPr>
              <a:t>readln</a:t>
            </a:r>
            <a:r>
              <a:rPr lang="en-US" sz="1200" dirty="0">
                <a:latin typeface="Batang"/>
                <a:ea typeface="+mn-lt"/>
                <a:cs typeface="+mn-lt"/>
              </a:rPr>
              <a:t>(v[</a:t>
            </a:r>
            <a:r>
              <a:rPr lang="en-US" sz="1200" dirty="0" err="1">
                <a:latin typeface="Batang"/>
                <a:ea typeface="+mn-lt"/>
                <a:cs typeface="+mn-lt"/>
              </a:rPr>
              <a:t>i</a:t>
            </a:r>
            <a:r>
              <a:rPr lang="en-US" sz="1200" dirty="0">
                <a:latin typeface="Batang"/>
                <a:ea typeface="+mn-lt"/>
                <a:cs typeface="+mn-lt"/>
              </a:rPr>
              <a:t>]);</a:t>
            </a:r>
            <a:endParaRPr lang="en-US" sz="1200" dirty="0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sz="1200" dirty="0">
                <a:latin typeface="Batang"/>
                <a:ea typeface="+mn-lt"/>
                <a:cs typeface="+mn-lt"/>
              </a:rPr>
              <a:t>                            end;</a:t>
            </a:r>
            <a:endParaRPr lang="en-US" sz="1200" dirty="0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sz="1200" dirty="0">
                <a:latin typeface="Batang"/>
                <a:ea typeface="+mn-lt"/>
                <a:cs typeface="+mn-lt"/>
              </a:rPr>
              <a:t>for </a:t>
            </a:r>
            <a:r>
              <a:rPr lang="en-US" sz="1200" err="1">
                <a:latin typeface="Batang"/>
                <a:ea typeface="+mn-lt"/>
                <a:cs typeface="+mn-lt"/>
              </a:rPr>
              <a:t>i</a:t>
            </a:r>
            <a:r>
              <a:rPr lang="en-US" sz="1200" dirty="0">
                <a:latin typeface="Batang"/>
                <a:ea typeface="+mn-lt"/>
                <a:cs typeface="+mn-lt"/>
              </a:rPr>
              <a:t>:=2 to n do begin</a:t>
            </a:r>
            <a:endParaRPr lang="en-US" sz="1200" dirty="0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sz="1200" dirty="0">
                <a:latin typeface="Batang"/>
                <a:ea typeface="+mn-lt"/>
                <a:cs typeface="+mn-lt"/>
              </a:rPr>
              <a:t>                             k:=</a:t>
            </a:r>
            <a:r>
              <a:rPr lang="en-US" sz="1200" dirty="0" err="1">
                <a:latin typeface="Batang"/>
                <a:ea typeface="+mn-lt"/>
                <a:cs typeface="+mn-lt"/>
              </a:rPr>
              <a:t>poz</a:t>
            </a:r>
            <a:r>
              <a:rPr lang="en-US" sz="1200" dirty="0">
                <a:latin typeface="Batang"/>
                <a:ea typeface="+mn-lt"/>
                <a:cs typeface="+mn-lt"/>
              </a:rPr>
              <a:t>(1,i-1,i);</a:t>
            </a:r>
            <a:endParaRPr lang="en-US" sz="1200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sz="1200" dirty="0">
                <a:latin typeface="Batang"/>
                <a:ea typeface="+mn-lt"/>
                <a:cs typeface="+mn-lt"/>
              </a:rPr>
              <a:t>                              </a:t>
            </a:r>
            <a:r>
              <a:rPr lang="en-US" sz="1200" dirty="0" err="1">
                <a:latin typeface="Batang"/>
                <a:ea typeface="+mn-lt"/>
                <a:cs typeface="+mn-lt"/>
              </a:rPr>
              <a:t>deplasare</a:t>
            </a:r>
            <a:r>
              <a:rPr lang="en-US" sz="1200" dirty="0">
                <a:latin typeface="Batang"/>
                <a:ea typeface="+mn-lt"/>
                <a:cs typeface="+mn-lt"/>
              </a:rPr>
              <a:t>(</a:t>
            </a:r>
            <a:r>
              <a:rPr lang="en-US" sz="1200" dirty="0" err="1">
                <a:latin typeface="Batang"/>
                <a:ea typeface="+mn-lt"/>
                <a:cs typeface="+mn-lt"/>
              </a:rPr>
              <a:t>k,i</a:t>
            </a:r>
            <a:r>
              <a:rPr lang="en-US" sz="1200" dirty="0">
                <a:latin typeface="Batang"/>
                <a:ea typeface="+mn-lt"/>
                <a:cs typeface="+mn-lt"/>
              </a:rPr>
              <a:t>);</a:t>
            </a:r>
          </a:p>
          <a:p>
            <a:pPr marL="305435" indent="-305435" algn="just">
              <a:buNone/>
            </a:pPr>
            <a:r>
              <a:rPr lang="en-US" sz="1200" dirty="0">
                <a:latin typeface="Batang"/>
                <a:ea typeface="+mn-lt"/>
                <a:cs typeface="+mn-lt"/>
              </a:rPr>
              <a:t>                            end;</a:t>
            </a:r>
          </a:p>
          <a:p>
            <a:pPr marL="305435" indent="-305435" algn="just">
              <a:buNone/>
            </a:pPr>
            <a:r>
              <a:rPr lang="en-US" sz="1200" dirty="0" err="1">
                <a:latin typeface="Batang"/>
                <a:ea typeface="+mn-lt"/>
                <a:cs typeface="+mn-lt"/>
              </a:rPr>
              <a:t>writeln</a:t>
            </a:r>
            <a:r>
              <a:rPr lang="en-US" sz="1200" dirty="0">
                <a:latin typeface="Batang"/>
                <a:ea typeface="+mn-lt"/>
                <a:cs typeface="+mn-lt"/>
              </a:rPr>
              <a:t>('</a:t>
            </a:r>
            <a:r>
              <a:rPr lang="en-US" sz="1200" dirty="0" err="1">
                <a:latin typeface="Batang"/>
                <a:ea typeface="+mn-lt"/>
                <a:cs typeface="+mn-lt"/>
              </a:rPr>
              <a:t>vectorul</a:t>
            </a:r>
            <a:r>
              <a:rPr lang="en-US" sz="1200" dirty="0">
                <a:latin typeface="Batang"/>
                <a:ea typeface="+mn-lt"/>
                <a:cs typeface="+mn-lt"/>
              </a:rPr>
              <a:t> </a:t>
            </a:r>
            <a:r>
              <a:rPr lang="en-US" sz="1200" dirty="0" err="1">
                <a:latin typeface="Batang"/>
                <a:ea typeface="+mn-lt"/>
                <a:cs typeface="+mn-lt"/>
              </a:rPr>
              <a:t>ordonat</a:t>
            </a:r>
            <a:r>
              <a:rPr lang="en-US" sz="1200" dirty="0">
                <a:latin typeface="Batang"/>
                <a:ea typeface="+mn-lt"/>
                <a:cs typeface="+mn-lt"/>
              </a:rPr>
              <a:t> </a:t>
            </a:r>
            <a:r>
              <a:rPr lang="en-US" sz="1200" dirty="0" err="1">
                <a:latin typeface="Batang"/>
                <a:ea typeface="+mn-lt"/>
                <a:cs typeface="+mn-lt"/>
              </a:rPr>
              <a:t>este</a:t>
            </a:r>
            <a:r>
              <a:rPr lang="en-US" sz="1200" dirty="0">
                <a:latin typeface="Batang"/>
                <a:ea typeface="+mn-lt"/>
                <a:cs typeface="+mn-lt"/>
              </a:rPr>
              <a:t> :');</a:t>
            </a:r>
            <a:endParaRPr lang="en-US" sz="1200" dirty="0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sz="1200" dirty="0">
                <a:latin typeface="Batang"/>
                <a:ea typeface="+mn-lt"/>
                <a:cs typeface="+mn-lt"/>
              </a:rPr>
              <a:t>for </a:t>
            </a:r>
            <a:r>
              <a:rPr lang="en-US" sz="1200" dirty="0" err="1">
                <a:latin typeface="Batang"/>
                <a:ea typeface="+mn-lt"/>
                <a:cs typeface="+mn-lt"/>
              </a:rPr>
              <a:t>i</a:t>
            </a:r>
            <a:r>
              <a:rPr lang="en-US" sz="1200" dirty="0">
                <a:latin typeface="Batang"/>
                <a:ea typeface="+mn-lt"/>
                <a:cs typeface="+mn-lt"/>
              </a:rPr>
              <a:t>:=1 to n do </a:t>
            </a:r>
            <a:r>
              <a:rPr lang="en-US" sz="1200" dirty="0" err="1">
                <a:latin typeface="Batang"/>
                <a:ea typeface="+mn-lt"/>
                <a:cs typeface="+mn-lt"/>
              </a:rPr>
              <a:t>writeln</a:t>
            </a:r>
            <a:r>
              <a:rPr lang="en-US" sz="1200" dirty="0">
                <a:latin typeface="Batang"/>
                <a:ea typeface="+mn-lt"/>
                <a:cs typeface="+mn-lt"/>
              </a:rPr>
              <a:t>(v[</a:t>
            </a:r>
            <a:r>
              <a:rPr lang="en-US" sz="1200" dirty="0" err="1">
                <a:latin typeface="Batang"/>
                <a:ea typeface="+mn-lt"/>
                <a:cs typeface="+mn-lt"/>
              </a:rPr>
              <a:t>i</a:t>
            </a:r>
            <a:r>
              <a:rPr lang="en-US" sz="1200" dirty="0">
                <a:latin typeface="Batang"/>
                <a:ea typeface="+mn-lt"/>
                <a:cs typeface="+mn-lt"/>
              </a:rPr>
              <a:t>]);</a:t>
            </a:r>
            <a:endParaRPr lang="en-US" sz="1200" dirty="0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sz="1200" dirty="0">
                <a:latin typeface="Batang"/>
                <a:ea typeface="+mn-lt"/>
                <a:cs typeface="+mn-lt"/>
              </a:rPr>
              <a:t>      </a:t>
            </a:r>
            <a:r>
              <a:rPr lang="en-US" sz="1200" err="1">
                <a:latin typeface="Batang"/>
                <a:ea typeface="+mn-lt"/>
                <a:cs typeface="+mn-lt"/>
              </a:rPr>
              <a:t>readln</a:t>
            </a:r>
            <a:r>
              <a:rPr lang="en-US" sz="1200" dirty="0">
                <a:latin typeface="Batang"/>
                <a:ea typeface="+mn-lt"/>
                <a:cs typeface="+mn-lt"/>
              </a:rPr>
              <a:t>;</a:t>
            </a:r>
            <a:endParaRPr lang="en-US" sz="1200">
              <a:latin typeface="Batang"/>
              <a:ea typeface="Batang"/>
            </a:endParaRPr>
          </a:p>
          <a:p>
            <a:pPr marL="305435" indent="-305435" algn="just">
              <a:buNone/>
            </a:pPr>
            <a:r>
              <a:rPr lang="en-US" sz="1200" dirty="0">
                <a:latin typeface="Batang"/>
                <a:ea typeface="+mn-lt"/>
                <a:cs typeface="+mn-lt"/>
              </a:rPr>
              <a:t>end.</a:t>
            </a:r>
            <a:endParaRPr lang="en-US" sz="1200">
              <a:latin typeface="Batang"/>
              <a:ea typeface="Batang"/>
            </a:endParaRPr>
          </a:p>
        </p:txBody>
      </p:sp>
    </p:spTree>
    <p:extLst>
      <p:ext uri="{BB962C8B-B14F-4D97-AF65-F5344CB8AC3E}">
        <p14:creationId xmlns:p14="http://schemas.microsoft.com/office/powerpoint/2010/main" val="34098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E95D8B6-907B-4180-BE6A-403692C91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155" y="849408"/>
            <a:ext cx="3689338" cy="25787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Arial"/>
              </a:rPr>
              <a:t> Se </a:t>
            </a:r>
            <a:r>
              <a:rPr lang="en-US" sz="1600" err="1">
                <a:solidFill>
                  <a:schemeClr val="accent1"/>
                </a:solidFill>
                <a:latin typeface="Arial"/>
                <a:ea typeface="+mn-lt"/>
                <a:cs typeface="Arial"/>
              </a:rPr>
              <a:t>consideră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1600" err="1">
                <a:solidFill>
                  <a:schemeClr val="accent1"/>
                </a:solidFill>
                <a:latin typeface="Arial"/>
                <a:ea typeface="+mn-lt"/>
                <a:cs typeface="Arial"/>
              </a:rPr>
              <a:t>mulţimea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Arial"/>
              </a:rPr>
              <a:t> A={a1, a2, ..., an} </a:t>
            </a:r>
            <a:r>
              <a:rPr lang="en-US" sz="1600" err="1">
                <a:solidFill>
                  <a:schemeClr val="accent1"/>
                </a:solidFill>
                <a:latin typeface="Arial"/>
                <a:ea typeface="+mn-lt"/>
                <a:cs typeface="Arial"/>
              </a:rPr>
              <a:t>formată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Arial"/>
              </a:rPr>
              <a:t> din </a:t>
            </a:r>
            <a:r>
              <a:rPr lang="en-US" sz="1600" i="1" dirty="0">
                <a:solidFill>
                  <a:schemeClr val="accent1"/>
                </a:solidFill>
                <a:latin typeface="Arial"/>
                <a:ea typeface="+mn-lt"/>
                <a:cs typeface="Arial"/>
              </a:rPr>
              <a:t>n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1600" err="1">
                <a:solidFill>
                  <a:schemeClr val="accent1"/>
                </a:solidFill>
                <a:latin typeface="Arial"/>
                <a:ea typeface="+mn-lt"/>
                <a:cs typeface="Arial"/>
              </a:rPr>
              <a:t>numere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1600" err="1">
                <a:solidFill>
                  <a:schemeClr val="accent1"/>
                </a:solidFill>
                <a:latin typeface="Arial"/>
                <a:ea typeface="+mn-lt"/>
                <a:cs typeface="Arial"/>
              </a:rPr>
              <a:t>reale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Arial"/>
              </a:rPr>
              <a:t>. </a:t>
            </a:r>
            <a:r>
              <a:rPr lang="en-US" sz="1600" err="1">
                <a:solidFill>
                  <a:schemeClr val="accent1"/>
                </a:solidFill>
                <a:latin typeface="Arial"/>
                <a:ea typeface="+mn-lt"/>
                <a:cs typeface="Arial"/>
              </a:rPr>
              <a:t>Elaboraţi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Arial"/>
              </a:rPr>
              <a:t> un program care </a:t>
            </a:r>
            <a:r>
              <a:rPr lang="en-US" sz="1600" err="1">
                <a:solidFill>
                  <a:schemeClr val="accent1"/>
                </a:solidFill>
                <a:latin typeface="Arial"/>
                <a:ea typeface="+mn-lt"/>
                <a:cs typeface="Arial"/>
              </a:rPr>
              <a:t>determină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1600" err="1">
                <a:solidFill>
                  <a:schemeClr val="accent1"/>
                </a:solidFill>
                <a:latin typeface="Arial"/>
                <a:ea typeface="+mn-lt"/>
                <a:cs typeface="Arial"/>
              </a:rPr>
              <a:t>numărul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Arial"/>
              </a:rPr>
              <a:t> maximal din </a:t>
            </a:r>
            <a:r>
              <a:rPr lang="en-US" sz="1600" err="1">
                <a:solidFill>
                  <a:schemeClr val="accent1"/>
                </a:solidFill>
                <a:latin typeface="Arial"/>
                <a:ea typeface="+mn-lt"/>
                <a:cs typeface="Arial"/>
              </a:rPr>
              <a:t>această</a:t>
            </a:r>
            <a:r>
              <a:rPr lang="en-US" sz="1600" dirty="0">
                <a:solidFill>
                  <a:schemeClr val="accent1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1600" err="1">
                <a:solidFill>
                  <a:schemeClr val="accent1"/>
                </a:solidFill>
                <a:latin typeface="Arial"/>
                <a:ea typeface="+mn-lt"/>
                <a:cs typeface="Arial"/>
              </a:rPr>
              <a:t>mulţime</a:t>
            </a:r>
            <a:endParaRPr lang="en-US">
              <a:solidFill>
                <a:schemeClr val="accent1"/>
              </a:solidFill>
            </a:endParaRPr>
          </a:p>
          <a:p>
            <a:pPr marL="305435" indent="-305435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6D870-1D7B-4176-A5E0-E146C7A18A08}"/>
              </a:ext>
            </a:extLst>
          </p:cNvPr>
          <p:cNvSpPr txBox="1"/>
          <p:nvPr/>
        </p:nvSpPr>
        <p:spPr>
          <a:xfrm>
            <a:off x="4579717" y="972273"/>
            <a:ext cx="2955401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 </a:t>
            </a:r>
            <a:r>
              <a:rPr lang="fr" sz="160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În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programul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ce </a:t>
            </a:r>
            <a:r>
              <a:rPr lang="fr" sz="160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urmează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mulţimea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A este </a:t>
            </a:r>
            <a:r>
              <a:rPr lang="fr" sz="160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reprezentată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printr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-un </a:t>
            </a:r>
            <a:r>
              <a:rPr lang="fr" sz="160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tablou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unidimensional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cu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n </a:t>
            </a:r>
            <a:r>
              <a:rPr lang="fr" sz="160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componente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. Se </a:t>
            </a:r>
            <a:r>
              <a:rPr lang="fr" sz="160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consideră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că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soluţia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unei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subprobleme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poate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fi </a:t>
            </a:r>
            <a:r>
              <a:rPr lang="fr" sz="160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calculată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direct </a:t>
            </a:r>
            <a:r>
              <a:rPr lang="fr" sz="160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numai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atunci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cînd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mulţimea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(ai , ..., </a:t>
            </a:r>
            <a:r>
              <a:rPr lang="fr" sz="160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aj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) este </a:t>
            </a:r>
            <a:r>
              <a:rPr lang="fr" sz="160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formată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din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unul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sau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două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numere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. Evident, </a:t>
            </a:r>
            <a:r>
              <a:rPr lang="fr" sz="160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în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</a:t>
            </a:r>
            <a:r>
              <a:rPr lang="fr" sz="160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astfel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de </a:t>
            </a:r>
            <a:r>
              <a:rPr lang="fr" sz="160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cazuri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x = ai </a:t>
            </a:r>
            <a:r>
              <a:rPr lang="fr" sz="160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sau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 x = max (ai , </a:t>
            </a:r>
            <a:r>
              <a:rPr lang="fr" sz="1600" err="1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aj</a:t>
            </a:r>
            <a:r>
              <a:rPr lang="fr" sz="1600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).</a:t>
            </a:r>
            <a:endParaRPr lang="en-US">
              <a:solidFill>
                <a:schemeClr val="accent2"/>
              </a:solidFill>
              <a:latin typeface="Gill Sans MT" panose="020B0502020104020203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0EACC-ACAD-455F-9324-16CB40541F0E}"/>
              </a:ext>
            </a:extLst>
          </p:cNvPr>
          <p:cNvSpPr txBox="1"/>
          <p:nvPr/>
        </p:nvSpPr>
        <p:spPr>
          <a:xfrm>
            <a:off x="8310744" y="970464"/>
            <a:ext cx="282036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accent4"/>
                </a:solidFill>
                <a:ea typeface="+mn-lt"/>
                <a:cs typeface="+mn-lt"/>
              </a:rPr>
              <a:t>La </a:t>
            </a:r>
            <a:r>
              <a:rPr lang="en-US" sz="1600" err="1">
                <a:solidFill>
                  <a:schemeClr val="accent4"/>
                </a:solidFill>
                <a:ea typeface="+mn-lt"/>
                <a:cs typeface="+mn-lt"/>
              </a:rPr>
              <a:t>fiecare</a:t>
            </a:r>
            <a:r>
              <a:rPr lang="en-US" sz="1600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accent4"/>
                </a:solidFill>
                <a:ea typeface="+mn-lt"/>
                <a:cs typeface="+mn-lt"/>
              </a:rPr>
              <a:t>apel</a:t>
            </a:r>
            <a:r>
              <a:rPr lang="en-US" sz="1600" dirty="0">
                <a:solidFill>
                  <a:schemeClr val="accent4"/>
                </a:solidFill>
                <a:ea typeface="+mn-lt"/>
                <a:cs typeface="+mn-lt"/>
              </a:rPr>
              <a:t> al </a:t>
            </a:r>
            <a:r>
              <a:rPr lang="en-US" sz="1600" err="1">
                <a:solidFill>
                  <a:schemeClr val="accent4"/>
                </a:solidFill>
                <a:ea typeface="+mn-lt"/>
                <a:cs typeface="+mn-lt"/>
              </a:rPr>
              <a:t>procedurii</a:t>
            </a:r>
            <a:r>
              <a:rPr lang="en-US" sz="1600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accent4"/>
                </a:solidFill>
                <a:ea typeface="+mn-lt"/>
                <a:cs typeface="+mn-lt"/>
              </a:rPr>
              <a:t>DesparteSiStapineste</a:t>
            </a:r>
            <a:r>
              <a:rPr lang="en-US" sz="1600" dirty="0">
                <a:solidFill>
                  <a:schemeClr val="accent4"/>
                </a:solidFill>
                <a:ea typeface="+mn-lt"/>
                <a:cs typeface="+mn-lt"/>
              </a:rPr>
              <a:t>, </a:t>
            </a:r>
            <a:r>
              <a:rPr lang="en-US" sz="1600" err="1">
                <a:solidFill>
                  <a:schemeClr val="accent4"/>
                </a:solidFill>
                <a:ea typeface="+mn-lt"/>
                <a:cs typeface="+mn-lt"/>
              </a:rPr>
              <a:t>problema</a:t>
            </a:r>
            <a:r>
              <a:rPr lang="en-US" sz="1600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accent4"/>
                </a:solidFill>
                <a:ea typeface="+mn-lt"/>
                <a:cs typeface="+mn-lt"/>
              </a:rPr>
              <a:t>curentă</a:t>
            </a:r>
            <a:r>
              <a:rPr lang="en-US" sz="1600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accent4"/>
                </a:solidFill>
                <a:ea typeface="+mn-lt"/>
                <a:cs typeface="+mn-lt"/>
              </a:rPr>
              <a:t>este</a:t>
            </a:r>
            <a:r>
              <a:rPr lang="en-US" sz="1600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accent4"/>
                </a:solidFill>
                <a:ea typeface="+mn-lt"/>
                <a:cs typeface="+mn-lt"/>
              </a:rPr>
              <a:t>rezolvată</a:t>
            </a:r>
            <a:r>
              <a:rPr lang="en-US" sz="1600" dirty="0">
                <a:solidFill>
                  <a:schemeClr val="accent4"/>
                </a:solidFill>
                <a:ea typeface="+mn-lt"/>
                <a:cs typeface="+mn-lt"/>
              </a:rPr>
              <a:t> direct </a:t>
            </a:r>
            <a:r>
              <a:rPr lang="en-US" sz="1600" err="1">
                <a:solidFill>
                  <a:schemeClr val="accent4"/>
                </a:solidFill>
                <a:ea typeface="+mn-lt"/>
                <a:cs typeface="+mn-lt"/>
              </a:rPr>
              <a:t>sau</a:t>
            </a:r>
            <a:r>
              <a:rPr lang="en-US" sz="1600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accent4"/>
                </a:solidFill>
                <a:ea typeface="+mn-lt"/>
                <a:cs typeface="+mn-lt"/>
              </a:rPr>
              <a:t>împărţită</a:t>
            </a:r>
            <a:r>
              <a:rPr lang="en-US" sz="1600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accent4"/>
                </a:solidFill>
                <a:ea typeface="+mn-lt"/>
                <a:cs typeface="+mn-lt"/>
              </a:rPr>
              <a:t>în</a:t>
            </a:r>
            <a:r>
              <a:rPr lang="en-US" sz="1600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accent4"/>
                </a:solidFill>
                <a:ea typeface="+mn-lt"/>
                <a:cs typeface="+mn-lt"/>
              </a:rPr>
              <a:t>două</a:t>
            </a:r>
            <a:r>
              <a:rPr lang="en-US" sz="1600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accent4"/>
                </a:solidFill>
                <a:ea typeface="+mn-lt"/>
                <a:cs typeface="+mn-lt"/>
              </a:rPr>
              <a:t>subprobleme</a:t>
            </a:r>
            <a:r>
              <a:rPr lang="en-US" sz="1600" dirty="0">
                <a:solidFill>
                  <a:schemeClr val="accent4"/>
                </a:solidFill>
                <a:ea typeface="+mn-lt"/>
                <a:cs typeface="+mn-lt"/>
              </a:rPr>
              <a:t> de </a:t>
            </a:r>
            <a:r>
              <a:rPr lang="en-US" sz="1600" err="1">
                <a:solidFill>
                  <a:schemeClr val="accent4"/>
                </a:solidFill>
                <a:ea typeface="+mn-lt"/>
                <a:cs typeface="+mn-lt"/>
              </a:rPr>
              <a:t>dimensiuni</a:t>
            </a:r>
            <a:r>
              <a:rPr lang="en-US" sz="1600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accent4"/>
                </a:solidFill>
                <a:ea typeface="+mn-lt"/>
                <a:cs typeface="+mn-lt"/>
              </a:rPr>
              <a:t>aproximativ</a:t>
            </a:r>
            <a:r>
              <a:rPr lang="en-US" sz="1600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accent4"/>
                </a:solidFill>
                <a:ea typeface="+mn-lt"/>
                <a:cs typeface="+mn-lt"/>
              </a:rPr>
              <a:t>egale</a:t>
            </a:r>
            <a:r>
              <a:rPr lang="en-US" sz="1600" dirty="0">
                <a:solidFill>
                  <a:schemeClr val="accent4"/>
                </a:solidFill>
                <a:ea typeface="+mn-lt"/>
                <a:cs typeface="+mn-lt"/>
              </a:rPr>
              <a:t>.</a:t>
            </a:r>
            <a:endParaRPr lang="en-US" dirty="0" err="1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782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51EF32-6551-47EB-8BA9-22EF81F3DDAC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Widescreen</PresentationFormat>
  <Paragraphs>15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Dividend</vt:lpstr>
      <vt:lpstr>"DIVIDE ET IMPERA"</vt:lpstr>
      <vt:lpstr>Cum lucreazĂ ?</vt:lpstr>
      <vt:lpstr>condiții</vt:lpstr>
      <vt:lpstr>Problema TURNURILOR DIN HANOI</vt:lpstr>
      <vt:lpstr>PowerPoint Presentation</vt:lpstr>
      <vt:lpstr>Problema Sortare prin inserȚie binarĂ</vt:lpstr>
      <vt:lpstr>REZOLVAREA PROBLEMEI ÎN PASCAL </vt:lpstr>
      <vt:lpstr>CONTINUARE </vt:lpstr>
      <vt:lpstr>PowerPoint Presentation</vt:lpstr>
      <vt:lpstr>REZOLVAREA PROBLEMEI ÎN PASCAL </vt:lpstr>
      <vt:lpstr>CONTINUARE </vt:lpstr>
      <vt:lpstr>Sortare rapidĂ (quicksort)</vt:lpstr>
      <vt:lpstr>REZOLVAREA PROBLEMEI ÎN PASCAL </vt:lpstr>
      <vt:lpstr>CONTINUARE </vt:lpstr>
      <vt:lpstr>PowerPoint Presentation</vt:lpstr>
      <vt:lpstr>REZOLVAREA PROBLEMEI ÎN PASCAL </vt:lpstr>
      <vt:lpstr>Bibliografie</vt:lpstr>
      <vt:lpstr>Mulţumesc pentru atenţie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</dc:title>
  <dc:creator/>
  <cp:lastModifiedBy>addefrostothechat@gmail.com</cp:lastModifiedBy>
  <cp:revision>953</cp:revision>
  <dcterms:created xsi:type="dcterms:W3CDTF">2019-05-14T19:26:29Z</dcterms:created>
  <dcterms:modified xsi:type="dcterms:W3CDTF">2019-05-20T22:26:25Z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