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0" r:id="rId6"/>
    <p:sldId id="364" r:id="rId7"/>
    <p:sldId id="365" r:id="rId8"/>
    <p:sldId id="351" r:id="rId9"/>
    <p:sldId id="257" r:id="rId10"/>
    <p:sldId id="352" r:id="rId11"/>
    <p:sldId id="353" r:id="rId12"/>
    <p:sldId id="354" r:id="rId13"/>
    <p:sldId id="363" r:id="rId14"/>
    <p:sldId id="284" r:id="rId15"/>
    <p:sldId id="356" r:id="rId16"/>
    <p:sldId id="355" r:id="rId17"/>
    <p:sldId id="357" r:id="rId18"/>
    <p:sldId id="358" r:id="rId19"/>
    <p:sldId id="359" r:id="rId20"/>
    <p:sldId id="366" r:id="rId21"/>
    <p:sldId id="367" r:id="rId22"/>
    <p:sldId id="360" r:id="rId23"/>
    <p:sldId id="361" r:id="rId24"/>
    <p:sldId id="283" r:id="rId25"/>
    <p:sldId id="345" r:id="rId26"/>
    <p:sldId id="362" r:id="rId27"/>
    <p:sldId id="370" r:id="rId28"/>
    <p:sldId id="368" r:id="rId29"/>
    <p:sldId id="369" r:id="rId30"/>
    <p:sldId id="34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34" autoAdjust="0"/>
  </p:normalViewPr>
  <p:slideViewPr>
    <p:cSldViewPr snapToGrid="0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9/23/23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Capstone project,</a:t>
            </a:r>
            <a:br>
              <a:rPr lang="en-US" sz="4400" dirty="0"/>
            </a:br>
            <a:r>
              <a:rPr lang="en-US" sz="4400" dirty="0"/>
              <a:t>Mahindra first choice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Rushikesh,</a:t>
            </a:r>
          </a:p>
          <a:p>
            <a:r>
              <a:rPr lang="en-US" dirty="0"/>
              <a:t>Aditya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08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8902" y="831286"/>
            <a:ext cx="4016206" cy="5195425"/>
          </a:xfrm>
        </p:spPr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>
                <a:solidFill>
                  <a:schemeClr val="tx1"/>
                </a:solidFill>
              </a:rPr>
              <a:t>Plant data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Invoice data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2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type frequency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3102924"/>
            <a:ext cx="3249246" cy="2722143"/>
          </a:xfrm>
        </p:spPr>
        <p:txBody>
          <a:bodyPr>
            <a:normAutofit/>
          </a:bodyPr>
          <a:lstStyle/>
          <a:p>
            <a:r>
              <a:rPr lang="en-US" dirty="0"/>
              <a:t>We can see that running repairs have maximum orders and followed by paid services </a:t>
            </a:r>
          </a:p>
        </p:txBody>
      </p:sp>
      <p:sp>
        <p:nvSpPr>
          <p:cNvPr id="4" name="AutoShape 2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7C833867-9A9D-4579-B512-D78423712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4ADB7FF2-02B8-42A7-924E-AD20EA7C0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8B31F9E4-560C-48E0-9BD9-BFF171317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8E0A19-8C9C-4AA9-BF97-8E4F5A4E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" r="493" b="1452"/>
          <a:stretch/>
        </p:blipFill>
        <p:spPr>
          <a:xfrm>
            <a:off x="4775200" y="2281657"/>
            <a:ext cx="6705600" cy="27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Maker’s count of cars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4730" y="1174213"/>
            <a:ext cx="3418123" cy="2722143"/>
          </a:xfrm>
        </p:spPr>
        <p:txBody>
          <a:bodyPr>
            <a:normAutofit/>
          </a:bodyPr>
          <a:lstStyle/>
          <a:p>
            <a:r>
              <a:rPr lang="en-US" dirty="0"/>
              <a:t>Maruti Suzuki has maximum car count followed by Mahindra &amp; Mahindra , Hyundai. This can also be said Maruti dominates as it generates 26.45 % of entire revenue </a:t>
            </a:r>
          </a:p>
        </p:txBody>
      </p:sp>
      <p:sp>
        <p:nvSpPr>
          <p:cNvPr id="4" name="AutoShape 2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7C833867-9A9D-4579-B512-D78423712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4ADB7FF2-02B8-42A7-924E-AD20EA7C0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8B31F9E4-560C-48E0-9BD9-BFF171317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597C28-D4A8-4CDC-9811-197D1267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46" y="2834948"/>
            <a:ext cx="8985079" cy="33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2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Plant’s Sales organization count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657" y="2525128"/>
            <a:ext cx="3249246" cy="2722143"/>
          </a:xfrm>
        </p:spPr>
        <p:txBody>
          <a:bodyPr>
            <a:normAutofit/>
          </a:bodyPr>
          <a:lstStyle/>
          <a:p>
            <a:r>
              <a:rPr lang="en-US" dirty="0"/>
              <a:t>MFCD plant has performed well in generating new customers.</a:t>
            </a:r>
          </a:p>
          <a:p>
            <a:r>
              <a:rPr lang="en-US" dirty="0"/>
              <a:t>MFCC plant has relatively done average in generating new customers. </a:t>
            </a:r>
          </a:p>
        </p:txBody>
      </p:sp>
      <p:sp>
        <p:nvSpPr>
          <p:cNvPr id="4" name="AutoShape 2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7C833867-9A9D-4579-B512-D78423712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4ADB7FF2-02B8-42A7-924E-AD20EA7C0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8B31F9E4-560C-48E0-9BD9-BFF171317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3DF8D-6F42-4E04-8169-216A256E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99" y="3051474"/>
            <a:ext cx="6858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8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State-wise plant count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591031"/>
            <a:ext cx="3249246" cy="2722143"/>
          </a:xfrm>
        </p:spPr>
        <p:txBody>
          <a:bodyPr>
            <a:normAutofit/>
          </a:bodyPr>
          <a:lstStyle/>
          <a:p>
            <a:r>
              <a:rPr lang="en-US" dirty="0"/>
              <a:t>Maximum number of plants are located in </a:t>
            </a:r>
          </a:p>
          <a:p>
            <a:r>
              <a:rPr lang="en-US" dirty="0"/>
              <a:t>Rajasthan , </a:t>
            </a:r>
          </a:p>
          <a:p>
            <a:r>
              <a:rPr lang="en-US" dirty="0"/>
              <a:t>Maharashtra, </a:t>
            </a:r>
          </a:p>
          <a:p>
            <a:r>
              <a:rPr lang="en-US" dirty="0"/>
              <a:t>Uttar Pradesh and </a:t>
            </a:r>
          </a:p>
          <a:p>
            <a:r>
              <a:rPr lang="en-US" dirty="0"/>
              <a:t>Tamil Nadu</a:t>
            </a:r>
          </a:p>
        </p:txBody>
      </p:sp>
      <p:sp>
        <p:nvSpPr>
          <p:cNvPr id="4" name="AutoShape 2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7C833867-9A9D-4579-B512-D78423712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4ADB7FF2-02B8-42A7-924E-AD20EA7C0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8B31F9E4-560C-48E0-9BD9-BFF171317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FC911-5D4F-49AB-9C8E-EBB5EB7A4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1033462"/>
            <a:ext cx="4747846" cy="48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3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State-wise maker's percentage distributions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591031"/>
            <a:ext cx="3249246" cy="2722143"/>
          </a:xfrm>
        </p:spPr>
        <p:txBody>
          <a:bodyPr>
            <a:normAutofit/>
          </a:bodyPr>
          <a:lstStyle/>
          <a:p>
            <a:r>
              <a:rPr lang="en-US" dirty="0"/>
              <a:t>Makers like Maruti ,Skoda ,Tata, Mahindra &amp; Mahindra has good proportion of percent through most states.</a:t>
            </a:r>
          </a:p>
          <a:p>
            <a:r>
              <a:rPr lang="en-US" dirty="0"/>
              <a:t>Meaning they have consistent sales in almost all states</a:t>
            </a:r>
          </a:p>
        </p:txBody>
      </p:sp>
      <p:sp>
        <p:nvSpPr>
          <p:cNvPr id="4" name="AutoShape 2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7C833867-9A9D-4579-B512-D78423712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4ADB7FF2-02B8-42A7-924E-AD20EA7C0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8B31F9E4-560C-48E0-9BD9-BFF171317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957E2-9C25-4786-BE19-3298EC23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17" y="1702305"/>
            <a:ext cx="6882918" cy="43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58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State-wise maker’s COUNT distributions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591031"/>
            <a:ext cx="3249246" cy="2722143"/>
          </a:xfrm>
        </p:spPr>
        <p:txBody>
          <a:bodyPr>
            <a:normAutofit/>
          </a:bodyPr>
          <a:lstStyle/>
          <a:p>
            <a:r>
              <a:rPr lang="en-US" dirty="0"/>
              <a:t>Maximum number of customer are located in </a:t>
            </a:r>
          </a:p>
          <a:p>
            <a:r>
              <a:rPr lang="en-US" dirty="0"/>
              <a:t>Maharashtra, </a:t>
            </a:r>
          </a:p>
          <a:p>
            <a:r>
              <a:rPr lang="en-US" dirty="0"/>
              <a:t>Tamil Nadu</a:t>
            </a:r>
          </a:p>
          <a:p>
            <a:r>
              <a:rPr lang="en-US" dirty="0"/>
              <a:t>Karnataka</a:t>
            </a:r>
          </a:p>
          <a:p>
            <a:r>
              <a:rPr lang="en-US" dirty="0"/>
              <a:t>Uttar Pradesh and </a:t>
            </a:r>
          </a:p>
          <a:p>
            <a:r>
              <a:rPr lang="en-US" dirty="0"/>
              <a:t>Andhra Pradesh</a:t>
            </a:r>
          </a:p>
        </p:txBody>
      </p:sp>
      <p:sp>
        <p:nvSpPr>
          <p:cNvPr id="4" name="AutoShape 2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7C833867-9A9D-4579-B512-D78423712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4ADB7FF2-02B8-42A7-924E-AD20EA7C0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8B31F9E4-560C-48E0-9BD9-BFF171317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BC00EE-EF3A-43E1-A47D-213D52E0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179" y="1388076"/>
            <a:ext cx="7007234" cy="46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0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State-wise Order Type percentage distributions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591031"/>
            <a:ext cx="3249246" cy="27221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Orders like Running Repairs ,Paid Services, Accidental has good proportion of percent through most states. But the proportion vary state to state.</a:t>
            </a:r>
          </a:p>
          <a:p>
            <a:r>
              <a:rPr lang="en-US" dirty="0"/>
              <a:t>Meaning we can expect such order types constantly and be ready for such type of order  and  optimizing requirements for such types of order will be beneficial and cost effective .</a:t>
            </a:r>
          </a:p>
        </p:txBody>
      </p:sp>
      <p:sp>
        <p:nvSpPr>
          <p:cNvPr id="4" name="AutoShape 2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7C833867-9A9D-4579-B512-D78423712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4ADB7FF2-02B8-42A7-924E-AD20EA7C0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8B31F9E4-560C-48E0-9BD9-BFF171317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27EDFB-5878-404E-A05C-7ABB1EFBA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658" y="716693"/>
            <a:ext cx="5766726" cy="54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6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State-wise order types received count distributions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591031"/>
            <a:ext cx="3249246" cy="27221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see that there is high correlation in state order counts and type of order received . </a:t>
            </a:r>
          </a:p>
          <a:p>
            <a:r>
              <a:rPr lang="en-US" dirty="0"/>
              <a:t>Meaning higher the order count more proportional the types of order gets, and cover all types of orders.</a:t>
            </a:r>
          </a:p>
          <a:p>
            <a:r>
              <a:rPr lang="en-US" dirty="0"/>
              <a:t>Like Maharashtra cover all types of order where as Jharkhand doesn’t </a:t>
            </a:r>
          </a:p>
        </p:txBody>
      </p:sp>
      <p:sp>
        <p:nvSpPr>
          <p:cNvPr id="4" name="AutoShape 2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7C833867-9A9D-4579-B512-D78423712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4ADB7FF2-02B8-42A7-924E-AD20EA7C0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8B31F9E4-560C-48E0-9BD9-BFF171317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18B58B-B321-4EF8-AF21-E8827CCAA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11" y="1017372"/>
            <a:ext cx="5388155" cy="50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wise order type counts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8864" y="1862342"/>
            <a:ext cx="4157295" cy="12927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Running repairs &amp; Paid service dominates order type , but has striking pattern .</a:t>
            </a:r>
          </a:p>
          <a:p>
            <a:r>
              <a:rPr lang="en-US" dirty="0"/>
              <a:t>Whenever its rainy seasons or prior to rainy days customers order rates increases in order to safe guard vehicles &amp; maintenance.</a:t>
            </a:r>
          </a:p>
        </p:txBody>
      </p:sp>
      <p:sp>
        <p:nvSpPr>
          <p:cNvPr id="4" name="AutoShape 2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7C833867-9A9D-4579-B512-D78423712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4ADB7FF2-02B8-42A7-924E-AD20EA7C0D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sQAAAEiCAYAAAD+oMSBAAAABHNCSVQICAgIfAhkiAAAAAlwSFlzAAALEgAACxIB0t1+/AAAADh0RVh0U29mdHdhcmUAbWF0cGxvdGxpYiB2ZXJzaW9uMy4xLjMsIGh0dHA6Ly9tYXRwbG90bGliLm9yZy+AADFEAAAgAElEQVR4nOzdeVhVVd//8fdhNAfAITUDh0wRNc0pQJQSTMUJAYfUFP1VZsVt5RSlmRX6IEgOYZnpY+pNDreiiEOkkjmVFGpqqWkKignmrCgynPP7w8dzd0LESiA9n9d1netqr7P3Wt+9+efTcp21DSaTyYSIiIiIiJWyKesCRERERETKkgKxiIiIiFg1BWIRERERsWoKxCIiIiJi1RSIRURERMSqKRCLWX5+PhkZGeTn55d1KSIiIiKlRoFYzDIzM/H39yczM7OsSxEREREpNQrEIiIiImLVFIhFROSuyM0rKOsSRET+EruyLkD+eV6NTMCxvEtZlyEi95jPowaWdQkiIn+JZohFRERExKopEIuIiIiIVVMgFhERERGrpkAsIiIiIlZNgVhERERErJoCsYiIiIhYNasMxBkZGTRt2pTAwEB69epFt27dGDp0aLFvaBs3bhz79u0r1B4eHk58fHyh9p07d9KvXz969uxJt27diIqKoqDg7+/TuWnTJmbMmPG3+xERERERK96HuHr16iQkJJiPIyMjiYqK4oMPPijymkmTJt1x/7m5uYwaNYrFixfj5uZGbm4uI0aMIC4ujsGDB/+t2v39/fH39/9bfYiIiIjIDVYbiP/I09PTHIbXr1/P/PnzycnJITc3l8mTJ9OyZUsGDRpEWFgYTzzxBJGRkWzevJnq1atTUFDAE088YdHftWvXuHLlCteuXQPAwcGBcePGkZ2dDUB6ejoTJ07kwoULlCtXjrfffpvGjRsTHh7OhQsXSE9PZ9SoUSxfvpzZs2cDsGjRItLT02ncuDEpKSlERkayY8cOIiMjMZlM1KpVi5iYGB544AGioqJISUmhoKCA4OBghgwZYlHfpUuXuHTpkkVbcTPkIiIiIvcjBWIgLy+PpKQkHn/8cYxGI0uWLGH27NlUqVKF5cuXM2fOHHMoBUhKSuKnn35izZo1XL58mZ49exbq09nZmRdffJHg4GDq1auHp6cnXbp0oXXr1gC88cYbTJgwgcaNG3PkyBFeeeUVkpKSAHBxcWH27Nnk5eUxceJELl68iLOzM2vXruWtt97iyJEjwI1Z6NGjRzNv3jw8PDyIiYlh5cqV2Nnd+LOuXLmS3NxcnnvuOZo2bWoeG2DBggXExsaW2DMVERERuVdYbSA+ffo0gYGBwI1g2axZM0aNGoWNjQ2zZs0iOTmZY8eOkZKSgo2N5VLrlJQUOnXqhL29PVWqVMHX1/eWY7z00kv069ePHTt2sH37dl544QVeffVV+vTpw/79+3nzzTfN5169epXz588D0KxZMwDs7e15+umn+fLLL/Hx8eHChQs0a9bMHIgPHTpEjRo18PDwAGDUqFEAjBgxggMHDvDtt9+a+z506JBFIA4NDSUoKMii3szMTAYO1KtXRURExLpYbSD+4xrim7Kzs+nduzc9e/akTZs2uLu7ExcXZ3GOwWDAZDKZj2/OyP7enj17+PHHHxk4cCDdu3c3fyZPnkxISAgODg4W42dmZuLi4gJAuXLlzO2BgYHMmDGDixcv0qNHD4sx7O3tMRgM5uPLly+TnZ1NQUEBY8aMoVOnTgCcO3eOChUqWFzr5OSEk5NTsc9JRERE5H5nlbtM3E5aWhoGg4Hhw4fj6enJhg0bCu0M4e3tzfr168nNzeXixYts3bq1UD/Ozs7ExsZy8OBBc9uPP/6Ih4cHlSpVom7duuZAvH379iJnZh9//HFOnz5NQkJCoaUZ9erV4+zZs+YZ47lz57J48WK8vLxYtmwZeXl5ZGdnM2DAAPbs2fO3nouIiIjI/cpqZ4iL0qhRIzw8PAgICMBgMNCuXTtSU1MtzunYsSP79u2je/fuVKtWjfr16xfqp169ekRGRvLWW29x5coVDAYDzZo1Y8KECQBER0czceJE5s6di729PdOmTbOY7f29gIAAtm3bhpubm0W7o6Mj0dHRjB07lry8PGrXrk1UVBQODg6kp6cTFBREfn4+wcHBeHp63qUnJCIiInJ/MZh+/2//YtUyMjLw9/en6dMjcCzvUtbliMg95vMo/QZBRO5NWjIhIiIiIlZNgVhERERErJoCsYiIiIhYNQViEREREbFqCsQiIiIiYtW07ZoUMiM8EFdX17IuQ0TuMbl5BTjY25Z1GSIif5pmiEVE5K5QGBaRe5UCsYiIiIhYNQViEREREbFqCsQiIiIiYtUUiKVEGfPzyroEERERkdvSLhNSyP5PwsmqVO6u9NVq7Ny70o+IiIhISdEMsYiIiIhYNQViEREREbFqCsQiIiIiYtUUiEVERETEqikQi4iIiIhVUyAWEREREatWYoH4iy++IDg4mJ49e9KjRw/mzv3v9luDBg2iVatW5ObmWlwTGBjIoEGDzMd79uwhNDSUnj170r17dyZOnEhOTo7FNenp6bRp04br169btK9cuZKwsLAi68vIyMDPz+/v3CIAO3fupEWLFgQGBtKrVy+6dOnCiBEjuHLlyp/uKz4+nvDw8L9dk4iIiIjcuRIJxFlZWUyZMoV58+axevVqlixZwrp169i0aZP5nIoVK7Jt2zbz8dGjRzl9+rT5+ODBg4SFhTFy5EhWr17NqlWrMJlMvP322xZj1alTh4YNG7J582aL9lWrVtG7d++SuL1CmjZtSkJCAqtWreKLL74A4JNPPimVsUVERETk7ymRQHz+/Hny8vLMs7kVKlQgMjKSRx991HxOp06dSEpKMh+vW7eOzp07m4/nzZtHSEgIzZs3B8DOzo4xY8bQsWPHQuMFBwezZs0a83FmZiZpaWm0b9+e/Px8xo8fT79+/fD39+fll18uNMscHh5OfHy8+djd3R2A7Oxs3njjDYKDgwkMDLQY43aeeOIJDh8+DMC///1v+vTpQ/fu3QkKCuLo0aMA7Nixwzx7/uKLLxaaUZ40aRIjR46koKCA9evX07dvX3r27EmXLl3YtWsXAD///LO5tvfff5+nn34agDNnzvDyyy8THBxMSEgIO3bsKFTjpUuXyMjIsPhkZmbe0f2JiIiI3E9KJBA3atQIf39/OnbsSO/evYmOjsZoNFKnTh3zOb6+vqSkpJCXd+PVvps3b6ZDhw7m7w8cOECTJk0s+q1YsaJFaL4pICCA7777jsuXLwOwevVqAgMDsbW1Zffu3djb27N06VI2bNjA5cuX+frrr+/oPj7++GOaNGlCfHw8cXFxzJ49mxMnTtz2mqtXr5KcnMzjjz/OlStX2LhxI4sWLWLNmjU89dRTxMXFkZuby+jRo5kyZQqJiYk0bNiQlStXmvv48MMPycrKIioqCoPBwJIlS5g9ezarV6/m+eefZ86cOcCNIP/qq6+SkJCAm5sbBQUFwI0wHRISQnx8PB9//DETJkwoFLgXLFiAv7+/xWfgwIF39FxERERE7icl9urmd999l5dffplt27axbds2+vbty9SpU+nUqRMADg4OtGrVih07dvDQQw/h5uZGuXL/fV2wwWDA0dHxjsYqX748HTp04MsvvyQkJITVq1cTGxsLQJs2bXBxcSEuLo6jR4+SlpbG1atX76jfHTt2kJOTw4oVK4AbYffw4cO4ublZnLd//34CAwMByM/Px8vLi6FDh+Lo6EhMTAxr164lLS2NrVu34uHhwaFDh6hRowYeHh4AjBo1CrixhnjLli2cO3eO5cuXY2d3488za9YskpOTOXbsGCkpKdjY2HDhwgVOnjzJk08+CUBISAgLFy4013306FFmzpxprunEiRPm8QBCQ0MJCgqyuI/MzEyFYhEREbE6JRKIN2/ezNWrV+natSshISGEhISwbNkyli9fbg7EAF26dCEpKYkaNWrQtWtXiz6aNm3Kvn37zIEP4MqVK4wePZqZM2fi4OBgcX5ISAizZs2iUaNGuLi4ULduXQA2bdrEzJkzGTx4MMHBwZw/fx6TyWRxrcFgMLfdnLEGMBqNREdHm2eqz5w5g7Ozc6H7bdq0KYsWLSrUfurUKQYNGsSzzz6Lr68v1apV48CBA9jb22MwGMznXb58mezsbAAefvhhXn/9dd577z2WLFnCtWvX6N27Nz179qRNmza4u7sTFxeHra1tofv4fd0LFizAxcUFgNOnT1O1alWLc5ycnHBycrrl9SIiIiLWpESWTJQrV46YmBgyMjIAMJlMHDhwwGKGEm4sm9i5cydbtmzB19fX4rshQ4awePFi9u7dC9wIqpGRkVSsWLFQGAZo3bo1WVlZfP7554SEhJjbv/nmGwICAggJCcHJyYmdO3ealxbc5OLiwpEjRwDYuHGjud3Ly4vFixcDN0Jlz549OXXq1B0/h3379lGnTh2GDBnCY489xsaNGykoKKBevXqcPXvWPObcuXPN49SvX58+ffrwwAMPEBcXR1paGgaDgeHDh+Pp6cmGDRsoKCigUqVKuLm5mZd/JCYmWtT9+eefA3DkyBF69OjBtWvX7rhuEREREWtSIjPEXl5ehIWFMXz4cPOMa/v27XnllVcsznNwcKBly5YAhZZHuLu7Ex0dzaRJk7h27Rp5eXm0bduW8ePHFzluYGAgn376qcU5ffr0YfTo0axduxZ7e3tatmxpDuo39e/fn9dee40ePXrg5eXFgw8+CEBYWBgTJ06ke/fuFBQUMGbMGGrXrn3Hz8HHx4fFixfTtWtXTCYTbdq04fDhwzg6OhIdHc3YsWPJy8ujdu3aREVFWfzIcOLEifTv358VK1bg4eFBQEAABoOBdu3akZqaCkBUVBRvvfUW06dPx93d3bzkZPz48UyYMIEePXqYz6tYseId1y0iIiJiTQymov7dXf7xYmNj6du3L9WrV+fLL78kMTGRDz/88C/3l5GRgb+/PzP6tuHBSuWKv+AOtBo7t/iTRERERMpQif2oTkperVq1+H//7/9hZ2eHk5MTkyZNKuuSRERERO45CsT3sODgYIKDg8u6DBEREZF7Wom9ullERERE5F6gQCwiIiIiVk2BWERERESsmtYQSyFNX4zE1dX1rvRlzM/Dxs7+rvQlIiIiUhI0QywlSmFYRERE/ukUiEVERETEqikQi4iIiIhVUyAWEREREaumQCwiIiIiZSI3P6+sSwC0y4Tcwuj/vEs5l/JlXYaIiIjc5z4bOqOsSwA0QywiIiIiVk6BWERERESsmgKxiIiIiFg1BWIRERERsWoKxCIiIiJi1RSIRURERMSq3RPbrmVkZNClSxfq168PgNFoJDs7m169ejFixIi7OtYLL7xAREQENWrU+Fv9uLu706hRIwBMJhOXL1+mffv2vPPOO9ja2t6NUgEYN24czzzzDI899thd61NERETEmtwTgRigevXqJCQkmI+zsrLo3Lkz3bp1Mwflu+HTTz+9a339vt4rV67QvXt3tm3bxpNPPnnXxpg0adJd60tERETEGt0zgfiPfvvtN0wmExUqVGDnzp3ExsayaNEiAMLDw3niiSd44oknCAsLo0GDBhw4cICqVasyY8YMXFxcaNeuHZ07dyY1NRVbW1umT5+Om5sbfn5+LFy4kJSUFLZu3crFixc5ceIEPj4+TJw4EYCYmBiSkpKoXLkyDz74IH5+fgQHB9+23vPnz3Pt2jVcXFwAWLVqFQsWLMBoNNKkSRPeeecdHB0d8fb25umnn2b37t1UqFCBqVOn4urqyvr165k/fz45OTnk5uYyefJkWrZsyaBBgwgLCwMgOjoao9FIgwYN6NWrF9HR0QA4OzsTExNDlSpVzPVcunSJS5cuWdSYmZl5V/42IiIiIveSeyYQnz59msDAQK5fv8758+d57LHHiI2NpWbNmqSnpxd53cGDB5k8eTKNGzfmX//6F4mJiQwaNIjffvsNb29v3n77bSIjI4mLiyM8PNzi2t27d7NmzRpsbW3p0qUL/fv35+TJk6SmprJmzRquXbtGUFAQfn5+txw7MDCQ/Px8zp49S/369Rk/fjzNmzfn8OHDLFu2jCVLluDo6EhMTAzz5s3j5Zdf5ty5c7Ro0YL33nuPRYsWERERwUcffcSSJUuYPXs2VapUYfny5cyZM4fZs2dbjJeWlsZXX31FpUqVGDRoEBMnTqRZs2Z8+umn/PTTT7Rr18587oIFC4iNjf0bfxERERGR+8M9E4hvLpkwGo1ERkbyyy+/4OPjU+x1VatWpXHjxgA0aNCAixcvmr9r3769uf37778vdG2LFi2oWLEiAG5ubly8eJEdO3YQEBCAg4MDDg4OdOzYscixby6Z+Oyzz4iPj8ff3x+AnTt3kp6eTt++fQHIy8sz1+jo6EivXr0ACAoK4oMPPsDGxoZZs2aRnJzMsWPHSElJwcam8O8h69WrR6VKlQDw9/cnLCyMjh074u/vX+hZhYaGEhQUZNGWmZnJwIEDi7wfERERkfvRPbfLhI2NDWPHjiUrK4t58+YBYDAYMJlM5nPy8vLM/+3o6Gj+7z+ed/O7P7bf7lobGxuMRuOfqnnIkCE8+OCDREVFAVBQUEBAQAAJCQkkJCTwn//8hwkTJpjvz2AwADd+PGhra0t2dja9e/cmIyODNm3aMGjQoFuOU65cOYsxFy1aRO3atYmOjubjjz+2ONfJyQlXV1eLT82aNf/UfYmIiIjcD+65QAxgZ2fH2LFj+eijj/jtt9+oXLkyJ06c4Pr161y4cIHU1NQSG7tt27Z8+eWX5ObmcuXKFTZv3mwOsLcTHh7O8uXLOXjwIJ6enmzYsIGzZ89iMpmYOHEiCxYsAODatWskJycDEB8fj6+vL2lpaRgMBoYPH26+tqCg4Lbj9enTh+zsbIYMGcKQIUP46aef/v7Ni4iIiNyH7pklE3/k6+tLixYtmDFjBhERETz55JN069aNhx9+mFatWpXYuE899RS7d+8mKCgIZ2dnqlevbjGTXJSbP3SbMmUK8+fPJywsjNDQUIxGIx4eHgwbNsx87hdffMG0adOoXr06U6ZMoXLlynh4eBAQEIDBYKBdu3bFhv6RI0cSHh6OnZ0d5cuXJyIi4m/fu4iIiMj9yGC61VoBKdLu3btJS0sjKCiIvLw8+vXrx+TJk817Dv9d7u7uHDp06K709WdlZGTg7+9Pi+G+lHMpXyY1iIiIiPX4bOiMsi4BuIdniMtKvXr1iI2NZf78+ZhMJnr16nXXwrCIiIiIlD4F4j/JxcXF/GO+klBWs8MiIiIi1uqe/FGdiIiIiMjdokAsIiIiIlZNgVhERERErJrWEEshU/u8g6ura1mXISIiIve53Pw8HOzsy7oMzRCLiIiISNn4J4RhUCAWERERESunQCwiIiIiVk2BWERERESsmgKx/KMU5OaVdQkiIiJiZbTLhBSyedQYqjiWK5Oxuy6cXybjioiIiPXSDLGIiIiIWDUFYhERERGxagrEIiIiImLVFIhFRERExKopEIuIiIiIVVMgFhERERGr9o8MxF988QXBwcH07NmTHj16MHfuXPN3gwYNolWrVuTm5lpcExgYyKBBg8zHe/bsITQ0lJ49e9K9e3cmTpxITk5OobE+/PBDfHx8CAwMJDAwkICAAHr06EFqauqfqtnPz4+MjIw/ead3bubMmXz//fcAjBs3jn379pXYWCIiIiLW5I4CcU5ODocOHcJkMnHt2rUSLSgrK4spU6Ywb948Vq9ezZIlS1i3bh2bNm0yn1OxYkW2bdtmPj569CinT582Hx88eJCwsDBGjhzJ6tWrWbVqFSaTibfffvuWYz7zzDMkJCSQkJDA+vXrCQkJITIysuRu8i/47rvvKCgoAGDSpEk89thjZVyRiIiIyP2h2Bdz7Nmzh7CwMOzs7FiyZAmBgYF8/PHHtGzZskQKOn/+PHl5eebZ3AoVKhAZGYmjo6P5nE6dOpGUlISfnx8A69ato3Pnzvzyyy8AzJs3j5CQEJo3bw6AnZ0dY8aMYfv27cWObzQayczMxNnZGYAzZ84wYcIEMjMzMRgMjBo1irZt23LhwgXGjBlDZmYm9evX5/r16wAUFBQQFRVFSkoKBQUFBAcHM2TIEHbu3Mns2bOxt7cnIyMDPz8/ypcvz8aNGwGYM2cO1apVw9vbm6effprdu3dToUIFpk6dyvfff8/+/fsZP348sbGxREREEBYWhqenJ7Nnz2b16tXY2tri4+PDmDFjOHXqFGFhYTRo0IADBw5QtWpVZsyYgYuLi/k+L126xKVLlyzuPTMz8y/9zURERETuZcXOEEdFRfHZZ5/h4uJCzZo1iYqKYtKkSSVWUKNGjfD396djx4707t2b6OhojEYjderUMZ/j6+tLSkoKeXk3XvO7efNmOnToYP7+wIEDNGnSxKLfihUr0rlz51uOeTPod+jQgQ4dOnDt2jUmT54M3JiNDQkJIT4+no8//pgJEyZw5coVZs6cSePGjUlMTGTgwIGcOXMGgGXLlgGwcuVKli9fzqZNm8xLHX744QfeffddVqxYQVxcHFWqVCE+Ph53d3fWrl0LwLlz52jRogWJiYl069aNiIgIevXqRdOmTYmIiMDd3d1c99dff01ycjIrVqxg5cqVpKens2TJEuDGLPnQoUNZs2YNTk5OJCYmWtzzggUL8Pf3t/gMHDjwT/61RERERO59xQbinJwcHn30UfPxk08+af6n+5Ly7rvvkpycTP/+/fn111/p27cvX375pfl7BwcHWrVqxY4dO/j5559xc3OjXLn/vmrYYDBYzCgX5+aSiWXLllGhQgUef/xxqlevDsCOHTuYOXMmgYGBvPDCC+Tn53PixAlSUlLo2rUrAG3atMHNzQ2Ab775huTkZAIDA+nTpw+ZmZkcOnQIgIYNG/LQQw/xwAMPULlyZby9vQGoVauWebbW0dGRXr16ARAUFMTOnTuLrPvbb7+lW7duPPDAA9jZ2RESEsI333wDQNWqVWncuDEADRo04OLFixbXhoaGsmnTJotPXFzcHT8zERERkftFsUsm7OzsuHjxIgaDAbixXrckbd68matXr9K1a1dCQkIICQlh2bJlLF++nE6dOpnP69KlC0lJSdSoUcMcTG9q2rQp+/bt48knnzS3XblyhdGjRzNz5kwcHBxuOfaDDz5IREQEzz33HK1bt8bNzQ2j0ciCBQvMyw1Onz5N1apVMRgMmEwm87W2trbAjSUTY8aMMdd67tw5KlSowJ49e7C3t7cY7+Y1v2djY2N+1kaj8Zbn3GQ0Ggu15efnA1j8D8EfawVwcnLCycmpyL5FRERErEWxM8QvvfQSzz77LKdOnWLkyJH079+fl156qcQKKleuHDExMeYdG0wmEwcOHMDDw8PiPF9fX3bu3MmWLVvw9fW1+G7IkCEsXryYvXv3ApCXl0dkZCQVK1YsMgzf1LJlS5566imio6MB8PLy4vPPPwfgyJEj9OjRg2vXruHt7U1CQgIAe/fu5fjx4+bzly1bRl5eHtnZ2QwYMIA9e/bc8f1fu3aN5ORkAOLj4833ZmtrW2hm3svLi7Vr15KTk0N+fj4rVqzAy8vrjscSERERkTuYIe7QoQOPPPII27dvx2g08sorr1C/fv0SK8jLy4uwsDCGDx9uXiPcvn17XnnlFYvzHBwczD/s++PyCHd3d6Kjo5k0aRLXrl0jLy+Ptm3bMn78+DuqYeTIkXTt2pXvv/+e8ePHM2HCBHr06AHcWFNdsWJFRowYQXh4ON26deORRx4xL5l45plnSE9PJygoiPz8fIKDg/H09Lzt0oc/+uKLL5g2bRrVq1dnypQp5mfwzjvvmI/hxt/mwIEDhISEkJ+fT7t27Xj22Wf14zgRERGRP8Fg+uO/pd/C4cOH2b59OzY2Nvj6+lK3bt1SKM06ubu7m9ccl7aMjAz8/f15+/GWVHEsV/wFJaDrwvllMq6IiIhYr2KXTCxevJjBgwdz4MAB9u7dy4ABA1i3bl1p1CYiIiIiUuKKXTLx2WefsWrVKmrUqAHAr7/+yrBhwwr9kE3ujrKaHRYRERGxVsXOEFesWNEchuHGFmHF/TBNREREROReUewMsY+PD++88w4DBw7E1taWhIQE6taty48//ghQ6AUYIiIiIiL3kmID8Zo1awDYunWrRfu//vUvDAYDmzZtKpnKRERERERKQbG7TJw/f57KlSuXVj1Shm7uMrFp0yZcXV3LpIaC3DxsHeyLP1FERETkLil2DXG3bt0YNWoUqamppVGPWDmFYRERESltxQbi5ORkvL29mTJlCj169CAuLo4rV66URm0iIiIiIiXujl7McdPOnTt56623OHfuHL169WLEiBFaTnEf+ScsmRAREREpbcXOEANs2bKFf/3rX7z++ut07NiRJUuW8NBDD/Hyyy+XdH0iIiIiIiWq2F0mOnTogIuLCwMGDCA6Oppy5W680tfd3Z2lS5eWeIEi95v8vALs7G3LugwRERH5P0UumThx4gRubm7s2rWLli1blnZdUgZuLpkICRhNxQpaClNS3prUu6xLEBERkd8pcsnEiBEjABSGRUREROS+VmQg/hO/tRMRERERuWcVuYb48uXLbNiwochg3KlTpxIrSkRERESktBQZiM+dO8fChQtv+Z3BYFAgFhEREZH7QpGBuE6dOixatKg0axERERERKXV3tA+x3PDzzz/j7u5OUlLSX7r+hRdeICsrq1D7oEGD2Llz51/q88033+TkyZO3Pefv9C8iIiJyvysyEHft2rU067gnrFixgi5duvzl/Zc//fRTatSocVdr2rlzp34AKSIiIvI3FLlkYtiwYaVZxz9eXl4eiYmJxMXF8cwzz3D8+HFq167Njh07iIyMxGQyUatWLWJiYrC3t+fdd98lNTUVe3t7Xn75Zbp27Yqfnx8LFy6kevXqjBs3jv379/Pwww9z/vx58zhz5sxh/fr1FBQU0K5dO8aMGcPJkycJCwujQYMGHDhwgKpVqzJjxgyWLVvG6dOnGTZsGHFxcXz77bfMnz+fnJwccnNzmTx5srbNExERESmGlkzcoa+//ppatWpRr4edVocAACAASURBVF49OnbsyNKlS8nNzWX06NFMmTKFxMREGjZsyMqVK1m0aBFXr15l/fr1zJ8/n1mzZpGbm2vu6+ba7PXr1zN+/HiOHz8O3HhF9v79+1m+fDmrVq0iKyuL1atXA3Dw4EGGDh3KmjVrcHJyIjExkWHDhlG9enXmzJmDs7MzS5YsYfbs2axevZrnn3+eOXPmFHk/ly5dIiMjw+KTmZlZgk9QRERE5J+p2Fc3yw0rVqyge/fuwI3lJKNHj6Zz587UqFEDDw8PAEaNGgXAiy++SN++fbGxseHBBx9k7dq1Fn2lpKTQr18/AOrWrUuLFi0A+Oabb9i7dy/BwcEA5OTkUKtWLVq1akXVqlVp3LgxAA0aNODixYsWfdrY2DBr1iySk5M5duwYKSkp2NgU/f87CxYsIDY29u8+FhEREZF7XrGBeOzYsURFRZVGLf9YZ8+eZevWrfz4448sXLgQk8nEpUuX2LJlCwaDwXze5cuXyc7Oxs7OzqI9PT2dhx56yHxsMBgs1v3a2d34MxQUFBAaGsrQoUOBG7O4tra2nD9/HkdHxyKvB8jOzqZ379707NmTNm3a4O7uTlxcXJH3FBoaSlBQkEVbZmYmAwcO/DOPRkREROSeV+ySiQMHDlj9j7YSEhLw8vJiy5YtJCcn89VXXzF8+HC2bNnC2bNnOXLkCABz585l8eLFtGnThnXr1mEymTh79izPPvusxZIJb29vEhMTMRqNnDx5kl27dgHg5eVFQkIC2dnZ5Ofn88orrxS7o4WtrS0FBQWkpaVhMBgYPnw4np6ebNiwgYKCgiKvc3JywtXV1eJTs2bNu/C0RERERO4txc4QV69enW7dutG8eXMqVKhgbh8/fnyJFvZPsnLlSl5//XWLtoEDBzJ37lw+/fRTxo4dS15eHrVr1yYqKgp7e3siIiLo2bMnAG+//TYVK1Y0XztgwAAOHz5MQEAADz/8MA0bNgTAz8+PgwcP0rdvXwoKCmjfvj1BQUG33VbtqaeeYtiwYXz66ad4eHgQEBCAwWCgXbt2pKamlsDTEBEREbm/GEzFTP8Wtc40LCysRAqSspORkYG/vz8hAaOpWKFyWZdz33prUu+yLkFERER+p9gZ4rCwMHJyckhPT6dBgwZcv36dBx54oDRqExEREREpccWuIf7hhx/o2LEjL774IqdPn+app54yr3kVEREREbnXFRuIp0yZwmeffYaLiws1a9YkKiqKSZMmlUZtIiIiIiIlrthAnJOTw6OPPmo+fvLJJ2+7e4GIiIiIyL2k2EBsZ2fHxYsXzfvqHj16tMSLEhEREREpLcX+qO6ll17i2Wef5cyZM4wcOZLt27fz3nvvlUZtIiIiIiIlrtht1+DGm9a2b9+O0WjE29ub+vXrl0ZtUspubru2adMmXF1dy7qc+1Z+XgF29rZlXYaIiIj8nyJniH/99Vfzf9vb2/PUU09ZfFerVq0SLUzkfqUwLCIi8s9SZCDu1q0bBoMBk8lETk4OFSpUwNbWlkuXLlG1alW2bdtWmnWKiIiIiJSIIgPx7t27AZgwYQKenp5069YNgE2bNrFx48bSqU5EREREpIQVu8vE/v37zWEYwN/fn4MHD5ZoUSIiIiIipaXYQGw0Gtm5c6f5eMuWLeYt2MS65OfllXUJIiIiInddsduujR8/ntdeew17e3tMJhMmk4lZs2aVRm1SRuZFvUWlCg8Uah/5P5+UQTUiIiIiJavYQHzhwgW++uorfv75ZwDc3d2xsyv2MhERERGRe0KxSyamTZuGvb09TZo0oUmTJgrDIiIiInJfKTbdNmzYkI8//pjWrVtTvnx5c3uTJk1KtDARERERkdJQbCD+4Ycf+OGHH/jPf/5jbjMYDGzatKlECxMRERERKQ3FBuLk5OTSqENEREREpEzcNhBnZWUxZ84cUlNTMRgMtGzZkhdeeIGaNWuWVn1/W0ZGBl26dKF+/frAjW3ksrOz6dWrFyNGjCiVGpYtW0b58uXp3r17oe/27t3L1KlTycrKws7OjmbNmjFmzBiqVKlSbL+DBg0iLCwMT0/PkihbRERExCoU+aO6U6dO0adPH2xsbHj11VcZPnw4JpOJ3r17c/LkydKs8W+rXr06CQkJJCQkkJiYyOLFi/nf//1ffvnll1IZf9euXeTm5hZqP3LkCC+//DLDhw8nKSmJxMRE6tWrx+DBg7l+/Xqp1CYiIiJi7YqcIZ4+fTojR46kV69e5rbOnTvTpEkTpk+fTnR0dKkUWBJ+++03TCYTFSpUAGDOnDmsX7+egoIC2rVrx5gxYzh58iQvvfQSjzzyCEeOHKFWrVpER0fj4uLCli1bmDlzJvn5+bi6uvL+++9TuXJl1q9fz/z588nJySE3N5fJkyeTk5NDcnIy3377LQ8++CDt27c31zF37lz69etH27ZtAbCxsWHYsGF8+eWXrF+/ntatW/P8889TuXJlypUrxyeffMK4cePYv38/Dz/8MOfPnzf3VdQ9/P76+fPnl+6DFhEREbkHFDlD/NNPP1mE4ZtCQkLYu3dviRZ1t50+fZrAwEC6dOmCp6cn06dPJzY2lpo1a7Jlyxb279/P8uXLWbVqFVlZWaxevRqAn3/+mQEDBrB27Vrq169PbGws586dIyYmhnnz5rFq1SratWvH1KlTMRqNLFmyhNmzZ7N69Wqef/555syZQ9u2bfHz82PEiBEWYRhg3759NGvWrFC9bdq0Yf/+/QAcO3aM6Oho5s+fz6JFiwBYv34948eP5/jx4wC3vYffX/97ly5dIiMjw+KTmZl5dx+8iIiIyD2gyBlik8lU5EUODg4lUkxJublkwmg0EhkZyS+//IKPjw8A33zzDXv37iU4OBiAnJwcatWqRatWrahbt655fW6vXr0YPXo0Pj4+nDp1isGDBwM31iQ7OztjY2PDrFmzSE5O5tixY6SkpGBjc/ttng0GA/n5+YXa8373iuSqVavi6uoKQEpKCv369QOgbt26tGjRoth7+P31v7dgwQJiY2Pv/CGKiIiI3KeKDMS2trZkZWVRo0YNi/asrKx7LhDfZGNjw9ixY+nVqxfz5s3jhRdeoKCggNDQUIYOHQrcmDm1tbXl/PnzFi8hMZlM2NraUlBQQMuWLZk9ezYA169fJzs7m+zsbHr37k3Pnj1p06YN7u7uxMXF3baeZs2asWfPHvz9/S3ad+/ezaBBgwAoV66cud1gMFj8j8rN+m53D7+//vdCQ0MJCgqyaMvMzGTgwIG3rVlERETkflPkFOYzzzzDW2+9xZUrV8xtZ8+eZezYsQwYMKBUiisJdnZ2jB07lo8++ojffvsNLy8vEhISyM7OJj8/n1deeYWkpCTgxnKDAwcOALBixQp8fX1p3rw5e/bs4dixYwB89NFHREVFkZaWhsFgYPjw4Xh6erJhwwYKCgoAzEH6j1588UVWrFjB9u3bgRuh+6OPPiInJ4eAgIBC53t7e5OYmIjRaOTkyZPs2rUL4Lb3UBQnJydcXV0tPvfS7iEiIiIid0uRM8T9+/fn+PHjtG/fnkcffZT8/HzS0tIYPHgwISEhpVnjXefr60uLFi2YMWMGERERHDx4kL59+1JQUED79u0JCgri5MmTODs7M3PmTI4fP467uzsRERGUL1+eyZMn89prr2E0GqlRowbR0dE4OTnh4eFBQEAABoOBdu3akZqaCkDbtm354IMPqFSpEl26dDHXUadOHebNm8fUqVOJiIigoKCAVq1asWjRIhwdHQvVPWDAAA4fPkxAQAAPP/wwDRs2BMDPz6/IexARERGR2zOYbrdYmBtLJH744QcAmjdvXmgJxf0qIyODwYMHW9WLSTIyMvD392dAZ08qVXig0Pcj/+eTMqhKREREpGQV+6a6GjVq0KlTp9KoRURERESk1N1+GwQr5urqalWzwyIiIiLWSoFYRERERKyaArGIiIiIWDUFYhERERGxagrEIiIiImLVit1lQqzPc2Mn3/J1z/l5edjZ25dBRSIiIiIlRzPEcscUhkVEROR+pEAsIiIiIlZNgVhERERErJoCsYiIiIhYNQViEREREbFqCsQiIiIiYtUUiEVERETEqikQi4iIiIhVUyAWEREREaumQCwiIiIiVk2BWERERESsWpkE4qFDh7Jx40bz8ZQpU2jRogW5ubnmtnbt2pGRkXHHfbq7u9/ReRkZGfj5+d15sXcoPDycp556isDAQHr06EFQUBDr1q276+OIiIiIyN1lVxaDenl5kZqaSseOHQHYsWMHjz/+OKmpqXh7e5Oenk758uVxdXUti/L+shEjRhAcHAzAiRMnGDBgAC4uLrRt27aMKxMRERGRopRJIPb29mby5MkAZGVl4eDgQOfOndm2bRve3t58//33+Pj4ALBnzx4mTZrE9evXqVy5Mu+99x516tRh0KBBODs7c/jwYaZPn27ue9euXYSHh/Ppp5/y66+/Eh0dDYCzszMxMTEA5OTk8Prrr3P48GGcnJyYNWsWlStX5quvvmL69OkYjUbc3Nx47733qFatGn5+fnTp0oUdO3YAMHnyZBo3bnzbe3Rzc2Pw4MF8/vnntG3blpSUFKZNm0ZOTg6XLl3izTffpGPHjoSHh/PAAw/w008/cenSJUaOHElCQgIHDx40f3/lyhXeeustsrKyOH36NN7e3kyaNAmDwUBMTAxJSUlUrlyZBx98ED8/P4KDg1m1ahULFizAaDTSpEkT3nnnHRwdHe/631JERETkXlcmSyaaNGnC8ePHuX79Otu2bcPHxwcfHx+2bdsGYA7Eubm5jBw5krfffpvVq1fzzDPPMHLkSHM/7u7uJCUl4eHhAcDBgwcZN24cs2fPpk6dOnz00UdMnDiR+Ph42rZty08//QTAuXPnGDp0KGvWrKFatWqsW7eOs2fPMmHCBGbNmkViYiItW7bkvffeM49Vvnx5Vq1axYgRI3jjjTfu6D4bNmzI0aNHAfj3v/9NREQEK1euJCIighkzZpjPO336NEuXLmXYsGG8+eabvPvuu6xatYply5Zx+fJlNm/ejIeHB0uXLiUpKYnvvvuOH3/8keTkZFJTU1mzZg1z5swx39/hw4dZtmwZS5YsISEhgapVqzJv3jyL2i5dukRGRobFJzMz88/+KUVERETueWUyQ2xra0vz5s3Zt28f27ZtY+DAgbi5uZGTk8PFixfZvXs348aNIy0tDScnJ5o1awZAQEAAEyZM4PLlywDm9puee+45unTpwiOPPAKAv78/YWFhdOzYEX9/f3x8fMjIyKB69ermax999FHOnz/P3r17adasmXmZRr9+/ZgzZ4657759+wLg5+dHeHg4586do0qVKsXea7ly5QCIjo7mq6++4osvvuCHH34gOzvbfI6vry8AtWrVokGDBlStWhUAFxcXLl68SPfu3dm7dy+fffYZR48e5cKFC1y9epUdO3YQEBCAg4MDDg4O5iUoO3fuJD093VxzXl5eoRntBQsWEBsbW2z9IiIiIve7MgnEcGMd8a5du9i7d695WYO3tzebNm2icuXKVKxYEaPRWOg6k8lEQUEB8N+wedPUqVMZO3Ysffr0oVGjRgwZMoQOHTrw1VdfER0dzd69e+nRowd2dv+9bYPBgMlkKjSWyWQiPz/ffPz7a4xGI7a2tsXe46FDh6hfvz4AAwYMwNPTE09PT7y9vRk9erT5PHt7+1uOc9OiRYtISkqib9++tG3blp9//hmTyYSNjc0tn1FBQQEBAQGMHz8egOzsbPMzuyk0NJSgoCCLtszMTAYOHFjsfYmIiIjcT8ps2zVvb28SEhJo2LChOQT6+Pgwf/588/rhRx55hAsXLrB3714A1q1bR61atXBxcSmyz1GjRjF+/HiMRiN9+vQhOzubIUOGMGTIEPOSgltp3rw5P/zwg3lni6VLl+Lp6Wn+fu3atQBs2LCB+vXr4+zsfNv7S0tL4/PPP6d///5cuHCBtLQ0Xn31VXx9fdm0aVOhgHo727dvp1+/fvTs2ZPr169z8OBBjEYjbdu25csvvyQ3N5crV66wefNmDAYDnp6ebNiwgbNnz2IymZg4cSILFiyw6NPJyQlXV1eLT82aNe+4JhEREZH7RZnNEDds2JALFy4wYMAAc5uXlxevvfaaeVcGBwcHpk2bxvvvv8+1a9dwdnZm2rRpt+23V69exMfHs2jRIkaOHEl4eDh2dnaUL1+eiIiIIq+rVq0a7733HmFhYeTl5VGrVi0mTZpk/n7Xrl0sX76cBx54gMjIyFv2MXPmTBYsWIDBYMDW1pY33niDli1bAtC7d2+6deuGnZ0dXl5e5OTkcPXq1Tt6VqGhoUycOJE5c+ZQsWJFWrRoQUZGBn369GH37t0EBQXh7OxM9erVcXR0pFGjRoSFhREaGorRaMTDw4Nhw4bd0VgiIiIi1sZgMplMZV3EP52fnx8LFy78x20Dt3v3btLS0ggKCiIvL49+/foxefJkGjVq9Jf6y8jIwN/fn02bNv3j7lVERESkpJTZDLH8ffXq1SM2Npb58+djMpno1avXXw7DIiIiItZKgfgOJCcnl3UJt+Ti4lJoOzURERER+XPK7Ed1IiIiIiL/BArEIiIiImLVFIhFRERExKopEIuIiIiIVVMgFhERERGrpkAsIiIiIlZNgVhERERErJoCsYiIiIhYNQViEREREbFqCsTyj5Gfn1/WJYiIiIgV0qubpZC5c+dSqVKlUh931KhRpT6miIiIiGaIRURERMSqKRCLiIiIiFVTIBYRERERq6ZALCIiIiJWTYFYRERERKyaAvEfZGRk4O7uzoQJEyzaDxw4gLu7O/Hx8X+qv/j4eMLDw+9KbYGBgX/pOj8/PzIyMu5KDSIiIiL3GwXiW3BxcWHr1q0UFBSY29atW0eVKlXKsCpISEgo0/FFRERE7kfah/gWKlSoQKNGjfjuu+/w8vICYPv27bRt2xaALVu2MHPmTPLz83F1deX999+ncuXK7Nixg8jISEwmE7Vq1SImJgaA9PR0Bg0axK+//oq3tzcRERHk5+czceJEDh8+zJkzZ3B3d+eDDz7gzJkzhIWF0aBBAw4cOEDVqlWZMWMGLi4uuLu7c+jQIS5cuMC4ceM4evQoDg4OhIeH4+3tzb///W8SEhK4du0a9vb2xMTE8Mgjj5TZcxQRERG5F2iGuAgBAQEkJSUBsHfvXtzd3bG3t+fcuXPExMQwb948Vq1aRbt27Zg6dSq5ubmMHj2aKVOmkJiYSMOGDVm5ciUAp06d4sMPP2T9+vVs2bKFw4cPs3v3buzt7Vm6dCkbNmzg8uXLfP311wAcPHiQoUOHsmbNGpycnEhMTLSobcaMGdSuXZv169cTFRXF9OnTuXLlChs3bmTRokWsWbOGp556iri4uCLv79KlS2RkZFh8MjMzS+hpioiIiPxzaYa4CH5+fkyfPh2j0cj69esJCAhg3bp1lCtXjlOnTjF48GAAjEYjzs7OHDp0iBo1auDh4QH8961r8fHxtG7dGhcXFwBq167N+fPneeKJJ3BxcSEuLo6jR4+SlpbG1atXAahatSqNGzcGoEGDBly8eNGitu+++46pU6cC4O7uztKlSwGIiYlh7dq1pKWlsXXrVnMtt7JgwQJiY2Pv1uMSERERuWcpEBfh5rKJ1NRUvv32W0aNGsW6desoKCigZcuWzJ49G4Dr16+TnZ3N6dOnMRgM5usvX75MdnY2AHZ2/33MBoMBk8nEpk2bmDlzJoMHDyY4OJjz589jMpkAcHR0LHT+79nZ2VmM9csvv1CuXDlCQ0N59tln8fX1pVq1ahw4cKDI+wsNDSUoKMiiLTMzk4EDB/7ZRyUiIiJyT9OSidsICAggJiaGpk2bmkPt9evX2bNnD8eOHQPgo48+Iioqinr16nH27FmOHDkCwNy5c1m8eHGRfX/zzTcEBAQQEhKCk5MTO3futPgR3+20bt2atWvXAjfC8AsvvMD+/fupU6cOQ4YM4bHHHmPjxo237c/JyQlXV1eLT82aNe9ofBEREZH7iWaIb6NDhw6MGzeOV1991dxWrVo1Jk+ezGuvvYbRaKRGjRpER0fj6OhIdHQ0Y8eOJS8vj9q1axMVFWVeh/xHffr0YfTo0axduxZ7e3tatmx5x1ujjRgxgvHjx9OzZ0/s7OyIiorCw8ODJUuW0LVrV0wmE23atOHw4cN35TmIiIiI3M8Mpj/+e7xYrYyMDPz9/enfvz+VKlUq9fFvrrsWERERKU1aMiEiIiIiVk2BWERERESsmgKxiIiIiFg1BWIRERERsWoKxCIiIiJi1RSIRURERMSqaR9iKeT555/H1dW11MfNz8+3eKufiIiISGnQDLH8YygMi4iISFlQIBYRERERq6ZALCIiIiJWTYFYRERERKyaArGIiIiIWDUFYhERERGxagrEIiIiImLVFIhFRERExKopEIuIiIiIVVMgFhERERGrpkAsIiIiIlbN6gPx0KFD2bhxo/l4ypQptGjRgtzcXHNbu3btyMjIwM/Pj65duxIYGEi3bt0ICwvj4sWL5Obm0qJFCy5cuGC+Jjg4mKFDh5qPjx49ip+fX6Hx8/LymDZtGp06daJHjx707t2bdevW3VHtO3fuZNCgQX/ltkVERETk/1h9IPby8iI1NdV8vGPHDh5//HFzW3p6OuXLl8fV1RWAOXPmkJCQwNq1a3nooYf45JNPcHBwoGXLluzZsweAc+fOAXDs2DGuXbsGQGpqKm3bti00/ttvv83x48eJj48nMTGRadOmMXPmTFatWlWi9y0iIiIiN1h9IPb29mb37t0AZGVl4eDgQOfOndm2bRsA33//PT4+PoWuMxqNZGdnU61aNeBGsN61axcA27dvx8vLi5YtW5KSklJkPydOnCApKYlJkyZRsWJFANzc3HjzzTeJjY0FIDw8nOHDhxMQEEBycjLbtm2jW7duBAcHs2zZMnNf6enpDB06lKCgIPr3789PP/10y+tFRERExJLVB+ImTZpw/Phxrl+/zrZt2/Dx8cHHx6fIQDxs2DACAwPx9fVl+/btdOnSBbAMxNu2baN9+/YW/ezatQtvb2+Lsffv30/9+vUpX768RXvr1q05ceKEeQmGi4sL69evp127doSHhzNz5kzi4+MpV66c+Zo33niDMWPGsHLlSt5//31ef/1183c3r//9ko1Lly6RkZFh8cnMzPzbz1NERETkXmNX1gWUNVtbW5o3b86+ffvYtm0bAwcOxM3NjZycHC5evMju3bsZN26c+fw5c+aYl0/87//+L8899xzr1q2jSZMmpKenk5ubS2pqKu+//z716tVj4cKFZGZm4uzsjIuLi8XYBoOBgoKCQjXl5+ebvwdo1qwZAIcOHaJ69erUr18fgKCgIGbMmEF2djb79+/nzTffNPdx9epVzp8/b3H97y1YsMA8Cy0iIiJizaw+EMN/Z3f37t1LdHQ0cGMpxaZNm6hcubJ5OcMf9enThylTpnD+/HmqVKlCs2bNSEhIoG7dujg4OFCzZk2MRiNbt2695bKLZs2akZaWxsWLF3F2dja37969Gzc3N3PbzZlgg8GAyWQyn2drawvcWL7h4OBAQkKC+bvMzExzAP/9TPJNoaGhBAUFWbRlZmYycODA4h+YiIiIyH3E6pdMwI3wm5CQQMOGDbGzu/H/CD4+PsyfP/+WQfamb775hoceeogqVaqY+/nss89o166d+RxPT08WLlx4y35q1apFjx49GDduHNnZ2QAcP36c//mf/yEsLKzQ+e7u7pw5c4aDBw8CsHbtWgAqVarE/2/v/kPqqv84jj/Ve5XGLDP8ldpG0YL8owWLuRBlk+n0eh0zo9D8gZQR+2NBM7RaLloJTtzY1h/CghrdyJhzw2VuK3CBCdaoxqDFqFk63XXmfmnOXb2f/tj3e5lT22DqvfO8HiB4Pp577+fzfvGBt/cePUuXLvU1xB0dHbdtbO+//34SEhImfcXGxv7nY0REREQWIr1DDCxbtoxLly5RUFDgG0tOTub111+f8p8hysvLsdvtBAcHExISQn19ve9nq1at4v3335/U/KakpNDU1MTy5cunfe3q6moaGhrIz88nJCSE0NBQNm3aRHZ29pRz7XY79fX1VFRUYLPZePLJJ30/2759O1u3bmXv3r3Y7XZ27Njhu+RCRERERGYWZG7+DF4srbe3l/T0dL799lvfddIiIiIiC50umRARERERS1NDLCIiIiKWpoZYRERERCxNDbGIiIiIWJoaYhERERGxNDXEIiIiImJpaohFRERExNJ0Yw7xmZiYAG7cwllERERkoYmNjfXdlfhmaojFp7u7G+C2t30WERERuRfNdPMxNcTik5iYCMC+ffuIj4/382wEbrxbX1hYiMvlIjY21t/TEZRJoFEegUeZBBblMdlMNVBDLD6hoaEAxMfH69bNASY2NlaZBBhlEliUR+BRJoFFefw3/VGdiIiIiFiaGmIRERERsTQ1xCIiIiJiaSFbt27d6u9JSOAICwtj5cqVhIWF+Xsq8j/KJPAok8CiPAKPMgksyuP2gowxxt+TEBERERHxF10yISIiIiKWpoZYRERERCxNDbH4tLS0kJ2dTUZGBi6Xy9/TWXCKiopwOBysX7+e9evX88svv8xY8++//x6n00lGRgY7duzwjf/666/k5eWRmZnJ22+/zfj4OAB9fX0UFhaybt06XnvtNUZGRuZ9ffeK4eFhcnJy6O3tBWav1leuXKG8vJysrCwKCwu5cOECANevX6eiooKsrCw2bNjA77//Ps8rDny3ZlJVVUVGRoZvrxw7dgyY+6wE9uzZg8PhwOFwUFtbC2iP+Nt0mWiPzAEjYow5f/68Wb16tbl48aIZGRkxTqfTnDlzxt/TWjC8Xq9JSUkxHo/HNzZTzUdHR01aWpr566+/jMfjMWVlZaa9vd0YY4zD4TA//fSTMcaYqqoq43K5jDHGlJeXLmZ3LAAABw9JREFUm8OHDxtjjNmzZ4+pra2d5xXeG37++WeTk5NjkpKSTE9Pz6zW+r333jMNDQ3GGGOam5vNpk2bjDHG7N2712zZssUYY0xXV5d5/vnn52/B94BbMzHGmJycHON2uyedNx9ZWV1HR4d54YUXzNjYmLl+/bopLi42LS0t2iN+NF0mR48e1R6ZA3qHWIAbv1UmJycTERHBokWLyMzMpK2tzd/TWjD++OMPAMrKysjNzeWzzz6bseYnT55kyZIlJCYmYrPZcDqdtLW1ce7cOa5du8by5csByMvLo62tDY/Hww8//EBmZuakcZnqyy+/pLq6mujoaIBZrXV7eztOpxOAnJwcvvvuOzweD+3t7eTm5gLwzDPPMDQ0RF9f33wvPWDdmsno6Ch9fX289dZbOJ1Odu3ahdfrnZesrC4qKorKykpCQ0Ox2+089thjdHd3a4/40XSZ9PX1aY/MAd26WQAYGBggKirKdxwdHc3Jkyf9OKOF5cqVK6xatYotW7bg8XgoLi4mKytr2ppPl4Xb7Z4yHhUVhdvt5uLFiyxevBibzTZpXKb64IMPJh3PZq1vfozNZmPx4sUMDQ1N+1znz5/n4YcfnrN13ktuzWRwcJDk5GSqq6sJDw/n1VdfZf/+/SxatGjOs4qJiZnr5Qa0xx9/3Pd9d3c3X3/9NS+99JL2iB9Nl4nL5aKrq0t7ZJbpHWIBwOv1EhQU5Ds2xkw6lrvz9NNPU1tbS3h4OJGRkeTn57Nr165paz5TFjONT5eVsrszc1lrYwzBwcFTHvP/cZleYmIiH330EdHR0dx3330UFRVx/PjxeclKbjhz5gxlZWW8+eabJCYmao8EgJszefTRR7VH5sDCXp3csdjY2EkXzV+4cMH3EabcvR9//JHOzk7fsTGG+Pj4aWs+Uxa3jg8ODhIdHU1kZCRXr15lYmJi0vlye7NZ6+joaAYHBwEYHx9nZGSEiIgIYmJiGBgYmPJcMr3ffvuNI0eO+I6NMdhstnnJSuDEiROUlpbyxhtvsGHDBu2RAHBrJtojc0MNsQDw7LPP0tnZydDQEKOjoxw9epTU1FR/T2vBuHr1KrW1tYyNjTE8PExzczPbt2+ftuZPPfUUZ8+e5c8//2RiYoLDhw+TmppKfHw8YWFhnDhxAoBDhw6RmpqK3W5nxYoVtLa2AnDw4EFld4dms9ZpaWkcPHgQgNbWVlasWIHdbictLY1Dhw4BN34xCgsL00fB/8EYw4cffsjly5fxeDw0Njaydu3aecnK6vr7+9m4cSN1dXU4HA5Ae8TfpstEe2Ru6E514tPS0kJDQwMej4f8/HxeeeUVf09pQdm5cydHjhzB6/VSUFBASUnJjDXv7OykpqaGsbEx0tLSqKqqIigoiNOnT/POO+8wPDxMUlISNTU1hIaGcu7cOSorK/n777+Ji4ujvr6eBx54wM8rDlxr1qxh3759JCQkzFqtL126RGVlJT09PYSHh1NXV0dCQgJjY2O8++67nDp1itDQULZt20ZSUpK/SxBwbs7E5XLhcrkYHx8nIyODzZs3A7O3L2bKyuq2bdtGU1MTjzzyiG/sxRdfZOnSpdojfjJTJl6vV3tklqkhFhERERFL0yUTIiIiImJpaohFRERExNLUEIuIiIiIpakhFhERERFLU0MsIiIiIpamhlhERO4ZZWVlDA0N+XsaIrLAqCEWEZF7RkdHh7+nICILkBpiERGZFfv378fhcOB0OikuLqa/v5/GxkZycnLIzc2lrKyMs2fPAlBZWcnHH3/se+zNx2vWrGH37t0UFBSwevVqdu7cCUBVVRUAJSUl9Pf3z/PqRGQhs/l7AiIicu87ffo0dXV1NDc3ExcXxyeffEJpaSler5fGxkYiIyM5cOAAGzdu5Kuvvrrt8/3zzz98/vnnuN1u1q5dy3PPPUdNTQ0HDhzg008/JTIych5WJSJWoXeIRUTkrnV2dpKSkkJcXBwApaWlpKenk52d7Wte8/LycLvd9Pb23vb50tPTAYiJieGhhx7i8uXLczd5EbE8NcQiInLXQkJCCAoK8h1fu3aNnp6eKecZYxgfHycoKAhjjG/c4/FMOi8sLMz3/a3niojMNjXEIiJy11auXElnZycDAwMAfPHFFxw/fpzW1lbff4VoamoiIiKCJUuW8OCDD3Lq1CkA3G43XV1dd/Q6ISEhjI+Pz80iRMSydA2xiIjctSeeeIKKigpefvllAKKiojh27BjffPMNJSUleL1eIiMjaWhoIDg4mKKiIjZv3kxmZiYJCQkkJyff0eusW7eOoqIidu/ezbJly+ZySSJiIUFGn0OJiIiIiIXpkgkRERERsTQ1xCIiIiJiaWqIRURERMTS1BCLiIiIiKWpIRYRERERS1NDLCIiIiKWpoZYRERERCxNDbGIiIiIWNq/JvdRGkV6A44AAAAASUVORK5CYII=">
            <a:extLst>
              <a:ext uri="{FF2B5EF4-FFF2-40B4-BE49-F238E27FC236}">
                <a16:creationId xmlns:a16="http://schemas.microsoft.com/office/drawing/2014/main" id="{8B31F9E4-560C-48E0-9BD9-BFF171317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F3FAD-D044-454D-9C69-5CF40812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23" y="3276600"/>
            <a:ext cx="9467474" cy="27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9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 :1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/>
              <a:t>Geological based customer analysis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8902" y="831286"/>
            <a:ext cx="4016206" cy="51954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Identifying the ownership pattern of cars throughout the country</a:t>
            </a:r>
          </a:p>
          <a:p>
            <a:pPr marL="0" indent="0">
              <a:buNone/>
            </a:pPr>
            <a:r>
              <a:rPr lang="en-IN" dirty="0"/>
              <a:t>This also captures the problem wherein information regarding the spending patterns can be identified</a:t>
            </a:r>
          </a:p>
          <a:p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F2EC-1014-47A3-9A4E-8B7CF0C6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42" y="2116439"/>
            <a:ext cx="10386266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Clean_Location_Area</a:t>
            </a:r>
            <a:r>
              <a:rPr lang="en-US" dirty="0"/>
              <a:t>      -  Filtering Pin code and location based data from external 			        source (</a:t>
            </a:r>
            <a:r>
              <a:rPr lang="en-US" dirty="0" err="1"/>
              <a:t>pgeocode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Service_Time_Hours</a:t>
            </a:r>
            <a:r>
              <a:rPr lang="en-US" dirty="0"/>
              <a:t>           - Converting (Invoice </a:t>
            </a:r>
            <a:r>
              <a:rPr lang="en-US" dirty="0" err="1"/>
              <a:t>Date,Time</a:t>
            </a:r>
            <a:r>
              <a:rPr lang="en-US" dirty="0"/>
              <a:t>) to (</a:t>
            </a:r>
            <a:r>
              <a:rPr lang="en-US" dirty="0" err="1"/>
              <a:t>JobCard</a:t>
            </a:r>
            <a:r>
              <a:rPr lang="en-US" dirty="0"/>
              <a:t> Date, Time) 			        into hours</a:t>
            </a:r>
          </a:p>
          <a:p>
            <a:pPr marL="0" indent="0">
              <a:buNone/>
            </a:pPr>
            <a:r>
              <a:rPr lang="en-US" dirty="0"/>
              <a:t>LTV (for Running Repairs)  - Invoice No * Total Value</a:t>
            </a:r>
          </a:p>
          <a:p>
            <a:pPr marL="0" indent="0">
              <a:buNone/>
            </a:pPr>
            <a:r>
              <a:rPr lang="en-US" dirty="0"/>
              <a:t>LTV Binned		      -  Low, Medium, &amp; High</a:t>
            </a:r>
          </a:p>
        </p:txBody>
      </p:sp>
    </p:spTree>
    <p:extLst>
      <p:ext uri="{BB962C8B-B14F-4D97-AF65-F5344CB8AC3E}">
        <p14:creationId xmlns:p14="http://schemas.microsoft.com/office/powerpoint/2010/main" val="212153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Selected for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F2EC-1014-47A3-9A4E-8B7CF0C6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</a:t>
            </a:r>
          </a:p>
          <a:p>
            <a:r>
              <a:rPr lang="en-US" dirty="0"/>
              <a:t>Model</a:t>
            </a:r>
          </a:p>
          <a:p>
            <a:r>
              <a:rPr lang="en-US" dirty="0" err="1"/>
              <a:t>Clean_Location_Area</a:t>
            </a:r>
            <a:endParaRPr lang="en-US" dirty="0"/>
          </a:p>
          <a:p>
            <a:r>
              <a:rPr lang="en-US" dirty="0"/>
              <a:t>Customer No.</a:t>
            </a:r>
          </a:p>
          <a:p>
            <a:r>
              <a:rPr lang="en-US" dirty="0"/>
              <a:t>Invoice No.</a:t>
            </a:r>
          </a:p>
          <a:p>
            <a:r>
              <a:rPr lang="en-US" dirty="0"/>
              <a:t>Total Value</a:t>
            </a:r>
          </a:p>
          <a:p>
            <a:r>
              <a:rPr lang="en-US" dirty="0" err="1"/>
              <a:t>Service_Time_Hours</a:t>
            </a:r>
            <a:endParaRPr lang="en-US" dirty="0"/>
          </a:p>
          <a:p>
            <a:r>
              <a:rPr lang="en-US" dirty="0"/>
              <a:t>LTV (for Running Repairs)</a:t>
            </a:r>
          </a:p>
          <a:p>
            <a:r>
              <a:rPr lang="en-US" dirty="0"/>
              <a:t>LTV Binned</a:t>
            </a: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with Random Forest Classifier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2C9411-3641-4DB0-B70B-B0960AAED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31790"/>
              </p:ext>
            </p:extLst>
          </p:nvPr>
        </p:nvGraphicFramePr>
        <p:xfrm>
          <a:off x="2493593" y="1775824"/>
          <a:ext cx="7265774" cy="3306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365">
                  <a:extLst>
                    <a:ext uri="{9D8B030D-6E8A-4147-A177-3AD203B41FA5}">
                      <a16:colId xmlns:a16="http://schemas.microsoft.com/office/drawing/2014/main" val="3967002442"/>
                    </a:ext>
                  </a:extLst>
                </a:gridCol>
                <a:gridCol w="1609357">
                  <a:extLst>
                    <a:ext uri="{9D8B030D-6E8A-4147-A177-3AD203B41FA5}">
                      <a16:colId xmlns:a16="http://schemas.microsoft.com/office/drawing/2014/main" val="3264652169"/>
                    </a:ext>
                  </a:extLst>
                </a:gridCol>
                <a:gridCol w="1254350">
                  <a:extLst>
                    <a:ext uri="{9D8B030D-6E8A-4147-A177-3AD203B41FA5}">
                      <a16:colId xmlns:a16="http://schemas.microsoft.com/office/drawing/2014/main" val="120003822"/>
                    </a:ext>
                  </a:extLst>
                </a:gridCol>
                <a:gridCol w="1159684">
                  <a:extLst>
                    <a:ext uri="{9D8B030D-6E8A-4147-A177-3AD203B41FA5}">
                      <a16:colId xmlns:a16="http://schemas.microsoft.com/office/drawing/2014/main" val="4024388204"/>
                    </a:ext>
                  </a:extLst>
                </a:gridCol>
                <a:gridCol w="1136018">
                  <a:extLst>
                    <a:ext uri="{9D8B030D-6E8A-4147-A177-3AD203B41FA5}">
                      <a16:colId xmlns:a16="http://schemas.microsoft.com/office/drawing/2014/main" val="617498465"/>
                    </a:ext>
                  </a:extLst>
                </a:gridCol>
              </a:tblGrid>
              <a:tr h="472336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Precision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Recall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905655"/>
                  </a:ext>
                </a:extLst>
              </a:tr>
              <a:tr h="47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490625"/>
                  </a:ext>
                </a:extLst>
              </a:tr>
              <a:tr h="47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608719"/>
                  </a:ext>
                </a:extLst>
              </a:tr>
              <a:tr h="47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8749836"/>
                  </a:ext>
                </a:extLst>
              </a:tr>
              <a:tr h="47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Accuracy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26249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3457536"/>
                  </a:ext>
                </a:extLst>
              </a:tr>
              <a:tr h="47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Macro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9645597"/>
                  </a:ext>
                </a:extLst>
              </a:tr>
              <a:tr h="4723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Weighted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26249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4855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10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with </a:t>
            </a:r>
            <a:r>
              <a:rPr lang="en-US" dirty="0" err="1"/>
              <a:t>XGb</a:t>
            </a:r>
            <a:r>
              <a:rPr lang="en-US" dirty="0"/>
              <a:t> classifier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2C9411-3641-4DB0-B70B-B0960AAED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140118"/>
              </p:ext>
            </p:extLst>
          </p:nvPr>
        </p:nvGraphicFramePr>
        <p:xfrm>
          <a:off x="2493593" y="1744360"/>
          <a:ext cx="7265773" cy="294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365">
                  <a:extLst>
                    <a:ext uri="{9D8B030D-6E8A-4147-A177-3AD203B41FA5}">
                      <a16:colId xmlns:a16="http://schemas.microsoft.com/office/drawing/2014/main" val="3967002442"/>
                    </a:ext>
                  </a:extLst>
                </a:gridCol>
                <a:gridCol w="1609357">
                  <a:extLst>
                    <a:ext uri="{9D8B030D-6E8A-4147-A177-3AD203B41FA5}">
                      <a16:colId xmlns:a16="http://schemas.microsoft.com/office/drawing/2014/main" val="3264652169"/>
                    </a:ext>
                  </a:extLst>
                </a:gridCol>
                <a:gridCol w="1254351">
                  <a:extLst>
                    <a:ext uri="{9D8B030D-6E8A-4147-A177-3AD203B41FA5}">
                      <a16:colId xmlns:a16="http://schemas.microsoft.com/office/drawing/2014/main" val="120003822"/>
                    </a:ext>
                  </a:extLst>
                </a:gridCol>
                <a:gridCol w="1159684">
                  <a:extLst>
                    <a:ext uri="{9D8B030D-6E8A-4147-A177-3AD203B41FA5}">
                      <a16:colId xmlns:a16="http://schemas.microsoft.com/office/drawing/2014/main" val="4024388204"/>
                    </a:ext>
                  </a:extLst>
                </a:gridCol>
                <a:gridCol w="1136016">
                  <a:extLst>
                    <a:ext uri="{9D8B030D-6E8A-4147-A177-3AD203B41FA5}">
                      <a16:colId xmlns:a16="http://schemas.microsoft.com/office/drawing/2014/main" val="617498465"/>
                    </a:ext>
                  </a:extLst>
                </a:gridCol>
              </a:tblGrid>
              <a:tr h="42116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Precision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Recall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905655"/>
                  </a:ext>
                </a:extLst>
              </a:tr>
              <a:tr h="421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0.98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0.77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490625"/>
                  </a:ext>
                </a:extLst>
              </a:tr>
              <a:tr h="421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608719"/>
                  </a:ext>
                </a:extLst>
              </a:tr>
              <a:tr h="421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8749836"/>
                  </a:ext>
                </a:extLst>
              </a:tr>
              <a:tr h="421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Accuracy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26249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3457536"/>
                  </a:ext>
                </a:extLst>
              </a:tr>
              <a:tr h="421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Macro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9645597"/>
                  </a:ext>
                </a:extLst>
              </a:tr>
              <a:tr h="421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Weighted avg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26249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4855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72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Selected for modeling </a:t>
            </a:r>
            <a:r>
              <a:rPr lang="en-US" dirty="0" err="1"/>
              <a:t>wcss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F2EC-1014-47A3-9A4E-8B7CF0C6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13271" cy="3760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revenue         -  Total revenue of customer </a:t>
            </a:r>
          </a:p>
          <a:p>
            <a:r>
              <a:rPr lang="en-US" dirty="0"/>
              <a:t>Total Servicing </a:t>
            </a:r>
            <a:r>
              <a:rPr lang="en-US" dirty="0" err="1"/>
              <a:t>Hrs</a:t>
            </a:r>
            <a:r>
              <a:rPr lang="en-US" dirty="0"/>
              <a:t>  - average servicing time for q-cuts of 0.5, 0.25, 0.5, 0.75, 0.95</a:t>
            </a:r>
          </a:p>
          <a:p>
            <a:r>
              <a:rPr lang="en-US" dirty="0"/>
              <a:t>Customer Count   - Total unique customer count</a:t>
            </a:r>
          </a:p>
          <a:p>
            <a:r>
              <a:rPr lang="en-US" dirty="0"/>
              <a:t>Cust Type	       - Customer type </a:t>
            </a:r>
          </a:p>
          <a:p>
            <a:r>
              <a:rPr lang="en-US" dirty="0"/>
              <a:t>Order type             -  type of order </a:t>
            </a:r>
          </a:p>
          <a:p>
            <a:r>
              <a:rPr lang="en-US" dirty="0" err="1"/>
              <a:t>Clean_city</a:t>
            </a:r>
            <a:r>
              <a:rPr lang="en-US" dirty="0"/>
              <a:t>    	        - clean city with external sources </a:t>
            </a:r>
          </a:p>
          <a:p>
            <a:r>
              <a:rPr lang="en-US" dirty="0"/>
              <a:t>Model   	         - Type of car model arrived </a:t>
            </a:r>
          </a:p>
          <a:p>
            <a:r>
              <a:rPr lang="en-US" dirty="0"/>
              <a:t>Make  	         - Name of manufacture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4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with rule based clustering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02668-35DE-42E7-AE7D-9D1D9B8A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99" y="2638216"/>
            <a:ext cx="5609548" cy="2177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28A8B-8459-4AC6-862B-515D2120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39" y="2638216"/>
            <a:ext cx="5090562" cy="22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with rule based clustering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0F4D-014D-485E-9F99-F32A1A66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42" y="1867286"/>
            <a:ext cx="4210892" cy="2800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62F36-8F78-41CE-95FF-1487159D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447" y="1867285"/>
            <a:ext cx="6025204" cy="28004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84232-50BE-4EE3-B5C2-500E04E469E6}"/>
              </a:ext>
            </a:extLst>
          </p:cNvPr>
          <p:cNvSpPr/>
          <p:nvPr/>
        </p:nvSpPr>
        <p:spPr>
          <a:xfrm>
            <a:off x="911442" y="4908377"/>
            <a:ext cx="774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Applied elbow method  to determine optimum number of clusters   </a:t>
            </a:r>
          </a:p>
        </p:txBody>
      </p:sp>
    </p:spTree>
    <p:extLst>
      <p:ext uri="{BB962C8B-B14F-4D97-AF65-F5344CB8AC3E}">
        <p14:creationId xmlns:p14="http://schemas.microsoft.com/office/powerpoint/2010/main" val="3057597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475" y="946628"/>
            <a:ext cx="5711810" cy="58758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8432" y="1817070"/>
            <a:ext cx="7588390" cy="39415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set was large but has many short comings , lack of consistency , invalid entries , and inaccurate entries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South states has a lot better revenue generation and good order rate , which is inversely proportional to North counterpart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recurring order customer is very less with respect to regular customer. Many customer have single order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convert one timer order customers into multiple to regular customer , by providing discounts 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Encouraging existing customer to bring new customers  by providing them offers, discounts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 :2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/>
              <a:t> Market Segmentation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8902" y="831286"/>
            <a:ext cx="4016206" cy="519542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Customer Lifetime value prediction </a:t>
            </a:r>
          </a:p>
          <a:p>
            <a:pPr marL="0" indent="0">
              <a:buNone/>
            </a:pPr>
            <a:r>
              <a:rPr lang="en-US" spc="200" dirty="0"/>
              <a:t>Based on CLV cluster the customer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14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00" y="3135207"/>
            <a:ext cx="546099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PS :3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/>
              <a:t> type of order each state receives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8902" y="831286"/>
            <a:ext cx="4016206" cy="5195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could potentially give information about how Mahindra First Choice needs to be prepared to tackle various seasonal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5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5AB2-1ACC-4753-AC5B-21393943F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7061" y="1069848"/>
            <a:ext cx="4677878" cy="143753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1DD1F-E691-4C65-90A2-A11F1E0B2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225" y="3429001"/>
            <a:ext cx="2105161" cy="1200329"/>
          </a:xfrm>
        </p:spPr>
        <p:txBody>
          <a:bodyPr>
            <a:normAutofit/>
          </a:bodyPr>
          <a:lstStyle/>
          <a:p>
            <a:r>
              <a:rPr lang="en-IN" b="1" dirty="0"/>
              <a:t>Customer Data</a:t>
            </a:r>
          </a:p>
          <a:p>
            <a:r>
              <a:rPr lang="en-IN" sz="1050" b="1" dirty="0"/>
              <a:t>(</a:t>
            </a:r>
            <a:r>
              <a:rPr lang="en" sz="1050" dirty="0">
                <a:latin typeface="Open Sans SemiBold"/>
                <a:ea typeface="Open Sans SemiBold"/>
                <a:cs typeface="Open Sans SemiBold"/>
                <a:sym typeface="Open Sans SemiBold"/>
              </a:rPr>
              <a:t>55533*10</a:t>
            </a:r>
            <a:r>
              <a:rPr lang="en-IN" sz="1050" b="1" dirty="0"/>
              <a:t>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5A71F-BDCF-44BB-8FD9-A5BD7707BEA9}"/>
              </a:ext>
            </a:extLst>
          </p:cNvPr>
          <p:cNvSpPr/>
          <p:nvPr/>
        </p:nvSpPr>
        <p:spPr>
          <a:xfrm>
            <a:off x="4270407" y="3429001"/>
            <a:ext cx="18582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INVOICE</a:t>
            </a:r>
          </a:p>
          <a:p>
            <a:r>
              <a:rPr lang="en-IN" sz="2400" b="1" dirty="0"/>
              <a:t> DATA</a:t>
            </a:r>
          </a:p>
          <a:p>
            <a:r>
              <a:rPr lang="en-IN" sz="1050" b="1" dirty="0"/>
              <a:t>(</a:t>
            </a:r>
            <a:r>
              <a:rPr lang="en" sz="1050" dirty="0">
                <a:latin typeface="Open Sans SemiBold"/>
                <a:ea typeface="Open Sans SemiBold"/>
                <a:cs typeface="Open Sans SemiBold"/>
                <a:sym typeface="Open Sans SemiBold"/>
              </a:rPr>
              <a:t>984741 *59 </a:t>
            </a:r>
            <a:r>
              <a:rPr lang="en-IN" sz="1050" b="1" dirty="0"/>
              <a:t>)</a:t>
            </a: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1A571-FA35-4E02-A6BC-82D5C0D4E8B0}"/>
              </a:ext>
            </a:extLst>
          </p:cNvPr>
          <p:cNvSpPr/>
          <p:nvPr/>
        </p:nvSpPr>
        <p:spPr>
          <a:xfrm>
            <a:off x="6576738" y="3429000"/>
            <a:ext cx="1858201" cy="13619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MATERIAL </a:t>
            </a:r>
          </a:p>
          <a:p>
            <a:r>
              <a:rPr lang="en-IN" sz="2400" b="1" dirty="0"/>
              <a:t>INVENTORY</a:t>
            </a:r>
          </a:p>
          <a:p>
            <a:r>
              <a:rPr lang="en-IN" sz="2400" b="1" dirty="0"/>
              <a:t> DATA</a:t>
            </a:r>
          </a:p>
          <a:p>
            <a:r>
              <a:rPr lang="en-IN" sz="1050" b="1" dirty="0"/>
              <a:t>(</a:t>
            </a:r>
            <a:r>
              <a:rPr lang="en" sz="1050" dirty="0">
                <a:latin typeface="Open Sans SemiBold"/>
                <a:ea typeface="Open Sans SemiBold"/>
                <a:cs typeface="Open Sans SemiBold"/>
                <a:sym typeface="Open Sans SemiBold"/>
              </a:rPr>
              <a:t>5619484*5</a:t>
            </a:r>
            <a:r>
              <a:rPr lang="en-IN" sz="1050" b="1" dirty="0"/>
              <a:t>)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C1CB6-E9FA-4D0B-976C-3F749A0FDDC5}"/>
              </a:ext>
            </a:extLst>
          </p:cNvPr>
          <p:cNvSpPr/>
          <p:nvPr/>
        </p:nvSpPr>
        <p:spPr>
          <a:xfrm>
            <a:off x="8883069" y="3429001"/>
            <a:ext cx="185820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PLANT </a:t>
            </a:r>
          </a:p>
          <a:p>
            <a:r>
              <a:rPr lang="en-IN" sz="2400" b="1" dirty="0"/>
              <a:t>DATA</a:t>
            </a:r>
          </a:p>
          <a:p>
            <a:r>
              <a:rPr lang="en-IN" sz="1050" b="1" dirty="0"/>
              <a:t>(</a:t>
            </a:r>
            <a:r>
              <a:rPr lang="en" sz="1050" dirty="0">
                <a:latin typeface="Open Sans SemiBold"/>
                <a:ea typeface="Open Sans SemiBold"/>
                <a:cs typeface="Open Sans SemiBold"/>
                <a:sym typeface="Open Sans SemiBold"/>
              </a:rPr>
              <a:t>483*14</a:t>
            </a:r>
            <a:r>
              <a:rPr lang="en-IN" sz="1050" b="1" dirty="0"/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781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Customer data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/>
          <a:lstStyle/>
          <a:p>
            <a:r>
              <a:rPr lang="en-US" dirty="0"/>
              <a:t>Business Partner </a:t>
            </a:r>
          </a:p>
          <a:p>
            <a:r>
              <a:rPr lang="en-US" dirty="0"/>
              <a:t>Customer No.</a:t>
            </a:r>
          </a:p>
          <a:p>
            <a:r>
              <a:rPr lang="en-US" dirty="0"/>
              <a:t>Partner Type</a:t>
            </a:r>
          </a:p>
          <a:p>
            <a:r>
              <a:rPr lang="en-US" dirty="0"/>
              <a:t>Data Origin</a:t>
            </a:r>
          </a:p>
          <a:p>
            <a:r>
              <a:rPr lang="en-US" dirty="0"/>
              <a:t>Title </a:t>
            </a:r>
          </a:p>
          <a:p>
            <a:r>
              <a:rPr lang="en-US" dirty="0"/>
              <a:t>Marital Status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Date Of Birth</a:t>
            </a:r>
          </a:p>
          <a:p>
            <a:r>
              <a:rPr lang="en-US" dirty="0"/>
              <a:t>Death Date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Invoice Data</a:t>
            </a:r>
          </a:p>
        </p:txBody>
      </p:sp>
      <p:sp>
        <p:nvSpPr>
          <p:cNvPr id="12" name="Content Placeholder 16">
            <a:extLst>
              <a:ext uri="{FF2B5EF4-FFF2-40B4-BE49-F238E27FC236}">
                <a16:creationId xmlns:a16="http://schemas.microsoft.com/office/drawing/2014/main" id="{84BB5D0C-7813-4710-B066-54283A3A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2303" y="642551"/>
            <a:ext cx="6004697" cy="5581574"/>
          </a:xfrm>
        </p:spPr>
        <p:txBody>
          <a:bodyPr>
            <a:normAutofit/>
          </a:bodyPr>
          <a:lstStyle/>
          <a:p>
            <a:r>
              <a:rPr lang="en-US" dirty="0"/>
              <a:t>Area / Locality</a:t>
            </a:r>
          </a:p>
          <a:p>
            <a:r>
              <a:rPr lang="en-US" dirty="0"/>
              <a:t>CITY</a:t>
            </a:r>
          </a:p>
          <a:p>
            <a:r>
              <a:rPr lang="en-US" dirty="0"/>
              <a:t>Customer No.</a:t>
            </a:r>
          </a:p>
          <a:p>
            <a:r>
              <a:rPr lang="en-US" dirty="0"/>
              <a:t>District</a:t>
            </a:r>
          </a:p>
          <a:p>
            <a:r>
              <a:rPr lang="en-US" dirty="0"/>
              <a:t>KMs Reading </a:t>
            </a:r>
          </a:p>
          <a:p>
            <a:r>
              <a:rPr lang="en-US" dirty="0"/>
              <a:t>Make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Order Type</a:t>
            </a:r>
          </a:p>
          <a:p>
            <a:r>
              <a:rPr lang="en-US" dirty="0"/>
              <a:t>Parts Total</a:t>
            </a:r>
          </a:p>
          <a:p>
            <a:r>
              <a:rPr lang="en-US" dirty="0"/>
              <a:t>Pin code</a:t>
            </a:r>
          </a:p>
          <a:p>
            <a:r>
              <a:rPr lang="en-US" dirty="0"/>
              <a:t>Total Amt </a:t>
            </a:r>
            <a:r>
              <a:rPr lang="en-US" dirty="0" err="1"/>
              <a:t>Wtd</a:t>
            </a:r>
            <a:r>
              <a:rPr lang="en-US" dirty="0"/>
              <a:t> Tax.</a:t>
            </a:r>
          </a:p>
        </p:txBody>
      </p:sp>
    </p:spTree>
    <p:extLst>
      <p:ext uri="{BB962C8B-B14F-4D97-AF65-F5344CB8AC3E}">
        <p14:creationId xmlns:p14="http://schemas.microsoft.com/office/powerpoint/2010/main" val="417993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Plant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Plant  </a:t>
            </a:r>
          </a:p>
          <a:p>
            <a:r>
              <a:rPr lang="en-US" dirty="0"/>
              <a:t>Name 1   </a:t>
            </a:r>
          </a:p>
          <a:p>
            <a:r>
              <a:rPr lang="en-US" dirty="0"/>
              <a:t>Valuation Area</a:t>
            </a:r>
          </a:p>
          <a:p>
            <a:r>
              <a:rPr lang="en-US" dirty="0"/>
              <a:t>Customer no. - plant </a:t>
            </a:r>
          </a:p>
          <a:p>
            <a:r>
              <a:rPr lang="en-US" dirty="0"/>
              <a:t>Vendor number plant   </a:t>
            </a:r>
          </a:p>
          <a:p>
            <a:r>
              <a:rPr lang="en-US" dirty="0"/>
              <a:t>Factory calendar   Name 2 </a:t>
            </a:r>
          </a:p>
          <a:p>
            <a:r>
              <a:rPr lang="en-US" dirty="0"/>
              <a:t>House number and street   </a:t>
            </a:r>
          </a:p>
          <a:p>
            <a:r>
              <a:rPr lang="en-US" dirty="0"/>
              <a:t>PO Box   </a:t>
            </a:r>
          </a:p>
          <a:p>
            <a:r>
              <a:rPr lang="en-US" dirty="0"/>
              <a:t>Postal Code   </a:t>
            </a:r>
          </a:p>
          <a:p>
            <a:r>
              <a:rPr lang="en-US" dirty="0"/>
              <a:t>City </a:t>
            </a:r>
          </a:p>
          <a:p>
            <a:r>
              <a:rPr lang="en-US" dirty="0"/>
              <a:t>Sales organization   </a:t>
            </a:r>
          </a:p>
          <a:p>
            <a:r>
              <a:rPr lang="en-US" dirty="0"/>
              <a:t>State </a:t>
            </a:r>
          </a:p>
        </p:txBody>
      </p:sp>
    </p:spTree>
    <p:extLst>
      <p:ext uri="{BB962C8B-B14F-4D97-AF65-F5344CB8AC3E}">
        <p14:creationId xmlns:p14="http://schemas.microsoft.com/office/powerpoint/2010/main" val="234801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MATERIAL </a:t>
            </a:r>
            <a:br>
              <a:rPr lang="en-IN" dirty="0"/>
            </a:br>
            <a:r>
              <a:rPr lang="en-IN" dirty="0"/>
              <a:t>INVENTORY</a:t>
            </a:r>
            <a:br>
              <a:rPr lang="en-IN" dirty="0"/>
            </a:br>
            <a:r>
              <a:rPr lang="en-IN" dirty="0"/>
              <a:t>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DBM Order </a:t>
            </a:r>
          </a:p>
          <a:p>
            <a:r>
              <a:rPr lang="en-US" dirty="0"/>
              <a:t>Order Item </a:t>
            </a:r>
          </a:p>
          <a:p>
            <a:r>
              <a:rPr lang="en-US" dirty="0"/>
              <a:t>Material</a:t>
            </a:r>
          </a:p>
          <a:p>
            <a:r>
              <a:rPr lang="en-US" dirty="0"/>
              <a:t>Labor Value Number </a:t>
            </a:r>
          </a:p>
          <a:p>
            <a:r>
              <a:rPr lang="en-US" dirty="0"/>
              <a:t>Description </a:t>
            </a:r>
          </a:p>
          <a:p>
            <a:r>
              <a:rPr lang="en-US" dirty="0"/>
              <a:t>Item Category </a:t>
            </a:r>
          </a:p>
          <a:p>
            <a:r>
              <a:rPr lang="en-US" dirty="0"/>
              <a:t>Order Quantity</a:t>
            </a:r>
          </a:p>
          <a:p>
            <a:r>
              <a:rPr lang="en-US" dirty="0"/>
              <a:t>Target quantity UoM </a:t>
            </a:r>
          </a:p>
          <a:p>
            <a:r>
              <a:rPr lang="en-US" dirty="0"/>
              <a:t>Net value</a:t>
            </a:r>
          </a:p>
        </p:txBody>
      </p:sp>
    </p:spTree>
    <p:extLst>
      <p:ext uri="{BB962C8B-B14F-4D97-AF65-F5344CB8AC3E}">
        <p14:creationId xmlns:p14="http://schemas.microsoft.com/office/powerpoint/2010/main" val="2324537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906</Words>
  <Application>Microsoft Macintosh PowerPoint</Application>
  <PresentationFormat>Widescreen</PresentationFormat>
  <Paragraphs>204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Open Sans SemiBold</vt:lpstr>
      <vt:lpstr>RetrospectVTI</vt:lpstr>
      <vt:lpstr>Capstone project, Mahindra first choice</vt:lpstr>
      <vt:lpstr>PS :1 Geological based customer analysis </vt:lpstr>
      <vt:lpstr>PS :2  Market Segmentation</vt:lpstr>
      <vt:lpstr>PS :3  type of order each state receives</vt:lpstr>
      <vt:lpstr>Data Sets</vt:lpstr>
      <vt:lpstr>Customer data</vt:lpstr>
      <vt:lpstr>Invoice Data</vt:lpstr>
      <vt:lpstr>Plant</vt:lpstr>
      <vt:lpstr>MATERIAL  INVENTORY  DATA</vt:lpstr>
      <vt:lpstr>EDA </vt:lpstr>
      <vt:lpstr>Order type frequency</vt:lpstr>
      <vt:lpstr>Maker’s count of cars</vt:lpstr>
      <vt:lpstr>Plant’s Sales organization count</vt:lpstr>
      <vt:lpstr>State-wise plant count</vt:lpstr>
      <vt:lpstr>State-wise maker's percentage distributions</vt:lpstr>
      <vt:lpstr>State-wise maker’s COUNT distributions</vt:lpstr>
      <vt:lpstr>State-wise Order Type percentage distributions</vt:lpstr>
      <vt:lpstr>State-wise order types received count distributions</vt:lpstr>
      <vt:lpstr>Month wise order type counts</vt:lpstr>
      <vt:lpstr>Feature engineering</vt:lpstr>
      <vt:lpstr>Feature Selected for modeling</vt:lpstr>
      <vt:lpstr>Model results with Random Forest Classifier</vt:lpstr>
      <vt:lpstr>Model results with XGb classifier</vt:lpstr>
      <vt:lpstr>Feature Selected for modeling wcss</vt:lpstr>
      <vt:lpstr>Model results with rule based clustering </vt:lpstr>
      <vt:lpstr>Model results with rule based clustering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2020-06-13T00:18:31Z</dcterms:created>
  <dcterms:modified xsi:type="dcterms:W3CDTF">2023-09-23T22:28:19Z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