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Average" panose="020B0604020202020204" charset="0"/>
      <p:regular r:id="rId30"/>
    </p:embeddedFont>
    <p:embeddedFont>
      <p:font typeface="Oswal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34858d1df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34858d1d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fa465238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fa465238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fa465238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fa465238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fa465238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fa465238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fa88fa87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fa88fa8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fa88fa87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fa88fa87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fa465238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fa465238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fa465238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fa465238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fa465238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fa465238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fa465238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fa465238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fa329610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fa329610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fa465238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fa465238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fa570006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fa570006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fa570006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fa570006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fa570006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fa570006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fa570006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fa570006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fa570006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fa570006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fa570006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fa570006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fa88fa87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fa88fa87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34858d1d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34858d1d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34858d1d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34858d1d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34858d1d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34858d1d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34858d1d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34858d1d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34858d1d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34858d1d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34858d1d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34858d1d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34858d1d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34858d1d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Sales Analysis for Automobile Company</a:t>
            </a:r>
            <a:endParaRPr/>
          </a:p>
        </p:txBody>
      </p:sp>
      <p:sp>
        <p:nvSpPr>
          <p:cNvPr id="60" name="Google Shape;60;p13"/>
          <p:cNvSpPr txBox="1">
            <a:spLocks noGrp="1"/>
          </p:cNvSpPr>
          <p:nvPr>
            <p:ph type="subTitle" idx="1"/>
          </p:nvPr>
        </p:nvSpPr>
        <p:spPr>
          <a:xfrm>
            <a:off x="671250" y="3174875"/>
            <a:ext cx="7801500" cy="2186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t>				                                   Name: </a:t>
            </a:r>
            <a:r>
              <a:rPr lang="en-GB" sz="1200" dirty="0" err="1"/>
              <a:t>Adit</a:t>
            </a:r>
            <a:r>
              <a:rPr lang="en-GB" sz="1200" dirty="0"/>
              <a:t> Deshpande</a:t>
            </a:r>
          </a:p>
          <a:p>
            <a:pPr marL="0" lvl="0" indent="0" algn="l"/>
            <a:r>
              <a:rPr lang="en-GB" sz="1200" dirty="0"/>
              <a:t>			                                                           Student No:</a:t>
            </a:r>
            <a:r>
              <a:rPr lang="en-IN" dirty="0"/>
              <a:t> </a:t>
            </a:r>
            <a:r>
              <a:rPr lang="en-IN" sz="1200" dirty="0"/>
              <a:t>10505324</a:t>
            </a:r>
            <a:endParaRPr lang="en-GB" sz="1200" dirty="0"/>
          </a:p>
          <a:p>
            <a:pPr marL="0" lvl="0" indent="0" algn="l"/>
            <a:r>
              <a:rPr lang="en-GB" sz="1200" dirty="0"/>
              <a:t>                                                                                                                                   Name: Ali </a:t>
            </a:r>
            <a:r>
              <a:rPr lang="en-GB" sz="1200" dirty="0" err="1"/>
              <a:t>Asgar</a:t>
            </a:r>
            <a:endParaRPr lang="en-GB" sz="1200" dirty="0"/>
          </a:p>
          <a:p>
            <a:pPr marL="0" lvl="0" indent="0" algn="l"/>
            <a:r>
              <a:rPr lang="en-GB" sz="1200" dirty="0"/>
              <a:t>			                                                           Student No: 10532445 					                                   Name: Natraj</a:t>
            </a:r>
          </a:p>
          <a:p>
            <a:pPr marL="0" lvl="0" indent="0" algn="l"/>
            <a:r>
              <a:rPr lang="en-GB" sz="1200" dirty="0"/>
              <a:t>			                                                           Student No: 10534918 </a:t>
            </a:r>
            <a:r>
              <a:rPr lang="en-GB" sz="1400" dirty="0"/>
              <a:t>		   </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Visualization 1</a:t>
            </a:r>
            <a:endParaRPr/>
          </a:p>
        </p:txBody>
      </p:sp>
      <p:sp>
        <p:nvSpPr>
          <p:cNvPr id="123" name="Google Shape;123;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24" name="Google Shape;124;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this Visualization, we are visualizing the Total number of Customers by Country. As most of our customers are from the USA and Europe that is the reason we have used Treemap to understand the count of the Customers in a particular Country.</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25" name="Google Shape;125;p22"/>
          <p:cNvPicPr preferRelativeResize="0"/>
          <p:nvPr/>
        </p:nvPicPr>
        <p:blipFill>
          <a:blip r:embed="rId3">
            <a:alphaModFix/>
          </a:blip>
          <a:stretch>
            <a:fillRect/>
          </a:stretch>
        </p:blipFill>
        <p:spPr>
          <a:xfrm>
            <a:off x="311700" y="1152475"/>
            <a:ext cx="4520699" cy="3416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Visualization 2</a:t>
            </a:r>
            <a:endParaRPr/>
          </a:p>
        </p:txBody>
      </p:sp>
      <p:sp>
        <p:nvSpPr>
          <p:cNvPr id="131" name="Google Shape;131;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32" name="Google Shape;132;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This is the Visualization for the Number of Units sold per Vendor. The graph gives a clear idea about the Vendor who sold the maximum units.</a:t>
            </a:r>
            <a:endParaRPr/>
          </a:p>
        </p:txBody>
      </p:sp>
      <p:pic>
        <p:nvPicPr>
          <p:cNvPr id="133" name="Google Shape;133;p23"/>
          <p:cNvPicPr preferRelativeResize="0"/>
          <p:nvPr/>
        </p:nvPicPr>
        <p:blipFill>
          <a:blip r:embed="rId3">
            <a:alphaModFix/>
          </a:blip>
          <a:stretch>
            <a:fillRect/>
          </a:stretch>
        </p:blipFill>
        <p:spPr>
          <a:xfrm>
            <a:off x="311700" y="1152475"/>
            <a:ext cx="42603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Visualization 3</a:t>
            </a:r>
            <a:endParaRPr/>
          </a:p>
        </p:txBody>
      </p:sp>
      <p:sp>
        <p:nvSpPr>
          <p:cNvPr id="139" name="Google Shape;139;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40" name="Google Shape;140;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graph shows the Sales trend by Weekday or Weekend. By this graph, we can see that most of the sales are happening on the Weekday. Also, Cars are mostly bought by the customers on Weekday and Plane on the weekends. This analysis can be used for marketing purposes as well.</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1" name="Google Shape;141;p24"/>
          <p:cNvPicPr preferRelativeResize="0"/>
          <p:nvPr/>
        </p:nvPicPr>
        <p:blipFill>
          <a:blip r:embed="rId3">
            <a:alphaModFix/>
          </a:blip>
          <a:stretch>
            <a:fillRect/>
          </a:stretch>
        </p:blipFill>
        <p:spPr>
          <a:xfrm>
            <a:off x="311700" y="1152475"/>
            <a:ext cx="4520699"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Visualization 4</a:t>
            </a:r>
            <a:endParaRPr/>
          </a:p>
        </p:txBody>
      </p:sp>
      <p:sp>
        <p:nvSpPr>
          <p:cNvPr id="147" name="Google Shape;147;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48" name="Google Shape;148;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Visual is about the Revenue Generated by Country. A Bubble graph is used in this Visual. The Bigger Bubbles show the name of the and year which has generated the maximum revenue, Similarly, the smaller bubbles show the minimum revenue.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9" name="Google Shape;149;p25"/>
          <p:cNvPicPr preferRelativeResize="0"/>
          <p:nvPr/>
        </p:nvPicPr>
        <p:blipFill>
          <a:blip r:embed="rId3">
            <a:alphaModFix/>
          </a:blip>
          <a:stretch>
            <a:fillRect/>
          </a:stretch>
        </p:blipFill>
        <p:spPr>
          <a:xfrm>
            <a:off x="311700" y="1152475"/>
            <a:ext cx="4521775"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Relational DB vs Graph DB</a:t>
            </a:r>
            <a:endParaRPr/>
          </a:p>
        </p:txBody>
      </p:sp>
      <p:sp>
        <p:nvSpPr>
          <p:cNvPr id="155" name="Google Shape;155;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GB"/>
              <a:t>Relational</a:t>
            </a:r>
            <a:endParaRPr/>
          </a:p>
          <a:p>
            <a:pPr marL="457200" lvl="0" indent="-317500" algn="l" rtl="0">
              <a:lnSpc>
                <a:spcPct val="150000"/>
              </a:lnSpc>
              <a:spcBef>
                <a:spcPts val="0"/>
              </a:spcBef>
              <a:spcAft>
                <a:spcPts val="0"/>
              </a:spcAft>
              <a:buSzPts val="1400"/>
              <a:buChar char="●"/>
            </a:pPr>
            <a:r>
              <a:rPr lang="en-GB"/>
              <a:t>Tables</a:t>
            </a:r>
            <a:endParaRPr/>
          </a:p>
          <a:p>
            <a:pPr marL="457200" lvl="0" indent="-317500" algn="l" rtl="0">
              <a:lnSpc>
                <a:spcPct val="150000"/>
              </a:lnSpc>
              <a:spcBef>
                <a:spcPts val="0"/>
              </a:spcBef>
              <a:spcAft>
                <a:spcPts val="0"/>
              </a:spcAft>
              <a:buSzPts val="1400"/>
              <a:buChar char="●"/>
            </a:pPr>
            <a:r>
              <a:rPr lang="en-GB"/>
              <a:t>Schema with Nullables</a:t>
            </a:r>
            <a:endParaRPr/>
          </a:p>
          <a:p>
            <a:pPr marL="457200" lvl="0" indent="-317500" algn="l" rtl="0">
              <a:lnSpc>
                <a:spcPct val="150000"/>
              </a:lnSpc>
              <a:spcBef>
                <a:spcPts val="0"/>
              </a:spcBef>
              <a:spcAft>
                <a:spcPts val="0"/>
              </a:spcAft>
              <a:buSzPts val="1400"/>
              <a:buChar char="●"/>
            </a:pPr>
            <a:r>
              <a:rPr lang="en-GB"/>
              <a:t>Relation with Foreign Keys</a:t>
            </a:r>
            <a:endParaRPr/>
          </a:p>
          <a:p>
            <a:pPr marL="457200" lvl="0" indent="-317500" algn="l" rtl="0">
              <a:lnSpc>
                <a:spcPct val="150000"/>
              </a:lnSpc>
              <a:spcBef>
                <a:spcPts val="0"/>
              </a:spcBef>
              <a:spcAft>
                <a:spcPts val="0"/>
              </a:spcAft>
              <a:buSzPts val="1400"/>
              <a:buChar char="●"/>
            </a:pPr>
            <a:r>
              <a:rPr lang="en-GB"/>
              <a:t>Queries with Joins are sometime slow</a:t>
            </a:r>
            <a:endParaRPr/>
          </a:p>
          <a:p>
            <a:pPr marL="457200" lvl="0" indent="-317500" algn="l" rtl="0">
              <a:lnSpc>
                <a:spcPct val="150000"/>
              </a:lnSpc>
              <a:spcBef>
                <a:spcPts val="0"/>
              </a:spcBef>
              <a:spcAft>
                <a:spcPts val="0"/>
              </a:spcAft>
              <a:buSzPts val="1400"/>
              <a:buChar char="●"/>
            </a:pPr>
            <a:r>
              <a:rPr lang="en-GB"/>
              <a:t>Highly Structured Data</a:t>
            </a:r>
            <a:endParaRPr/>
          </a:p>
        </p:txBody>
      </p:sp>
      <p:sp>
        <p:nvSpPr>
          <p:cNvPr id="156" name="Google Shape;156;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GB"/>
              <a:t>Graph</a:t>
            </a:r>
            <a:endParaRPr/>
          </a:p>
          <a:p>
            <a:pPr marL="457200" lvl="0" indent="-317500" algn="l" rtl="0">
              <a:lnSpc>
                <a:spcPct val="150000"/>
              </a:lnSpc>
              <a:spcBef>
                <a:spcPts val="0"/>
              </a:spcBef>
              <a:spcAft>
                <a:spcPts val="0"/>
              </a:spcAft>
              <a:buSzPts val="1400"/>
              <a:buChar char="●"/>
            </a:pPr>
            <a:r>
              <a:rPr lang="en-GB"/>
              <a:t>Nodes</a:t>
            </a:r>
            <a:endParaRPr/>
          </a:p>
          <a:p>
            <a:pPr marL="457200" lvl="0" indent="-317500" algn="l" rtl="0">
              <a:lnSpc>
                <a:spcPct val="150000"/>
              </a:lnSpc>
              <a:spcBef>
                <a:spcPts val="0"/>
              </a:spcBef>
              <a:spcAft>
                <a:spcPts val="0"/>
              </a:spcAft>
              <a:buSzPts val="1400"/>
              <a:buChar char="●"/>
            </a:pPr>
            <a:r>
              <a:rPr lang="en-GB"/>
              <a:t>No Schema</a:t>
            </a:r>
            <a:endParaRPr/>
          </a:p>
          <a:p>
            <a:pPr marL="457200" lvl="0" indent="-317500" algn="l" rtl="0">
              <a:lnSpc>
                <a:spcPct val="150000"/>
              </a:lnSpc>
              <a:spcBef>
                <a:spcPts val="0"/>
              </a:spcBef>
              <a:spcAft>
                <a:spcPts val="0"/>
              </a:spcAft>
              <a:buSzPts val="1400"/>
              <a:buChar char="●"/>
            </a:pPr>
            <a:r>
              <a:rPr lang="en-GB"/>
              <a:t>Relation is First Class Citizen</a:t>
            </a:r>
            <a:endParaRPr/>
          </a:p>
          <a:p>
            <a:pPr marL="457200" lvl="0" indent="-317500" algn="l" rtl="0">
              <a:lnSpc>
                <a:spcPct val="150000"/>
              </a:lnSpc>
              <a:spcBef>
                <a:spcPts val="0"/>
              </a:spcBef>
              <a:spcAft>
                <a:spcPts val="0"/>
              </a:spcAft>
              <a:buSzPts val="1400"/>
              <a:buChar char="●"/>
            </a:pPr>
            <a:r>
              <a:rPr lang="en-GB"/>
              <a:t>Faster Queries</a:t>
            </a:r>
            <a:endParaRPr/>
          </a:p>
          <a:p>
            <a:pPr marL="457200" lvl="0" indent="-317500" algn="l" rtl="0">
              <a:lnSpc>
                <a:spcPct val="150000"/>
              </a:lnSpc>
              <a:spcBef>
                <a:spcPts val="0"/>
              </a:spcBef>
              <a:spcAft>
                <a:spcPts val="0"/>
              </a:spcAft>
              <a:buSzPts val="1400"/>
              <a:buChar char="●"/>
            </a:pPr>
            <a:r>
              <a:rPr lang="en-GB"/>
              <a:t>Semi Structured Data with relationships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Graph Database Stores Data?</a:t>
            </a:r>
            <a:endParaRPr/>
          </a:p>
        </p:txBody>
      </p:sp>
      <p:sp>
        <p:nvSpPr>
          <p:cNvPr id="162" name="Google Shape;16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Native Database essentially store the data into two different pieces.</a:t>
            </a:r>
            <a:endParaRPr/>
          </a:p>
          <a:p>
            <a:pPr marL="457200" lvl="0" indent="-342900" algn="l" rtl="0">
              <a:lnSpc>
                <a:spcPct val="150000"/>
              </a:lnSpc>
              <a:spcBef>
                <a:spcPts val="0"/>
              </a:spcBef>
              <a:spcAft>
                <a:spcPts val="0"/>
              </a:spcAft>
              <a:buSzPts val="1800"/>
              <a:buChar char="●"/>
            </a:pPr>
            <a:r>
              <a:rPr lang="en-GB"/>
              <a:t>Nodes Store the information about the various entities in the system while Relationships store information about the relationships that connect the node.</a:t>
            </a:r>
            <a:endParaRPr/>
          </a:p>
          <a:p>
            <a:pPr marL="457200" lvl="0" indent="-342900" algn="l" rtl="0">
              <a:lnSpc>
                <a:spcPct val="150000"/>
              </a:lnSpc>
              <a:spcBef>
                <a:spcPts val="0"/>
              </a:spcBef>
              <a:spcAft>
                <a:spcPts val="0"/>
              </a:spcAft>
              <a:buSzPts val="1800"/>
              <a:buChar char="●"/>
            </a:pPr>
            <a:r>
              <a:rPr lang="en-GB"/>
              <a:t>Nodes also store the “id’s” if the nodes and relationships that each node is involved in and each relationships stores the source and destination node.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SSRS Report 1</a:t>
            </a:r>
            <a:endParaRPr/>
          </a:p>
        </p:txBody>
      </p:sp>
      <p:sp>
        <p:nvSpPr>
          <p:cNvPr id="168" name="Google Shape;168;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69" name="Google Shape;169;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an SSRS Report for Sales Analysis and it shows sales by city. From this analysis, we can observe that Paris has done the most sales compared to all the cities. Tokyo has done good sales compared to the number of employees in the city. If the number of employees is increased in Tokyo then there is a good chance of Generating more Revenue.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70" name="Google Shape;170;p28"/>
          <p:cNvPicPr preferRelativeResize="0"/>
          <p:nvPr/>
        </p:nvPicPr>
        <p:blipFill>
          <a:blip r:embed="rId3">
            <a:alphaModFix/>
          </a:blip>
          <a:stretch>
            <a:fillRect/>
          </a:stretch>
        </p:blipFill>
        <p:spPr>
          <a:xfrm>
            <a:off x="311700" y="1152475"/>
            <a:ext cx="3999900" cy="2490425"/>
          </a:xfrm>
          <a:prstGeom prst="rect">
            <a:avLst/>
          </a:prstGeom>
          <a:noFill/>
          <a:ln>
            <a:noFill/>
          </a:ln>
        </p:spPr>
      </p:pic>
      <p:pic>
        <p:nvPicPr>
          <p:cNvPr id="171" name="Google Shape;171;p28"/>
          <p:cNvPicPr preferRelativeResize="0"/>
          <p:nvPr/>
        </p:nvPicPr>
        <p:blipFill>
          <a:blip r:embed="rId4">
            <a:alphaModFix/>
          </a:blip>
          <a:stretch>
            <a:fillRect/>
          </a:stretch>
        </p:blipFill>
        <p:spPr>
          <a:xfrm>
            <a:off x="311700" y="3642900"/>
            <a:ext cx="3999900" cy="925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SSRS Report 2</a:t>
            </a:r>
            <a:endParaRPr/>
          </a:p>
          <a:p>
            <a:pPr marL="0" lvl="0" indent="0" algn="ctr" rtl="0">
              <a:spcBef>
                <a:spcPts val="0"/>
              </a:spcBef>
              <a:spcAft>
                <a:spcPts val="0"/>
              </a:spcAft>
              <a:buNone/>
            </a:pPr>
            <a:endParaRPr/>
          </a:p>
        </p:txBody>
      </p:sp>
      <p:sp>
        <p:nvSpPr>
          <p:cNvPr id="177" name="Google Shape;177;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78" name="Google Shape;178;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report is of Sales of Product from different ProductLine in Different countries. With the help of this report, we can analyze the less popular Product in a particular country and can try to promote less popular products.</a:t>
            </a:r>
            <a:endParaRPr/>
          </a:p>
          <a:p>
            <a:pPr marL="0" lvl="0" indent="0" algn="l" rtl="0">
              <a:spcBef>
                <a:spcPts val="1600"/>
              </a:spcBef>
              <a:spcAft>
                <a:spcPts val="0"/>
              </a:spcAft>
              <a:buNone/>
            </a:pPr>
            <a:r>
              <a:rPr lang="en-GB"/>
              <a:t>For Example, Hong Kong is a tourist place and also has a coastal area, Considering this product like Ship and Classic Cars can be promoted to boost sales.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79" name="Google Shape;179;p29"/>
          <p:cNvPicPr preferRelativeResize="0"/>
          <p:nvPr/>
        </p:nvPicPr>
        <p:blipFill>
          <a:blip r:embed="rId3">
            <a:alphaModFix/>
          </a:blip>
          <a:stretch>
            <a:fillRect/>
          </a:stretch>
        </p:blipFill>
        <p:spPr>
          <a:xfrm>
            <a:off x="311700" y="1521075"/>
            <a:ext cx="3999900" cy="1104900"/>
          </a:xfrm>
          <a:prstGeom prst="rect">
            <a:avLst/>
          </a:prstGeom>
          <a:noFill/>
          <a:ln>
            <a:noFill/>
          </a:ln>
        </p:spPr>
      </p:pic>
      <p:pic>
        <p:nvPicPr>
          <p:cNvPr id="180" name="Google Shape;180;p29"/>
          <p:cNvPicPr preferRelativeResize="0"/>
          <p:nvPr/>
        </p:nvPicPr>
        <p:blipFill>
          <a:blip r:embed="rId4">
            <a:alphaModFix/>
          </a:blip>
          <a:stretch>
            <a:fillRect/>
          </a:stretch>
        </p:blipFill>
        <p:spPr>
          <a:xfrm>
            <a:off x="311700" y="3129325"/>
            <a:ext cx="3999900" cy="110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SSRS Report 3</a:t>
            </a:r>
            <a:endParaRPr/>
          </a:p>
          <a:p>
            <a:pPr marL="0" lvl="0" indent="0" algn="ctr" rtl="0">
              <a:spcBef>
                <a:spcPts val="0"/>
              </a:spcBef>
              <a:spcAft>
                <a:spcPts val="0"/>
              </a:spcAft>
              <a:buNone/>
            </a:pPr>
            <a:endParaRPr/>
          </a:p>
        </p:txBody>
      </p:sp>
      <p:sp>
        <p:nvSpPr>
          <p:cNvPr id="186" name="Google Shape;186;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87" name="Google Shape;187;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Report shows the number of units sold by each Vendor to the company over a period of 3 years from the year 2003 to 2005.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8" name="Google Shape;188;p30"/>
          <p:cNvPicPr preferRelativeResize="0"/>
          <p:nvPr/>
        </p:nvPicPr>
        <p:blipFill>
          <a:blip r:embed="rId3">
            <a:alphaModFix/>
          </a:blip>
          <a:stretch>
            <a:fillRect/>
          </a:stretch>
        </p:blipFill>
        <p:spPr>
          <a:xfrm>
            <a:off x="311700" y="1152475"/>
            <a:ext cx="4139400" cy="1246500"/>
          </a:xfrm>
          <a:prstGeom prst="rect">
            <a:avLst/>
          </a:prstGeom>
          <a:noFill/>
          <a:ln>
            <a:noFill/>
          </a:ln>
        </p:spPr>
      </p:pic>
      <p:pic>
        <p:nvPicPr>
          <p:cNvPr id="189" name="Google Shape;189;p30"/>
          <p:cNvPicPr preferRelativeResize="0"/>
          <p:nvPr/>
        </p:nvPicPr>
        <p:blipFill>
          <a:blip r:embed="rId4">
            <a:alphaModFix/>
          </a:blip>
          <a:stretch>
            <a:fillRect/>
          </a:stretch>
        </p:blipFill>
        <p:spPr>
          <a:xfrm>
            <a:off x="311700" y="2398975"/>
            <a:ext cx="4126830" cy="1246500"/>
          </a:xfrm>
          <a:prstGeom prst="rect">
            <a:avLst/>
          </a:prstGeom>
          <a:noFill/>
          <a:ln>
            <a:noFill/>
          </a:ln>
        </p:spPr>
      </p:pic>
      <p:pic>
        <p:nvPicPr>
          <p:cNvPr id="190" name="Google Shape;190;p30"/>
          <p:cNvPicPr preferRelativeResize="0"/>
          <p:nvPr/>
        </p:nvPicPr>
        <p:blipFill>
          <a:blip r:embed="rId5">
            <a:alphaModFix/>
          </a:blip>
          <a:stretch>
            <a:fillRect/>
          </a:stretch>
        </p:blipFill>
        <p:spPr>
          <a:xfrm>
            <a:off x="311700" y="3659800"/>
            <a:ext cx="4139400" cy="1177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SSRS Report 4</a:t>
            </a:r>
            <a:endParaRPr dirty="0"/>
          </a:p>
        </p:txBody>
      </p:sp>
      <p:sp>
        <p:nvSpPr>
          <p:cNvPr id="196" name="Google Shape;196;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7" name="Google Shape;197;p31"/>
          <p:cNvPicPr preferRelativeResize="0"/>
          <p:nvPr/>
        </p:nvPicPr>
        <p:blipFill>
          <a:blip r:embed="rId3">
            <a:alphaModFix/>
          </a:blip>
          <a:stretch>
            <a:fillRect/>
          </a:stretch>
        </p:blipFill>
        <p:spPr>
          <a:xfrm>
            <a:off x="311700" y="2848500"/>
            <a:ext cx="4024450" cy="1720375"/>
          </a:xfrm>
          <a:prstGeom prst="rect">
            <a:avLst/>
          </a:prstGeom>
          <a:noFill/>
          <a:ln>
            <a:noFill/>
          </a:ln>
        </p:spPr>
      </p:pic>
      <p:pic>
        <p:nvPicPr>
          <p:cNvPr id="198" name="Google Shape;198;p31"/>
          <p:cNvPicPr preferRelativeResize="0"/>
          <p:nvPr/>
        </p:nvPicPr>
        <p:blipFill rotWithShape="1">
          <a:blip r:embed="rId4">
            <a:alphaModFix/>
          </a:blip>
          <a:srcRect t="68021"/>
          <a:stretch/>
        </p:blipFill>
        <p:spPr>
          <a:xfrm>
            <a:off x="311700" y="1152475"/>
            <a:ext cx="4024450" cy="1532237"/>
          </a:xfrm>
          <a:prstGeom prst="rect">
            <a:avLst/>
          </a:prstGeom>
          <a:noFill/>
          <a:ln>
            <a:noFill/>
          </a:ln>
        </p:spPr>
      </p:pic>
      <p:sp>
        <p:nvSpPr>
          <p:cNvPr id="199" name="Google Shape;199;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report shows information about customer's sales in different countries. From the report we can see that in some countries the company has only one customer. The Company can look at this situation as an opportunity to develop more business in countries like Hong Kong, Ireland, Switzerland, etc.</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a:t>Dataset</a:t>
            </a:r>
            <a:endParaRPr sz="300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The Dataset has Sales Details of an Automobile Company that deals with large scale vehicles to various other Companies.</a:t>
            </a:r>
            <a:endParaRPr/>
          </a:p>
          <a:p>
            <a:pPr marL="457200" lvl="0" indent="-342900" algn="l" rtl="0">
              <a:lnSpc>
                <a:spcPct val="150000"/>
              </a:lnSpc>
              <a:spcBef>
                <a:spcPts val="0"/>
              </a:spcBef>
              <a:spcAft>
                <a:spcPts val="0"/>
              </a:spcAft>
              <a:buSzPts val="1800"/>
              <a:buChar char="●"/>
            </a:pPr>
            <a:r>
              <a:rPr lang="en-GB"/>
              <a:t>The Company is a Fleet management company which means buying and selling a large number of Vehicles.</a:t>
            </a:r>
            <a:endParaRPr/>
          </a:p>
          <a:p>
            <a:pPr marL="457200" lvl="0" indent="-342900" algn="l" rtl="0">
              <a:lnSpc>
                <a:spcPct val="150000"/>
              </a:lnSpc>
              <a:spcBef>
                <a:spcPts val="0"/>
              </a:spcBef>
              <a:spcAft>
                <a:spcPts val="0"/>
              </a:spcAft>
              <a:buSzPts val="1800"/>
              <a:buChar char="●"/>
            </a:pPr>
            <a:r>
              <a:rPr lang="en-GB"/>
              <a:t> The process includes Customers, Vendors, Employees who sell the Vehicles.</a:t>
            </a:r>
            <a:endParaRPr/>
          </a:p>
          <a:p>
            <a:pPr marL="457200" lvl="0" indent="-342900" algn="l" rtl="0">
              <a:lnSpc>
                <a:spcPct val="150000"/>
              </a:lnSpc>
              <a:spcBef>
                <a:spcPts val="0"/>
              </a:spcBef>
              <a:spcAft>
                <a:spcPts val="0"/>
              </a:spcAft>
              <a:buSzPts val="1800"/>
              <a:buChar char="●"/>
            </a:pPr>
            <a:r>
              <a:rPr lang="en-GB"/>
              <a:t>The Requirement for this analysis is mainly the number of Sales by Employee and Country to analyze the Revenue Generated and understand Customer buying behavior.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Graph Database 1</a:t>
            </a:r>
            <a:endParaRPr/>
          </a:p>
        </p:txBody>
      </p:sp>
      <p:sp>
        <p:nvSpPr>
          <p:cNvPr id="205" name="Google Shape;205;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206" name="Google Shape;206;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900"/>
              </a:spcBef>
              <a:spcAft>
                <a:spcPts val="0"/>
              </a:spcAft>
              <a:buNone/>
            </a:pPr>
            <a:r>
              <a:rPr lang="en-GB"/>
              <a:t>This Graph shows the Employee categorized into Male and Female who works in the Engineering Department. There are two nodes that are from the Department table and one node from the Person table.</a:t>
            </a:r>
            <a:endParaRPr/>
          </a:p>
          <a:p>
            <a:pPr marL="0" lvl="0" indent="0" algn="l" rtl="0">
              <a:spcBef>
                <a:spcPts val="900"/>
              </a:spcBef>
              <a:spcAft>
                <a:spcPts val="1600"/>
              </a:spcAft>
              <a:buNone/>
            </a:pPr>
            <a:endParaRPr/>
          </a:p>
        </p:txBody>
      </p:sp>
      <p:pic>
        <p:nvPicPr>
          <p:cNvPr id="207" name="Google Shape;207;p32"/>
          <p:cNvPicPr preferRelativeResize="0"/>
          <p:nvPr/>
        </p:nvPicPr>
        <p:blipFill>
          <a:blip r:embed="rId3">
            <a:alphaModFix/>
          </a:blip>
          <a:stretch>
            <a:fillRect/>
          </a:stretch>
        </p:blipFill>
        <p:spPr>
          <a:xfrm>
            <a:off x="311700" y="1152476"/>
            <a:ext cx="3999900" cy="2051122"/>
          </a:xfrm>
          <a:prstGeom prst="rect">
            <a:avLst/>
          </a:prstGeom>
          <a:noFill/>
          <a:ln>
            <a:noFill/>
          </a:ln>
        </p:spPr>
      </p:pic>
      <p:pic>
        <p:nvPicPr>
          <p:cNvPr id="6" name="Picture 5">
            <a:extLst>
              <a:ext uri="{FF2B5EF4-FFF2-40B4-BE49-F238E27FC236}">
                <a16:creationId xmlns:a16="http://schemas.microsoft.com/office/drawing/2014/main" id="{DA11E06A-46B5-4703-81D4-0B04ABB8C44C}"/>
              </a:ext>
            </a:extLst>
          </p:cNvPr>
          <p:cNvPicPr/>
          <p:nvPr/>
        </p:nvPicPr>
        <p:blipFill>
          <a:blip r:embed="rId4"/>
          <a:stretch>
            <a:fillRect/>
          </a:stretch>
        </p:blipFill>
        <p:spPr>
          <a:xfrm>
            <a:off x="311700" y="3338347"/>
            <a:ext cx="3999899" cy="11779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Graph 2</a:t>
            </a:r>
            <a:endParaRPr/>
          </a:p>
        </p:txBody>
      </p:sp>
      <p:sp>
        <p:nvSpPr>
          <p:cNvPr id="213" name="Google Shape;213;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214" name="Google Shape;214;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900"/>
              </a:spcBef>
              <a:spcAft>
                <a:spcPts val="0"/>
              </a:spcAft>
              <a:buNone/>
            </a:pPr>
            <a:r>
              <a:rPr lang="en-GB"/>
              <a:t>This Graph shows shifts in Male employees whose DepartmentID is 15. It is very clear from the Graph that 3 of the employees do Day shift and one employee does evening shift.</a:t>
            </a:r>
            <a:endParaRPr/>
          </a:p>
          <a:p>
            <a:pPr marL="0" lvl="0" indent="0" algn="l" rtl="0">
              <a:spcBef>
                <a:spcPts val="900"/>
              </a:spcBef>
              <a:spcAft>
                <a:spcPts val="1600"/>
              </a:spcAft>
              <a:buNone/>
            </a:pPr>
            <a:endParaRPr/>
          </a:p>
        </p:txBody>
      </p:sp>
      <p:pic>
        <p:nvPicPr>
          <p:cNvPr id="215" name="Google Shape;215;p33"/>
          <p:cNvPicPr preferRelativeResize="0"/>
          <p:nvPr/>
        </p:nvPicPr>
        <p:blipFill>
          <a:blip r:embed="rId3">
            <a:alphaModFix/>
          </a:blip>
          <a:stretch>
            <a:fillRect/>
          </a:stretch>
        </p:blipFill>
        <p:spPr>
          <a:xfrm>
            <a:off x="311700" y="1152475"/>
            <a:ext cx="3999900" cy="2102151"/>
          </a:xfrm>
          <a:prstGeom prst="rect">
            <a:avLst/>
          </a:prstGeom>
          <a:noFill/>
          <a:ln>
            <a:noFill/>
          </a:ln>
        </p:spPr>
      </p:pic>
      <p:pic>
        <p:nvPicPr>
          <p:cNvPr id="6" name="Picture 5">
            <a:extLst>
              <a:ext uri="{FF2B5EF4-FFF2-40B4-BE49-F238E27FC236}">
                <a16:creationId xmlns:a16="http://schemas.microsoft.com/office/drawing/2014/main" id="{FE28BD6E-08C8-43E0-9AEF-E416D36622E4}"/>
              </a:ext>
            </a:extLst>
          </p:cNvPr>
          <p:cNvPicPr/>
          <p:nvPr/>
        </p:nvPicPr>
        <p:blipFill>
          <a:blip r:embed="rId4"/>
          <a:stretch>
            <a:fillRect/>
          </a:stretch>
        </p:blipFill>
        <p:spPr>
          <a:xfrm>
            <a:off x="311700" y="3389376"/>
            <a:ext cx="3999900" cy="11794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Graph 3	</a:t>
            </a:r>
            <a:endParaRPr/>
          </a:p>
        </p:txBody>
      </p:sp>
      <p:sp>
        <p:nvSpPr>
          <p:cNvPr id="221" name="Google Shape;221;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22" name="Google Shape;222;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900"/>
              </a:spcBef>
              <a:spcAft>
                <a:spcPts val="0"/>
              </a:spcAft>
              <a:buNone/>
            </a:pPr>
            <a:r>
              <a:rPr lang="en-GB"/>
              <a:t>This Graph Shows Transaction History of a Product’s Category and Subcategory. The grey node has TransactionID of Name LL Mountain Frame Black which belongs to Sub Category Mountain Frames and Category Components.</a:t>
            </a:r>
            <a:endParaRPr/>
          </a:p>
          <a:p>
            <a:pPr marL="0" lvl="0" indent="0" algn="l" rtl="0">
              <a:spcBef>
                <a:spcPts val="900"/>
              </a:spcBef>
              <a:spcAft>
                <a:spcPts val="1600"/>
              </a:spcAft>
              <a:buNone/>
            </a:pPr>
            <a:endParaRPr/>
          </a:p>
        </p:txBody>
      </p:sp>
      <p:pic>
        <p:nvPicPr>
          <p:cNvPr id="223" name="Google Shape;223;p34"/>
          <p:cNvPicPr preferRelativeResize="0"/>
          <p:nvPr/>
        </p:nvPicPr>
        <p:blipFill>
          <a:blip r:embed="rId3">
            <a:alphaModFix/>
          </a:blip>
          <a:stretch>
            <a:fillRect/>
          </a:stretch>
        </p:blipFill>
        <p:spPr>
          <a:xfrm>
            <a:off x="311700" y="1152475"/>
            <a:ext cx="3999901" cy="2029637"/>
          </a:xfrm>
          <a:prstGeom prst="rect">
            <a:avLst/>
          </a:prstGeom>
          <a:noFill/>
          <a:ln>
            <a:noFill/>
          </a:ln>
        </p:spPr>
      </p:pic>
      <p:pic>
        <p:nvPicPr>
          <p:cNvPr id="6" name="Picture 5">
            <a:extLst>
              <a:ext uri="{FF2B5EF4-FFF2-40B4-BE49-F238E27FC236}">
                <a16:creationId xmlns:a16="http://schemas.microsoft.com/office/drawing/2014/main" id="{D23A3082-CE5A-4E0A-8E60-23F46082AB8C}"/>
              </a:ext>
            </a:extLst>
          </p:cNvPr>
          <p:cNvPicPr/>
          <p:nvPr/>
        </p:nvPicPr>
        <p:blipFill>
          <a:blip r:embed="rId4"/>
          <a:stretch>
            <a:fillRect/>
          </a:stretch>
        </p:blipFill>
        <p:spPr>
          <a:xfrm>
            <a:off x="311699" y="3284542"/>
            <a:ext cx="3999900" cy="1314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Graph 4</a:t>
            </a:r>
            <a:endParaRPr/>
          </a:p>
        </p:txBody>
      </p:sp>
      <p:sp>
        <p:nvSpPr>
          <p:cNvPr id="229" name="Google Shape;229;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230" name="Google Shape;230;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900"/>
              </a:spcBef>
              <a:spcAft>
                <a:spcPts val="0"/>
              </a:spcAft>
              <a:buNone/>
            </a:pPr>
            <a:r>
              <a:rPr lang="en-GB"/>
              <a:t>The above graph shows the Category, Sub Category, and Name of the Product with the Quantity. Mountain Frames is a Category that has LL Mountain Frame Silver as Sub Category of Product Component and the Quantity of those products are in the outer nodes. The Relationship gives a clear idea of Category and Subcategory.</a:t>
            </a:r>
            <a:endParaRPr/>
          </a:p>
          <a:p>
            <a:pPr marL="0" lvl="0" indent="0" algn="l" rtl="0">
              <a:spcBef>
                <a:spcPts val="900"/>
              </a:spcBef>
              <a:spcAft>
                <a:spcPts val="1600"/>
              </a:spcAft>
              <a:buNone/>
            </a:pPr>
            <a:endParaRPr/>
          </a:p>
        </p:txBody>
      </p:sp>
      <p:pic>
        <p:nvPicPr>
          <p:cNvPr id="231" name="Google Shape;231;p35"/>
          <p:cNvPicPr preferRelativeResize="0"/>
          <p:nvPr/>
        </p:nvPicPr>
        <p:blipFill>
          <a:blip r:embed="rId3">
            <a:alphaModFix/>
          </a:blip>
          <a:stretch>
            <a:fillRect/>
          </a:stretch>
        </p:blipFill>
        <p:spPr>
          <a:xfrm>
            <a:off x="311700" y="1152475"/>
            <a:ext cx="3999900" cy="1986965"/>
          </a:xfrm>
          <a:prstGeom prst="rect">
            <a:avLst/>
          </a:prstGeom>
          <a:noFill/>
          <a:ln>
            <a:noFill/>
          </a:ln>
        </p:spPr>
      </p:pic>
      <p:pic>
        <p:nvPicPr>
          <p:cNvPr id="6" name="Picture 5">
            <a:extLst>
              <a:ext uri="{FF2B5EF4-FFF2-40B4-BE49-F238E27FC236}">
                <a16:creationId xmlns:a16="http://schemas.microsoft.com/office/drawing/2014/main" id="{51553258-051D-4279-BBA3-BAC204E3C9AF}"/>
              </a:ext>
            </a:extLst>
          </p:cNvPr>
          <p:cNvPicPr/>
          <p:nvPr/>
        </p:nvPicPr>
        <p:blipFill>
          <a:blip r:embed="rId4"/>
          <a:stretch>
            <a:fillRect/>
          </a:stretch>
        </p:blipFill>
        <p:spPr>
          <a:xfrm>
            <a:off x="311700" y="3401568"/>
            <a:ext cx="3999900" cy="116730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Graph 5	</a:t>
            </a:r>
            <a:endParaRPr/>
          </a:p>
        </p:txBody>
      </p:sp>
      <p:sp>
        <p:nvSpPr>
          <p:cNvPr id="237" name="Google Shape;237;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238" name="Google Shape;238;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900"/>
              </a:spcBef>
              <a:spcAft>
                <a:spcPts val="0"/>
              </a:spcAft>
              <a:buNone/>
            </a:pPr>
            <a:r>
              <a:rPr lang="en-GB"/>
              <a:t>This Graph shows the Category of Products and the location at which they are stored. For the above graph “LL Mountain Frame Silver” is stored at Location ID “45” which is “Specialized Paint”.</a:t>
            </a:r>
            <a:endParaRPr/>
          </a:p>
          <a:p>
            <a:pPr marL="0" lvl="0" indent="0" algn="l" rtl="0">
              <a:spcBef>
                <a:spcPts val="900"/>
              </a:spcBef>
              <a:spcAft>
                <a:spcPts val="1600"/>
              </a:spcAft>
              <a:buNone/>
            </a:pPr>
            <a:endParaRPr/>
          </a:p>
        </p:txBody>
      </p:sp>
      <p:pic>
        <p:nvPicPr>
          <p:cNvPr id="239" name="Google Shape;239;p36"/>
          <p:cNvPicPr preferRelativeResize="0"/>
          <p:nvPr/>
        </p:nvPicPr>
        <p:blipFill>
          <a:blip r:embed="rId3">
            <a:alphaModFix/>
          </a:blip>
          <a:stretch>
            <a:fillRect/>
          </a:stretch>
        </p:blipFill>
        <p:spPr>
          <a:xfrm>
            <a:off x="311700" y="1152475"/>
            <a:ext cx="3999900" cy="2121077"/>
          </a:xfrm>
          <a:prstGeom prst="rect">
            <a:avLst/>
          </a:prstGeom>
          <a:noFill/>
          <a:ln>
            <a:noFill/>
          </a:ln>
        </p:spPr>
      </p:pic>
      <p:pic>
        <p:nvPicPr>
          <p:cNvPr id="6" name="Picture 5">
            <a:extLst>
              <a:ext uri="{FF2B5EF4-FFF2-40B4-BE49-F238E27FC236}">
                <a16:creationId xmlns:a16="http://schemas.microsoft.com/office/drawing/2014/main" id="{78343347-77FA-4961-B2DB-99C3CDDD4658}"/>
              </a:ext>
            </a:extLst>
          </p:cNvPr>
          <p:cNvPicPr/>
          <p:nvPr/>
        </p:nvPicPr>
        <p:blipFill>
          <a:blip r:embed="rId4"/>
          <a:stretch>
            <a:fillRect/>
          </a:stretch>
        </p:blipFill>
        <p:spPr>
          <a:xfrm>
            <a:off x="311700" y="3408302"/>
            <a:ext cx="3999900" cy="11605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Graph 6</a:t>
            </a:r>
            <a:endParaRPr/>
          </a:p>
        </p:txBody>
      </p:sp>
      <p:sp>
        <p:nvSpPr>
          <p:cNvPr id="245" name="Google Shape;245;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246" name="Google Shape;246;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900"/>
              </a:spcBef>
              <a:spcAft>
                <a:spcPts val="0"/>
              </a:spcAft>
              <a:buNone/>
            </a:pPr>
            <a:r>
              <a:rPr lang="en-GB"/>
              <a:t>The above graph is a relationship about an order for the Purchasing Vendor Complete Enterprise. “Guide Pulley” of Product ID “355” has ordered by the company “Compete Enterprise”.</a:t>
            </a:r>
            <a:endParaRPr/>
          </a:p>
          <a:p>
            <a:pPr marL="0" lvl="0" indent="0" algn="l" rtl="0">
              <a:spcBef>
                <a:spcPts val="900"/>
              </a:spcBef>
              <a:spcAft>
                <a:spcPts val="1600"/>
              </a:spcAft>
              <a:buNone/>
            </a:pPr>
            <a:endParaRPr/>
          </a:p>
        </p:txBody>
      </p:sp>
      <p:pic>
        <p:nvPicPr>
          <p:cNvPr id="247" name="Google Shape;247;p37"/>
          <p:cNvPicPr preferRelativeResize="0"/>
          <p:nvPr/>
        </p:nvPicPr>
        <p:blipFill>
          <a:blip r:embed="rId3">
            <a:alphaModFix/>
          </a:blip>
          <a:stretch>
            <a:fillRect/>
          </a:stretch>
        </p:blipFill>
        <p:spPr>
          <a:xfrm>
            <a:off x="311700" y="1152475"/>
            <a:ext cx="3999900" cy="2035733"/>
          </a:xfrm>
          <a:prstGeom prst="rect">
            <a:avLst/>
          </a:prstGeom>
          <a:noFill/>
          <a:ln>
            <a:noFill/>
          </a:ln>
        </p:spPr>
      </p:pic>
      <p:pic>
        <p:nvPicPr>
          <p:cNvPr id="6" name="Picture 5">
            <a:extLst>
              <a:ext uri="{FF2B5EF4-FFF2-40B4-BE49-F238E27FC236}">
                <a16:creationId xmlns:a16="http://schemas.microsoft.com/office/drawing/2014/main" id="{57B64DB7-A2F0-4AB1-9A9B-3E29ED63C39E}"/>
              </a:ext>
            </a:extLst>
          </p:cNvPr>
          <p:cNvPicPr/>
          <p:nvPr/>
        </p:nvPicPr>
        <p:blipFill>
          <a:blip r:embed="rId4">
            <a:extLst>
              <a:ext uri="{28A0092B-C50C-407E-A947-70E740481C1C}">
                <a14:useLocalDpi xmlns:a14="http://schemas.microsoft.com/office/drawing/2010/main" val="0"/>
              </a:ext>
            </a:extLst>
          </a:blip>
          <a:stretch>
            <a:fillRect/>
          </a:stretch>
        </p:blipFill>
        <p:spPr>
          <a:xfrm>
            <a:off x="311700" y="3322958"/>
            <a:ext cx="3999900" cy="124591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Graph 7</a:t>
            </a:r>
            <a:endParaRPr/>
          </a:p>
        </p:txBody>
      </p:sp>
      <p:sp>
        <p:nvSpPr>
          <p:cNvPr id="253" name="Google Shape;253;p3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254" name="Google Shape;254;p3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900"/>
              </a:spcBef>
              <a:spcAft>
                <a:spcPts val="0"/>
              </a:spcAft>
              <a:buNone/>
            </a:pPr>
            <a:r>
              <a:rPr lang="en-GB" dirty="0"/>
              <a:t>The graph shows and order placed by a vendor. The difference between the previous graph and this graph is that in this particular graph there is two Product ID. One is a </a:t>
            </a:r>
            <a:r>
              <a:rPr lang="en-GB" dirty="0" err="1"/>
              <a:t>ProductOrderDetailID</a:t>
            </a:r>
            <a:r>
              <a:rPr lang="en-GB" dirty="0"/>
              <a:t> and the other is </a:t>
            </a:r>
            <a:r>
              <a:rPr lang="en-GB" dirty="0" err="1"/>
              <a:t>ProductOrderID</a:t>
            </a:r>
            <a:r>
              <a:rPr lang="en-GB" dirty="0"/>
              <a:t> which is like an ID of an ID. For Example, For the order of “Flat Washer 7” of Order Detail ID “241” which is related to Order ID “106” was placed by the Purchasing Vendor “Continental Pro Cycles”.   </a:t>
            </a:r>
            <a:endParaRPr dirty="0"/>
          </a:p>
          <a:p>
            <a:pPr marL="0" lvl="0" indent="0" algn="l" rtl="0">
              <a:spcBef>
                <a:spcPts val="900"/>
              </a:spcBef>
              <a:spcAft>
                <a:spcPts val="1600"/>
              </a:spcAft>
              <a:buNone/>
            </a:pPr>
            <a:endParaRPr dirty="0"/>
          </a:p>
        </p:txBody>
      </p:sp>
      <p:pic>
        <p:nvPicPr>
          <p:cNvPr id="255" name="Google Shape;255;p38"/>
          <p:cNvPicPr preferRelativeResize="0"/>
          <p:nvPr/>
        </p:nvPicPr>
        <p:blipFill>
          <a:blip r:embed="rId3">
            <a:alphaModFix/>
          </a:blip>
          <a:stretch>
            <a:fillRect/>
          </a:stretch>
        </p:blipFill>
        <p:spPr>
          <a:xfrm>
            <a:off x="311689" y="1152475"/>
            <a:ext cx="3999900" cy="2066213"/>
          </a:xfrm>
          <a:prstGeom prst="rect">
            <a:avLst/>
          </a:prstGeom>
          <a:noFill/>
          <a:ln>
            <a:noFill/>
          </a:ln>
        </p:spPr>
      </p:pic>
      <p:pic>
        <p:nvPicPr>
          <p:cNvPr id="6" name="Picture 5">
            <a:extLst>
              <a:ext uri="{FF2B5EF4-FFF2-40B4-BE49-F238E27FC236}">
                <a16:creationId xmlns:a16="http://schemas.microsoft.com/office/drawing/2014/main" id="{1387BD53-25DF-48F4-B3E4-3A74872DAA79}"/>
              </a:ext>
            </a:extLst>
          </p:cNvPr>
          <p:cNvPicPr/>
          <p:nvPr/>
        </p:nvPicPr>
        <p:blipFill>
          <a:blip r:embed="rId4"/>
          <a:stretch>
            <a:fillRect/>
          </a:stretch>
        </p:blipFill>
        <p:spPr>
          <a:xfrm>
            <a:off x="311689" y="3353438"/>
            <a:ext cx="3999900" cy="121073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Schema		</a:t>
            </a:r>
            <a:endParaRPr/>
          </a:p>
        </p:txBody>
      </p:sp>
      <p:sp>
        <p:nvSpPr>
          <p:cNvPr id="72" name="Google Shape;72;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3" name="Google Shape;73;p15"/>
          <p:cNvPicPr preferRelativeResize="0"/>
          <p:nvPr/>
        </p:nvPicPr>
        <p:blipFill>
          <a:blip r:embed="rId3">
            <a:alphaModFix/>
          </a:blip>
          <a:stretch>
            <a:fillRect/>
          </a:stretch>
        </p:blipFill>
        <p:spPr>
          <a:xfrm>
            <a:off x="355050" y="1152475"/>
            <a:ext cx="3956550" cy="3416400"/>
          </a:xfrm>
          <a:prstGeom prst="rect">
            <a:avLst/>
          </a:prstGeom>
          <a:noFill/>
          <a:ln>
            <a:noFill/>
          </a:ln>
        </p:spPr>
      </p:pic>
      <p:sp>
        <p:nvSpPr>
          <p:cNvPr id="74" name="Google Shape;74;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GB"/>
              <a:t>Employee_Dim: Displays Employee Details</a:t>
            </a:r>
            <a:endParaRPr/>
          </a:p>
          <a:p>
            <a:pPr marL="457200" lvl="0" indent="-317500" algn="l" rtl="0">
              <a:lnSpc>
                <a:spcPct val="150000"/>
              </a:lnSpc>
              <a:spcBef>
                <a:spcPts val="0"/>
              </a:spcBef>
              <a:spcAft>
                <a:spcPts val="0"/>
              </a:spcAft>
              <a:buSzPts val="1400"/>
              <a:buChar char="●"/>
            </a:pPr>
            <a:r>
              <a:rPr lang="en-GB"/>
              <a:t>Cusotmer_Dim: Displays Customer Info.</a:t>
            </a:r>
            <a:endParaRPr/>
          </a:p>
          <a:p>
            <a:pPr marL="457200" lvl="0" indent="-317500" algn="l" rtl="0">
              <a:lnSpc>
                <a:spcPct val="150000"/>
              </a:lnSpc>
              <a:spcBef>
                <a:spcPts val="0"/>
              </a:spcBef>
              <a:spcAft>
                <a:spcPts val="0"/>
              </a:spcAft>
              <a:buSzPts val="1400"/>
              <a:buChar char="●"/>
            </a:pPr>
            <a:r>
              <a:rPr lang="en-GB"/>
              <a:t>Calendar_Dim: Displays Timeline of Dataset</a:t>
            </a:r>
            <a:endParaRPr/>
          </a:p>
          <a:p>
            <a:pPr marL="457200" lvl="0" indent="-317500" algn="l" rtl="0">
              <a:lnSpc>
                <a:spcPct val="150000"/>
              </a:lnSpc>
              <a:spcBef>
                <a:spcPts val="0"/>
              </a:spcBef>
              <a:spcAft>
                <a:spcPts val="0"/>
              </a:spcAft>
              <a:buSzPts val="1400"/>
              <a:buChar char="●"/>
            </a:pPr>
            <a:r>
              <a:rPr lang="en-GB"/>
              <a:t>Product_Dim: Displays a list of Product and Vendor name.</a:t>
            </a:r>
            <a:endParaRPr/>
          </a:p>
          <a:p>
            <a:pPr marL="457200" lvl="0" indent="-317500" algn="l" rtl="0">
              <a:lnSpc>
                <a:spcPct val="150000"/>
              </a:lnSpc>
              <a:spcBef>
                <a:spcPts val="0"/>
              </a:spcBef>
              <a:spcAft>
                <a:spcPts val="0"/>
              </a:spcAft>
              <a:buSzPts val="1400"/>
              <a:buChar char="●"/>
            </a:pPr>
            <a:r>
              <a:rPr lang="en-GB"/>
              <a:t>Sales_Fact: Displays information related to Sales</a:t>
            </a:r>
            <a:endParaRPr/>
          </a:p>
          <a:p>
            <a:pPr marL="457200" lvl="0" indent="-317500" algn="l" rtl="0">
              <a:lnSpc>
                <a:spcPct val="150000"/>
              </a:lnSpc>
              <a:spcBef>
                <a:spcPts val="0"/>
              </a:spcBef>
              <a:spcAft>
                <a:spcPts val="0"/>
              </a:spcAft>
              <a:buSzPts val="1400"/>
              <a:buChar char="●"/>
            </a:pPr>
            <a:r>
              <a:rPr lang="en-GB"/>
              <a:t>Employee_Fact: Displays information related to Employees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ETL Process 1:Employee_Dim</a:t>
            </a:r>
            <a:endParaRPr dirty="0"/>
          </a:p>
        </p:txBody>
      </p:sp>
      <p:sp>
        <p:nvSpPr>
          <p:cNvPr id="80" name="Google Shape;80;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81" name="Google Shape;81;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dirty="0"/>
              <a:t>In this ETL process, the data loaded into </a:t>
            </a:r>
            <a:r>
              <a:rPr lang="en-GB" dirty="0" err="1"/>
              <a:t>Employee_Dim</a:t>
            </a:r>
            <a:r>
              <a:rPr lang="en-GB" dirty="0"/>
              <a:t> table using dataset. Here, Data from two tables employees and offices are sorted and joined to the destination.</a:t>
            </a:r>
            <a:endParaRPr dirty="0"/>
          </a:p>
        </p:txBody>
      </p:sp>
      <p:pic>
        <p:nvPicPr>
          <p:cNvPr id="82" name="Google Shape;82;p16"/>
          <p:cNvPicPr preferRelativeResize="0"/>
          <p:nvPr/>
        </p:nvPicPr>
        <p:blipFill>
          <a:blip r:embed="rId3">
            <a:alphaModFix/>
          </a:blip>
          <a:stretch>
            <a:fillRect/>
          </a:stretch>
        </p:blipFill>
        <p:spPr>
          <a:xfrm>
            <a:off x="311700" y="1152475"/>
            <a:ext cx="39999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ETL Process 2: </a:t>
            </a:r>
            <a:r>
              <a:rPr lang="en-IN" dirty="0" err="1"/>
              <a:t>Customer_Dim</a:t>
            </a:r>
            <a:endParaRPr dirty="0"/>
          </a:p>
        </p:txBody>
      </p:sp>
      <p:sp>
        <p:nvSpPr>
          <p:cNvPr id="88" name="Google Shape;88;p17"/>
          <p:cNvSpPr txBox="1">
            <a:spLocks noGrp="1"/>
          </p:cNvSpPr>
          <p:nvPr>
            <p:ph type="body" idx="4294967295"/>
          </p:nvPr>
        </p:nvSpPr>
        <p:spPr>
          <a:xfrm>
            <a:off x="886800" y="2995450"/>
            <a:ext cx="7340700" cy="1573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a:t>In this ETL process, the data is loaded into Customer_Dim from the table customers.</a:t>
            </a:r>
            <a:endParaRPr/>
          </a:p>
        </p:txBody>
      </p:sp>
      <p:pic>
        <p:nvPicPr>
          <p:cNvPr id="89" name="Google Shape;89;p17"/>
          <p:cNvPicPr preferRelativeResize="0"/>
          <p:nvPr/>
        </p:nvPicPr>
        <p:blipFill>
          <a:blip r:embed="rId3">
            <a:alphaModFix/>
          </a:blip>
          <a:stretch>
            <a:fillRect/>
          </a:stretch>
        </p:blipFill>
        <p:spPr>
          <a:xfrm>
            <a:off x="985350" y="1254200"/>
            <a:ext cx="7015649" cy="119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ETL Process 3: </a:t>
            </a:r>
            <a:r>
              <a:rPr lang="en-IN" dirty="0" err="1"/>
              <a:t>Calendar_Dim</a:t>
            </a:r>
            <a:endParaRPr dirty="0"/>
          </a:p>
        </p:txBody>
      </p:sp>
      <p:pic>
        <p:nvPicPr>
          <p:cNvPr id="95" name="Google Shape;95;p18"/>
          <p:cNvPicPr preferRelativeResize="0"/>
          <p:nvPr/>
        </p:nvPicPr>
        <p:blipFill>
          <a:blip r:embed="rId3">
            <a:alphaModFix/>
          </a:blip>
          <a:stretch>
            <a:fillRect/>
          </a:stretch>
        </p:blipFill>
        <p:spPr>
          <a:xfrm>
            <a:off x="252575" y="1199700"/>
            <a:ext cx="8520600" cy="1815475"/>
          </a:xfrm>
          <a:prstGeom prst="rect">
            <a:avLst/>
          </a:prstGeom>
          <a:noFill/>
          <a:ln>
            <a:noFill/>
          </a:ln>
        </p:spPr>
      </p:pic>
      <p:sp>
        <p:nvSpPr>
          <p:cNvPr id="96" name="Google Shape;96;p18"/>
          <p:cNvSpPr txBox="1">
            <a:spLocks noGrp="1"/>
          </p:cNvSpPr>
          <p:nvPr>
            <p:ph type="body" idx="1"/>
          </p:nvPr>
        </p:nvSpPr>
        <p:spPr>
          <a:xfrm>
            <a:off x="311700" y="3197150"/>
            <a:ext cx="85206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ETL process, the data is loaded into Calendar_Dim using ordered Date field of orders table, the data type of field is converted to match the columns in the Dimension table. Some columns are derived using order Date and loaded in Calendar_Dim.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ETL Process 4: </a:t>
            </a:r>
            <a:r>
              <a:rPr lang="en-IN" dirty="0" err="1"/>
              <a:t>Product_Dim</a:t>
            </a:r>
            <a:endParaRPr dirty="0"/>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lgn="ctr">
              <a:buNone/>
            </a:pPr>
            <a:r>
              <a:rPr lang="en-GB" dirty="0"/>
              <a:t>																																																															</a:t>
            </a:r>
            <a:r>
              <a:rPr lang="en-US" dirty="0"/>
              <a:t> </a:t>
            </a:r>
            <a:r>
              <a:rPr lang="en-US" sz="1400" dirty="0"/>
              <a:t>In this ETL process, the data is loaded in </a:t>
            </a:r>
            <a:r>
              <a:rPr lang="en-US" sz="1400" dirty="0" err="1"/>
              <a:t>Product_Dim</a:t>
            </a:r>
            <a:r>
              <a:rPr lang="en-US" sz="1400" dirty="0"/>
              <a:t> from the table products.</a:t>
            </a:r>
            <a:endParaRPr lang="en-IN" sz="1400" dirty="0"/>
          </a:p>
          <a:p>
            <a:pPr marL="114300" indent="0">
              <a:buNone/>
            </a:pPr>
            <a:r>
              <a:rPr lang="en-US" dirty="0"/>
              <a:t> </a:t>
            </a:r>
            <a:endParaRPr lang="en-IN" dirty="0"/>
          </a:p>
          <a:p>
            <a:pPr marL="0" lvl="0" indent="0" algn="l" rtl="0">
              <a:lnSpc>
                <a:spcPct val="150000"/>
              </a:lnSpc>
              <a:spcBef>
                <a:spcPts val="0"/>
              </a:spcBef>
              <a:spcAft>
                <a:spcPts val="1600"/>
              </a:spcAft>
              <a:buNone/>
            </a:pPr>
            <a:r>
              <a:rPr lang="en-GB" dirty="0"/>
              <a:t>																																												        In this ETL process, the data is loaded in </a:t>
            </a:r>
            <a:r>
              <a:rPr lang="en-GB" dirty="0" err="1"/>
              <a:t>Product_Dim</a:t>
            </a:r>
            <a:r>
              <a:rPr lang="en-GB" dirty="0"/>
              <a:t> from the table products.								</a:t>
            </a:r>
            <a:endParaRPr dirty="0"/>
          </a:p>
        </p:txBody>
      </p:sp>
      <p:pic>
        <p:nvPicPr>
          <p:cNvPr id="103" name="Google Shape;103;p19"/>
          <p:cNvPicPr preferRelativeResize="0"/>
          <p:nvPr/>
        </p:nvPicPr>
        <p:blipFill>
          <a:blip r:embed="rId3">
            <a:alphaModFix/>
          </a:blip>
          <a:stretch>
            <a:fillRect/>
          </a:stretch>
        </p:blipFill>
        <p:spPr>
          <a:xfrm>
            <a:off x="770050" y="1641300"/>
            <a:ext cx="6989625" cy="142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ETL Process 5: </a:t>
            </a:r>
            <a:r>
              <a:rPr lang="en-IN" dirty="0" err="1"/>
              <a:t>Sales_Fact</a:t>
            </a:r>
            <a:endParaRPr dirty="0"/>
          </a:p>
        </p:txBody>
      </p:sp>
      <p:sp>
        <p:nvSpPr>
          <p:cNvPr id="109" name="Google Shape;109;p20"/>
          <p:cNvSpPr txBox="1">
            <a:spLocks noGrp="1"/>
          </p:cNvSpPr>
          <p:nvPr>
            <p:ph type="body" idx="1"/>
          </p:nvPr>
        </p:nvSpPr>
        <p:spPr>
          <a:xfrm>
            <a:off x="311700" y="1152474"/>
            <a:ext cx="8520600" cy="3668907"/>
          </a:xfrm>
          <a:prstGeom prst="rect">
            <a:avLst/>
          </a:prstGeom>
        </p:spPr>
        <p:txBody>
          <a:bodyPr spcFirstLastPara="1" wrap="square" lIns="91425" tIns="91425" rIns="91425" bIns="91425" anchor="t" anchorCtr="0">
            <a:noAutofit/>
          </a:bodyPr>
          <a:lstStyle/>
          <a:p>
            <a:pPr marL="0" indent="0">
              <a:spcAft>
                <a:spcPts val="1600"/>
              </a:spcAft>
              <a:buNone/>
            </a:pPr>
            <a:r>
              <a:rPr lang="en-GB" dirty="0"/>
              <a:t>                                          																																																																						</a:t>
            </a:r>
            <a:r>
              <a:rPr lang="en-US" dirty="0"/>
              <a:t> </a:t>
            </a:r>
            <a:r>
              <a:rPr lang="en-US" sz="1400" dirty="0"/>
              <a:t>In this ETL process, data from </a:t>
            </a:r>
            <a:r>
              <a:rPr lang="en-US" sz="1400" dirty="0" err="1"/>
              <a:t>Calendar_Dim</a:t>
            </a:r>
            <a:r>
              <a:rPr lang="en-US" sz="1400" dirty="0"/>
              <a:t>, </a:t>
            </a:r>
            <a:r>
              <a:rPr lang="en-US" sz="1400" dirty="0" err="1"/>
              <a:t>Customer_Dim</a:t>
            </a:r>
            <a:r>
              <a:rPr lang="en-US" sz="1400" dirty="0"/>
              <a:t> and </a:t>
            </a:r>
            <a:r>
              <a:rPr lang="en-US" sz="1400" dirty="0" err="1"/>
              <a:t>Product_Dim</a:t>
            </a:r>
            <a:r>
              <a:rPr lang="en-US" sz="1400" dirty="0"/>
              <a:t> are loaded in </a:t>
            </a:r>
            <a:r>
              <a:rPr lang="en-US" sz="1400" dirty="0" err="1"/>
              <a:t>Sales_Fact</a:t>
            </a:r>
            <a:r>
              <a:rPr lang="en-US" sz="1400" dirty="0"/>
              <a:t> using look up and Data Conversion. Lookup is used to extract the data from the source dimension and pass it to the destination fact.</a:t>
            </a:r>
            <a:br>
              <a:rPr lang="en-US" dirty="0"/>
            </a:br>
            <a:endParaRPr lang="en-IN" dirty="0"/>
          </a:p>
          <a:p>
            <a:pPr marL="0" lvl="0" indent="0" algn="l" rtl="0">
              <a:spcBef>
                <a:spcPts val="0"/>
              </a:spcBef>
              <a:spcAft>
                <a:spcPts val="1600"/>
              </a:spcAft>
              <a:buNone/>
            </a:pPr>
            <a:r>
              <a:rPr lang="en-GB" dirty="0"/>
              <a:t>																																																		In this ETL process, data from </a:t>
            </a:r>
            <a:r>
              <a:rPr lang="en-GB" dirty="0" err="1"/>
              <a:t>Calendar_Dim</a:t>
            </a:r>
            <a:r>
              <a:rPr lang="en-GB" dirty="0"/>
              <a:t>, </a:t>
            </a:r>
            <a:r>
              <a:rPr lang="en-GB" dirty="0" err="1"/>
              <a:t>Customer_Dim</a:t>
            </a:r>
            <a:r>
              <a:rPr lang="en-GB" dirty="0"/>
              <a:t>, and </a:t>
            </a:r>
            <a:r>
              <a:rPr lang="en-GB" dirty="0" err="1"/>
              <a:t>Product_Dim</a:t>
            </a:r>
            <a:r>
              <a:rPr lang="en-GB" dirty="0"/>
              <a:t> are loaded in Sales Fact using lookup and Data Conversion. Lookup is used to extract the data from the source dimension and pass it to the destination fact.</a:t>
            </a:r>
            <a:endParaRPr dirty="0"/>
          </a:p>
        </p:txBody>
      </p:sp>
      <p:pic>
        <p:nvPicPr>
          <p:cNvPr id="110" name="Google Shape;110;p20"/>
          <p:cNvPicPr preferRelativeResize="0"/>
          <p:nvPr/>
        </p:nvPicPr>
        <p:blipFill>
          <a:blip r:embed="rId3">
            <a:alphaModFix/>
          </a:blip>
          <a:stretch>
            <a:fillRect/>
          </a:stretch>
        </p:blipFill>
        <p:spPr>
          <a:xfrm>
            <a:off x="311700" y="1200150"/>
            <a:ext cx="8520600" cy="182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ETL Process 6: </a:t>
            </a:r>
            <a:r>
              <a:rPr lang="en-IN" dirty="0" err="1"/>
              <a:t>Employee_Fact</a:t>
            </a:r>
            <a:endParaRPr dirty="0"/>
          </a:p>
        </p:txBody>
      </p:sp>
      <p:sp>
        <p:nvSpPr>
          <p:cNvPr id="116" name="Google Shape;116;p21"/>
          <p:cNvSpPr txBox="1">
            <a:spLocks noGrp="1"/>
          </p:cNvSpPr>
          <p:nvPr>
            <p:ph type="body" idx="1"/>
          </p:nvPr>
        </p:nvSpPr>
        <p:spPr>
          <a:xfrm>
            <a:off x="311700" y="2966025"/>
            <a:ext cx="8520600" cy="16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this ETL process, data from </a:t>
            </a:r>
            <a:r>
              <a:rPr lang="en-GB" dirty="0" err="1"/>
              <a:t>Cutomer_Dim</a:t>
            </a:r>
            <a:r>
              <a:rPr lang="en-GB" dirty="0"/>
              <a:t> and </a:t>
            </a:r>
            <a:r>
              <a:rPr lang="en-GB" dirty="0" err="1"/>
              <a:t>Employee_Dim</a:t>
            </a:r>
            <a:r>
              <a:rPr lang="en-GB" dirty="0"/>
              <a:t> are loaded in </a:t>
            </a:r>
            <a:r>
              <a:rPr lang="en-GB" dirty="0" err="1"/>
              <a:t>Employee_fact</a:t>
            </a:r>
            <a:r>
              <a:rPr lang="en-GB" dirty="0"/>
              <a:t> using lookup and Data Conversion. Lookup is used to extract the data from the source dimension and pass it to the destination fact.</a:t>
            </a:r>
            <a:endParaRPr dirty="0"/>
          </a:p>
          <a:p>
            <a:pPr marL="0" lvl="0" indent="0" algn="l" rtl="0">
              <a:spcBef>
                <a:spcPts val="1600"/>
              </a:spcBef>
              <a:spcAft>
                <a:spcPts val="1600"/>
              </a:spcAft>
              <a:buNone/>
            </a:pPr>
            <a:endParaRPr dirty="0"/>
          </a:p>
        </p:txBody>
      </p:sp>
      <p:pic>
        <p:nvPicPr>
          <p:cNvPr id="117" name="Google Shape;117;p21"/>
          <p:cNvPicPr preferRelativeResize="0"/>
          <p:nvPr/>
        </p:nvPicPr>
        <p:blipFill>
          <a:blip r:embed="rId3">
            <a:alphaModFix/>
          </a:blip>
          <a:stretch>
            <a:fillRect/>
          </a:stretch>
        </p:blipFill>
        <p:spPr>
          <a:xfrm>
            <a:off x="311700" y="1170125"/>
            <a:ext cx="8520600" cy="16752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1628</Words>
  <Application>Microsoft Office PowerPoint</Application>
  <PresentationFormat>On-screen Show (16:9)</PresentationFormat>
  <Paragraphs>82</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Oswald</vt:lpstr>
      <vt:lpstr>Average</vt:lpstr>
      <vt:lpstr>Arial</vt:lpstr>
      <vt:lpstr>Slate</vt:lpstr>
      <vt:lpstr>Sales Analysis for Automobile Company</vt:lpstr>
      <vt:lpstr>Dataset</vt:lpstr>
      <vt:lpstr>       Schema  </vt:lpstr>
      <vt:lpstr>ETL Process 1:Employee_Dim</vt:lpstr>
      <vt:lpstr>ETL Process 2: Customer_Dim</vt:lpstr>
      <vt:lpstr>ETL Process 3: Calendar_Dim</vt:lpstr>
      <vt:lpstr>ETL Process 4: Product_Dim</vt:lpstr>
      <vt:lpstr>ETL Process 5: Sales_Fact</vt:lpstr>
      <vt:lpstr>ETL Process 6: Employee_Fact</vt:lpstr>
      <vt:lpstr>Visualization 1</vt:lpstr>
      <vt:lpstr>Visualization 2</vt:lpstr>
      <vt:lpstr>Visualization 3</vt:lpstr>
      <vt:lpstr>Visualization 4</vt:lpstr>
      <vt:lpstr>Relational DB vs Graph DB</vt:lpstr>
      <vt:lpstr>How Graph Database Stores Data?</vt:lpstr>
      <vt:lpstr>SSRS Report 1</vt:lpstr>
      <vt:lpstr>SSRS Report 2 </vt:lpstr>
      <vt:lpstr>SSRS Report 3 </vt:lpstr>
      <vt:lpstr>SSRS Report 4</vt:lpstr>
      <vt:lpstr>Graph Database 1</vt:lpstr>
      <vt:lpstr>Graph 2</vt:lpstr>
      <vt:lpstr>Graph 3 </vt:lpstr>
      <vt:lpstr>Graph 4</vt:lpstr>
      <vt:lpstr>Graph 5 </vt:lpstr>
      <vt:lpstr>Graph 6</vt:lpstr>
      <vt:lpstr>Graph 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 for Automobile Company</dc:title>
  <cp:lastModifiedBy>Adit Pravin Deshpande</cp:lastModifiedBy>
  <cp:revision>8</cp:revision>
  <dcterms:modified xsi:type="dcterms:W3CDTF">2020-04-14T09:19:08Z</dcterms:modified>
</cp:coreProperties>
</file>