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8" r:id="rId11"/>
    <p:sldId id="267" r:id="rId12"/>
    <p:sldId id="274" r:id="rId13"/>
    <p:sldId id="269"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brunotly/foreign-exchange-rates-per-dollar-2000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Time-series Analysis Foreign Exchange Rates with ARIMA model</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4" y="4777379"/>
            <a:ext cx="7919948" cy="1126283"/>
          </a:xfrm>
        </p:spPr>
        <p:txBody>
          <a:bodyPr>
            <a:normAutofit fontScale="85000" lnSpcReduction="10000"/>
          </a:bodyPr>
          <a:lstStyle/>
          <a:p>
            <a:pPr algn="just"/>
            <a:r>
              <a:rPr lang="en-IN" dirty="0">
                <a:latin typeface="Times New Roman" panose="02020603050405020304" pitchFamily="18" charset="0"/>
                <a:cs typeface="Times New Roman" panose="02020603050405020304" pitchFamily="18" charset="0"/>
              </a:rPr>
              <a:t>											Adit Deshpande (10505324)</a:t>
            </a:r>
          </a:p>
          <a:p>
            <a:pPr algn="just"/>
            <a:r>
              <a:rPr lang="en-IN" dirty="0">
                <a:latin typeface="Times New Roman" panose="02020603050405020304" pitchFamily="18" charset="0"/>
                <a:cs typeface="Times New Roman" panose="02020603050405020304" pitchFamily="18" charset="0"/>
              </a:rPr>
              <a:t>											Monika Tambe (10523237)</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Aliasgar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Electricwala</a:t>
            </a:r>
            <a:r>
              <a:rPr lang="en-IN" dirty="0">
                <a:latin typeface="Times New Roman" panose="02020603050405020304" pitchFamily="18" charset="0"/>
                <a:cs typeface="Times New Roman" panose="02020603050405020304" pitchFamily="18" charset="0"/>
              </a:rPr>
              <a:t> (10532445)</a:t>
            </a:r>
          </a:p>
        </p:txBody>
      </p:sp>
    </p:spTree>
    <p:extLst>
      <p:ext uri="{BB962C8B-B14F-4D97-AF65-F5344CB8AC3E}">
        <p14:creationId xmlns:p14="http://schemas.microsoft.com/office/powerpoint/2010/main" val="416533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Splitting</a:t>
            </a:r>
          </a:p>
        </p:txBody>
      </p:sp>
      <p:sp>
        <p:nvSpPr>
          <p:cNvPr id="3" name="Content Placeholder 2"/>
          <p:cNvSpPr>
            <a:spLocks noGrp="1"/>
          </p:cNvSpPr>
          <p:nvPr>
            <p:ph idx="1"/>
          </p:nvPr>
        </p:nvSpPr>
        <p:spPr>
          <a:xfrm>
            <a:off x="2589212" y="2133600"/>
            <a:ext cx="9602788" cy="4724400"/>
          </a:xfrm>
        </p:spPr>
        <p:txBody>
          <a:bodyPr/>
          <a:lstStyle/>
          <a:p>
            <a:r>
              <a:rPr lang="en-IN" dirty="0"/>
              <a:t>Data is splitted into two parts that is train and test.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531" y="3452812"/>
            <a:ext cx="4791075" cy="2085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294" y="3443287"/>
            <a:ext cx="5153025" cy="2095500"/>
          </a:xfrm>
          <a:prstGeom prst="rect">
            <a:avLst/>
          </a:prstGeom>
        </p:spPr>
      </p:pic>
      <p:sp>
        <p:nvSpPr>
          <p:cNvPr id="6" name="TextBox 5"/>
          <p:cNvSpPr txBox="1"/>
          <p:nvPr/>
        </p:nvSpPr>
        <p:spPr>
          <a:xfrm>
            <a:off x="2578893" y="3083480"/>
            <a:ext cx="2172572" cy="369332"/>
          </a:xfrm>
          <a:prstGeom prst="rect">
            <a:avLst/>
          </a:prstGeom>
          <a:noFill/>
        </p:spPr>
        <p:txBody>
          <a:bodyPr wrap="square" rtlCol="0">
            <a:spAutoFit/>
          </a:bodyPr>
          <a:lstStyle/>
          <a:p>
            <a:r>
              <a:rPr lang="en-IN" b="1" dirty="0">
                <a:solidFill>
                  <a:srgbClr val="FF0000"/>
                </a:solidFill>
              </a:rPr>
              <a:t>Train Data</a:t>
            </a:r>
          </a:p>
        </p:txBody>
      </p:sp>
      <p:sp>
        <p:nvSpPr>
          <p:cNvPr id="7" name="TextBox 6"/>
          <p:cNvSpPr txBox="1"/>
          <p:nvPr/>
        </p:nvSpPr>
        <p:spPr>
          <a:xfrm>
            <a:off x="7270738" y="3073955"/>
            <a:ext cx="2172572" cy="369332"/>
          </a:xfrm>
          <a:prstGeom prst="rect">
            <a:avLst/>
          </a:prstGeom>
          <a:noFill/>
        </p:spPr>
        <p:txBody>
          <a:bodyPr wrap="square" rtlCol="0">
            <a:spAutoFit/>
          </a:bodyPr>
          <a:lstStyle/>
          <a:p>
            <a:r>
              <a:rPr lang="en-IN" b="1" dirty="0">
                <a:solidFill>
                  <a:srgbClr val="FF0000"/>
                </a:solidFill>
              </a:rPr>
              <a:t>Test Data</a:t>
            </a:r>
          </a:p>
        </p:txBody>
      </p:sp>
    </p:spTree>
    <p:extLst>
      <p:ext uri="{BB962C8B-B14F-4D97-AF65-F5344CB8AC3E}">
        <p14:creationId xmlns:p14="http://schemas.microsoft.com/office/powerpoint/2010/main" val="25639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288" y="-1578178"/>
            <a:ext cx="8911687" cy="1970022"/>
          </a:xfrm>
        </p:spPr>
        <p:txBody>
          <a:bodyPr/>
          <a:lstStyle/>
          <a:p>
            <a:r>
              <a:rPr lang="en-IN" dirty="0"/>
              <a:t>Result from ARIMA method</a:t>
            </a:r>
          </a:p>
        </p:txBody>
      </p:sp>
      <p:sp>
        <p:nvSpPr>
          <p:cNvPr id="3" name="Content Placeholder 2"/>
          <p:cNvSpPr>
            <a:spLocks noGrp="1"/>
          </p:cNvSpPr>
          <p:nvPr>
            <p:ph idx="1"/>
          </p:nvPr>
        </p:nvSpPr>
        <p:spPr>
          <a:xfrm>
            <a:off x="2550574" y="592428"/>
            <a:ext cx="9641425" cy="6265572"/>
          </a:xfrm>
        </p:spPr>
        <p:txBody>
          <a:bodyPr/>
          <a:lstStyle/>
          <a:p>
            <a:r>
              <a:rPr lang="en-IN" b="1" dirty="0"/>
              <a:t>Forecasting:</a:t>
            </a:r>
          </a:p>
          <a:p>
            <a:r>
              <a:rPr lang="en-IN" dirty="0"/>
              <a:t>Finally after forecasting we can see that there is very less difference between original and forecasted value.</a:t>
            </a:r>
          </a:p>
          <a:p>
            <a:pPr marL="0" indent="0">
              <a:buNone/>
            </a:pP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031" y="1782515"/>
            <a:ext cx="9219383" cy="4219040"/>
          </a:xfrm>
          <a:prstGeom prst="rect">
            <a:avLst/>
          </a:prstGeom>
        </p:spPr>
      </p:pic>
    </p:spTree>
    <p:extLst>
      <p:ext uri="{BB962C8B-B14F-4D97-AF65-F5344CB8AC3E}">
        <p14:creationId xmlns:p14="http://schemas.microsoft.com/office/powerpoint/2010/main" val="176404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C839C-30C5-4059-B5B2-F941483DA359}"/>
              </a:ext>
            </a:extLst>
          </p:cNvPr>
          <p:cNvSpPr>
            <a:spLocks noGrp="1"/>
          </p:cNvSpPr>
          <p:nvPr>
            <p:ph idx="1"/>
          </p:nvPr>
        </p:nvSpPr>
        <p:spPr>
          <a:xfrm>
            <a:off x="1683956" y="2133600"/>
            <a:ext cx="4140772" cy="3777622"/>
          </a:xfrm>
        </p:spPr>
        <p:txBody>
          <a:bodyPr>
            <a:normAutofit/>
          </a:bodyPr>
          <a:lstStyle/>
          <a:p>
            <a:r>
              <a:rPr lang="en-IN">
                <a:solidFill>
                  <a:srgbClr val="000000"/>
                </a:solidFill>
                <a:latin typeface="Times New Roman" panose="02020603050405020304" pitchFamily="18" charset="0"/>
                <a:cs typeface="Times New Roman" panose="02020603050405020304" pitchFamily="18" charset="0"/>
              </a:rPr>
              <a:t>In the following graph we can see the forecasted as well the original values:</a:t>
            </a:r>
          </a:p>
          <a:p>
            <a:pPr marL="0" indent="0">
              <a:buNone/>
            </a:pPr>
            <a:endParaRPr lang="en-IN" dirty="0">
              <a:solidFill>
                <a:srgbClr val="000000"/>
              </a:solidFill>
            </a:endParaRPr>
          </a:p>
        </p:txBody>
      </p:sp>
      <p:pic>
        <p:nvPicPr>
          <p:cNvPr id="2" name="Picture 1" descr="A screenshot of a social media post&#10;&#10;Description automatically generated">
            <a:extLst>
              <a:ext uri="{FF2B5EF4-FFF2-40B4-BE49-F238E27FC236}">
                <a16:creationId xmlns:a16="http://schemas.microsoft.com/office/drawing/2014/main" id="{AF184312-4EC1-49B8-97EA-3BF3D54CCB5B}"/>
              </a:ext>
            </a:extLst>
          </p:cNvPr>
          <p:cNvPicPr>
            <a:picLocks noChangeAspect="1"/>
          </p:cNvPicPr>
          <p:nvPr/>
        </p:nvPicPr>
        <p:blipFill>
          <a:blip r:embed="rId2"/>
          <a:stretch>
            <a:fillRect/>
          </a:stretch>
        </p:blipFill>
        <p:spPr>
          <a:xfrm>
            <a:off x="6091916" y="1235150"/>
            <a:ext cx="5451627" cy="4067659"/>
          </a:xfrm>
          <a:prstGeom prst="rect">
            <a:avLst/>
          </a:prstGeom>
        </p:spPr>
      </p:pic>
    </p:spTree>
    <p:extLst>
      <p:ext uri="{BB962C8B-B14F-4D97-AF65-F5344CB8AC3E}">
        <p14:creationId xmlns:p14="http://schemas.microsoft.com/office/powerpoint/2010/main" val="314242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AIC : </a:t>
            </a:r>
            <a:r>
              <a:rPr lang="en-IN" dirty="0" err="1"/>
              <a:t>Akaike</a:t>
            </a:r>
            <a:r>
              <a:rPr lang="en-IN" dirty="0"/>
              <a:t> Information Criteria  </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AIC (</a:t>
            </a:r>
            <a:r>
              <a:rPr lang="en-IN" dirty="0" err="1">
                <a:latin typeface="Times New Roman" panose="02020603050405020304" pitchFamily="18" charset="0"/>
                <a:cs typeface="Times New Roman" panose="02020603050405020304" pitchFamily="18" charset="0"/>
              </a:rPr>
              <a:t>Akaike</a:t>
            </a:r>
            <a:r>
              <a:rPr lang="en-IN" dirty="0">
                <a:latin typeface="Times New Roman" panose="02020603050405020304" pitchFamily="18" charset="0"/>
                <a:cs typeface="Times New Roman" panose="02020603050405020304" pitchFamily="18" charset="0"/>
              </a:rPr>
              <a:t> Information Criteria) – The analogous metric of adjusted R² in logistic regression is AIC. AIC is the measure of fit which penalizes model for the number of model coefficients. Therefore, we always prefer model with minimum AIC value.</a:t>
            </a:r>
          </a:p>
          <a:p>
            <a:r>
              <a:rPr lang="en-IN" dirty="0">
                <a:latin typeface="Times New Roman" panose="02020603050405020304" pitchFamily="18" charset="0"/>
                <a:cs typeface="Times New Roman" panose="02020603050405020304" pitchFamily="18" charset="0"/>
              </a:rPr>
              <a:t>AIC value of model is -958.479129066107</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03" y="3668041"/>
            <a:ext cx="5935618" cy="1586540"/>
          </a:xfrm>
          <a:prstGeom prst="rect">
            <a:avLst/>
          </a:prstGeom>
        </p:spPr>
      </p:pic>
    </p:spTree>
    <p:extLst>
      <p:ext uri="{BB962C8B-B14F-4D97-AF65-F5344CB8AC3E}">
        <p14:creationId xmlns:p14="http://schemas.microsoft.com/office/powerpoint/2010/main" val="55038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4896253"/>
            <a:ext cx="7975026" cy="1337637"/>
          </a:xfrm>
        </p:spPr>
      </p:pic>
      <p:sp>
        <p:nvSpPr>
          <p:cNvPr id="7" name="TextBox 6"/>
          <p:cNvSpPr txBox="1"/>
          <p:nvPr/>
        </p:nvSpPr>
        <p:spPr>
          <a:xfrm>
            <a:off x="4494724" y="1491803"/>
            <a:ext cx="6662157" cy="369332"/>
          </a:xfrm>
          <a:prstGeom prst="rect">
            <a:avLst/>
          </a:prstGeom>
          <a:noFill/>
        </p:spPr>
        <p:txBody>
          <a:bodyPr wrap="square" rtlCol="0">
            <a:spAutoFit/>
          </a:bodyPr>
          <a:lstStyle/>
          <a:p>
            <a:endParaRPr lang="en-IN" dirty="0"/>
          </a:p>
        </p:txBody>
      </p:sp>
      <p:sp>
        <p:nvSpPr>
          <p:cNvPr id="10" name="TextBox 9"/>
          <p:cNvSpPr txBox="1"/>
          <p:nvPr/>
        </p:nvSpPr>
        <p:spPr>
          <a:xfrm>
            <a:off x="2592925" y="1491803"/>
            <a:ext cx="7585656" cy="3483005"/>
          </a:xfrm>
          <a:prstGeom prst="rect">
            <a:avLst/>
          </a:prstGeom>
          <a:noFill/>
        </p:spPr>
        <p:txBody>
          <a:bodyPr wrap="square" rtlCol="0">
            <a:spAutoFit/>
          </a:bodyPr>
          <a:lstStyle/>
          <a:p>
            <a:pPr marL="342900" indent="-342900">
              <a:spcBef>
                <a:spcPts val="1000"/>
              </a:spcBef>
              <a:buClr>
                <a:schemeClr val="accent1"/>
              </a:buClr>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Whenever a model is built it is necessary to be evaluated with another sample of data to check whether the desired output is obtained.</a:t>
            </a:r>
          </a:p>
          <a:p>
            <a:pPr marL="342900" indent="-342900">
              <a:spcBef>
                <a:spcPts val="1000"/>
              </a:spcBef>
              <a:buClr>
                <a:schemeClr val="accent1"/>
              </a:buClr>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There are two metrics by which the error is calculated RMSE and MAPE.</a:t>
            </a:r>
          </a:p>
          <a:p>
            <a:pPr marL="342900" indent="-342900">
              <a:spcBef>
                <a:spcPts val="1000"/>
              </a:spcBef>
              <a:buClr>
                <a:schemeClr val="accent1"/>
              </a:buClr>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Root Mean Square Error: The formula for calculating RMSE is given by</a:t>
            </a:r>
          </a:p>
          <a:p>
            <a:pPr>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RMSE= √{[(y1-f1)^2+(y2-f2)^2+…..(</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yk-fk</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)^2]/K}</a:t>
            </a:r>
          </a:p>
          <a:p>
            <a:pPr>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Yk</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-Actual value</a:t>
            </a:r>
          </a:p>
          <a:p>
            <a:pPr>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fK</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-Forecasted value</a:t>
            </a:r>
          </a:p>
          <a:p>
            <a:pPr>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K-Number of observations</a:t>
            </a:r>
          </a:p>
          <a:p>
            <a:pPr marL="342900" indent="-342900">
              <a:spcBef>
                <a:spcPts val="1000"/>
              </a:spcBef>
              <a:buClr>
                <a:schemeClr val="accent1"/>
              </a:buClr>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Smaller the value of RMSE, better is the forecasting model.</a:t>
            </a:r>
          </a:p>
        </p:txBody>
      </p:sp>
    </p:spTree>
    <p:extLst>
      <p:ext uri="{BB962C8B-B14F-4D97-AF65-F5344CB8AC3E}">
        <p14:creationId xmlns:p14="http://schemas.microsoft.com/office/powerpoint/2010/main" val="2439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36793-2EC9-4C35-A86C-5DF96F49D4C9}"/>
              </a:ext>
            </a:extLst>
          </p:cNvPr>
          <p:cNvSpPr>
            <a:spLocks noGrp="1"/>
          </p:cNvSpPr>
          <p:nvPr>
            <p:ph idx="1"/>
          </p:nvPr>
        </p:nvSpPr>
        <p:spPr>
          <a:xfrm>
            <a:off x="1683956" y="2133600"/>
            <a:ext cx="4140772" cy="3777622"/>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Mean Absolute Percentage Error: The formula for calculating MAPE is given by</a:t>
            </a: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Thus, MAPE value is:</a:t>
            </a:r>
          </a:p>
          <a:p>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endParaRPr>
          </a:p>
          <a:p>
            <a:pPr marL="0" indent="0">
              <a:buNone/>
            </a:pPr>
            <a:endParaRPr lang="en-IN" sz="1600" dirty="0">
              <a:solidFill>
                <a:schemeClr val="tx1"/>
              </a:solidFill>
            </a:endParaRPr>
          </a:p>
          <a:p>
            <a:pPr marL="0" indent="0">
              <a:buNone/>
            </a:pPr>
            <a:endParaRPr lang="en-IN" sz="1600" dirty="0">
              <a:solidFill>
                <a:schemeClr val="tx1"/>
              </a:solidFill>
            </a:endParaRPr>
          </a:p>
          <a:p>
            <a:pPr marL="0" indent="0">
              <a:buNone/>
            </a:pPr>
            <a:endParaRPr lang="en-IN" sz="1600" dirty="0">
              <a:solidFill>
                <a:schemeClr val="tx1"/>
              </a:solidFill>
            </a:endParaRPr>
          </a:p>
          <a:p>
            <a:pPr marL="0" indent="0">
              <a:buNone/>
            </a:pPr>
            <a:endParaRPr lang="en-IN" sz="1600" dirty="0">
              <a:solidFill>
                <a:schemeClr val="tx1"/>
              </a:solidFill>
            </a:endParaRPr>
          </a:p>
          <a:p>
            <a:pPr marL="0" indent="0">
              <a:buNone/>
            </a:pPr>
            <a:endParaRPr lang="en-IN" sz="1600" dirty="0">
              <a:solidFill>
                <a:schemeClr val="tx1"/>
              </a:solidFill>
            </a:endParaRPr>
          </a:p>
          <a:p>
            <a:pPr marL="0" indent="0">
              <a:buNone/>
            </a:pPr>
            <a:endParaRPr lang="en-IN" sz="1600" dirty="0">
              <a:solidFill>
                <a:schemeClr val="tx1"/>
              </a:solidFill>
            </a:endParaRPr>
          </a:p>
        </p:txBody>
      </p:sp>
      <p:pic>
        <p:nvPicPr>
          <p:cNvPr id="4" name="Picture 3" descr="A screenshot of a cell phone&#10;&#10;Description automatically generated">
            <a:extLst>
              <a:ext uri="{FF2B5EF4-FFF2-40B4-BE49-F238E27FC236}">
                <a16:creationId xmlns:a16="http://schemas.microsoft.com/office/drawing/2014/main" id="{D2F23E92-0A15-4352-930B-2367AD47B11C}"/>
              </a:ext>
            </a:extLst>
          </p:cNvPr>
          <p:cNvPicPr>
            <a:picLocks noChangeAspect="1"/>
          </p:cNvPicPr>
          <p:nvPr/>
        </p:nvPicPr>
        <p:blipFill>
          <a:blip r:embed="rId2"/>
          <a:stretch>
            <a:fillRect/>
          </a:stretch>
        </p:blipFill>
        <p:spPr>
          <a:xfrm>
            <a:off x="7363084" y="645106"/>
            <a:ext cx="2909290" cy="269883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B6FD5C-263B-46ED-AB88-2E04DBF08357}"/>
              </a:ext>
            </a:extLst>
          </p:cNvPr>
          <p:cNvPicPr>
            <a:picLocks noChangeAspect="1"/>
          </p:cNvPicPr>
          <p:nvPr/>
        </p:nvPicPr>
        <p:blipFill>
          <a:blip r:embed="rId3"/>
          <a:stretch>
            <a:fillRect/>
          </a:stretch>
        </p:blipFill>
        <p:spPr>
          <a:xfrm>
            <a:off x="6086040" y="4150639"/>
            <a:ext cx="5451627" cy="1100104"/>
          </a:xfrm>
          <a:prstGeom prst="rect">
            <a:avLst/>
          </a:prstGeom>
        </p:spPr>
      </p:pic>
    </p:spTree>
    <p:extLst>
      <p:ext uri="{BB962C8B-B14F-4D97-AF65-F5344CB8AC3E}">
        <p14:creationId xmlns:p14="http://schemas.microsoft.com/office/powerpoint/2010/main" val="378626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5F30-2590-4CE9-B0E5-9BAA3380D1F0}"/>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BAABA89F-19E9-42CC-B410-E867EEB3FF6D}"/>
              </a:ext>
            </a:extLst>
          </p:cNvPr>
          <p:cNvSpPr>
            <a:spLocks noGrp="1"/>
          </p:cNvSpPr>
          <p:nvPr>
            <p:ph idx="1"/>
          </p:nvPr>
        </p:nvSpPr>
        <p:spPr/>
        <p:txBody>
          <a:bodyPr/>
          <a:lstStyle/>
          <a:p>
            <a:pPr marL="0"/>
            <a:r>
              <a:rPr lang="en-IN" dirty="0">
                <a:latin typeface="Times New Roman" panose="02020603050405020304" pitchFamily="18" charset="0"/>
                <a:cs typeface="Times New Roman" panose="02020603050405020304" pitchFamily="18" charset="0"/>
              </a:rPr>
              <a:t>This entire project was built on some sample data collected from Kaggle.</a:t>
            </a:r>
          </a:p>
          <a:p>
            <a:pPr marL="0"/>
            <a:r>
              <a:rPr lang="en-IN" dirty="0">
                <a:latin typeface="Times New Roman" panose="02020603050405020304" pitchFamily="18" charset="0"/>
                <a:cs typeface="Times New Roman" panose="02020603050405020304" pitchFamily="18" charset="0"/>
              </a:rPr>
              <a:t>As we have observed that there is very less error in our time series forecasting we can deploy this model. </a:t>
            </a:r>
          </a:p>
          <a:p>
            <a:pPr marL="0"/>
            <a:r>
              <a:rPr lang="en-IN" dirty="0">
                <a:latin typeface="Times New Roman" panose="02020603050405020304" pitchFamily="18" charset="0"/>
                <a:cs typeface="Times New Roman" panose="02020603050405020304" pitchFamily="18" charset="0"/>
              </a:rPr>
              <a:t>For deployment we take data from data source where everyday current currency rate would be collected.</a:t>
            </a:r>
          </a:p>
          <a:p>
            <a:pPr marL="0"/>
            <a:r>
              <a:rPr lang="en-IN" dirty="0">
                <a:latin typeface="Times New Roman" panose="02020603050405020304" pitchFamily="18" charset="0"/>
                <a:cs typeface="Times New Roman" panose="02020603050405020304" pitchFamily="18" charset="0"/>
              </a:rPr>
              <a:t>Then this will be passed through the model and for some time frame the prediction can be made.</a:t>
            </a:r>
          </a:p>
          <a:p>
            <a:pPr marL="0"/>
            <a:r>
              <a:rPr lang="en-IN" dirty="0">
                <a:latin typeface="Times New Roman" panose="02020603050405020304" pitchFamily="18" charset="0"/>
                <a:cs typeface="Times New Roman" panose="02020603050405020304" pitchFamily="18" charset="0"/>
              </a:rPr>
              <a:t>The predicted data and the original data can be visualized using tableau dashboards, this dashboard can be designed to view data of various years and compare if the predicted rates have some similarity with past year data.</a:t>
            </a:r>
          </a:p>
        </p:txBody>
      </p:sp>
    </p:spTree>
    <p:extLst>
      <p:ext uri="{BB962C8B-B14F-4D97-AF65-F5344CB8AC3E}">
        <p14:creationId xmlns:p14="http://schemas.microsoft.com/office/powerpoint/2010/main" val="189575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F59C-12D0-47F2-8DB3-B4B13B316AB1}"/>
              </a:ext>
            </a:extLst>
          </p:cNvPr>
          <p:cNvSpPr>
            <a:spLocks noGrp="1"/>
          </p:cNvSpPr>
          <p:nvPr>
            <p:ph type="title"/>
          </p:nvPr>
        </p:nvSpPr>
        <p:spPr>
          <a:xfrm>
            <a:off x="2261621" y="2558928"/>
            <a:ext cx="8911687" cy="1280890"/>
          </a:xfrm>
        </p:spPr>
        <p:txBody>
          <a:bodyPr/>
          <a:lstStyle/>
          <a:p>
            <a:pPr algn="ctr"/>
            <a:r>
              <a:rPr lang="en-IN" dirty="0"/>
              <a:t>Thank You</a:t>
            </a:r>
          </a:p>
        </p:txBody>
      </p:sp>
    </p:spTree>
    <p:extLst>
      <p:ext uri="{BB962C8B-B14F-4D97-AF65-F5344CB8AC3E}">
        <p14:creationId xmlns:p14="http://schemas.microsoft.com/office/powerpoint/2010/main" val="55468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Definition – Time series Analysis</a:t>
            </a:r>
          </a:p>
        </p:txBody>
      </p:sp>
      <p:sp>
        <p:nvSpPr>
          <p:cNvPr id="3" name="Content Placeholder 2"/>
          <p:cNvSpPr>
            <a:spLocks noGrp="1"/>
          </p:cNvSpPr>
          <p:nvPr>
            <p:ph idx="1"/>
          </p:nvPr>
        </p:nvSpPr>
        <p:spPr>
          <a:xfrm>
            <a:off x="2592924" y="1687132"/>
            <a:ext cx="9320034" cy="5170868"/>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Series of data points listed in time order.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Commonly taken at successive, equally spaced points in time.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Components of time series:</a:t>
            </a:r>
          </a:p>
          <a:p>
            <a:endParaRPr lang="en-IN" dirty="0">
              <a:latin typeface="Times New Roman" panose="02020603050405020304" pitchFamily="18" charset="0"/>
              <a:cs typeface="Times New Roman" panose="02020603050405020304" pitchFamily="18" charset="0"/>
            </a:endParaRPr>
          </a:p>
          <a:p>
            <a:pPr>
              <a:lnSpc>
                <a:spcPct val="120000"/>
              </a:lnSpc>
              <a:spcBef>
                <a:spcPts val="0"/>
              </a:spcBef>
            </a:pPr>
            <a:r>
              <a:rPr lang="en-IN" dirty="0">
                <a:latin typeface="Times New Roman" panose="02020603050405020304" pitchFamily="18" charset="0"/>
                <a:cs typeface="Times New Roman" panose="02020603050405020304" pitchFamily="18" charset="0"/>
              </a:rPr>
              <a:t>1. Secular Trend(T): </a:t>
            </a:r>
          </a:p>
          <a:p>
            <a:pPr marL="292616" lvl="1" indent="0">
              <a:lnSpc>
                <a:spcPct val="120000"/>
              </a:lnSpc>
              <a:spcBef>
                <a:spcPts val="0"/>
              </a:spcBef>
              <a:buClrTx/>
              <a:buNone/>
            </a:pPr>
            <a:r>
              <a:rPr lang="en-IN" dirty="0">
                <a:latin typeface="Times New Roman" panose="02020603050405020304" pitchFamily="18" charset="0"/>
                <a:cs typeface="Times New Roman" panose="02020603050405020304" pitchFamily="18" charset="0"/>
              </a:rPr>
              <a:t>      Gradual long term movement(up or down). Easiest to detect </a:t>
            </a:r>
          </a:p>
          <a:p>
            <a:pPr marL="292616" lvl="1" indent="0">
              <a:lnSpc>
                <a:spcPct val="120000"/>
              </a:lnSpc>
              <a:spcBef>
                <a:spcPts val="0"/>
              </a:spcBef>
              <a:buNone/>
            </a:pPr>
            <a:r>
              <a:rPr lang="en-IN" dirty="0">
                <a:latin typeface="Times New Roman" panose="02020603050405020304" pitchFamily="18" charset="0"/>
                <a:cs typeface="Times New Roman" panose="02020603050405020304" pitchFamily="18" charset="0"/>
              </a:rPr>
              <a:t>	e.g. Population growth In India</a:t>
            </a:r>
          </a:p>
          <a:p>
            <a:pPr>
              <a:lnSpc>
                <a:spcPct val="120000"/>
              </a:lnSpc>
              <a:spcBef>
                <a:spcPts val="0"/>
              </a:spcBef>
            </a:pPr>
            <a:r>
              <a:rPr lang="en-IN" dirty="0">
                <a:latin typeface="Times New Roman" panose="02020603050405020304" pitchFamily="18" charset="0"/>
                <a:cs typeface="Times New Roman" panose="02020603050405020304" pitchFamily="18" charset="0"/>
              </a:rPr>
              <a:t>2. Cyclical Patterns(C): </a:t>
            </a:r>
          </a:p>
          <a:p>
            <a:pPr marL="292616" lvl="1" indent="0">
              <a:lnSpc>
                <a:spcPct val="120000"/>
              </a:lnSpc>
              <a:spcBef>
                <a:spcPts val="0"/>
              </a:spcBef>
              <a:buClrTx/>
              <a:buNone/>
            </a:pPr>
            <a:r>
              <a:rPr lang="en-IN" dirty="0">
                <a:latin typeface="Times New Roman" panose="02020603050405020304" pitchFamily="18" charset="0"/>
                <a:cs typeface="Times New Roman" panose="02020603050405020304" pitchFamily="18" charset="0"/>
              </a:rPr>
              <a:t>       Results from events recurrent but not periodic in nature. An up-and-down repetitive movement in demand. repeats itself over a long     period of time </a:t>
            </a:r>
          </a:p>
          <a:p>
            <a:pPr marL="292616" lvl="1" indent="0">
              <a:lnSpc>
                <a:spcPct val="120000"/>
              </a:lnSpc>
              <a:spcBef>
                <a:spcPts val="0"/>
              </a:spcBef>
              <a:buNone/>
            </a:pPr>
            <a:r>
              <a:rPr lang="en-IN" dirty="0">
                <a:latin typeface="Times New Roman" panose="02020603050405020304" pitchFamily="18" charset="0"/>
                <a:cs typeface="Times New Roman" panose="02020603050405020304" pitchFamily="18" charset="0"/>
              </a:rPr>
              <a:t>	e.g. Recession in US Economy</a:t>
            </a:r>
          </a:p>
          <a:p>
            <a:pPr>
              <a:lnSpc>
                <a:spcPct val="120000"/>
              </a:lnSpc>
              <a:spcBef>
                <a:spcPts val="0"/>
              </a:spcBef>
            </a:pPr>
            <a:r>
              <a:rPr lang="en-IN" dirty="0">
                <a:latin typeface="Times New Roman" panose="02020603050405020304" pitchFamily="18" charset="0"/>
                <a:cs typeface="Times New Roman" panose="02020603050405020304" pitchFamily="18" charset="0"/>
              </a:rPr>
              <a:t>3. Seasonal Pattern(S): </a:t>
            </a:r>
          </a:p>
          <a:p>
            <a:pPr marL="292616" lvl="1" indent="0">
              <a:lnSpc>
                <a:spcPct val="120000"/>
              </a:lnSpc>
              <a:spcBef>
                <a:spcPts val="0"/>
              </a:spcBef>
              <a:buClrTx/>
              <a:buNone/>
            </a:pPr>
            <a:r>
              <a:rPr lang="en-IN" dirty="0">
                <a:latin typeface="Times New Roman" panose="02020603050405020304" pitchFamily="18" charset="0"/>
                <a:cs typeface="Times New Roman" panose="02020603050405020304" pitchFamily="18" charset="0"/>
              </a:rPr>
              <a:t>       Results from events that are periodic and recurrent in nature. An up-and-down repetitive movement within a trend occurring periodically. Often weather related but could be daily or weekly occurrence </a:t>
            </a:r>
          </a:p>
          <a:p>
            <a:pPr marL="292616" lvl="1" indent="0">
              <a:lnSpc>
                <a:spcPct val="120000"/>
              </a:lnSpc>
              <a:spcBef>
                <a:spcPts val="0"/>
              </a:spcBef>
              <a:buNone/>
            </a:pPr>
            <a:r>
              <a:rPr lang="en-IN" dirty="0">
                <a:latin typeface="Times New Roman" panose="02020603050405020304" pitchFamily="18" charset="0"/>
                <a:cs typeface="Times New Roman" panose="02020603050405020304" pitchFamily="18" charset="0"/>
              </a:rPr>
              <a:t>	e.g. Sales in festive seasons</a:t>
            </a:r>
          </a:p>
          <a:p>
            <a:pPr>
              <a:lnSpc>
                <a:spcPct val="120000"/>
              </a:lnSpc>
              <a:spcBef>
                <a:spcPts val="0"/>
              </a:spcBef>
            </a:pPr>
            <a:r>
              <a:rPr lang="en-IN" dirty="0">
                <a:latin typeface="Times New Roman" panose="02020603050405020304" pitchFamily="18" charset="0"/>
                <a:cs typeface="Times New Roman" panose="02020603050405020304" pitchFamily="18" charset="0"/>
              </a:rPr>
              <a:t>4. Irregular Component(I): </a:t>
            </a:r>
          </a:p>
          <a:p>
            <a:pPr marL="292616" lvl="1" indent="0">
              <a:lnSpc>
                <a:spcPct val="120000"/>
              </a:lnSpc>
              <a:spcBef>
                <a:spcPts val="0"/>
              </a:spcBef>
              <a:buClrTx/>
              <a:buNone/>
            </a:pPr>
            <a:r>
              <a:rPr lang="en-IN" dirty="0">
                <a:latin typeface="Times New Roman" panose="02020603050405020304" pitchFamily="18" charset="0"/>
                <a:cs typeface="Times New Roman" panose="02020603050405020304" pitchFamily="18" charset="0"/>
              </a:rPr>
              <a:t>     Disturbances or residual variation that remain after all the other behaviours have been accounted for. Erratic movements that are not predictable because they do not follow a pattern </a:t>
            </a:r>
          </a:p>
          <a:p>
            <a:pPr marL="292616" lvl="1" indent="0">
              <a:lnSpc>
                <a:spcPct val="120000"/>
              </a:lnSpc>
              <a:spcBef>
                <a:spcPts val="0"/>
              </a:spcBef>
              <a:buNone/>
            </a:pPr>
            <a:r>
              <a:rPr lang="en-IN" dirty="0">
                <a:latin typeface="Times New Roman" panose="02020603050405020304" pitchFamily="18" charset="0"/>
                <a:cs typeface="Times New Roman" panose="02020603050405020304" pitchFamily="18" charset="0"/>
              </a:rPr>
              <a:t>	e.g. Earthquake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17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 1: Understanding the business</a:t>
            </a:r>
          </a:p>
        </p:txBody>
      </p:sp>
      <p:sp>
        <p:nvSpPr>
          <p:cNvPr id="3" name="Content Placeholder 2"/>
          <p:cNvSpPr>
            <a:spLocks noGrp="1"/>
          </p:cNvSpPr>
          <p:nvPr>
            <p:ph idx="1"/>
          </p:nvPr>
        </p:nvSpPr>
        <p:spPr/>
        <p:txBody>
          <a:bodyPr>
            <a:normAutofit fontScale="92500" lnSpcReduction="20000"/>
          </a:bodyPr>
          <a:lstStyle/>
          <a:p>
            <a:pPr>
              <a:spcBef>
                <a:spcPts val="0"/>
              </a:spcBef>
              <a:buClrTx/>
            </a:pPr>
            <a:r>
              <a:rPr lang="en-IN" sz="2000" dirty="0">
                <a:latin typeface="Times New Roman" panose="02020603050405020304" pitchFamily="18" charset="0"/>
                <a:cs typeface="Times New Roman" panose="02020603050405020304" pitchFamily="18" charset="0"/>
              </a:rPr>
              <a:t>Time series are very helpful in study of past behaviour of business. On this basis , we can invest our money in that type of business. It is duty of businessman to make time series of past sale or profit and see what is the trend of sale or profit in that type of business.</a:t>
            </a:r>
          </a:p>
          <a:p>
            <a:pPr>
              <a:spcBef>
                <a:spcPts val="0"/>
              </a:spcBef>
              <a:buClrTx/>
            </a:pPr>
            <a:endParaRPr lang="en-IN" sz="2000" dirty="0">
              <a:latin typeface="Times New Roman" panose="02020603050405020304" pitchFamily="18" charset="0"/>
              <a:cs typeface="Times New Roman" panose="02020603050405020304" pitchFamily="18" charset="0"/>
            </a:endParaRPr>
          </a:p>
          <a:p>
            <a:pPr>
              <a:spcBef>
                <a:spcPts val="0"/>
              </a:spcBef>
              <a:buClrTx/>
            </a:pPr>
            <a:r>
              <a:rPr lang="en-IN" sz="2000" dirty="0">
                <a:latin typeface="Times New Roman" panose="02020603050405020304" pitchFamily="18" charset="0"/>
                <a:cs typeface="Times New Roman" panose="02020603050405020304" pitchFamily="18" charset="0"/>
              </a:rPr>
              <a:t>The foreign exchange market is undoubtedly one of the world’s largest sectors. Exchange rates play and important role in controlling dynamics of foreign exchange market. 		</a:t>
            </a:r>
          </a:p>
          <a:p>
            <a:r>
              <a:rPr lang="en-IN" sz="2000" dirty="0">
                <a:latin typeface="Times New Roman" panose="02020603050405020304" pitchFamily="18" charset="0"/>
                <a:cs typeface="Times New Roman" panose="02020603050405020304" pitchFamily="18" charset="0"/>
              </a:rPr>
              <a:t>Predicting exchange rates has become challenging because unpredictability of financial time series forecasting . </a:t>
            </a:r>
          </a:p>
          <a:p>
            <a:r>
              <a:rPr lang="en-IN" sz="2000" dirty="0">
                <a:latin typeface="Times New Roman" panose="02020603050405020304" pitchFamily="18" charset="0"/>
                <a:cs typeface="Times New Roman" panose="02020603050405020304" pitchFamily="18" charset="0"/>
              </a:rPr>
              <a:t>Various  economic  factors  such  as  inflation,  economic  growth,  interest  rates  and  monetary policies influence the value at which national currencies are traded in international markets. Therefore,  the exchange rates play a vital role in controlling dynamics of the foreign exchange market. </a:t>
            </a:r>
          </a:p>
        </p:txBody>
      </p:sp>
    </p:spTree>
    <p:extLst>
      <p:ext uri="{BB962C8B-B14F-4D97-AF65-F5344CB8AC3E}">
        <p14:creationId xmlns:p14="http://schemas.microsoft.com/office/powerpoint/2010/main" val="85927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 2: Understanding the data</a:t>
            </a:r>
          </a:p>
        </p:txBody>
      </p:sp>
      <p:sp>
        <p:nvSpPr>
          <p:cNvPr id="3" name="Content Placeholder 2"/>
          <p:cNvSpPr>
            <a:spLocks noGrp="1"/>
          </p:cNvSpPr>
          <p:nvPr>
            <p:ph idx="1"/>
          </p:nvPr>
        </p:nvSpPr>
        <p:spPr>
          <a:xfrm>
            <a:off x="2589212" y="1674658"/>
            <a:ext cx="8915400" cy="5183341"/>
          </a:xfrm>
        </p:spPr>
        <p:txBody>
          <a:bodyPr>
            <a:normAutofit/>
          </a:bodyPr>
          <a:lstStyle/>
          <a:p>
            <a:r>
              <a:rPr lang="en-IN" sz="2000" dirty="0">
                <a:latin typeface="Times New Roman" panose="02020603050405020304" pitchFamily="18" charset="0"/>
                <a:cs typeface="Times New Roman" panose="02020603050405020304" pitchFamily="18" charset="0"/>
              </a:rPr>
              <a:t>Data was downloaded from </a:t>
            </a:r>
            <a:r>
              <a:rPr lang="en-IN" sz="2000" dirty="0">
                <a:latin typeface="Times New Roman" panose="02020603050405020304" pitchFamily="18" charset="0"/>
                <a:cs typeface="Times New Roman" panose="02020603050405020304" pitchFamily="18" charset="0"/>
                <a:hlinkClick r:id="rId2"/>
              </a:rPr>
              <a:t>https://www.kaggle.com/brunotly/foreign-exchange-rates-per-dollar-20002019</a:t>
            </a:r>
            <a:r>
              <a:rPr lang="en-IN" sz="2000" dirty="0">
                <a:latin typeface="Times New Roman" panose="02020603050405020304" pitchFamily="18" charset="0"/>
                <a:cs typeface="Times New Roman" panose="02020603050405020304" pitchFamily="18" charset="0"/>
              </a:rPr>
              <a:t> in excel sheet format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dataset has information about 24 different currencies against US dollars from the year 2000 to 2019.</a:t>
            </a:r>
          </a:p>
          <a:p>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725" y="3619337"/>
            <a:ext cx="8918887" cy="3251913"/>
          </a:xfrm>
          <a:prstGeom prst="rect">
            <a:avLst/>
          </a:prstGeom>
        </p:spPr>
      </p:pic>
    </p:spTree>
    <p:extLst>
      <p:ext uri="{BB962C8B-B14F-4D97-AF65-F5344CB8AC3E}">
        <p14:creationId xmlns:p14="http://schemas.microsoft.com/office/powerpoint/2010/main" val="70003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3: Data Preparation</a:t>
            </a:r>
          </a:p>
        </p:txBody>
      </p:sp>
      <p:sp>
        <p:nvSpPr>
          <p:cNvPr id="3" name="Content Placeholder 2"/>
          <p:cNvSpPr>
            <a:spLocks noGrp="1"/>
          </p:cNvSpPr>
          <p:nvPr>
            <p:ph idx="1"/>
          </p:nvPr>
        </p:nvSpPr>
        <p:spPr>
          <a:xfrm>
            <a:off x="2592925" y="1905000"/>
            <a:ext cx="8911687" cy="4953000"/>
          </a:xfrm>
        </p:spPr>
        <p:txBody>
          <a:bodyPr/>
          <a:lstStyle/>
          <a:p>
            <a:pPr marL="0" indent="0">
              <a:buNone/>
            </a:pPr>
            <a:r>
              <a:rPr lang="en-IN" b="1" dirty="0">
                <a:latin typeface="Times New Roman" panose="02020603050405020304" pitchFamily="18" charset="0"/>
                <a:cs typeface="Times New Roman" panose="02020603050405020304" pitchFamily="18" charset="0"/>
              </a:rPr>
              <a:t>Converting data into time series object:</a:t>
            </a:r>
          </a:p>
          <a:p>
            <a:r>
              <a:rPr lang="en-IN" dirty="0">
                <a:latin typeface="Times New Roman" panose="02020603050405020304" pitchFamily="18" charset="0"/>
                <a:cs typeface="Times New Roman" panose="02020603050405020304" pitchFamily="18" charset="0"/>
              </a:rPr>
              <a:t>Dataset was uploaded to the new notebook in Google colab.</a:t>
            </a:r>
          </a:p>
          <a:p>
            <a:r>
              <a:rPr lang="en-IN" dirty="0">
                <a:latin typeface="Times New Roman" panose="02020603050405020304" pitchFamily="18" charset="0"/>
                <a:cs typeface="Times New Roman" panose="02020603050405020304" pitchFamily="18" charset="0"/>
              </a:rPr>
              <a:t>Then data was converted into time series object.</a:t>
            </a:r>
          </a:p>
          <a:p>
            <a:r>
              <a:rPr lang="en-IN" dirty="0">
                <a:latin typeface="Times New Roman" panose="02020603050405020304" pitchFamily="18" charset="0"/>
                <a:cs typeface="Times New Roman" panose="02020603050405020304" pitchFamily="18" charset="0"/>
              </a:rPr>
              <a:t>We have selected column of  Australian dollar  for year 2019.</a:t>
            </a:r>
          </a:p>
          <a:p>
            <a:r>
              <a:rPr lang="en-IN" dirty="0">
                <a:latin typeface="Times New Roman" panose="02020603050405020304" pitchFamily="18" charset="0"/>
                <a:cs typeface="Times New Roman" panose="02020603050405020304" pitchFamily="18" charset="0"/>
              </a:rPr>
              <a:t>All values already in dollars therefore there is no need of normalisation, but there are some missing values which are replaced with mean value.</a:t>
            </a:r>
          </a:p>
          <a:p>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896474" y="4019006"/>
            <a:ext cx="2172572" cy="369332"/>
          </a:xfrm>
          <a:prstGeom prst="rect">
            <a:avLst/>
          </a:prstGeom>
          <a:noFill/>
        </p:spPr>
        <p:txBody>
          <a:bodyPr wrap="square" rtlCol="0">
            <a:spAutoFit/>
          </a:bodyPr>
          <a:lstStyle/>
          <a:p>
            <a:r>
              <a:rPr lang="en-IN" b="1" dirty="0">
                <a:solidFill>
                  <a:srgbClr val="FF0000"/>
                </a:solidFill>
              </a:rPr>
              <a:t>Original Dataset</a:t>
            </a:r>
          </a:p>
        </p:txBody>
      </p:sp>
      <p:sp>
        <p:nvSpPr>
          <p:cNvPr id="7" name="TextBox 6"/>
          <p:cNvSpPr txBox="1"/>
          <p:nvPr/>
        </p:nvSpPr>
        <p:spPr>
          <a:xfrm>
            <a:off x="8705101" y="4019804"/>
            <a:ext cx="2553729" cy="369332"/>
          </a:xfrm>
          <a:prstGeom prst="rect">
            <a:avLst/>
          </a:prstGeom>
          <a:noFill/>
        </p:spPr>
        <p:txBody>
          <a:bodyPr wrap="square" rtlCol="0">
            <a:spAutoFit/>
          </a:bodyPr>
          <a:lstStyle/>
          <a:p>
            <a:r>
              <a:rPr lang="en-IN" b="1" dirty="0">
                <a:solidFill>
                  <a:srgbClr val="FF0000"/>
                </a:solidFill>
              </a:rPr>
              <a:t>After Converting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393" y="4381500"/>
            <a:ext cx="4143375" cy="2388494"/>
          </a:xfrm>
          <a:prstGeom prst="rect">
            <a:avLst/>
          </a:prstGeom>
        </p:spPr>
      </p:pic>
      <p:pic>
        <p:nvPicPr>
          <p:cNvPr id="4" name="Picture 3">
            <a:extLst>
              <a:ext uri="{FF2B5EF4-FFF2-40B4-BE49-F238E27FC236}">
                <a16:creationId xmlns:a16="http://schemas.microsoft.com/office/drawing/2014/main" id="{63A7C515-3045-4617-8F2F-861D5141A6DE}"/>
              </a:ext>
            </a:extLst>
          </p:cNvPr>
          <p:cNvPicPr>
            <a:picLocks noChangeAspect="1"/>
          </p:cNvPicPr>
          <p:nvPr/>
        </p:nvPicPr>
        <p:blipFill>
          <a:blip r:embed="rId3"/>
          <a:stretch>
            <a:fillRect/>
          </a:stretch>
        </p:blipFill>
        <p:spPr>
          <a:xfrm>
            <a:off x="7048768" y="4577718"/>
            <a:ext cx="4455844" cy="2236174"/>
          </a:xfrm>
          <a:prstGeom prst="rect">
            <a:avLst/>
          </a:prstGeom>
        </p:spPr>
      </p:pic>
    </p:spTree>
    <p:extLst>
      <p:ext uri="{BB962C8B-B14F-4D97-AF65-F5344CB8AC3E}">
        <p14:creationId xmlns:p14="http://schemas.microsoft.com/office/powerpoint/2010/main" val="15592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Smoothing based method – Moving averages</a:t>
            </a:r>
          </a:p>
        </p:txBody>
      </p:sp>
      <p:sp>
        <p:nvSpPr>
          <p:cNvPr id="3" name="Content Placeholder 2"/>
          <p:cNvSpPr>
            <a:spLocks noGrp="1"/>
          </p:cNvSpPr>
          <p:nvPr>
            <p:ph idx="1"/>
          </p:nvPr>
        </p:nvSpPr>
        <p:spPr>
          <a:xfrm>
            <a:off x="2589212" y="2133600"/>
            <a:ext cx="9602788" cy="4724400"/>
          </a:xfrm>
        </p:spPr>
        <p:txBody>
          <a:bodyPr>
            <a:normAutofit/>
          </a:bodyPr>
          <a:lstStyle/>
          <a:p>
            <a:r>
              <a:rPr lang="en-IN" sz="2000" dirty="0">
                <a:latin typeface="Times New Roman" panose="02020603050405020304" pitchFamily="18" charset="0"/>
                <a:cs typeface="Times New Roman" panose="02020603050405020304" pitchFamily="18" charset="0"/>
              </a:rPr>
              <a:t>Smoothing data removes random variation and shows trends and cyclic components. </a:t>
            </a: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256" y="3228975"/>
            <a:ext cx="4705350" cy="28575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569" y="3242227"/>
            <a:ext cx="4733925" cy="2857500"/>
          </a:xfrm>
          <a:prstGeom prst="rect">
            <a:avLst/>
          </a:prstGeom>
        </p:spPr>
      </p:pic>
    </p:spTree>
    <p:extLst>
      <p:ext uri="{BB962C8B-B14F-4D97-AF65-F5344CB8AC3E}">
        <p14:creationId xmlns:p14="http://schemas.microsoft.com/office/powerpoint/2010/main" val="169087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 – ARIMA MODEL</a:t>
            </a:r>
          </a:p>
        </p:txBody>
      </p:sp>
      <p:sp>
        <p:nvSpPr>
          <p:cNvPr id="3" name="Content Placeholder 2"/>
          <p:cNvSpPr>
            <a:spLocks noGrp="1"/>
          </p:cNvSpPr>
          <p:nvPr>
            <p:ph idx="1"/>
          </p:nvPr>
        </p:nvSpPr>
        <p:spPr>
          <a:xfrm>
            <a:off x="2589212" y="1554051"/>
            <a:ext cx="8915400" cy="5104326"/>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ARIMA (Auto Regressive Integrated Moving Average)</a:t>
            </a:r>
          </a:p>
          <a:p>
            <a:r>
              <a:rPr lang="en-IN" sz="2000" dirty="0">
                <a:latin typeface="Times New Roman" panose="02020603050405020304" pitchFamily="18" charset="0"/>
                <a:cs typeface="Times New Roman" panose="02020603050405020304" pitchFamily="18" charset="0"/>
              </a:rPr>
              <a:t>It is based on the assumption that over a period of times the current values are related or correlated with their immediate previous or n previous values.</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Arima</a:t>
            </a:r>
            <a:r>
              <a:rPr lang="en-IN" sz="2000" dirty="0">
                <a:latin typeface="Times New Roman" panose="02020603050405020304" pitchFamily="18" charset="0"/>
                <a:cs typeface="Times New Roman" panose="02020603050405020304" pitchFamily="18" charset="0"/>
              </a:rPr>
              <a:t> (p, d, q)</a:t>
            </a:r>
          </a:p>
          <a:p>
            <a:pPr lvl="1"/>
            <a:r>
              <a:rPr lang="en-IN" sz="2000" dirty="0">
                <a:latin typeface="Times New Roman" panose="02020603050405020304" pitchFamily="18" charset="0"/>
                <a:cs typeface="Times New Roman" panose="02020603050405020304" pitchFamily="18" charset="0"/>
              </a:rPr>
              <a:t>P = values from partial autocorrelation.</a:t>
            </a:r>
          </a:p>
          <a:p>
            <a:pPr lvl="1"/>
            <a:r>
              <a:rPr lang="en-IN" sz="2000" dirty="0">
                <a:latin typeface="Times New Roman" panose="02020603050405020304" pitchFamily="18" charset="0"/>
                <a:cs typeface="Times New Roman" panose="02020603050405020304" pitchFamily="18" charset="0"/>
              </a:rPr>
              <a:t>D = lagged difference between current and previous values.</a:t>
            </a:r>
          </a:p>
          <a:p>
            <a:pPr lvl="1"/>
            <a:r>
              <a:rPr lang="en-IN" sz="2000" dirty="0">
                <a:latin typeface="Times New Roman" panose="02020603050405020304" pitchFamily="18" charset="0"/>
                <a:cs typeface="Times New Roman" panose="02020603050405020304" pitchFamily="18" charset="0"/>
              </a:rPr>
              <a:t>Q = value from autocorrelation. </a:t>
            </a:r>
          </a:p>
          <a:p>
            <a:pPr lvl="1"/>
            <a:r>
              <a:rPr lang="en-IN" sz="2000" dirty="0">
                <a:latin typeface="Times New Roman" panose="02020603050405020304" pitchFamily="18" charset="0"/>
                <a:cs typeface="Times New Roman" panose="02020603050405020304" pitchFamily="18" charset="0"/>
              </a:rPr>
              <a:t>Arima model is built on the basis of these parameters and their values are as follows:</a:t>
            </a:r>
          </a:p>
          <a:p>
            <a:pPr marL="457200" lvl="1" indent="0">
              <a:buNone/>
            </a:pPr>
            <a:r>
              <a:rPr lang="en-IN" sz="2000" dirty="0">
                <a:latin typeface="Times New Roman" panose="02020603050405020304" pitchFamily="18" charset="0"/>
                <a:cs typeface="Times New Roman" panose="02020603050405020304" pitchFamily="18" charset="0"/>
              </a:rPr>
              <a:t>p = 20</a:t>
            </a:r>
          </a:p>
          <a:p>
            <a:pPr marL="457200" lvl="1" indent="0">
              <a:buNone/>
            </a:pPr>
            <a:r>
              <a:rPr lang="en-IN" sz="2000" dirty="0">
                <a:latin typeface="Times New Roman" panose="02020603050405020304" pitchFamily="18" charset="0"/>
                <a:cs typeface="Times New Roman" panose="02020603050405020304" pitchFamily="18" charset="0"/>
              </a:rPr>
              <a:t>d = 0</a:t>
            </a:r>
          </a:p>
          <a:p>
            <a:pPr marL="457200" lvl="1" indent="0">
              <a:buNone/>
            </a:pPr>
            <a:r>
              <a:rPr lang="en-IN" sz="2000" dirty="0">
                <a:latin typeface="Times New Roman" panose="02020603050405020304" pitchFamily="18" charset="0"/>
                <a:cs typeface="Times New Roman" panose="02020603050405020304" pitchFamily="18" charset="0"/>
              </a:rPr>
              <a:t>q = 5</a:t>
            </a:r>
          </a:p>
          <a:p>
            <a:pPr marL="3657600" lvl="8"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21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 of ARIMA</a:t>
            </a:r>
          </a:p>
        </p:txBody>
      </p:sp>
      <p:sp>
        <p:nvSpPr>
          <p:cNvPr id="3" name="Content Placeholder 2"/>
          <p:cNvSpPr>
            <a:spLocks noGrp="1"/>
          </p:cNvSpPr>
          <p:nvPr>
            <p:ph idx="1"/>
          </p:nvPr>
        </p:nvSpPr>
        <p:spPr>
          <a:xfrm>
            <a:off x="2589212" y="2133600"/>
            <a:ext cx="8915400" cy="4724400"/>
          </a:xfrm>
        </p:spPr>
        <p:txBody>
          <a:bodyPr/>
          <a:lstStyle/>
          <a:p>
            <a:pPr marL="0" indent="0">
              <a:buNone/>
            </a:pPr>
            <a:r>
              <a:rPr lang="en-IN" b="1" dirty="0"/>
              <a:t>Autocorrelation:</a:t>
            </a:r>
          </a:p>
          <a:p>
            <a:pPr marL="0" indent="0">
              <a:buNone/>
            </a:pPr>
            <a:endParaRPr lang="en-IN" b="1" dirty="0"/>
          </a:p>
        </p:txBody>
      </p:sp>
      <p:sp>
        <p:nvSpPr>
          <p:cNvPr id="6" name="TextBox 5"/>
          <p:cNvSpPr txBox="1"/>
          <p:nvPr/>
        </p:nvSpPr>
        <p:spPr>
          <a:xfrm>
            <a:off x="7046912" y="2523857"/>
            <a:ext cx="432816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ACF stands for Autocorrelation and it refers to how correlated a time series is with its past values whereas the </a:t>
            </a:r>
            <a:r>
              <a:rPr lang="en-IN" dirty="0" err="1"/>
              <a:t>acf</a:t>
            </a:r>
            <a:r>
              <a:rPr lang="en-IN" dirty="0"/>
              <a:t> is the plot used to see the correlation between the points, up to and including the lag unit.</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523856"/>
            <a:ext cx="4733925" cy="4334143"/>
          </a:xfrm>
          <a:prstGeom prst="rect">
            <a:avLst/>
          </a:prstGeom>
        </p:spPr>
      </p:pic>
    </p:spTree>
    <p:extLst>
      <p:ext uri="{BB962C8B-B14F-4D97-AF65-F5344CB8AC3E}">
        <p14:creationId xmlns:p14="http://schemas.microsoft.com/office/powerpoint/2010/main" val="136157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6029" y="639650"/>
            <a:ext cx="8915400" cy="6121757"/>
          </a:xfrm>
        </p:spPr>
        <p:txBody>
          <a:bodyPr/>
          <a:lstStyle/>
          <a:p>
            <a:r>
              <a:rPr lang="en-IN" b="1" dirty="0"/>
              <a:t>Partial autocorrelation:</a:t>
            </a:r>
          </a:p>
          <a:p>
            <a:pPr marL="0" indent="0">
              <a:buNone/>
            </a:pPr>
            <a:endParaRPr lang="en-IN" dirty="0"/>
          </a:p>
        </p:txBody>
      </p:sp>
      <p:sp>
        <p:nvSpPr>
          <p:cNvPr id="5" name="TextBox 4"/>
          <p:cNvSpPr txBox="1"/>
          <p:nvPr/>
        </p:nvSpPr>
        <p:spPr>
          <a:xfrm>
            <a:off x="8500056" y="1700222"/>
            <a:ext cx="369194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PACF stands for Partial Autocorrelation is the amount of correlation between a variable and a lag of itself that is not explained by correlations at all lower-order-lags.</a:t>
            </a:r>
          </a:p>
          <a:p>
            <a:pPr marL="285750" indent="-285750">
              <a:buFont typeface="Arial" panose="020B0604020202020204" pitchFamily="34" charset="0"/>
              <a:buChar char="•"/>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454" y="1144820"/>
            <a:ext cx="5751602" cy="5739684"/>
          </a:xfrm>
          <a:prstGeom prst="rect">
            <a:avLst/>
          </a:prstGeom>
        </p:spPr>
      </p:pic>
    </p:spTree>
    <p:extLst>
      <p:ext uri="{BB962C8B-B14F-4D97-AF65-F5344CB8AC3E}">
        <p14:creationId xmlns:p14="http://schemas.microsoft.com/office/powerpoint/2010/main" val="5470716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TotalTime>
  <Words>1052</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Wisp</vt:lpstr>
      <vt:lpstr>Time-series Analysis Foreign Exchange Rates with ARIMA model </vt:lpstr>
      <vt:lpstr>Definition – Time series Analysis</vt:lpstr>
      <vt:lpstr>Phase 1: Understanding the business</vt:lpstr>
      <vt:lpstr>Phase 2: Understanding the data</vt:lpstr>
      <vt:lpstr>Phase 3: Data Preparation</vt:lpstr>
      <vt:lpstr>Smoothing based method – Moving averages</vt:lpstr>
      <vt:lpstr>Data Modelling – ARIMA MODEL</vt:lpstr>
      <vt:lpstr>Implementation of ARIMA</vt:lpstr>
      <vt:lpstr>PowerPoint Presentation</vt:lpstr>
      <vt:lpstr>Data Splitting</vt:lpstr>
      <vt:lpstr>Result from ARIMA method</vt:lpstr>
      <vt:lpstr>PowerPoint Presentation</vt:lpstr>
      <vt:lpstr>AIC : Akaike Information Criteria  </vt:lpstr>
      <vt:lpstr>Evaluation</vt:lpstr>
      <vt:lpstr>PowerPoint Presentation</vt:lpstr>
      <vt:lpstr>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Analysis Foreign Exchange Rates with ARIMA model </dc:title>
  <dc:creator>Adit Pravin Deshpande</dc:creator>
  <cp:lastModifiedBy>Adit Pravin Deshpande</cp:lastModifiedBy>
  <cp:revision>2</cp:revision>
  <dcterms:created xsi:type="dcterms:W3CDTF">2020-08-07T16:27:16Z</dcterms:created>
  <dcterms:modified xsi:type="dcterms:W3CDTF">2020-08-07T16:56:41Z</dcterms:modified>
</cp:coreProperties>
</file>