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9" r:id="rId1"/>
  </p:sldMasterIdLst>
  <p:notesMasterIdLst>
    <p:notesMasterId r:id="rId18"/>
  </p:notesMasterIdLst>
  <p:handoutMasterIdLst>
    <p:handoutMasterId r:id="rId19"/>
  </p:handoutMasterIdLst>
  <p:sldIdLst>
    <p:sldId id="257" r:id="rId2"/>
    <p:sldId id="289" r:id="rId3"/>
    <p:sldId id="319" r:id="rId4"/>
    <p:sldId id="367" r:id="rId5"/>
    <p:sldId id="355" r:id="rId6"/>
    <p:sldId id="356" r:id="rId7"/>
    <p:sldId id="357" r:id="rId8"/>
    <p:sldId id="358" r:id="rId9"/>
    <p:sldId id="366" r:id="rId10"/>
    <p:sldId id="365" r:id="rId11"/>
    <p:sldId id="320" r:id="rId12"/>
    <p:sldId id="321" r:id="rId13"/>
    <p:sldId id="293" r:id="rId14"/>
    <p:sldId id="326" r:id="rId15"/>
    <p:sldId id="324" r:id="rId16"/>
    <p:sldId id="354" r:id="rId17"/>
  </p:sldIdLst>
  <p:sldSz cx="9144000" cy="6858000" type="screen4x3"/>
  <p:notesSz cx="6858000" cy="9144000"/>
  <p:embeddedFontLst>
    <p:embeddedFont>
      <p:font typeface="Tahoma" pitchFamily="34" charset="0"/>
      <p:regular r:id="rId20"/>
      <p:bold r:id="rId21"/>
    </p:embeddedFont>
  </p:embeddedFont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434" autoAdjust="0"/>
    <p:restoredTop sz="84664" autoAdjust="0"/>
  </p:normalViewPr>
  <p:slideViewPr>
    <p:cSldViewPr snapToGrid="0">
      <p:cViewPr varScale="1">
        <p:scale>
          <a:sx n="86" d="100"/>
          <a:sy n="86" d="100"/>
        </p:scale>
        <p:origin x="-63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007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2007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15F6386-3E54-4CC5-80F5-C0A2AEE6C55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A3906434-5B2D-4502-B4A3-7DA961FDAF8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736806-6733-45DF-AEB8-5DD0E4907DB4}" type="slidenum">
              <a:rPr lang="en-US"/>
              <a:pPr/>
              <a:t>1</a:t>
            </a:fld>
            <a:endParaRPr lang="en-US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C161D9-A67D-49A6-9719-A04242FE78CB}" type="slidenum">
              <a:rPr lang="en-US"/>
              <a:pPr/>
              <a:t>10</a:t>
            </a:fld>
            <a:endParaRPr lang="en-US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A74F5B-3C3D-4DBC-A4B7-43FBF63A040C}" type="slidenum">
              <a:rPr lang="en-US"/>
              <a:pPr/>
              <a:t>11</a:t>
            </a:fld>
            <a:endParaRPr lang="en-US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4E7C5F-E3F1-486C-ACA1-8808435EFBFF}" type="slidenum">
              <a:rPr lang="en-US"/>
              <a:pPr/>
              <a:t>12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6AA3B5-F590-4078-8B47-CDD0D5D34CBD}" type="slidenum">
              <a:rPr lang="en-US"/>
              <a:pPr/>
              <a:t>13</a:t>
            </a:fld>
            <a:endParaRPr lang="en-US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B30D4C-ECD7-47B8-850E-2D7FF1EF8016}" type="slidenum">
              <a:rPr lang="en-US"/>
              <a:pPr/>
              <a:t>14</a:t>
            </a:fld>
            <a:endParaRPr lang="en-US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07B36E-DB7C-4041-8183-CFDFE11BD093}" type="slidenum">
              <a:rPr lang="en-US"/>
              <a:pPr/>
              <a:t>15</a:t>
            </a:fld>
            <a:endParaRPr lang="en-US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FA80D2-3B08-4A08-A1CA-57697FBE64A9}" type="slidenum">
              <a:rPr lang="en-US"/>
              <a:pPr/>
              <a:t>16</a:t>
            </a:fld>
            <a:endParaRPr lang="en-US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E19B8E-8CD4-4DBC-B3E7-D9DADE0E85EE}" type="slidenum">
              <a:rPr lang="en-US"/>
              <a:pPr/>
              <a:t>2</a:t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06D92E-A9CD-4E86-BDD9-7C7B40E3E229}" type="slidenum">
              <a:rPr lang="en-US"/>
              <a:pPr/>
              <a:t>3</a:t>
            </a:fld>
            <a:endParaRPr lang="en-US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4854FC-8EE8-4D51-BA76-13798F30AE82}" type="slidenum">
              <a:rPr lang="en-US"/>
              <a:pPr/>
              <a:t>4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E5B43D-8721-4CE2-B68A-7AE871BBD243}" type="slidenum">
              <a:rPr lang="en-US"/>
              <a:pPr/>
              <a:t>5</a:t>
            </a:fld>
            <a:endParaRPr lang="en-US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6FB088-4BC8-41B5-BF7B-2650EF40546C}" type="slidenum">
              <a:rPr lang="en-US"/>
              <a:pPr/>
              <a:t>6</a:t>
            </a:fld>
            <a:endParaRPr lang="en-US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48CFC9-6F3E-42AE-B1E1-D35357CEFD7C}" type="slidenum">
              <a:rPr lang="en-US"/>
              <a:pPr/>
              <a:t>7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068074-3C18-44DB-B66F-C00B8D488139}" type="slidenum">
              <a:rPr lang="en-US"/>
              <a:pPr/>
              <a:t>8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D2CF9C-B302-47C2-B14F-E2675ACF7BDF}" type="slidenum">
              <a:rPr lang="en-US"/>
              <a:pPr/>
              <a:t>9</a:t>
            </a:fld>
            <a:endParaRPr lang="en-US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44610A6-74B5-4AF4-93A3-AB3B41F080E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19DA7F-8673-4BDA-BD96-3649E5940F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94C372-CD03-4A8F-B1B8-9B046A3CA8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05ED21D-69EB-4D0F-B0B3-BE2DCC57A2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F73B42-4279-4506-A187-40F3C1E568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547DC8-3D04-470A-8269-943DFB2ECB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A62C34-8918-4857-99C4-85AD7D9FB2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BDA65-5E42-4102-8BE9-5EA5DC4B88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948CB1-F0CD-4736-BE1B-56241E74CA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70A4C4-36CD-4D24-A903-63D72E5522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B9A9AA-1C71-403F-9F6F-6FE5D6EB54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5BCDD3-281B-4860-95E5-5CFC48E386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fld id="{AD2F1196-A418-497F-BBA0-1FD847264B2F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97280" y="1867989"/>
            <a:ext cx="7559902" cy="1759313"/>
          </a:xfrm>
        </p:spPr>
        <p:txBody>
          <a:bodyPr/>
          <a:lstStyle/>
          <a:p>
            <a:r>
              <a:rPr lang="en-US" dirty="0" smtClean="0"/>
              <a:t>Web Crawler</a:t>
            </a:r>
            <a:br>
              <a:rPr lang="en-US" dirty="0" smtClean="0"/>
            </a:br>
            <a:r>
              <a:rPr lang="en-US" altLang="zh-TW" dirty="0" smtClean="0"/>
              <a:t> </a:t>
            </a:r>
            <a:r>
              <a:rPr lang="en-US" altLang="zh-TW" sz="2000" dirty="0" smtClean="0"/>
              <a:t>(An Application For Web Intelligence and Social Computing)</a:t>
            </a:r>
            <a:endParaRPr lang="en-US" sz="20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58537" y="4415245"/>
            <a:ext cx="6688183" cy="1972491"/>
          </a:xfrm>
        </p:spPr>
        <p:txBody>
          <a:bodyPr/>
          <a:lstStyle/>
          <a:p>
            <a:r>
              <a:rPr lang="en-US" altLang="zh-TW" sz="2000" dirty="0" smtClean="0"/>
              <a:t>                    Project </a:t>
            </a:r>
            <a:r>
              <a:rPr lang="en-US" altLang="zh-TW" sz="2000" dirty="0" err="1" smtClean="0"/>
              <a:t>Mentor:Mr</a:t>
            </a:r>
            <a:r>
              <a:rPr lang="en-US" altLang="zh-TW" sz="2000" dirty="0" smtClean="0"/>
              <a:t>. </a:t>
            </a:r>
            <a:r>
              <a:rPr lang="en-US" altLang="zh-TW" sz="2000" dirty="0" err="1" smtClean="0"/>
              <a:t>Saurabh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RanjanShrivastava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                         Submitted by-</a:t>
            </a:r>
            <a:r>
              <a:rPr lang="en-US" altLang="zh-TW" sz="2000" dirty="0" err="1" smtClean="0"/>
              <a:t>Akansh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Bhanot</a:t>
            </a:r>
            <a:r>
              <a:rPr lang="en-US" altLang="zh-TW" sz="2000" dirty="0" smtClean="0"/>
              <a:t>(12ESK008)</a:t>
            </a:r>
          </a:p>
          <a:p>
            <a:r>
              <a:rPr lang="en-US" altLang="zh-TW" sz="2000" dirty="0" smtClean="0"/>
              <a:t>                                          </a:t>
            </a:r>
            <a:r>
              <a:rPr lang="en-US" altLang="zh-TW" sz="2000" dirty="0" err="1" smtClean="0"/>
              <a:t>Adit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Mishra</a:t>
            </a:r>
            <a:r>
              <a:rPr lang="en-US" altLang="zh-TW" sz="2000" dirty="0" smtClean="0"/>
              <a:t> (12ESK005)</a:t>
            </a:r>
          </a:p>
          <a:p>
            <a:r>
              <a:rPr lang="en-US" altLang="zh-TW" sz="2000" dirty="0" smtClean="0"/>
              <a:t>                                             </a:t>
            </a:r>
            <a:r>
              <a:rPr lang="en-US" altLang="zh-TW" sz="2000" dirty="0" err="1" smtClean="0"/>
              <a:t>Anurag</a:t>
            </a:r>
            <a:r>
              <a:rPr lang="en-US" altLang="zh-TW" sz="2000" dirty="0" smtClean="0"/>
              <a:t> Singh(12ESK018)</a:t>
            </a:r>
          </a:p>
          <a:p>
            <a:r>
              <a:rPr lang="en-US" altLang="zh-TW" sz="2000" smtClean="0"/>
              <a:t>                                           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dirty="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149124" y="3997235"/>
            <a:ext cx="6400800" cy="2212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endParaRPr lang="en-US" sz="3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2772" name="Picture 4" descr="Swami Keshvanand Institute  of Technology Management  &amp; Gramotha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9144000" cy="1463039"/>
          </a:xfrm>
          <a:prstGeom prst="rect">
            <a:avLst/>
          </a:prstGeom>
          <a:noFill/>
        </p:spPr>
      </p:pic>
    </p:spTree>
  </p:cSld>
  <p:clrMapOvr>
    <a:masterClrMapping/>
  </p:clrMapOvr>
  <p:transition advTm="5904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Robot Protocol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8138"/>
            <a:ext cx="8229600" cy="4487862"/>
          </a:xfrm>
          <a:noFill/>
          <a:ln/>
        </p:spPr>
        <p:txBody>
          <a:bodyPr/>
          <a:lstStyle/>
          <a:p>
            <a:r>
              <a:rPr lang="en-US" dirty="0"/>
              <a:t>Contains part of the web site that a crawler should not visit.</a:t>
            </a:r>
          </a:p>
          <a:p>
            <a:r>
              <a:rPr lang="en-US" dirty="0"/>
              <a:t>Placed at the root of a web site, robots.txt</a:t>
            </a:r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sz="2400" dirty="0">
                <a:effectLst/>
              </a:rPr>
              <a:t># robots.txt for http://somehost.com/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effectLst/>
              </a:rPr>
              <a:t>User-agent: </a:t>
            </a:r>
            <a:r>
              <a:rPr lang="en-US" sz="2400" dirty="0" smtClean="0">
                <a:effectLst/>
              </a:rPr>
              <a:t>*</a:t>
            </a:r>
            <a:endParaRPr lang="en-US" sz="2400" dirty="0">
              <a:effectLst/>
            </a:endParaRPr>
          </a:p>
          <a:p>
            <a:pPr>
              <a:buFont typeface="Wingdings" pitchFamily="2" charset="2"/>
              <a:buNone/>
            </a:pPr>
            <a:r>
              <a:rPr lang="en-US" sz="2400" dirty="0">
                <a:effectLst/>
              </a:rPr>
              <a:t>Disallow: /registration # Disallow robots on registration page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effectLst/>
              </a:rPr>
              <a:t>Disallow: /login</a:t>
            </a:r>
          </a:p>
          <a:p>
            <a:endParaRPr lang="en-US" sz="2400" dirty="0"/>
          </a:p>
        </p:txBody>
      </p:sp>
    </p:spTree>
  </p:cSld>
  <p:clrMapOvr>
    <a:masterClrMapping/>
  </p:clrMapOvr>
  <p:transition advTm="116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54" name="Rectangle 54"/>
          <p:cNvSpPr>
            <a:spLocks noChangeArrowheads="1"/>
          </p:cNvSpPr>
          <p:nvPr/>
        </p:nvSpPr>
        <p:spPr bwMode="auto">
          <a:xfrm>
            <a:off x="1939925" y="2038350"/>
            <a:ext cx="1792288" cy="3719513"/>
          </a:xfrm>
          <a:prstGeom prst="rect">
            <a:avLst/>
          </a:prstGeom>
          <a:solidFill>
            <a:schemeClr val="folHlink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Search Engine : architecture</a:t>
            </a:r>
          </a:p>
        </p:txBody>
      </p:sp>
      <p:sp>
        <p:nvSpPr>
          <p:cNvPr id="128005" name="AutoShape 5"/>
          <p:cNvSpPr>
            <a:spLocks noChangeArrowheads="1"/>
          </p:cNvSpPr>
          <p:nvPr/>
        </p:nvSpPr>
        <p:spPr bwMode="auto">
          <a:xfrm>
            <a:off x="358775" y="2770188"/>
            <a:ext cx="1655763" cy="1570037"/>
          </a:xfrm>
          <a:prstGeom prst="irregularSeal1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WWW</a:t>
            </a:r>
          </a:p>
        </p:txBody>
      </p:sp>
      <p:sp>
        <p:nvSpPr>
          <p:cNvPr id="128006" name="Rectangle 6"/>
          <p:cNvSpPr>
            <a:spLocks noChangeArrowheads="1"/>
          </p:cNvSpPr>
          <p:nvPr/>
        </p:nvSpPr>
        <p:spPr bwMode="auto">
          <a:xfrm>
            <a:off x="2249488" y="2743200"/>
            <a:ext cx="114935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Crawler(s)</a:t>
            </a:r>
          </a:p>
        </p:txBody>
      </p:sp>
      <p:sp>
        <p:nvSpPr>
          <p:cNvPr id="128007" name="Rectangle 7"/>
          <p:cNvSpPr>
            <a:spLocks noChangeArrowheads="1"/>
          </p:cNvSpPr>
          <p:nvPr/>
        </p:nvSpPr>
        <p:spPr bwMode="auto">
          <a:xfrm>
            <a:off x="2438400" y="3117850"/>
            <a:ext cx="741363" cy="258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008" name="Rectangle 8"/>
          <p:cNvSpPr>
            <a:spLocks noChangeArrowheads="1"/>
          </p:cNvSpPr>
          <p:nvPr/>
        </p:nvSpPr>
        <p:spPr bwMode="auto">
          <a:xfrm>
            <a:off x="2430463" y="3481388"/>
            <a:ext cx="741362" cy="258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009" name="Rectangle 9"/>
          <p:cNvSpPr>
            <a:spLocks noChangeArrowheads="1"/>
          </p:cNvSpPr>
          <p:nvPr/>
        </p:nvSpPr>
        <p:spPr bwMode="auto">
          <a:xfrm>
            <a:off x="2422525" y="3830638"/>
            <a:ext cx="754063" cy="222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010" name="Rectangle 10"/>
          <p:cNvSpPr>
            <a:spLocks noChangeArrowheads="1"/>
          </p:cNvSpPr>
          <p:nvPr/>
        </p:nvSpPr>
        <p:spPr bwMode="auto">
          <a:xfrm>
            <a:off x="2427288" y="4194175"/>
            <a:ext cx="777875" cy="233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011" name="Line 11"/>
          <p:cNvSpPr>
            <a:spLocks noChangeShapeType="1"/>
          </p:cNvSpPr>
          <p:nvPr/>
        </p:nvSpPr>
        <p:spPr bwMode="auto">
          <a:xfrm flipH="1">
            <a:off x="2063750" y="3163888"/>
            <a:ext cx="320675" cy="134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8012" name="Line 12"/>
          <p:cNvSpPr>
            <a:spLocks noChangeShapeType="1"/>
          </p:cNvSpPr>
          <p:nvPr/>
        </p:nvSpPr>
        <p:spPr bwMode="auto">
          <a:xfrm flipH="1">
            <a:off x="1919288" y="3527425"/>
            <a:ext cx="409575" cy="2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8013" name="Line 13"/>
          <p:cNvSpPr>
            <a:spLocks noChangeShapeType="1"/>
          </p:cNvSpPr>
          <p:nvPr/>
        </p:nvSpPr>
        <p:spPr bwMode="auto">
          <a:xfrm flipH="1" flipV="1">
            <a:off x="1897063" y="3900488"/>
            <a:ext cx="458787" cy="74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8014" name="Line 14"/>
          <p:cNvSpPr>
            <a:spLocks noChangeShapeType="1"/>
          </p:cNvSpPr>
          <p:nvPr/>
        </p:nvSpPr>
        <p:spPr bwMode="auto">
          <a:xfrm flipH="1" flipV="1">
            <a:off x="1889125" y="4137025"/>
            <a:ext cx="433388" cy="187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8015" name="AutoShape 15"/>
          <p:cNvSpPr>
            <a:spLocks/>
          </p:cNvSpPr>
          <p:nvPr/>
        </p:nvSpPr>
        <p:spPr bwMode="auto">
          <a:xfrm>
            <a:off x="3348038" y="3089275"/>
            <a:ext cx="185737" cy="1395413"/>
          </a:xfrm>
          <a:prstGeom prst="rightBrace">
            <a:avLst>
              <a:gd name="adj1" fmla="val 6260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016" name="AutoShape 16"/>
          <p:cNvSpPr>
            <a:spLocks noChangeArrowheads="1"/>
          </p:cNvSpPr>
          <p:nvPr/>
        </p:nvSpPr>
        <p:spPr bwMode="auto">
          <a:xfrm>
            <a:off x="4276725" y="1854200"/>
            <a:ext cx="420688" cy="754063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018" name="AutoShape 18"/>
          <p:cNvSpPr>
            <a:spLocks noChangeArrowheads="1"/>
          </p:cNvSpPr>
          <p:nvPr/>
        </p:nvSpPr>
        <p:spPr bwMode="auto">
          <a:xfrm>
            <a:off x="5199063" y="1874838"/>
            <a:ext cx="420687" cy="717550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017" name="AutoShape 17"/>
          <p:cNvSpPr>
            <a:spLocks noChangeArrowheads="1"/>
          </p:cNvSpPr>
          <p:nvPr/>
        </p:nvSpPr>
        <p:spPr bwMode="auto">
          <a:xfrm>
            <a:off x="4751388" y="1882775"/>
            <a:ext cx="420687" cy="754063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021" name="Rectangle 21"/>
          <p:cNvSpPr>
            <a:spLocks noChangeArrowheads="1"/>
          </p:cNvSpPr>
          <p:nvPr/>
        </p:nvSpPr>
        <p:spPr bwMode="auto">
          <a:xfrm>
            <a:off x="2463800" y="1547813"/>
            <a:ext cx="1557338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Page Repository</a:t>
            </a:r>
          </a:p>
        </p:txBody>
      </p:sp>
      <p:sp>
        <p:nvSpPr>
          <p:cNvPr id="128022" name="Rectangle 22"/>
          <p:cNvSpPr>
            <a:spLocks noChangeArrowheads="1"/>
          </p:cNvSpPr>
          <p:nvPr/>
        </p:nvSpPr>
        <p:spPr bwMode="auto">
          <a:xfrm>
            <a:off x="3906838" y="3435350"/>
            <a:ext cx="1025525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Indexer </a:t>
            </a:r>
          </a:p>
          <a:p>
            <a:r>
              <a:rPr lang="en-US"/>
              <a:t>Module</a:t>
            </a:r>
          </a:p>
        </p:txBody>
      </p:sp>
      <p:sp>
        <p:nvSpPr>
          <p:cNvPr id="128023" name="Rectangle 23"/>
          <p:cNvSpPr>
            <a:spLocks noChangeArrowheads="1"/>
          </p:cNvSpPr>
          <p:nvPr/>
        </p:nvSpPr>
        <p:spPr bwMode="auto">
          <a:xfrm>
            <a:off x="5140325" y="3438525"/>
            <a:ext cx="1025525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Collection</a:t>
            </a:r>
          </a:p>
          <a:p>
            <a:r>
              <a:rPr lang="en-US"/>
              <a:t>Analysis </a:t>
            </a:r>
          </a:p>
          <a:p>
            <a:r>
              <a:rPr lang="en-US"/>
              <a:t>Module</a:t>
            </a:r>
          </a:p>
        </p:txBody>
      </p:sp>
      <p:sp>
        <p:nvSpPr>
          <p:cNvPr id="128026" name="Freeform 26"/>
          <p:cNvSpPr>
            <a:spLocks/>
          </p:cNvSpPr>
          <p:nvPr/>
        </p:nvSpPr>
        <p:spPr bwMode="auto">
          <a:xfrm>
            <a:off x="3571875" y="2260600"/>
            <a:ext cx="568325" cy="1508125"/>
          </a:xfrm>
          <a:custGeom>
            <a:avLst/>
            <a:gdLst/>
            <a:ahLst/>
            <a:cxnLst>
              <a:cxn ang="0">
                <a:pos x="0" y="950"/>
              </a:cxn>
              <a:cxn ang="0">
                <a:pos x="62" y="950"/>
              </a:cxn>
              <a:cxn ang="0">
                <a:pos x="62" y="0"/>
              </a:cxn>
              <a:cxn ang="0">
                <a:pos x="358" y="0"/>
              </a:cxn>
            </a:cxnLst>
            <a:rect l="0" t="0" r="r" b="b"/>
            <a:pathLst>
              <a:path w="358" h="950">
                <a:moveTo>
                  <a:pt x="0" y="950"/>
                </a:moveTo>
                <a:lnTo>
                  <a:pt x="62" y="950"/>
                </a:lnTo>
                <a:lnTo>
                  <a:pt x="62" y="0"/>
                </a:lnTo>
                <a:lnTo>
                  <a:pt x="358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8027" name="Line 27"/>
          <p:cNvSpPr>
            <a:spLocks noChangeShapeType="1"/>
          </p:cNvSpPr>
          <p:nvPr/>
        </p:nvSpPr>
        <p:spPr bwMode="auto">
          <a:xfrm flipH="1">
            <a:off x="4362450" y="2717800"/>
            <a:ext cx="284163" cy="619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8028" name="AutoShape 28"/>
          <p:cNvSpPr>
            <a:spLocks noChangeArrowheads="1"/>
          </p:cNvSpPr>
          <p:nvPr/>
        </p:nvSpPr>
        <p:spPr bwMode="auto">
          <a:xfrm>
            <a:off x="4170363" y="5208588"/>
            <a:ext cx="420687" cy="754062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029" name="AutoShape 29"/>
          <p:cNvSpPr>
            <a:spLocks noChangeArrowheads="1"/>
          </p:cNvSpPr>
          <p:nvPr/>
        </p:nvSpPr>
        <p:spPr bwMode="auto">
          <a:xfrm>
            <a:off x="4781550" y="5211763"/>
            <a:ext cx="420688" cy="754062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030" name="AutoShape 30"/>
          <p:cNvSpPr>
            <a:spLocks noChangeArrowheads="1"/>
          </p:cNvSpPr>
          <p:nvPr/>
        </p:nvSpPr>
        <p:spPr bwMode="auto">
          <a:xfrm>
            <a:off x="5657850" y="5213350"/>
            <a:ext cx="420688" cy="754063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031" name="Line 31"/>
          <p:cNvSpPr>
            <a:spLocks noChangeShapeType="1"/>
          </p:cNvSpPr>
          <p:nvPr/>
        </p:nvSpPr>
        <p:spPr bwMode="auto">
          <a:xfrm>
            <a:off x="5300663" y="2706688"/>
            <a:ext cx="457200" cy="617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8032" name="Rectangle 32"/>
          <p:cNvSpPr>
            <a:spLocks noChangeArrowheads="1"/>
          </p:cNvSpPr>
          <p:nvPr/>
        </p:nvSpPr>
        <p:spPr bwMode="auto">
          <a:xfrm>
            <a:off x="6389688" y="3435350"/>
            <a:ext cx="1025525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Query </a:t>
            </a:r>
          </a:p>
          <a:p>
            <a:r>
              <a:rPr lang="en-US"/>
              <a:t>Engine</a:t>
            </a:r>
          </a:p>
        </p:txBody>
      </p:sp>
      <p:sp>
        <p:nvSpPr>
          <p:cNvPr id="128033" name="Rectangle 33"/>
          <p:cNvSpPr>
            <a:spLocks noChangeArrowheads="1"/>
          </p:cNvSpPr>
          <p:nvPr/>
        </p:nvSpPr>
        <p:spPr bwMode="auto">
          <a:xfrm>
            <a:off x="7783513" y="3416300"/>
            <a:ext cx="1025525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Ranking</a:t>
            </a:r>
          </a:p>
        </p:txBody>
      </p:sp>
      <p:sp>
        <p:nvSpPr>
          <p:cNvPr id="128035" name="Line 35"/>
          <p:cNvSpPr>
            <a:spLocks noChangeShapeType="1"/>
          </p:cNvSpPr>
          <p:nvPr/>
        </p:nvSpPr>
        <p:spPr bwMode="auto">
          <a:xfrm>
            <a:off x="7426325" y="3830638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8037" name="Rectangle 37"/>
          <p:cNvSpPr>
            <a:spLocks noChangeArrowheads="1"/>
          </p:cNvSpPr>
          <p:nvPr/>
        </p:nvSpPr>
        <p:spPr bwMode="auto">
          <a:xfrm>
            <a:off x="6675438" y="1849438"/>
            <a:ext cx="1397000" cy="50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Client</a:t>
            </a:r>
          </a:p>
        </p:txBody>
      </p:sp>
      <p:sp>
        <p:nvSpPr>
          <p:cNvPr id="128038" name="Line 38"/>
          <p:cNvSpPr>
            <a:spLocks noChangeShapeType="1"/>
          </p:cNvSpPr>
          <p:nvPr/>
        </p:nvSpPr>
        <p:spPr bwMode="auto">
          <a:xfrm flipH="1">
            <a:off x="6948488" y="2546350"/>
            <a:ext cx="444500" cy="765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8040" name="Line 40"/>
          <p:cNvSpPr>
            <a:spLocks noChangeShapeType="1"/>
          </p:cNvSpPr>
          <p:nvPr/>
        </p:nvSpPr>
        <p:spPr bwMode="auto">
          <a:xfrm flipH="1" flipV="1">
            <a:off x="7635875" y="2495550"/>
            <a:ext cx="581025" cy="828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8041" name="Freeform 41"/>
          <p:cNvSpPr>
            <a:spLocks/>
          </p:cNvSpPr>
          <p:nvPr/>
        </p:nvSpPr>
        <p:spPr bwMode="auto">
          <a:xfrm>
            <a:off x="5684838" y="2273300"/>
            <a:ext cx="863600" cy="1063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1" y="0"/>
              </a:cxn>
              <a:cxn ang="0">
                <a:pos x="544" y="670"/>
              </a:cxn>
            </a:cxnLst>
            <a:rect l="0" t="0" r="r" b="b"/>
            <a:pathLst>
              <a:path w="544" h="670">
                <a:moveTo>
                  <a:pt x="0" y="0"/>
                </a:moveTo>
                <a:lnTo>
                  <a:pt x="311" y="0"/>
                </a:lnTo>
                <a:lnTo>
                  <a:pt x="544" y="67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8042" name="Rectangle 42"/>
          <p:cNvSpPr>
            <a:spLocks noChangeArrowheads="1"/>
          </p:cNvSpPr>
          <p:nvPr/>
        </p:nvSpPr>
        <p:spPr bwMode="auto">
          <a:xfrm>
            <a:off x="2106613" y="5972175"/>
            <a:ext cx="18288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Indexes :</a:t>
            </a:r>
          </a:p>
        </p:txBody>
      </p:sp>
      <p:sp>
        <p:nvSpPr>
          <p:cNvPr id="128043" name="Rectangle 43"/>
          <p:cNvSpPr>
            <a:spLocks noChangeArrowheads="1"/>
          </p:cNvSpPr>
          <p:nvPr/>
        </p:nvSpPr>
        <p:spPr bwMode="auto">
          <a:xfrm>
            <a:off x="3536950" y="5935663"/>
            <a:ext cx="114935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Text</a:t>
            </a:r>
          </a:p>
        </p:txBody>
      </p:sp>
      <p:sp>
        <p:nvSpPr>
          <p:cNvPr id="128044" name="Rectangle 44"/>
          <p:cNvSpPr>
            <a:spLocks noChangeArrowheads="1"/>
          </p:cNvSpPr>
          <p:nvPr/>
        </p:nvSpPr>
        <p:spPr bwMode="auto">
          <a:xfrm>
            <a:off x="4419600" y="6056313"/>
            <a:ext cx="114935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Structure</a:t>
            </a:r>
          </a:p>
        </p:txBody>
      </p:sp>
      <p:sp>
        <p:nvSpPr>
          <p:cNvPr id="128045" name="Rectangle 45"/>
          <p:cNvSpPr>
            <a:spLocks noChangeArrowheads="1"/>
          </p:cNvSpPr>
          <p:nvPr/>
        </p:nvSpPr>
        <p:spPr bwMode="auto">
          <a:xfrm>
            <a:off x="5476875" y="5973763"/>
            <a:ext cx="803275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Utility</a:t>
            </a:r>
          </a:p>
        </p:txBody>
      </p:sp>
      <p:sp>
        <p:nvSpPr>
          <p:cNvPr id="128046" name="Line 46"/>
          <p:cNvSpPr>
            <a:spLocks noChangeShapeType="1"/>
          </p:cNvSpPr>
          <p:nvPr/>
        </p:nvSpPr>
        <p:spPr bwMode="auto">
          <a:xfrm>
            <a:off x="4510088" y="4435475"/>
            <a:ext cx="136525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8048" name="AutoShape 48"/>
          <p:cNvSpPr>
            <a:spLocks/>
          </p:cNvSpPr>
          <p:nvPr/>
        </p:nvSpPr>
        <p:spPr bwMode="auto">
          <a:xfrm rot="-5294155">
            <a:off x="4712493" y="4558507"/>
            <a:ext cx="112713" cy="889000"/>
          </a:xfrm>
          <a:prstGeom prst="rightBrace">
            <a:avLst>
              <a:gd name="adj1" fmla="val 6572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049" name="Line 49"/>
          <p:cNvSpPr>
            <a:spLocks noChangeShapeType="1"/>
          </p:cNvSpPr>
          <p:nvPr/>
        </p:nvSpPr>
        <p:spPr bwMode="auto">
          <a:xfrm flipV="1">
            <a:off x="5227638" y="4424363"/>
            <a:ext cx="173037" cy="468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8050" name="Line 50"/>
          <p:cNvSpPr>
            <a:spLocks noChangeShapeType="1"/>
          </p:cNvSpPr>
          <p:nvPr/>
        </p:nvSpPr>
        <p:spPr bwMode="auto">
          <a:xfrm>
            <a:off x="5868988" y="4411663"/>
            <a:ext cx="12700" cy="666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8053" name="Freeform 53"/>
          <p:cNvSpPr>
            <a:spLocks/>
          </p:cNvSpPr>
          <p:nvPr/>
        </p:nvSpPr>
        <p:spPr bwMode="auto">
          <a:xfrm>
            <a:off x="6103938" y="4435475"/>
            <a:ext cx="2039937" cy="1162050"/>
          </a:xfrm>
          <a:custGeom>
            <a:avLst/>
            <a:gdLst/>
            <a:ahLst/>
            <a:cxnLst>
              <a:cxn ang="0">
                <a:pos x="0" y="732"/>
              </a:cxn>
              <a:cxn ang="0">
                <a:pos x="1285" y="732"/>
              </a:cxn>
              <a:cxn ang="0">
                <a:pos x="1285" y="0"/>
              </a:cxn>
            </a:cxnLst>
            <a:rect l="0" t="0" r="r" b="b"/>
            <a:pathLst>
              <a:path w="1285" h="732">
                <a:moveTo>
                  <a:pt x="0" y="732"/>
                </a:moveTo>
                <a:lnTo>
                  <a:pt x="1285" y="732"/>
                </a:lnTo>
                <a:lnTo>
                  <a:pt x="1285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8055" name="Rectangle 55"/>
          <p:cNvSpPr>
            <a:spLocks noChangeArrowheads="1"/>
          </p:cNvSpPr>
          <p:nvPr/>
        </p:nvSpPr>
        <p:spPr bwMode="auto">
          <a:xfrm>
            <a:off x="3808413" y="2981325"/>
            <a:ext cx="2497137" cy="1655763"/>
          </a:xfrm>
          <a:prstGeom prst="rect">
            <a:avLst/>
          </a:prstGeom>
          <a:solidFill>
            <a:schemeClr val="folHlink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056" name="Rectangle 56"/>
          <p:cNvSpPr>
            <a:spLocks noChangeArrowheads="1"/>
          </p:cNvSpPr>
          <p:nvPr/>
        </p:nvSpPr>
        <p:spPr bwMode="auto">
          <a:xfrm>
            <a:off x="6359525" y="2960688"/>
            <a:ext cx="2497138" cy="1655762"/>
          </a:xfrm>
          <a:prstGeom prst="rect">
            <a:avLst/>
          </a:prstGeom>
          <a:solidFill>
            <a:schemeClr val="folHlink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057" name="Rectangle 57"/>
          <p:cNvSpPr>
            <a:spLocks noChangeArrowheads="1"/>
          </p:cNvSpPr>
          <p:nvPr/>
        </p:nvSpPr>
        <p:spPr bwMode="auto">
          <a:xfrm>
            <a:off x="6350000" y="2540000"/>
            <a:ext cx="9763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Queries</a:t>
            </a:r>
          </a:p>
        </p:txBody>
      </p:sp>
      <p:sp>
        <p:nvSpPr>
          <p:cNvPr id="128058" name="Rectangle 58"/>
          <p:cNvSpPr>
            <a:spLocks noChangeArrowheads="1"/>
          </p:cNvSpPr>
          <p:nvPr/>
        </p:nvSpPr>
        <p:spPr bwMode="auto">
          <a:xfrm>
            <a:off x="7996238" y="2617788"/>
            <a:ext cx="976312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Results</a:t>
            </a:r>
          </a:p>
        </p:txBody>
      </p:sp>
    </p:spTree>
  </p:cSld>
  <p:clrMapOvr>
    <a:masterClrMapping/>
  </p:clrMapOvr>
  <p:transition advTm="1484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28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28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8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54" grpId="0" animBg="1"/>
      <p:bldP spid="128055" grpId="0" animBg="1"/>
      <p:bldP spid="12805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Search Engine : major components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Crawlers</a:t>
            </a:r>
            <a:br>
              <a:rPr lang="en-US" sz="2800"/>
            </a:br>
            <a:r>
              <a:rPr lang="en-US" sz="2000"/>
              <a:t>Collects documents by recursively fetching links from a set of starting  pages.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	Each crawler has different policies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	The pages indexed by various search engines are different </a:t>
            </a:r>
          </a:p>
          <a:p>
            <a:pPr>
              <a:lnSpc>
                <a:spcPct val="90000"/>
              </a:lnSpc>
            </a:pPr>
            <a:r>
              <a:rPr lang="en-US" sz="2800"/>
              <a:t>The Indexer</a:t>
            </a:r>
            <a:br>
              <a:rPr lang="en-US" sz="2800"/>
            </a:br>
            <a:r>
              <a:rPr lang="en-US" sz="2000"/>
              <a:t>Processes pages, decide which of them to index, build various data structures representing the pages (inverted index,web graph, etc), different representation among search engines. Might also build additional structure ( LSI ) </a:t>
            </a:r>
          </a:p>
          <a:p>
            <a:pPr>
              <a:lnSpc>
                <a:spcPct val="90000"/>
              </a:lnSpc>
            </a:pPr>
            <a:r>
              <a:rPr lang="en-US" sz="2800"/>
              <a:t>The Query Processor</a:t>
            </a:r>
            <a:br>
              <a:rPr lang="en-US" sz="2800"/>
            </a:br>
            <a:r>
              <a:rPr lang="en-US" sz="2000"/>
              <a:t>Processes user queries and returns matching answers in an order determined by a ranking algorithm.</a:t>
            </a:r>
          </a:p>
        </p:txBody>
      </p:sp>
    </p:spTree>
  </p:cSld>
  <p:clrMapOvr>
    <a:masterClrMapping/>
  </p:clrMapOvr>
  <p:transition advTm="14848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Issues on crawler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US" sz="2800"/>
              <a:t>General architecture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800"/>
              <a:t>What pages should the crawler download ?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800"/>
              <a:t>How should the crawler refresh pages ?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800"/>
              <a:t>How should the load on the visited web sites be minimized ?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800"/>
              <a:t>How should the crawling process be parallelized ?</a:t>
            </a:r>
          </a:p>
          <a:p>
            <a:pPr marL="609600" indent="-609600">
              <a:buFont typeface="Wingdings" pitchFamily="2" charset="2"/>
              <a:buNone/>
            </a:pPr>
            <a:endParaRPr lang="en-US" sz="2800"/>
          </a:p>
        </p:txBody>
      </p:sp>
    </p:spTree>
  </p:cSld>
  <p:clrMapOvr>
    <a:masterClrMapping/>
  </p:clrMapOvr>
  <p:transition advTm="36784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Web Pages Analysis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sz="2800">
                <a:cs typeface="Times New Roman" pitchFamily="18" charset="0"/>
              </a:rPr>
              <a:t>Content-based analysis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400">
                <a:cs typeface="Times New Roman" pitchFamily="18" charset="0"/>
              </a:rPr>
              <a:t>Based on the words in documents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400">
                <a:cs typeface="Times New Roman" pitchFamily="18" charset="0"/>
              </a:rPr>
              <a:t>Each document or query is represented as a term vector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400">
                <a:cs typeface="Times New Roman" pitchFamily="18" charset="0"/>
              </a:rPr>
              <a:t>E.g : Vector space model algorithm, tf-idf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>
                <a:cs typeface="Times New Roman" pitchFamily="18" charset="0"/>
              </a:rPr>
              <a:t>Connectivity-based analysis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400">
                <a:cs typeface="Times New Roman" pitchFamily="18" charset="0"/>
              </a:rPr>
              <a:t>Use hyperlink structure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400">
                <a:cs typeface="Times New Roman" pitchFamily="18" charset="0"/>
              </a:rPr>
              <a:t>Used to indicate “importance” measure of web pages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400">
                <a:cs typeface="Times New Roman" pitchFamily="18" charset="0"/>
              </a:rPr>
              <a:t>E.g : PageRank, HITS</a:t>
            </a:r>
          </a:p>
        </p:txBody>
      </p:sp>
    </p:spTree>
  </p:cSld>
  <p:clrMapOvr>
    <a:masterClrMapping/>
  </p:clrMapOvr>
  <p:transition advTm="36784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Hyperlink Analysis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sz="2400">
                <a:cs typeface="Times New Roman" pitchFamily="18" charset="0"/>
              </a:rPr>
              <a:t>Exploiting hyperlink structure of web pages to find relevant and importance pages for a user query</a:t>
            </a:r>
          </a:p>
          <a:p>
            <a:pPr marL="609600" indent="-609600"/>
            <a:r>
              <a:rPr lang="en-US" sz="2400">
                <a:cs typeface="Times New Roman" pitchFamily="18" charset="0"/>
              </a:rPr>
              <a:t>Assumptions :</a:t>
            </a:r>
          </a:p>
          <a:p>
            <a:pPr marL="1371600" lvl="2" indent="-457200">
              <a:buFont typeface="Wingdings" pitchFamily="2" charset="2"/>
              <a:buAutoNum type="arabicPeriod"/>
            </a:pPr>
            <a:r>
              <a:rPr lang="en-US" sz="1800">
                <a:cs typeface="Times New Roman" pitchFamily="18" charset="0"/>
              </a:rPr>
              <a:t>Hyperlink from page A to page B is a recommendation of page B of the author of page A</a:t>
            </a:r>
          </a:p>
          <a:p>
            <a:pPr marL="1371600" lvl="2" indent="-457200">
              <a:buFont typeface="Wingdings" pitchFamily="2" charset="2"/>
              <a:buAutoNum type="arabicPeriod"/>
            </a:pPr>
            <a:r>
              <a:rPr lang="en-US" sz="1800">
                <a:cs typeface="Times New Roman" pitchFamily="18" charset="0"/>
              </a:rPr>
              <a:t>If page A and page B are connected by a hyperlink , then might be on the same topic.</a:t>
            </a:r>
          </a:p>
          <a:p>
            <a:pPr marL="609600" indent="-609600"/>
            <a:r>
              <a:rPr lang="en-US" sz="2400">
                <a:cs typeface="Times New Roman" pitchFamily="18" charset="0"/>
              </a:rPr>
              <a:t>Used for crawling, ranking, computing the geographic scope of a web page, finding mirrored hosts , computing statistics of web pages and search engines, web page categorization.</a:t>
            </a:r>
          </a:p>
        </p:txBody>
      </p:sp>
    </p:spTree>
  </p:cSld>
  <p:clrMapOvr>
    <a:masterClrMapping/>
  </p:clrMapOvr>
  <p:transition advTm="36784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Q &amp; A</a:t>
            </a:r>
          </a:p>
        </p:txBody>
      </p:sp>
      <p:sp>
        <p:nvSpPr>
          <p:cNvPr id="197635" name="Rectangle 3"/>
          <p:cNvSpPr>
            <a:spLocks noChangeArrowheads="1"/>
          </p:cNvSpPr>
          <p:nvPr/>
        </p:nvSpPr>
        <p:spPr bwMode="auto">
          <a:xfrm>
            <a:off x="309563" y="3321050"/>
            <a:ext cx="8229600" cy="124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990600" lvl="1" indent="-533400" eaLnBrk="1" hangingPunct="1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sz="400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Thank you</a:t>
            </a:r>
          </a:p>
        </p:txBody>
      </p:sp>
    </p:spTree>
  </p:cSld>
  <p:clrMapOvr>
    <a:masterClrMapping/>
  </p:clrMapOvr>
  <p:transition advTm="3678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Web </a:t>
            </a:r>
            <a:r>
              <a:rPr lang="en-US" sz="2800" dirty="0" smtClean="0"/>
              <a:t>Crawler</a:t>
            </a:r>
            <a:endParaRPr lang="en-US" sz="2800" dirty="0"/>
          </a:p>
          <a:p>
            <a:pPr lvl="1"/>
            <a:r>
              <a:rPr lang="en-US" sz="2400" dirty="0" smtClean="0"/>
              <a:t>What is a web crawler..??</a:t>
            </a:r>
            <a:endParaRPr lang="en-US" sz="2400" dirty="0"/>
          </a:p>
          <a:p>
            <a:pPr lvl="1"/>
            <a:r>
              <a:rPr lang="en-US" sz="2400" dirty="0" smtClean="0"/>
              <a:t>Algorithms for crawling</a:t>
            </a:r>
            <a:endParaRPr lang="en-US" sz="2400" dirty="0"/>
          </a:p>
          <a:p>
            <a:pPr lvl="1"/>
            <a:r>
              <a:rPr lang="en-US" sz="2400" dirty="0" smtClean="0"/>
              <a:t>Architecture of crawler</a:t>
            </a:r>
          </a:p>
          <a:p>
            <a:pPr lvl="1"/>
            <a:r>
              <a:rPr lang="en-US" sz="2400" dirty="0" smtClean="0"/>
              <a:t>Implementation Issues</a:t>
            </a:r>
            <a:endParaRPr lang="en-US" sz="2400" dirty="0"/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  <p:transition advTm="2688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2965450"/>
          </a:xfrm>
        </p:spPr>
        <p:txBody>
          <a:bodyPr/>
          <a:lstStyle/>
          <a:p>
            <a:r>
              <a:rPr lang="en-US" sz="2400"/>
              <a:t>Spiders, robots, bots, aggregators, agents and intelligent agents.</a:t>
            </a:r>
          </a:p>
          <a:p>
            <a:r>
              <a:rPr lang="en-US" sz="2400"/>
              <a:t>An internet-aware program that can retrieve information from specific location on the internet</a:t>
            </a:r>
          </a:p>
          <a:p>
            <a:r>
              <a:rPr lang="en-US" sz="2400"/>
              <a:t>A program that collects documents by recursively fetching links from a set of starting pages.</a:t>
            </a:r>
          </a:p>
        </p:txBody>
      </p:sp>
      <p:sp>
        <p:nvSpPr>
          <p:cNvPr id="125957" name="Text Box 5"/>
          <p:cNvSpPr txBox="1">
            <a:spLocks noChangeArrowheads="1"/>
          </p:cNvSpPr>
          <p:nvPr/>
        </p:nvSpPr>
        <p:spPr bwMode="auto">
          <a:xfrm>
            <a:off x="0" y="0"/>
            <a:ext cx="31003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000"/>
              <a:t>Web Crawlers</a:t>
            </a:r>
          </a:p>
        </p:txBody>
      </p:sp>
      <p:sp>
        <p:nvSpPr>
          <p:cNvPr id="125958" name="Text Box 6"/>
          <p:cNvSpPr txBox="1">
            <a:spLocks noChangeArrowheads="1"/>
          </p:cNvSpPr>
          <p:nvPr/>
        </p:nvSpPr>
        <p:spPr bwMode="auto">
          <a:xfrm>
            <a:off x="449263" y="4521200"/>
            <a:ext cx="7275512" cy="109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Web crawlers are programs that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</a:rPr>
              <a:t>exploit the graph  structures of the web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to move from page to page</a:t>
            </a:r>
          </a:p>
          <a:p>
            <a:endParaRPr lang="en-US"/>
          </a:p>
        </p:txBody>
      </p:sp>
    </p:spTree>
  </p:cSld>
  <p:clrMapOvr>
    <a:masterClrMapping/>
  </p:clrMapOvr>
  <p:transition advTm="2688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2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Research on crawlers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There is a few research about </a:t>
            </a:r>
            <a:r>
              <a:rPr lang="en-US" sz="2800" dirty="0" smtClean="0"/>
              <a:t>crawlers</a:t>
            </a:r>
            <a:endParaRPr lang="en-US" sz="2800" dirty="0"/>
          </a:p>
          <a:p>
            <a:r>
              <a:rPr lang="en-US" sz="2800" dirty="0">
                <a:cs typeface="Times New Roman" pitchFamily="18" charset="0"/>
              </a:rPr>
              <a:t>“…very little research has been done on crawlers</a:t>
            </a:r>
            <a:r>
              <a:rPr lang="en-US" sz="2800" dirty="0" smtClean="0">
                <a:cs typeface="Times New Roman" pitchFamily="18" charset="0"/>
              </a:rPr>
              <a:t>.”</a:t>
            </a:r>
          </a:p>
          <a:p>
            <a:pPr>
              <a:buNone/>
            </a:pPr>
            <a:endParaRPr lang="en-US" sz="2800" dirty="0" smtClean="0">
              <a:cs typeface="Times New Roman" pitchFamily="18" charset="0"/>
            </a:endParaRPr>
          </a:p>
          <a:p>
            <a:pPr>
              <a:buNone/>
            </a:pP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    (earliest)….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Junghoo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 Cho, Hector Garcia-Molina, Lawrence Page, Efficient Crawling         Through URL Ordering, Stanford University , 1998</a:t>
            </a:r>
          </a:p>
          <a:p>
            <a:pPr>
              <a:buNone/>
            </a:pPr>
            <a:r>
              <a:rPr lang="en-US" sz="1600" dirty="0" smtClean="0">
                <a:cs typeface="Times New Roman" pitchFamily="18" charset="0"/>
              </a:rPr>
              <a:t>                                           </a:t>
            </a:r>
          </a:p>
          <a:p>
            <a:pPr>
              <a:buNone/>
            </a:pPr>
            <a:endParaRPr lang="en-US" sz="16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1600" i="1" dirty="0" smtClean="0">
                <a:effectLst/>
                <a:latin typeface="Arial" pitchFamily="34" charset="0"/>
                <a:cs typeface="Times New Roman" pitchFamily="18" charset="0"/>
              </a:rPr>
              <a:t>     </a:t>
            </a:r>
            <a:r>
              <a:rPr lang="en-US" sz="1600" i="1" dirty="0" smtClean="0">
                <a:effectLst/>
                <a:latin typeface="Arial" pitchFamily="34" charset="0"/>
                <a:cs typeface="Arial" pitchFamily="34" charset="0"/>
              </a:rPr>
              <a:t>(latest)….Daniel Rocco, James </a:t>
            </a:r>
            <a:r>
              <a:rPr lang="en-US" sz="1600" i="1" dirty="0" err="1" smtClean="0">
                <a:effectLst/>
                <a:latin typeface="Arial" pitchFamily="34" charset="0"/>
                <a:cs typeface="Arial" pitchFamily="34" charset="0"/>
              </a:rPr>
              <a:t>Caverlee</a:t>
            </a:r>
            <a:r>
              <a:rPr lang="en-US" sz="1600" i="1" dirty="0" smtClean="0">
                <a:effectLst/>
                <a:latin typeface="Arial" pitchFamily="34" charset="0"/>
                <a:cs typeface="Arial" pitchFamily="34" charset="0"/>
              </a:rPr>
              <a:t>, Ling Liu, Terence </a:t>
            </a:r>
            <a:r>
              <a:rPr lang="en-US" sz="1600" i="1" dirty="0" err="1" smtClean="0">
                <a:effectLst/>
                <a:latin typeface="Arial" pitchFamily="34" charset="0"/>
                <a:cs typeface="Arial" pitchFamily="34" charset="0"/>
              </a:rPr>
              <a:t>Critchlow</a:t>
            </a:r>
            <a:r>
              <a:rPr lang="en-US" sz="1600" i="1" dirty="0" smtClean="0">
                <a:effectLst/>
                <a:latin typeface="Arial" pitchFamily="34" charset="0"/>
                <a:cs typeface="Arial" pitchFamily="34" charset="0"/>
              </a:rPr>
              <a:t>. Posters: Exploiting the Deep Web with </a:t>
            </a:r>
            <a:r>
              <a:rPr lang="en-US" sz="1600" i="1" dirty="0" err="1" smtClean="0">
                <a:effectLst/>
                <a:latin typeface="Arial" pitchFamily="34" charset="0"/>
                <a:cs typeface="Arial" pitchFamily="34" charset="0"/>
              </a:rPr>
              <a:t>DynaBot</a:t>
            </a:r>
            <a:r>
              <a:rPr lang="en-US" sz="1600" i="1" dirty="0" smtClean="0">
                <a:effectLst/>
                <a:latin typeface="Arial" pitchFamily="34" charset="0"/>
                <a:cs typeface="Arial" pitchFamily="34" charset="0"/>
              </a:rPr>
              <a:t> : Matching, Probing, and Ranking. Special interest tracks and posters of the 14th international conference on World Wide Web, May 2005</a:t>
            </a:r>
          </a:p>
          <a:p>
            <a:endParaRPr lang="en-US" sz="1600" dirty="0"/>
          </a:p>
        </p:txBody>
      </p:sp>
    </p:spTree>
  </p:cSld>
  <p:clrMapOvr>
    <a:masterClrMapping/>
  </p:clrMapOvr>
  <p:transition advTm="2688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Crawler basic algorithm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08038" y="1912938"/>
            <a:ext cx="7734300" cy="4114800"/>
          </a:xfrm>
        </p:spPr>
        <p:txBody>
          <a:bodyPr/>
          <a:lstStyle/>
          <a:p>
            <a:pPr marL="533400" indent="-533400">
              <a:buFont typeface="Wingdings" pitchFamily="2" charset="2"/>
              <a:buAutoNum type="arabicPeriod"/>
            </a:pPr>
            <a:r>
              <a:rPr lang="en-US" sz="2800"/>
              <a:t>Remove a URL from the unvisited URL list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sz="2800"/>
              <a:t>Determine the IP Address of its host name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sz="2800"/>
              <a:t>Download the corresponding document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sz="2800"/>
              <a:t>Extract any links contained in it.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sz="2800"/>
              <a:t>If the URL is new, add it to the list of unvisited URLs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sz="2800"/>
              <a:t>Process the downloaded document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sz="2800"/>
              <a:t>Back to step 1  </a:t>
            </a:r>
          </a:p>
        </p:txBody>
      </p:sp>
    </p:spTree>
  </p:cSld>
  <p:clrMapOvr>
    <a:masterClrMapping/>
  </p:clrMapOvr>
  <p:transition advTm="116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Single Crawler</a:t>
            </a:r>
          </a:p>
        </p:txBody>
      </p:sp>
      <p:sp>
        <p:nvSpPr>
          <p:cNvPr id="203779" name="Line 3"/>
          <p:cNvSpPr>
            <a:spLocks noChangeShapeType="1"/>
          </p:cNvSpPr>
          <p:nvPr/>
        </p:nvSpPr>
        <p:spPr bwMode="auto">
          <a:xfrm>
            <a:off x="4078288" y="1717675"/>
            <a:ext cx="0" cy="4699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oval" w="lg" len="lg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3780" name="Rectangle 4"/>
          <p:cNvSpPr>
            <a:spLocks noChangeArrowheads="1"/>
          </p:cNvSpPr>
          <p:nvPr/>
        </p:nvSpPr>
        <p:spPr bwMode="auto">
          <a:xfrm>
            <a:off x="3063875" y="2260600"/>
            <a:ext cx="1941513" cy="568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/>
              <a:t>Initialize URL list </a:t>
            </a:r>
          </a:p>
          <a:p>
            <a:r>
              <a:rPr lang="en-US" sz="1600"/>
              <a:t>with starting URLs</a:t>
            </a:r>
          </a:p>
        </p:txBody>
      </p:sp>
      <p:sp>
        <p:nvSpPr>
          <p:cNvPr id="203781" name="Rectangle 5"/>
          <p:cNvSpPr>
            <a:spLocks noChangeArrowheads="1"/>
          </p:cNvSpPr>
          <p:nvPr/>
        </p:nvSpPr>
        <p:spPr bwMode="auto">
          <a:xfrm>
            <a:off x="3054350" y="3152775"/>
            <a:ext cx="1965325" cy="568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/>
              <a:t>Termination ?</a:t>
            </a:r>
          </a:p>
        </p:txBody>
      </p:sp>
      <p:sp>
        <p:nvSpPr>
          <p:cNvPr id="203782" name="Rectangle 6"/>
          <p:cNvSpPr>
            <a:spLocks noChangeArrowheads="1"/>
          </p:cNvSpPr>
          <p:nvPr/>
        </p:nvSpPr>
        <p:spPr bwMode="auto">
          <a:xfrm>
            <a:off x="3046413" y="4060825"/>
            <a:ext cx="2039937" cy="568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/>
              <a:t>Pick URL </a:t>
            </a:r>
          </a:p>
          <a:p>
            <a:r>
              <a:rPr lang="en-US" sz="1600"/>
              <a:t>from URL list</a:t>
            </a:r>
          </a:p>
        </p:txBody>
      </p:sp>
      <p:sp>
        <p:nvSpPr>
          <p:cNvPr id="203783" name="Rectangle 7"/>
          <p:cNvSpPr>
            <a:spLocks noChangeArrowheads="1"/>
          </p:cNvSpPr>
          <p:nvPr/>
        </p:nvSpPr>
        <p:spPr bwMode="auto">
          <a:xfrm>
            <a:off x="3051175" y="4983163"/>
            <a:ext cx="2039938" cy="568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/>
              <a:t>Parse page</a:t>
            </a:r>
          </a:p>
        </p:txBody>
      </p:sp>
      <p:sp>
        <p:nvSpPr>
          <p:cNvPr id="203784" name="Rectangle 8"/>
          <p:cNvSpPr>
            <a:spLocks noChangeArrowheads="1"/>
          </p:cNvSpPr>
          <p:nvPr/>
        </p:nvSpPr>
        <p:spPr bwMode="auto">
          <a:xfrm>
            <a:off x="3043238" y="5849938"/>
            <a:ext cx="2039937" cy="568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/>
              <a:t>Add URL to URL List</a:t>
            </a:r>
          </a:p>
        </p:txBody>
      </p:sp>
      <p:sp>
        <p:nvSpPr>
          <p:cNvPr id="203785" name="Line 9"/>
          <p:cNvSpPr>
            <a:spLocks noChangeShapeType="1"/>
          </p:cNvSpPr>
          <p:nvPr/>
        </p:nvSpPr>
        <p:spPr bwMode="auto">
          <a:xfrm>
            <a:off x="4029075" y="2841625"/>
            <a:ext cx="0" cy="296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3786" name="Line 10"/>
          <p:cNvSpPr>
            <a:spLocks noChangeShapeType="1"/>
          </p:cNvSpPr>
          <p:nvPr/>
        </p:nvSpPr>
        <p:spPr bwMode="auto">
          <a:xfrm>
            <a:off x="3990975" y="3732213"/>
            <a:ext cx="0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3787" name="Line 11"/>
          <p:cNvSpPr>
            <a:spLocks noChangeShapeType="1"/>
          </p:cNvSpPr>
          <p:nvPr/>
        </p:nvSpPr>
        <p:spPr bwMode="auto">
          <a:xfrm>
            <a:off x="4003675" y="4633913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3788" name="Line 12"/>
          <p:cNvSpPr>
            <a:spLocks noChangeShapeType="1"/>
          </p:cNvSpPr>
          <p:nvPr/>
        </p:nvSpPr>
        <p:spPr bwMode="auto">
          <a:xfrm>
            <a:off x="4016375" y="5561013"/>
            <a:ext cx="0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3789" name="Oval 13"/>
          <p:cNvSpPr>
            <a:spLocks noChangeArrowheads="1"/>
          </p:cNvSpPr>
          <p:nvPr/>
        </p:nvSpPr>
        <p:spPr bwMode="auto">
          <a:xfrm>
            <a:off x="6448425" y="3324225"/>
            <a:ext cx="273050" cy="2587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790" name="Oval 14"/>
          <p:cNvSpPr>
            <a:spLocks noChangeArrowheads="1"/>
          </p:cNvSpPr>
          <p:nvPr/>
        </p:nvSpPr>
        <p:spPr bwMode="auto">
          <a:xfrm>
            <a:off x="6326188" y="2236788"/>
            <a:ext cx="914400" cy="914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791" name="Line 15"/>
          <p:cNvSpPr>
            <a:spLocks noChangeShapeType="1"/>
          </p:cNvSpPr>
          <p:nvPr/>
        </p:nvSpPr>
        <p:spPr bwMode="auto">
          <a:xfrm>
            <a:off x="5041900" y="3471863"/>
            <a:ext cx="13096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3792" name="Freeform 16"/>
          <p:cNvSpPr>
            <a:spLocks/>
          </p:cNvSpPr>
          <p:nvPr/>
        </p:nvSpPr>
        <p:spPr bwMode="auto">
          <a:xfrm>
            <a:off x="5103813" y="3706813"/>
            <a:ext cx="1495425" cy="679450"/>
          </a:xfrm>
          <a:custGeom>
            <a:avLst/>
            <a:gdLst/>
            <a:ahLst/>
            <a:cxnLst>
              <a:cxn ang="0">
                <a:pos x="0" y="428"/>
              </a:cxn>
              <a:cxn ang="0">
                <a:pos x="942" y="428"/>
              </a:cxn>
              <a:cxn ang="0">
                <a:pos x="942" y="0"/>
              </a:cxn>
            </a:cxnLst>
            <a:rect l="0" t="0" r="r" b="b"/>
            <a:pathLst>
              <a:path w="942" h="428">
                <a:moveTo>
                  <a:pt x="0" y="428"/>
                </a:moveTo>
                <a:lnTo>
                  <a:pt x="942" y="428"/>
                </a:lnTo>
                <a:lnTo>
                  <a:pt x="942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3793" name="Freeform 17"/>
          <p:cNvSpPr>
            <a:spLocks/>
          </p:cNvSpPr>
          <p:nvPr/>
        </p:nvSpPr>
        <p:spPr bwMode="auto">
          <a:xfrm>
            <a:off x="2322513" y="3448050"/>
            <a:ext cx="717550" cy="2681288"/>
          </a:xfrm>
          <a:custGeom>
            <a:avLst/>
            <a:gdLst/>
            <a:ahLst/>
            <a:cxnLst>
              <a:cxn ang="0">
                <a:pos x="436" y="1689"/>
              </a:cxn>
              <a:cxn ang="0">
                <a:pos x="0" y="1689"/>
              </a:cxn>
              <a:cxn ang="0">
                <a:pos x="0" y="0"/>
              </a:cxn>
              <a:cxn ang="0">
                <a:pos x="452" y="0"/>
              </a:cxn>
            </a:cxnLst>
            <a:rect l="0" t="0" r="r" b="b"/>
            <a:pathLst>
              <a:path w="452" h="1689">
                <a:moveTo>
                  <a:pt x="436" y="1689"/>
                </a:moveTo>
                <a:lnTo>
                  <a:pt x="0" y="1689"/>
                </a:lnTo>
                <a:lnTo>
                  <a:pt x="0" y="0"/>
                </a:lnTo>
                <a:lnTo>
                  <a:pt x="452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3794" name="Text Box 18"/>
          <p:cNvSpPr txBox="1">
            <a:spLocks noChangeArrowheads="1"/>
          </p:cNvSpPr>
          <p:nvPr/>
        </p:nvSpPr>
        <p:spPr bwMode="auto">
          <a:xfrm>
            <a:off x="5233988" y="4448175"/>
            <a:ext cx="2012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/>
              <a:t>[No more  URL]</a:t>
            </a:r>
          </a:p>
        </p:txBody>
      </p:sp>
      <p:sp>
        <p:nvSpPr>
          <p:cNvPr id="203795" name="Text Box 19"/>
          <p:cNvSpPr txBox="1">
            <a:spLocks noChangeArrowheads="1"/>
          </p:cNvSpPr>
          <p:nvPr/>
        </p:nvSpPr>
        <p:spPr bwMode="auto">
          <a:xfrm>
            <a:off x="3025775" y="4613275"/>
            <a:ext cx="1073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/>
              <a:t>[URL]</a:t>
            </a:r>
          </a:p>
        </p:txBody>
      </p:sp>
      <p:sp>
        <p:nvSpPr>
          <p:cNvPr id="203796" name="Text Box 20"/>
          <p:cNvSpPr txBox="1">
            <a:spLocks noChangeArrowheads="1"/>
          </p:cNvSpPr>
          <p:nvPr/>
        </p:nvSpPr>
        <p:spPr bwMode="auto">
          <a:xfrm>
            <a:off x="2744788" y="3727450"/>
            <a:ext cx="13081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/>
              <a:t>[not done]</a:t>
            </a:r>
          </a:p>
        </p:txBody>
      </p:sp>
      <p:sp>
        <p:nvSpPr>
          <p:cNvPr id="203797" name="Text Box 21"/>
          <p:cNvSpPr txBox="1">
            <a:spLocks noChangeArrowheads="1"/>
          </p:cNvSpPr>
          <p:nvPr/>
        </p:nvSpPr>
        <p:spPr bwMode="auto">
          <a:xfrm>
            <a:off x="5145088" y="3089275"/>
            <a:ext cx="13081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/>
              <a:t>[done]</a:t>
            </a:r>
          </a:p>
        </p:txBody>
      </p:sp>
      <p:sp>
        <p:nvSpPr>
          <p:cNvPr id="203798" name="Text Box 22"/>
          <p:cNvSpPr txBox="1">
            <a:spLocks noChangeArrowheads="1"/>
          </p:cNvSpPr>
          <p:nvPr/>
        </p:nvSpPr>
        <p:spPr bwMode="auto">
          <a:xfrm>
            <a:off x="438150" y="3768725"/>
            <a:ext cx="13081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/>
              <a:t>Crawling loop</a:t>
            </a:r>
          </a:p>
        </p:txBody>
      </p:sp>
      <p:sp>
        <p:nvSpPr>
          <p:cNvPr id="203799" name="Freeform 23"/>
          <p:cNvSpPr>
            <a:spLocks/>
          </p:cNvSpPr>
          <p:nvPr/>
        </p:nvSpPr>
        <p:spPr bwMode="auto">
          <a:xfrm>
            <a:off x="1841500" y="3175000"/>
            <a:ext cx="493713" cy="3336925"/>
          </a:xfrm>
          <a:custGeom>
            <a:avLst/>
            <a:gdLst/>
            <a:ahLst/>
            <a:cxnLst>
              <a:cxn ang="0">
                <a:pos x="311" y="2102"/>
              </a:cxn>
              <a:cxn ang="0">
                <a:pos x="0" y="2102"/>
              </a:cxn>
              <a:cxn ang="0">
                <a:pos x="0" y="0"/>
              </a:cxn>
              <a:cxn ang="0">
                <a:pos x="311" y="0"/>
              </a:cxn>
            </a:cxnLst>
            <a:rect l="0" t="0" r="r" b="b"/>
            <a:pathLst>
              <a:path w="311" h="2102">
                <a:moveTo>
                  <a:pt x="311" y="2102"/>
                </a:moveTo>
                <a:lnTo>
                  <a:pt x="0" y="2102"/>
                </a:lnTo>
                <a:lnTo>
                  <a:pt x="0" y="0"/>
                </a:lnTo>
                <a:lnTo>
                  <a:pt x="311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advTm="116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Multithreaded Crawler</a:t>
            </a:r>
          </a:p>
        </p:txBody>
      </p:sp>
      <p:sp>
        <p:nvSpPr>
          <p:cNvPr id="205827" name="Rectangle 3"/>
          <p:cNvSpPr>
            <a:spLocks noChangeArrowheads="1"/>
          </p:cNvSpPr>
          <p:nvPr/>
        </p:nvSpPr>
        <p:spPr bwMode="auto">
          <a:xfrm>
            <a:off x="1136650" y="2667000"/>
            <a:ext cx="2151063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/>
              <a:t>Check for termination</a:t>
            </a:r>
          </a:p>
        </p:txBody>
      </p:sp>
      <p:sp>
        <p:nvSpPr>
          <p:cNvPr id="205828" name="Oval 4"/>
          <p:cNvSpPr>
            <a:spLocks noChangeArrowheads="1"/>
          </p:cNvSpPr>
          <p:nvPr/>
        </p:nvSpPr>
        <p:spPr bwMode="auto">
          <a:xfrm>
            <a:off x="6326188" y="2236788"/>
            <a:ext cx="914400" cy="914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829" name="Text Box 5"/>
          <p:cNvSpPr txBox="1">
            <a:spLocks noChangeArrowheads="1"/>
          </p:cNvSpPr>
          <p:nvPr/>
        </p:nvSpPr>
        <p:spPr bwMode="auto">
          <a:xfrm>
            <a:off x="2527300" y="2187575"/>
            <a:ext cx="1085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/>
              <a:t>Add URL</a:t>
            </a:r>
          </a:p>
        </p:txBody>
      </p:sp>
      <p:sp>
        <p:nvSpPr>
          <p:cNvPr id="205830" name="Text Box 6"/>
          <p:cNvSpPr txBox="1">
            <a:spLocks noChangeArrowheads="1"/>
          </p:cNvSpPr>
          <p:nvPr/>
        </p:nvSpPr>
        <p:spPr bwMode="auto">
          <a:xfrm>
            <a:off x="622300" y="2174875"/>
            <a:ext cx="13081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/>
              <a:t>Get URL</a:t>
            </a:r>
          </a:p>
        </p:txBody>
      </p:sp>
      <p:sp>
        <p:nvSpPr>
          <p:cNvPr id="205831" name="Text Box 7"/>
          <p:cNvSpPr txBox="1">
            <a:spLocks noChangeArrowheads="1"/>
          </p:cNvSpPr>
          <p:nvPr/>
        </p:nvSpPr>
        <p:spPr bwMode="auto">
          <a:xfrm>
            <a:off x="4006850" y="4103688"/>
            <a:ext cx="9509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/>
              <a:t>Thread</a:t>
            </a:r>
          </a:p>
        </p:txBody>
      </p:sp>
      <p:sp>
        <p:nvSpPr>
          <p:cNvPr id="205832" name="Freeform 8"/>
          <p:cNvSpPr>
            <a:spLocks/>
          </p:cNvSpPr>
          <p:nvPr/>
        </p:nvSpPr>
        <p:spPr bwMode="auto">
          <a:xfrm>
            <a:off x="506413" y="2667000"/>
            <a:ext cx="284162" cy="3892550"/>
          </a:xfrm>
          <a:custGeom>
            <a:avLst/>
            <a:gdLst/>
            <a:ahLst/>
            <a:cxnLst>
              <a:cxn ang="0">
                <a:pos x="311" y="2102"/>
              </a:cxn>
              <a:cxn ang="0">
                <a:pos x="0" y="2102"/>
              </a:cxn>
              <a:cxn ang="0">
                <a:pos x="0" y="0"/>
              </a:cxn>
              <a:cxn ang="0">
                <a:pos x="311" y="0"/>
              </a:cxn>
            </a:cxnLst>
            <a:rect l="0" t="0" r="r" b="b"/>
            <a:pathLst>
              <a:path w="311" h="2102">
                <a:moveTo>
                  <a:pt x="311" y="2102"/>
                </a:moveTo>
                <a:lnTo>
                  <a:pt x="0" y="2102"/>
                </a:lnTo>
                <a:lnTo>
                  <a:pt x="0" y="0"/>
                </a:lnTo>
                <a:lnTo>
                  <a:pt x="311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833" name="Rectangle 9"/>
          <p:cNvSpPr>
            <a:spLocks noChangeArrowheads="1"/>
          </p:cNvSpPr>
          <p:nvPr/>
        </p:nvSpPr>
        <p:spPr bwMode="auto">
          <a:xfrm>
            <a:off x="1150938" y="3267075"/>
            <a:ext cx="2112962" cy="320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/>
              <a:t>Lock URL List</a:t>
            </a:r>
          </a:p>
        </p:txBody>
      </p:sp>
      <p:sp>
        <p:nvSpPr>
          <p:cNvPr id="205834" name="Rectangle 10"/>
          <p:cNvSpPr>
            <a:spLocks noChangeArrowheads="1"/>
          </p:cNvSpPr>
          <p:nvPr/>
        </p:nvSpPr>
        <p:spPr bwMode="auto">
          <a:xfrm>
            <a:off x="1108075" y="6215063"/>
            <a:ext cx="2163763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/>
              <a:t>Lock URL List</a:t>
            </a:r>
          </a:p>
        </p:txBody>
      </p:sp>
      <p:sp>
        <p:nvSpPr>
          <p:cNvPr id="205835" name="Rectangle 11"/>
          <p:cNvSpPr>
            <a:spLocks noChangeArrowheads="1"/>
          </p:cNvSpPr>
          <p:nvPr/>
        </p:nvSpPr>
        <p:spPr bwMode="auto">
          <a:xfrm>
            <a:off x="1133475" y="3824288"/>
            <a:ext cx="2163763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/>
              <a:t>Pick URL from List</a:t>
            </a:r>
          </a:p>
        </p:txBody>
      </p:sp>
      <p:sp>
        <p:nvSpPr>
          <p:cNvPr id="205836" name="Rectangle 12"/>
          <p:cNvSpPr>
            <a:spLocks noChangeArrowheads="1"/>
          </p:cNvSpPr>
          <p:nvPr/>
        </p:nvSpPr>
        <p:spPr bwMode="auto">
          <a:xfrm>
            <a:off x="1136650" y="4421188"/>
            <a:ext cx="2163763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/>
              <a:t>Unlock URL List</a:t>
            </a:r>
          </a:p>
        </p:txBody>
      </p:sp>
      <p:sp>
        <p:nvSpPr>
          <p:cNvPr id="205837" name="Rectangle 13"/>
          <p:cNvSpPr>
            <a:spLocks noChangeArrowheads="1"/>
          </p:cNvSpPr>
          <p:nvPr/>
        </p:nvSpPr>
        <p:spPr bwMode="auto">
          <a:xfrm>
            <a:off x="1101725" y="5033963"/>
            <a:ext cx="2163763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/>
              <a:t>Fetch Page</a:t>
            </a:r>
          </a:p>
        </p:txBody>
      </p:sp>
      <p:sp>
        <p:nvSpPr>
          <p:cNvPr id="205838" name="Rectangle 14"/>
          <p:cNvSpPr>
            <a:spLocks noChangeArrowheads="1"/>
          </p:cNvSpPr>
          <p:nvPr/>
        </p:nvSpPr>
        <p:spPr bwMode="auto">
          <a:xfrm>
            <a:off x="1108075" y="5630863"/>
            <a:ext cx="2163763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/>
              <a:t>Parse Page</a:t>
            </a:r>
          </a:p>
        </p:txBody>
      </p:sp>
      <p:sp>
        <p:nvSpPr>
          <p:cNvPr id="205839" name="Rectangle 15"/>
          <p:cNvSpPr>
            <a:spLocks noChangeArrowheads="1"/>
          </p:cNvSpPr>
          <p:nvPr/>
        </p:nvSpPr>
        <p:spPr bwMode="auto">
          <a:xfrm>
            <a:off x="1062038" y="1433513"/>
            <a:ext cx="7031037" cy="642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840" name="Line 16"/>
          <p:cNvSpPr>
            <a:spLocks noChangeShapeType="1"/>
          </p:cNvSpPr>
          <p:nvPr/>
        </p:nvSpPr>
        <p:spPr bwMode="auto">
          <a:xfrm>
            <a:off x="2174875" y="3052763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841" name="Line 17"/>
          <p:cNvSpPr>
            <a:spLocks noChangeShapeType="1"/>
          </p:cNvSpPr>
          <p:nvPr/>
        </p:nvSpPr>
        <p:spPr bwMode="auto">
          <a:xfrm>
            <a:off x="2154238" y="3613150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842" name="Line 18"/>
          <p:cNvSpPr>
            <a:spLocks noChangeShapeType="1"/>
          </p:cNvSpPr>
          <p:nvPr/>
        </p:nvSpPr>
        <p:spPr bwMode="auto">
          <a:xfrm>
            <a:off x="2154238" y="42068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843" name="Line 19"/>
          <p:cNvSpPr>
            <a:spLocks noChangeShapeType="1"/>
          </p:cNvSpPr>
          <p:nvPr/>
        </p:nvSpPr>
        <p:spPr bwMode="auto">
          <a:xfrm>
            <a:off x="2154238" y="4786313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844" name="Line 20"/>
          <p:cNvSpPr>
            <a:spLocks noChangeShapeType="1"/>
          </p:cNvSpPr>
          <p:nvPr/>
        </p:nvSpPr>
        <p:spPr bwMode="auto">
          <a:xfrm>
            <a:off x="2141538" y="5405438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845" name="Line 21"/>
          <p:cNvSpPr>
            <a:spLocks noChangeShapeType="1"/>
          </p:cNvSpPr>
          <p:nvPr/>
        </p:nvSpPr>
        <p:spPr bwMode="auto">
          <a:xfrm>
            <a:off x="2141538" y="6021388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846" name="Freeform 22"/>
          <p:cNvSpPr>
            <a:spLocks/>
          </p:cNvSpPr>
          <p:nvPr/>
        </p:nvSpPr>
        <p:spPr bwMode="auto">
          <a:xfrm>
            <a:off x="914400" y="2828925"/>
            <a:ext cx="209550" cy="3584575"/>
          </a:xfrm>
          <a:custGeom>
            <a:avLst/>
            <a:gdLst/>
            <a:ahLst/>
            <a:cxnLst>
              <a:cxn ang="0">
                <a:pos x="125" y="2258"/>
              </a:cxn>
              <a:cxn ang="0">
                <a:pos x="0" y="2258"/>
              </a:cxn>
              <a:cxn ang="0">
                <a:pos x="0" y="0"/>
              </a:cxn>
              <a:cxn ang="0">
                <a:pos x="132" y="0"/>
              </a:cxn>
            </a:cxnLst>
            <a:rect l="0" t="0" r="r" b="b"/>
            <a:pathLst>
              <a:path w="132" h="2258">
                <a:moveTo>
                  <a:pt x="125" y="2258"/>
                </a:moveTo>
                <a:lnTo>
                  <a:pt x="0" y="2258"/>
                </a:lnTo>
                <a:lnTo>
                  <a:pt x="0" y="0"/>
                </a:lnTo>
                <a:lnTo>
                  <a:pt x="132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847" name="Line 23"/>
          <p:cNvSpPr>
            <a:spLocks noChangeShapeType="1"/>
          </p:cNvSpPr>
          <p:nvPr/>
        </p:nvSpPr>
        <p:spPr bwMode="auto">
          <a:xfrm flipV="1">
            <a:off x="1890713" y="2063750"/>
            <a:ext cx="0" cy="581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848" name="Line 24"/>
          <p:cNvSpPr>
            <a:spLocks noChangeShapeType="1"/>
          </p:cNvSpPr>
          <p:nvPr/>
        </p:nvSpPr>
        <p:spPr bwMode="auto">
          <a:xfrm flipH="1">
            <a:off x="2482850" y="2087563"/>
            <a:ext cx="1588" cy="581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05849" name="Group 25"/>
          <p:cNvGrpSpPr>
            <a:grpSpLocks/>
          </p:cNvGrpSpPr>
          <p:nvPr/>
        </p:nvGrpSpPr>
        <p:grpSpPr bwMode="auto">
          <a:xfrm>
            <a:off x="4913313" y="2165350"/>
            <a:ext cx="3316287" cy="4486275"/>
            <a:chOff x="371" y="1411"/>
            <a:chExt cx="2089" cy="2826"/>
          </a:xfrm>
        </p:grpSpPr>
        <p:sp>
          <p:nvSpPr>
            <p:cNvPr id="205850" name="Rectangle 26"/>
            <p:cNvSpPr>
              <a:spLocks noChangeArrowheads="1"/>
            </p:cNvSpPr>
            <p:nvPr/>
          </p:nvSpPr>
          <p:spPr bwMode="auto">
            <a:xfrm>
              <a:off x="900" y="1776"/>
              <a:ext cx="1355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/>
                <a:t>Check for termination</a:t>
              </a:r>
            </a:p>
          </p:txBody>
        </p:sp>
        <p:sp>
          <p:nvSpPr>
            <p:cNvPr id="205851" name="Text Box 27"/>
            <p:cNvSpPr txBox="1">
              <a:spLocks noChangeArrowheads="1"/>
            </p:cNvSpPr>
            <p:nvPr/>
          </p:nvSpPr>
          <p:spPr bwMode="auto">
            <a:xfrm>
              <a:off x="1776" y="1474"/>
              <a:ext cx="6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/>
                <a:t>Add URL</a:t>
              </a:r>
            </a:p>
          </p:txBody>
        </p:sp>
        <p:sp>
          <p:nvSpPr>
            <p:cNvPr id="205852" name="Text Box 28"/>
            <p:cNvSpPr txBox="1">
              <a:spLocks noChangeArrowheads="1"/>
            </p:cNvSpPr>
            <p:nvPr/>
          </p:nvSpPr>
          <p:spPr bwMode="auto">
            <a:xfrm>
              <a:off x="576" y="1466"/>
              <a:ext cx="82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/>
                <a:t>Get URL</a:t>
              </a:r>
            </a:p>
          </p:txBody>
        </p:sp>
        <p:sp>
          <p:nvSpPr>
            <p:cNvPr id="205853" name="Freeform 29"/>
            <p:cNvSpPr>
              <a:spLocks/>
            </p:cNvSpPr>
            <p:nvPr/>
          </p:nvSpPr>
          <p:spPr bwMode="auto">
            <a:xfrm>
              <a:off x="371" y="1776"/>
              <a:ext cx="311" cy="2452"/>
            </a:xfrm>
            <a:custGeom>
              <a:avLst/>
              <a:gdLst/>
              <a:ahLst/>
              <a:cxnLst>
                <a:cxn ang="0">
                  <a:pos x="311" y="2102"/>
                </a:cxn>
                <a:cxn ang="0">
                  <a:pos x="0" y="2102"/>
                </a:cxn>
                <a:cxn ang="0">
                  <a:pos x="0" y="0"/>
                </a:cxn>
                <a:cxn ang="0">
                  <a:pos x="311" y="0"/>
                </a:cxn>
              </a:cxnLst>
              <a:rect l="0" t="0" r="r" b="b"/>
              <a:pathLst>
                <a:path w="311" h="2102">
                  <a:moveTo>
                    <a:pt x="311" y="2102"/>
                  </a:moveTo>
                  <a:lnTo>
                    <a:pt x="0" y="2102"/>
                  </a:lnTo>
                  <a:lnTo>
                    <a:pt x="0" y="0"/>
                  </a:lnTo>
                  <a:lnTo>
                    <a:pt x="311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854" name="Rectangle 30"/>
            <p:cNvSpPr>
              <a:spLocks noChangeArrowheads="1"/>
            </p:cNvSpPr>
            <p:nvPr/>
          </p:nvSpPr>
          <p:spPr bwMode="auto">
            <a:xfrm>
              <a:off x="909" y="2154"/>
              <a:ext cx="1331" cy="2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/>
                <a:t>Lock URL List</a:t>
              </a:r>
            </a:p>
          </p:txBody>
        </p:sp>
        <p:sp>
          <p:nvSpPr>
            <p:cNvPr id="205855" name="Rectangle 31"/>
            <p:cNvSpPr>
              <a:spLocks noChangeArrowheads="1"/>
            </p:cNvSpPr>
            <p:nvPr/>
          </p:nvSpPr>
          <p:spPr bwMode="auto">
            <a:xfrm>
              <a:off x="882" y="4011"/>
              <a:ext cx="1363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/>
                <a:t>Lock URL List</a:t>
              </a:r>
            </a:p>
          </p:txBody>
        </p:sp>
        <p:sp>
          <p:nvSpPr>
            <p:cNvPr id="205856" name="Rectangle 32"/>
            <p:cNvSpPr>
              <a:spLocks noChangeArrowheads="1"/>
            </p:cNvSpPr>
            <p:nvPr/>
          </p:nvSpPr>
          <p:spPr bwMode="auto">
            <a:xfrm>
              <a:off x="898" y="2505"/>
              <a:ext cx="1363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/>
                <a:t>Pick URL from List</a:t>
              </a:r>
            </a:p>
          </p:txBody>
        </p:sp>
        <p:sp>
          <p:nvSpPr>
            <p:cNvPr id="205857" name="Rectangle 33"/>
            <p:cNvSpPr>
              <a:spLocks noChangeArrowheads="1"/>
            </p:cNvSpPr>
            <p:nvPr/>
          </p:nvSpPr>
          <p:spPr bwMode="auto">
            <a:xfrm>
              <a:off x="900" y="2881"/>
              <a:ext cx="1363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/>
                <a:t>Unlock URL List</a:t>
              </a:r>
            </a:p>
          </p:txBody>
        </p:sp>
        <p:sp>
          <p:nvSpPr>
            <p:cNvPr id="205858" name="Rectangle 34"/>
            <p:cNvSpPr>
              <a:spLocks noChangeArrowheads="1"/>
            </p:cNvSpPr>
            <p:nvPr/>
          </p:nvSpPr>
          <p:spPr bwMode="auto">
            <a:xfrm>
              <a:off x="878" y="3267"/>
              <a:ext cx="1363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/>
                <a:t>Fetch Page</a:t>
              </a:r>
            </a:p>
          </p:txBody>
        </p:sp>
        <p:sp>
          <p:nvSpPr>
            <p:cNvPr id="205859" name="Rectangle 35"/>
            <p:cNvSpPr>
              <a:spLocks noChangeArrowheads="1"/>
            </p:cNvSpPr>
            <p:nvPr/>
          </p:nvSpPr>
          <p:spPr bwMode="auto">
            <a:xfrm>
              <a:off x="882" y="3643"/>
              <a:ext cx="1363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/>
                <a:t>Parse Page</a:t>
              </a:r>
            </a:p>
          </p:txBody>
        </p:sp>
        <p:sp>
          <p:nvSpPr>
            <p:cNvPr id="205860" name="Line 36"/>
            <p:cNvSpPr>
              <a:spLocks noChangeShapeType="1"/>
            </p:cNvSpPr>
            <p:nvPr/>
          </p:nvSpPr>
          <p:spPr bwMode="auto">
            <a:xfrm>
              <a:off x="1554" y="2019"/>
              <a:ext cx="0" cy="1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861" name="Line 37"/>
            <p:cNvSpPr>
              <a:spLocks noChangeShapeType="1"/>
            </p:cNvSpPr>
            <p:nvPr/>
          </p:nvSpPr>
          <p:spPr bwMode="auto">
            <a:xfrm>
              <a:off x="1541" y="2372"/>
              <a:ext cx="0" cy="1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862" name="Line 38"/>
            <p:cNvSpPr>
              <a:spLocks noChangeShapeType="1"/>
            </p:cNvSpPr>
            <p:nvPr/>
          </p:nvSpPr>
          <p:spPr bwMode="auto">
            <a:xfrm>
              <a:off x="1541" y="2746"/>
              <a:ext cx="0" cy="1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863" name="Line 39"/>
            <p:cNvSpPr>
              <a:spLocks noChangeShapeType="1"/>
            </p:cNvSpPr>
            <p:nvPr/>
          </p:nvSpPr>
          <p:spPr bwMode="auto">
            <a:xfrm>
              <a:off x="1541" y="3111"/>
              <a:ext cx="0" cy="1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864" name="Line 40"/>
            <p:cNvSpPr>
              <a:spLocks noChangeShapeType="1"/>
            </p:cNvSpPr>
            <p:nvPr/>
          </p:nvSpPr>
          <p:spPr bwMode="auto">
            <a:xfrm>
              <a:off x="1533" y="3501"/>
              <a:ext cx="0" cy="1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865" name="Line 41"/>
            <p:cNvSpPr>
              <a:spLocks noChangeShapeType="1"/>
            </p:cNvSpPr>
            <p:nvPr/>
          </p:nvSpPr>
          <p:spPr bwMode="auto">
            <a:xfrm>
              <a:off x="1533" y="3889"/>
              <a:ext cx="0" cy="1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866" name="Freeform 42"/>
            <p:cNvSpPr>
              <a:spLocks/>
            </p:cNvSpPr>
            <p:nvPr/>
          </p:nvSpPr>
          <p:spPr bwMode="auto">
            <a:xfrm>
              <a:off x="760" y="1878"/>
              <a:ext cx="132" cy="2258"/>
            </a:xfrm>
            <a:custGeom>
              <a:avLst/>
              <a:gdLst/>
              <a:ahLst/>
              <a:cxnLst>
                <a:cxn ang="0">
                  <a:pos x="125" y="2258"/>
                </a:cxn>
                <a:cxn ang="0">
                  <a:pos x="0" y="2258"/>
                </a:cxn>
                <a:cxn ang="0">
                  <a:pos x="0" y="0"/>
                </a:cxn>
                <a:cxn ang="0">
                  <a:pos x="132" y="0"/>
                </a:cxn>
              </a:cxnLst>
              <a:rect l="0" t="0" r="r" b="b"/>
              <a:pathLst>
                <a:path w="132" h="2258">
                  <a:moveTo>
                    <a:pt x="125" y="2258"/>
                  </a:moveTo>
                  <a:lnTo>
                    <a:pt x="0" y="2258"/>
                  </a:lnTo>
                  <a:lnTo>
                    <a:pt x="0" y="0"/>
                  </a:lnTo>
                  <a:lnTo>
                    <a:pt x="132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867" name="Line 43"/>
            <p:cNvSpPr>
              <a:spLocks noChangeShapeType="1"/>
            </p:cNvSpPr>
            <p:nvPr/>
          </p:nvSpPr>
          <p:spPr bwMode="auto">
            <a:xfrm flipH="1">
              <a:off x="1748" y="1411"/>
              <a:ext cx="1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5868" name="Text Box 44"/>
          <p:cNvSpPr txBox="1">
            <a:spLocks noChangeArrowheads="1"/>
          </p:cNvSpPr>
          <p:nvPr/>
        </p:nvSpPr>
        <p:spPr bwMode="auto">
          <a:xfrm>
            <a:off x="0" y="4021138"/>
            <a:ext cx="9509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/>
              <a:t>Thread</a:t>
            </a:r>
          </a:p>
        </p:txBody>
      </p:sp>
      <p:sp>
        <p:nvSpPr>
          <p:cNvPr id="205869" name="Line 45"/>
          <p:cNvSpPr>
            <a:spLocks noChangeShapeType="1"/>
          </p:cNvSpPr>
          <p:nvPr/>
        </p:nvSpPr>
        <p:spPr bwMode="auto">
          <a:xfrm flipV="1">
            <a:off x="6429375" y="2155825"/>
            <a:ext cx="0" cy="581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870" name="Line 46"/>
          <p:cNvSpPr>
            <a:spLocks noChangeShapeType="1"/>
          </p:cNvSpPr>
          <p:nvPr/>
        </p:nvSpPr>
        <p:spPr bwMode="auto">
          <a:xfrm>
            <a:off x="3657600" y="4657725"/>
            <a:ext cx="9017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871" name="Oval 47"/>
          <p:cNvSpPr>
            <a:spLocks noChangeArrowheads="1"/>
          </p:cNvSpPr>
          <p:nvPr/>
        </p:nvSpPr>
        <p:spPr bwMode="auto">
          <a:xfrm>
            <a:off x="3805238" y="2730500"/>
            <a:ext cx="185737" cy="173038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872" name="Oval 48"/>
          <p:cNvSpPr>
            <a:spLocks noChangeArrowheads="1"/>
          </p:cNvSpPr>
          <p:nvPr/>
        </p:nvSpPr>
        <p:spPr bwMode="auto">
          <a:xfrm>
            <a:off x="8467725" y="2795588"/>
            <a:ext cx="185738" cy="173037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873" name="Line 49"/>
          <p:cNvSpPr>
            <a:spLocks noChangeShapeType="1"/>
          </p:cNvSpPr>
          <p:nvPr/>
        </p:nvSpPr>
        <p:spPr bwMode="auto">
          <a:xfrm>
            <a:off x="3298825" y="28289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874" name="Text Box 50"/>
          <p:cNvSpPr txBox="1">
            <a:spLocks noChangeArrowheads="1"/>
          </p:cNvSpPr>
          <p:nvPr/>
        </p:nvSpPr>
        <p:spPr bwMode="auto">
          <a:xfrm>
            <a:off x="3529013" y="2897188"/>
            <a:ext cx="9509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/>
              <a:t>end</a:t>
            </a:r>
          </a:p>
        </p:txBody>
      </p:sp>
      <p:sp>
        <p:nvSpPr>
          <p:cNvPr id="205875" name="Text Box 51"/>
          <p:cNvSpPr txBox="1">
            <a:spLocks noChangeArrowheads="1"/>
          </p:cNvSpPr>
          <p:nvPr/>
        </p:nvSpPr>
        <p:spPr bwMode="auto">
          <a:xfrm>
            <a:off x="8242300" y="3038475"/>
            <a:ext cx="704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/>
              <a:t>end</a:t>
            </a:r>
          </a:p>
        </p:txBody>
      </p:sp>
      <p:sp>
        <p:nvSpPr>
          <p:cNvPr id="205876" name="Line 52"/>
          <p:cNvSpPr>
            <a:spLocks noChangeShapeType="1"/>
          </p:cNvSpPr>
          <p:nvPr/>
        </p:nvSpPr>
        <p:spPr bwMode="auto">
          <a:xfrm>
            <a:off x="7937500" y="28813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877" name="Line 53"/>
          <p:cNvSpPr>
            <a:spLocks noChangeShapeType="1"/>
          </p:cNvSpPr>
          <p:nvPr/>
        </p:nvSpPr>
        <p:spPr bwMode="auto">
          <a:xfrm>
            <a:off x="1346200" y="1446213"/>
            <a:ext cx="0" cy="630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878" name="Line 54"/>
          <p:cNvSpPr>
            <a:spLocks noChangeShapeType="1"/>
          </p:cNvSpPr>
          <p:nvPr/>
        </p:nvSpPr>
        <p:spPr bwMode="auto">
          <a:xfrm>
            <a:off x="2054225" y="1462088"/>
            <a:ext cx="0" cy="617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879" name="Line 55"/>
          <p:cNvSpPr>
            <a:spLocks noChangeShapeType="1"/>
          </p:cNvSpPr>
          <p:nvPr/>
        </p:nvSpPr>
        <p:spPr bwMode="auto">
          <a:xfrm flipH="1">
            <a:off x="7558088" y="1454150"/>
            <a:ext cx="0" cy="619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880" name="Line 56"/>
          <p:cNvSpPr>
            <a:spLocks noChangeShapeType="1"/>
          </p:cNvSpPr>
          <p:nvPr/>
        </p:nvSpPr>
        <p:spPr bwMode="auto">
          <a:xfrm flipH="1">
            <a:off x="7821613" y="1457325"/>
            <a:ext cx="0" cy="615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881" name="Line 57"/>
          <p:cNvSpPr>
            <a:spLocks noChangeShapeType="1"/>
          </p:cNvSpPr>
          <p:nvPr/>
        </p:nvSpPr>
        <p:spPr bwMode="auto">
          <a:xfrm>
            <a:off x="1808163" y="1449388"/>
            <a:ext cx="0" cy="630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882" name="Line 58"/>
          <p:cNvSpPr>
            <a:spLocks noChangeShapeType="1"/>
          </p:cNvSpPr>
          <p:nvPr/>
        </p:nvSpPr>
        <p:spPr bwMode="auto">
          <a:xfrm>
            <a:off x="1589088" y="1441450"/>
            <a:ext cx="0" cy="630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883" name="Line 59"/>
          <p:cNvSpPr>
            <a:spLocks noChangeShapeType="1"/>
          </p:cNvSpPr>
          <p:nvPr/>
        </p:nvSpPr>
        <p:spPr bwMode="auto">
          <a:xfrm>
            <a:off x="2311400" y="1743075"/>
            <a:ext cx="50165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advTm="116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 Crawler</a:t>
            </a:r>
          </a:p>
        </p:txBody>
      </p:sp>
      <p:sp>
        <p:nvSpPr>
          <p:cNvPr id="207878" name="Text Box 6"/>
          <p:cNvSpPr txBox="1">
            <a:spLocks noChangeArrowheads="1"/>
          </p:cNvSpPr>
          <p:nvPr/>
        </p:nvSpPr>
        <p:spPr bwMode="auto">
          <a:xfrm>
            <a:off x="1219200" y="5654675"/>
            <a:ext cx="12969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/>
              <a:t>Queues of URLs to visit</a:t>
            </a:r>
          </a:p>
        </p:txBody>
      </p:sp>
      <p:sp>
        <p:nvSpPr>
          <p:cNvPr id="207879" name="Text Box 7"/>
          <p:cNvSpPr txBox="1">
            <a:spLocks noChangeArrowheads="1"/>
          </p:cNvSpPr>
          <p:nvPr/>
        </p:nvSpPr>
        <p:spPr bwMode="auto">
          <a:xfrm>
            <a:off x="4695825" y="3481388"/>
            <a:ext cx="16398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/>
              <a:t>Local Connect</a:t>
            </a:r>
          </a:p>
        </p:txBody>
      </p:sp>
      <p:sp>
        <p:nvSpPr>
          <p:cNvPr id="207922" name="Text Box 50"/>
          <p:cNvSpPr txBox="1">
            <a:spLocks noChangeArrowheads="1"/>
          </p:cNvSpPr>
          <p:nvPr/>
        </p:nvSpPr>
        <p:spPr bwMode="auto">
          <a:xfrm>
            <a:off x="1157288" y="4786313"/>
            <a:ext cx="13081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/>
              <a:t>Collected Pages</a:t>
            </a:r>
          </a:p>
        </p:txBody>
      </p:sp>
      <p:sp>
        <p:nvSpPr>
          <p:cNvPr id="207943" name="Rectangle 71"/>
          <p:cNvSpPr>
            <a:spLocks noChangeArrowheads="1"/>
          </p:cNvSpPr>
          <p:nvPr/>
        </p:nvSpPr>
        <p:spPr bwMode="auto">
          <a:xfrm>
            <a:off x="3330575" y="2341563"/>
            <a:ext cx="773113" cy="541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/>
              <a:t>C - Proc</a:t>
            </a:r>
          </a:p>
        </p:txBody>
      </p:sp>
      <p:sp>
        <p:nvSpPr>
          <p:cNvPr id="207951" name="AutoShape 79"/>
          <p:cNvSpPr>
            <a:spLocks noChangeArrowheads="1"/>
          </p:cNvSpPr>
          <p:nvPr/>
        </p:nvSpPr>
        <p:spPr bwMode="auto">
          <a:xfrm>
            <a:off x="4538663" y="1782763"/>
            <a:ext cx="557212" cy="646112"/>
          </a:xfrm>
          <a:prstGeom prst="can">
            <a:avLst>
              <a:gd name="adj" fmla="val 28989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953" name="Line 81"/>
          <p:cNvSpPr>
            <a:spLocks noChangeShapeType="1"/>
          </p:cNvSpPr>
          <p:nvPr/>
        </p:nvSpPr>
        <p:spPr bwMode="auto">
          <a:xfrm>
            <a:off x="4127500" y="2736850"/>
            <a:ext cx="43815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07956" name="Group 84"/>
          <p:cNvGrpSpPr>
            <a:grpSpLocks/>
          </p:cNvGrpSpPr>
          <p:nvPr/>
        </p:nvGrpSpPr>
        <p:grpSpPr bwMode="auto">
          <a:xfrm>
            <a:off x="4602163" y="2835275"/>
            <a:ext cx="563562" cy="492125"/>
            <a:chOff x="3066" y="2371"/>
            <a:chExt cx="355" cy="310"/>
          </a:xfrm>
        </p:grpSpPr>
        <p:sp>
          <p:nvSpPr>
            <p:cNvPr id="207945" name="Rectangle 73"/>
            <p:cNvSpPr>
              <a:spLocks noChangeArrowheads="1"/>
            </p:cNvSpPr>
            <p:nvPr/>
          </p:nvSpPr>
          <p:spPr bwMode="auto">
            <a:xfrm>
              <a:off x="3066" y="2371"/>
              <a:ext cx="355" cy="3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07946" name="Line 74"/>
            <p:cNvSpPr>
              <a:spLocks noChangeShapeType="1"/>
            </p:cNvSpPr>
            <p:nvPr/>
          </p:nvSpPr>
          <p:spPr bwMode="auto">
            <a:xfrm>
              <a:off x="3067" y="2442"/>
              <a:ext cx="3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7949" name="Line 77"/>
            <p:cNvSpPr>
              <a:spLocks noChangeShapeType="1"/>
            </p:cNvSpPr>
            <p:nvPr/>
          </p:nvSpPr>
          <p:spPr bwMode="auto">
            <a:xfrm flipV="1">
              <a:off x="3073" y="2630"/>
              <a:ext cx="34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7954" name="Line 82"/>
            <p:cNvSpPr>
              <a:spLocks noChangeShapeType="1"/>
            </p:cNvSpPr>
            <p:nvPr/>
          </p:nvSpPr>
          <p:spPr bwMode="auto">
            <a:xfrm flipV="1">
              <a:off x="3073" y="2510"/>
              <a:ext cx="34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7955" name="Line 83"/>
            <p:cNvSpPr>
              <a:spLocks noChangeShapeType="1"/>
            </p:cNvSpPr>
            <p:nvPr/>
          </p:nvSpPr>
          <p:spPr bwMode="auto">
            <a:xfrm flipV="1">
              <a:off x="3073" y="2574"/>
              <a:ext cx="34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7875" name="Rectangle 3"/>
          <p:cNvSpPr>
            <a:spLocks noChangeArrowheads="1"/>
          </p:cNvSpPr>
          <p:nvPr/>
        </p:nvSpPr>
        <p:spPr bwMode="auto">
          <a:xfrm>
            <a:off x="6067425" y="2335213"/>
            <a:ext cx="773113" cy="541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/>
              <a:t>C - Proc</a:t>
            </a:r>
          </a:p>
        </p:txBody>
      </p:sp>
      <p:sp>
        <p:nvSpPr>
          <p:cNvPr id="207938" name="AutoShape 66"/>
          <p:cNvSpPr>
            <a:spLocks noChangeArrowheads="1"/>
          </p:cNvSpPr>
          <p:nvPr/>
        </p:nvSpPr>
        <p:spPr bwMode="auto">
          <a:xfrm>
            <a:off x="7275513" y="1776413"/>
            <a:ext cx="557212" cy="646112"/>
          </a:xfrm>
          <a:prstGeom prst="can">
            <a:avLst>
              <a:gd name="adj" fmla="val 28989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940" name="Line 68"/>
          <p:cNvSpPr>
            <a:spLocks noChangeShapeType="1"/>
          </p:cNvSpPr>
          <p:nvPr/>
        </p:nvSpPr>
        <p:spPr bwMode="auto">
          <a:xfrm>
            <a:off x="6864350" y="2730500"/>
            <a:ext cx="43815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7966" name="Rectangle 94"/>
          <p:cNvSpPr>
            <a:spLocks noChangeArrowheads="1"/>
          </p:cNvSpPr>
          <p:nvPr/>
        </p:nvSpPr>
        <p:spPr bwMode="auto">
          <a:xfrm>
            <a:off x="3325813" y="4984750"/>
            <a:ext cx="773112" cy="541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/>
              <a:t>C - Proc</a:t>
            </a:r>
          </a:p>
        </p:txBody>
      </p:sp>
      <p:sp>
        <p:nvSpPr>
          <p:cNvPr id="207967" name="AutoShape 95"/>
          <p:cNvSpPr>
            <a:spLocks noChangeArrowheads="1"/>
          </p:cNvSpPr>
          <p:nvPr/>
        </p:nvSpPr>
        <p:spPr bwMode="auto">
          <a:xfrm>
            <a:off x="4533900" y="4425950"/>
            <a:ext cx="557213" cy="646113"/>
          </a:xfrm>
          <a:prstGeom prst="can">
            <a:avLst>
              <a:gd name="adj" fmla="val 28989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969" name="Line 97"/>
          <p:cNvSpPr>
            <a:spLocks noChangeShapeType="1"/>
          </p:cNvSpPr>
          <p:nvPr/>
        </p:nvSpPr>
        <p:spPr bwMode="auto">
          <a:xfrm>
            <a:off x="4122738" y="5380038"/>
            <a:ext cx="43815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07970" name="Group 98"/>
          <p:cNvGrpSpPr>
            <a:grpSpLocks/>
          </p:cNvGrpSpPr>
          <p:nvPr/>
        </p:nvGrpSpPr>
        <p:grpSpPr bwMode="auto">
          <a:xfrm>
            <a:off x="4597400" y="5478463"/>
            <a:ext cx="563563" cy="492125"/>
            <a:chOff x="3066" y="2371"/>
            <a:chExt cx="355" cy="310"/>
          </a:xfrm>
        </p:grpSpPr>
        <p:sp>
          <p:nvSpPr>
            <p:cNvPr id="207971" name="Rectangle 99"/>
            <p:cNvSpPr>
              <a:spLocks noChangeArrowheads="1"/>
            </p:cNvSpPr>
            <p:nvPr/>
          </p:nvSpPr>
          <p:spPr bwMode="auto">
            <a:xfrm>
              <a:off x="3066" y="2371"/>
              <a:ext cx="355" cy="3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07972" name="Line 100"/>
            <p:cNvSpPr>
              <a:spLocks noChangeShapeType="1"/>
            </p:cNvSpPr>
            <p:nvPr/>
          </p:nvSpPr>
          <p:spPr bwMode="auto">
            <a:xfrm>
              <a:off x="3067" y="2442"/>
              <a:ext cx="3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7973" name="Line 101"/>
            <p:cNvSpPr>
              <a:spLocks noChangeShapeType="1"/>
            </p:cNvSpPr>
            <p:nvPr/>
          </p:nvSpPr>
          <p:spPr bwMode="auto">
            <a:xfrm flipV="1">
              <a:off x="3073" y="2630"/>
              <a:ext cx="34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7974" name="Line 102"/>
            <p:cNvSpPr>
              <a:spLocks noChangeShapeType="1"/>
            </p:cNvSpPr>
            <p:nvPr/>
          </p:nvSpPr>
          <p:spPr bwMode="auto">
            <a:xfrm flipV="1">
              <a:off x="3073" y="2510"/>
              <a:ext cx="34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7975" name="Line 103"/>
            <p:cNvSpPr>
              <a:spLocks noChangeShapeType="1"/>
            </p:cNvSpPr>
            <p:nvPr/>
          </p:nvSpPr>
          <p:spPr bwMode="auto">
            <a:xfrm flipV="1">
              <a:off x="3073" y="2574"/>
              <a:ext cx="34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7977" name="Rectangle 105"/>
          <p:cNvSpPr>
            <a:spLocks noChangeArrowheads="1"/>
          </p:cNvSpPr>
          <p:nvPr/>
        </p:nvSpPr>
        <p:spPr bwMode="auto">
          <a:xfrm>
            <a:off x="6127750" y="4926013"/>
            <a:ext cx="773113" cy="541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/>
              <a:t>C - Proc</a:t>
            </a:r>
          </a:p>
        </p:txBody>
      </p:sp>
      <p:sp>
        <p:nvSpPr>
          <p:cNvPr id="207978" name="AutoShape 106"/>
          <p:cNvSpPr>
            <a:spLocks noChangeArrowheads="1"/>
          </p:cNvSpPr>
          <p:nvPr/>
        </p:nvSpPr>
        <p:spPr bwMode="auto">
          <a:xfrm>
            <a:off x="7335838" y="4367213"/>
            <a:ext cx="557212" cy="646112"/>
          </a:xfrm>
          <a:prstGeom prst="can">
            <a:avLst>
              <a:gd name="adj" fmla="val 28989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980" name="Line 108"/>
          <p:cNvSpPr>
            <a:spLocks noChangeShapeType="1"/>
          </p:cNvSpPr>
          <p:nvPr/>
        </p:nvSpPr>
        <p:spPr bwMode="auto">
          <a:xfrm>
            <a:off x="6924675" y="5321300"/>
            <a:ext cx="43815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07981" name="Group 109"/>
          <p:cNvGrpSpPr>
            <a:grpSpLocks/>
          </p:cNvGrpSpPr>
          <p:nvPr/>
        </p:nvGrpSpPr>
        <p:grpSpPr bwMode="auto">
          <a:xfrm>
            <a:off x="7399338" y="5419725"/>
            <a:ext cx="563562" cy="492125"/>
            <a:chOff x="3066" y="2371"/>
            <a:chExt cx="355" cy="310"/>
          </a:xfrm>
        </p:grpSpPr>
        <p:sp>
          <p:nvSpPr>
            <p:cNvPr id="207982" name="Rectangle 110"/>
            <p:cNvSpPr>
              <a:spLocks noChangeArrowheads="1"/>
            </p:cNvSpPr>
            <p:nvPr/>
          </p:nvSpPr>
          <p:spPr bwMode="auto">
            <a:xfrm>
              <a:off x="3066" y="2371"/>
              <a:ext cx="355" cy="3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07983" name="Line 111"/>
            <p:cNvSpPr>
              <a:spLocks noChangeShapeType="1"/>
            </p:cNvSpPr>
            <p:nvPr/>
          </p:nvSpPr>
          <p:spPr bwMode="auto">
            <a:xfrm>
              <a:off x="3067" y="2442"/>
              <a:ext cx="3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7984" name="Line 112"/>
            <p:cNvSpPr>
              <a:spLocks noChangeShapeType="1"/>
            </p:cNvSpPr>
            <p:nvPr/>
          </p:nvSpPr>
          <p:spPr bwMode="auto">
            <a:xfrm flipV="1">
              <a:off x="3073" y="2630"/>
              <a:ext cx="34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7985" name="Line 113"/>
            <p:cNvSpPr>
              <a:spLocks noChangeShapeType="1"/>
            </p:cNvSpPr>
            <p:nvPr/>
          </p:nvSpPr>
          <p:spPr bwMode="auto">
            <a:xfrm flipV="1">
              <a:off x="3073" y="2510"/>
              <a:ext cx="34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7986" name="Line 114"/>
            <p:cNvSpPr>
              <a:spLocks noChangeShapeType="1"/>
            </p:cNvSpPr>
            <p:nvPr/>
          </p:nvSpPr>
          <p:spPr bwMode="auto">
            <a:xfrm flipV="1">
              <a:off x="3073" y="2574"/>
              <a:ext cx="34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7987" name="Group 115"/>
          <p:cNvGrpSpPr>
            <a:grpSpLocks/>
          </p:cNvGrpSpPr>
          <p:nvPr/>
        </p:nvGrpSpPr>
        <p:grpSpPr bwMode="auto">
          <a:xfrm>
            <a:off x="7313613" y="2828925"/>
            <a:ext cx="563562" cy="492125"/>
            <a:chOff x="3066" y="2371"/>
            <a:chExt cx="355" cy="310"/>
          </a:xfrm>
        </p:grpSpPr>
        <p:sp>
          <p:nvSpPr>
            <p:cNvPr id="207988" name="Rectangle 116"/>
            <p:cNvSpPr>
              <a:spLocks noChangeArrowheads="1"/>
            </p:cNvSpPr>
            <p:nvPr/>
          </p:nvSpPr>
          <p:spPr bwMode="auto">
            <a:xfrm>
              <a:off x="3066" y="2371"/>
              <a:ext cx="355" cy="3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07989" name="Line 117"/>
            <p:cNvSpPr>
              <a:spLocks noChangeShapeType="1"/>
            </p:cNvSpPr>
            <p:nvPr/>
          </p:nvSpPr>
          <p:spPr bwMode="auto">
            <a:xfrm>
              <a:off x="3067" y="2442"/>
              <a:ext cx="3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7990" name="Line 118"/>
            <p:cNvSpPr>
              <a:spLocks noChangeShapeType="1"/>
            </p:cNvSpPr>
            <p:nvPr/>
          </p:nvSpPr>
          <p:spPr bwMode="auto">
            <a:xfrm flipV="1">
              <a:off x="3073" y="2630"/>
              <a:ext cx="34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7991" name="Line 119"/>
            <p:cNvSpPr>
              <a:spLocks noChangeShapeType="1"/>
            </p:cNvSpPr>
            <p:nvPr/>
          </p:nvSpPr>
          <p:spPr bwMode="auto">
            <a:xfrm flipV="1">
              <a:off x="3073" y="2510"/>
              <a:ext cx="34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7992" name="Line 120"/>
            <p:cNvSpPr>
              <a:spLocks noChangeShapeType="1"/>
            </p:cNvSpPr>
            <p:nvPr/>
          </p:nvSpPr>
          <p:spPr bwMode="auto">
            <a:xfrm flipV="1">
              <a:off x="3073" y="2574"/>
              <a:ext cx="34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7993" name="Line 121"/>
          <p:cNvSpPr>
            <a:spLocks noChangeShapeType="1"/>
          </p:cNvSpPr>
          <p:nvPr/>
        </p:nvSpPr>
        <p:spPr bwMode="auto">
          <a:xfrm>
            <a:off x="3697288" y="2889250"/>
            <a:ext cx="0" cy="569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7994" name="Line 122"/>
          <p:cNvSpPr>
            <a:spLocks noChangeShapeType="1"/>
          </p:cNvSpPr>
          <p:nvPr/>
        </p:nvSpPr>
        <p:spPr bwMode="auto">
          <a:xfrm>
            <a:off x="6446838" y="2881313"/>
            <a:ext cx="0" cy="569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7995" name="Line 123"/>
          <p:cNvSpPr>
            <a:spLocks noChangeShapeType="1"/>
          </p:cNvSpPr>
          <p:nvPr/>
        </p:nvSpPr>
        <p:spPr bwMode="auto">
          <a:xfrm>
            <a:off x="3260725" y="3462338"/>
            <a:ext cx="4186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7996" name="Line 124"/>
          <p:cNvSpPr>
            <a:spLocks noChangeShapeType="1"/>
          </p:cNvSpPr>
          <p:nvPr/>
        </p:nvSpPr>
        <p:spPr bwMode="auto">
          <a:xfrm>
            <a:off x="5233988" y="2557463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7997" name="AutoShape 125"/>
          <p:cNvSpPr>
            <a:spLocks noChangeArrowheads="1"/>
          </p:cNvSpPr>
          <p:nvPr/>
        </p:nvSpPr>
        <p:spPr bwMode="auto">
          <a:xfrm>
            <a:off x="547688" y="4770438"/>
            <a:ext cx="557212" cy="646112"/>
          </a:xfrm>
          <a:prstGeom prst="can">
            <a:avLst>
              <a:gd name="adj" fmla="val 28989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7998" name="Group 126"/>
          <p:cNvGrpSpPr>
            <a:grpSpLocks/>
          </p:cNvGrpSpPr>
          <p:nvPr/>
        </p:nvGrpSpPr>
        <p:grpSpPr bwMode="auto">
          <a:xfrm>
            <a:off x="506413" y="5667375"/>
            <a:ext cx="563562" cy="492125"/>
            <a:chOff x="3066" y="2371"/>
            <a:chExt cx="355" cy="310"/>
          </a:xfrm>
        </p:grpSpPr>
        <p:sp>
          <p:nvSpPr>
            <p:cNvPr id="207999" name="Rectangle 127"/>
            <p:cNvSpPr>
              <a:spLocks noChangeArrowheads="1"/>
            </p:cNvSpPr>
            <p:nvPr/>
          </p:nvSpPr>
          <p:spPr bwMode="auto">
            <a:xfrm>
              <a:off x="3066" y="2371"/>
              <a:ext cx="355" cy="3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08000" name="Line 128"/>
            <p:cNvSpPr>
              <a:spLocks noChangeShapeType="1"/>
            </p:cNvSpPr>
            <p:nvPr/>
          </p:nvSpPr>
          <p:spPr bwMode="auto">
            <a:xfrm>
              <a:off x="3067" y="2442"/>
              <a:ext cx="3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8001" name="Line 129"/>
            <p:cNvSpPr>
              <a:spLocks noChangeShapeType="1"/>
            </p:cNvSpPr>
            <p:nvPr/>
          </p:nvSpPr>
          <p:spPr bwMode="auto">
            <a:xfrm flipV="1">
              <a:off x="3073" y="2630"/>
              <a:ext cx="34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8002" name="Line 130"/>
            <p:cNvSpPr>
              <a:spLocks noChangeShapeType="1"/>
            </p:cNvSpPr>
            <p:nvPr/>
          </p:nvSpPr>
          <p:spPr bwMode="auto">
            <a:xfrm flipV="1">
              <a:off x="3073" y="2510"/>
              <a:ext cx="34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8003" name="Line 131"/>
            <p:cNvSpPr>
              <a:spLocks noChangeShapeType="1"/>
            </p:cNvSpPr>
            <p:nvPr/>
          </p:nvSpPr>
          <p:spPr bwMode="auto">
            <a:xfrm flipV="1">
              <a:off x="3073" y="2574"/>
              <a:ext cx="34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8004" name="Line 132"/>
          <p:cNvSpPr>
            <a:spLocks noChangeShapeType="1"/>
          </p:cNvSpPr>
          <p:nvPr/>
        </p:nvSpPr>
        <p:spPr bwMode="auto">
          <a:xfrm>
            <a:off x="5240338" y="5162550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8006" name="Text Box 134"/>
          <p:cNvSpPr txBox="1">
            <a:spLocks noChangeArrowheads="1"/>
          </p:cNvSpPr>
          <p:nvPr/>
        </p:nvSpPr>
        <p:spPr bwMode="auto">
          <a:xfrm>
            <a:off x="4767263" y="6111875"/>
            <a:ext cx="1639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/>
              <a:t>Local Connect</a:t>
            </a:r>
          </a:p>
        </p:txBody>
      </p:sp>
      <p:sp>
        <p:nvSpPr>
          <p:cNvPr id="208007" name="Line 135"/>
          <p:cNvSpPr>
            <a:spLocks noChangeShapeType="1"/>
          </p:cNvSpPr>
          <p:nvPr/>
        </p:nvSpPr>
        <p:spPr bwMode="auto">
          <a:xfrm>
            <a:off x="3768725" y="5519738"/>
            <a:ext cx="0" cy="569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8008" name="Line 136"/>
          <p:cNvSpPr>
            <a:spLocks noChangeShapeType="1"/>
          </p:cNvSpPr>
          <p:nvPr/>
        </p:nvSpPr>
        <p:spPr bwMode="auto">
          <a:xfrm>
            <a:off x="6518275" y="5511800"/>
            <a:ext cx="0" cy="569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8009" name="Line 137"/>
          <p:cNvSpPr>
            <a:spLocks noChangeShapeType="1"/>
          </p:cNvSpPr>
          <p:nvPr/>
        </p:nvSpPr>
        <p:spPr bwMode="auto">
          <a:xfrm>
            <a:off x="3332163" y="6092825"/>
            <a:ext cx="4186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8010" name="Line 138"/>
          <p:cNvSpPr>
            <a:spLocks noChangeShapeType="1"/>
          </p:cNvSpPr>
          <p:nvPr/>
        </p:nvSpPr>
        <p:spPr bwMode="auto">
          <a:xfrm flipV="1">
            <a:off x="4108450" y="2108200"/>
            <a:ext cx="409575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8011" name="Line 139"/>
          <p:cNvSpPr>
            <a:spLocks noChangeShapeType="1"/>
          </p:cNvSpPr>
          <p:nvPr/>
        </p:nvSpPr>
        <p:spPr bwMode="auto">
          <a:xfrm flipV="1">
            <a:off x="6858000" y="2116138"/>
            <a:ext cx="409575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8012" name="Line 140"/>
          <p:cNvSpPr>
            <a:spLocks noChangeShapeType="1"/>
          </p:cNvSpPr>
          <p:nvPr/>
        </p:nvSpPr>
        <p:spPr bwMode="auto">
          <a:xfrm flipV="1">
            <a:off x="4127500" y="4803775"/>
            <a:ext cx="393700" cy="396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8013" name="Line 141"/>
          <p:cNvSpPr>
            <a:spLocks noChangeShapeType="1"/>
          </p:cNvSpPr>
          <p:nvPr/>
        </p:nvSpPr>
        <p:spPr bwMode="auto">
          <a:xfrm flipV="1">
            <a:off x="6937375" y="4660900"/>
            <a:ext cx="409575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8014" name="Line 142"/>
          <p:cNvSpPr>
            <a:spLocks noChangeShapeType="1"/>
          </p:cNvSpPr>
          <p:nvPr/>
        </p:nvSpPr>
        <p:spPr bwMode="auto">
          <a:xfrm flipV="1">
            <a:off x="3763963" y="4186238"/>
            <a:ext cx="0" cy="782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8015" name="Line 143"/>
          <p:cNvSpPr>
            <a:spLocks noChangeShapeType="1"/>
          </p:cNvSpPr>
          <p:nvPr/>
        </p:nvSpPr>
        <p:spPr bwMode="auto">
          <a:xfrm flipV="1">
            <a:off x="6446838" y="4194175"/>
            <a:ext cx="0" cy="728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8016" name="Line 144"/>
          <p:cNvSpPr>
            <a:spLocks noChangeShapeType="1"/>
          </p:cNvSpPr>
          <p:nvPr/>
        </p:nvSpPr>
        <p:spPr bwMode="auto">
          <a:xfrm flipV="1">
            <a:off x="3697288" y="1603375"/>
            <a:ext cx="0" cy="742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8017" name="Line 145"/>
          <p:cNvSpPr>
            <a:spLocks noChangeShapeType="1"/>
          </p:cNvSpPr>
          <p:nvPr/>
        </p:nvSpPr>
        <p:spPr bwMode="auto">
          <a:xfrm flipV="1">
            <a:off x="6434138" y="1609725"/>
            <a:ext cx="0" cy="728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8018" name="Line 146"/>
          <p:cNvSpPr>
            <a:spLocks noChangeShapeType="1"/>
          </p:cNvSpPr>
          <p:nvPr/>
        </p:nvSpPr>
        <p:spPr bwMode="auto">
          <a:xfrm flipH="1">
            <a:off x="2001838" y="4189413"/>
            <a:ext cx="4664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8019" name="Line 147"/>
          <p:cNvSpPr>
            <a:spLocks noChangeShapeType="1"/>
          </p:cNvSpPr>
          <p:nvPr/>
        </p:nvSpPr>
        <p:spPr bwMode="auto">
          <a:xfrm flipH="1">
            <a:off x="2036763" y="1585913"/>
            <a:ext cx="48085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8021" name="Line 149"/>
          <p:cNvSpPr>
            <a:spLocks noChangeShapeType="1"/>
          </p:cNvSpPr>
          <p:nvPr/>
        </p:nvSpPr>
        <p:spPr bwMode="auto">
          <a:xfrm flipV="1">
            <a:off x="2014538" y="3910013"/>
            <a:ext cx="0" cy="277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8022" name="Line 150"/>
          <p:cNvSpPr>
            <a:spLocks noChangeShapeType="1"/>
          </p:cNvSpPr>
          <p:nvPr/>
        </p:nvSpPr>
        <p:spPr bwMode="auto">
          <a:xfrm>
            <a:off x="2041525" y="1590675"/>
            <a:ext cx="0" cy="1139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8023" name="AutoShape 151"/>
          <p:cNvSpPr>
            <a:spLocks noChangeArrowheads="1"/>
          </p:cNvSpPr>
          <p:nvPr/>
        </p:nvSpPr>
        <p:spPr bwMode="auto">
          <a:xfrm>
            <a:off x="1008063" y="2730500"/>
            <a:ext cx="1962150" cy="1138238"/>
          </a:xfrm>
          <a:prstGeom prst="cloudCallout">
            <a:avLst>
              <a:gd name="adj1" fmla="val -47815"/>
              <a:gd name="adj2" fmla="val 43306"/>
            </a:avLst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lang="en-US"/>
              <a:t>Internet</a:t>
            </a:r>
          </a:p>
        </p:txBody>
      </p:sp>
    </p:spTree>
  </p:cSld>
  <p:clrMapOvr>
    <a:masterClrMapping/>
  </p:clrMapOvr>
  <p:transition advTm="116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search</a:t>
            </a:r>
          </a:p>
        </p:txBody>
      </p:sp>
      <p:sp>
        <p:nvSpPr>
          <p:cNvPr id="225283" name="Oval 3"/>
          <p:cNvSpPr>
            <a:spLocks noChangeArrowheads="1"/>
          </p:cNvSpPr>
          <p:nvPr/>
        </p:nvSpPr>
        <p:spPr bwMode="auto">
          <a:xfrm>
            <a:off x="4183063" y="1846263"/>
            <a:ext cx="406400" cy="406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284" name="Oval 4"/>
          <p:cNvSpPr>
            <a:spLocks noChangeArrowheads="1"/>
          </p:cNvSpPr>
          <p:nvPr/>
        </p:nvSpPr>
        <p:spPr bwMode="auto">
          <a:xfrm>
            <a:off x="2706688" y="3219450"/>
            <a:ext cx="406400" cy="406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285" name="Oval 5"/>
          <p:cNvSpPr>
            <a:spLocks noChangeArrowheads="1"/>
          </p:cNvSpPr>
          <p:nvPr/>
        </p:nvSpPr>
        <p:spPr bwMode="auto">
          <a:xfrm>
            <a:off x="1200150" y="3200400"/>
            <a:ext cx="406400" cy="406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286" name="Oval 6"/>
          <p:cNvSpPr>
            <a:spLocks noChangeArrowheads="1"/>
          </p:cNvSpPr>
          <p:nvPr/>
        </p:nvSpPr>
        <p:spPr bwMode="auto">
          <a:xfrm>
            <a:off x="7499350" y="3300413"/>
            <a:ext cx="406400" cy="406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287" name="Oval 7"/>
          <p:cNvSpPr>
            <a:spLocks noChangeArrowheads="1"/>
          </p:cNvSpPr>
          <p:nvPr/>
        </p:nvSpPr>
        <p:spPr bwMode="auto">
          <a:xfrm>
            <a:off x="6735763" y="3252788"/>
            <a:ext cx="406400" cy="406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288" name="Oval 8"/>
          <p:cNvSpPr>
            <a:spLocks noChangeArrowheads="1"/>
          </p:cNvSpPr>
          <p:nvPr/>
        </p:nvSpPr>
        <p:spPr bwMode="auto">
          <a:xfrm>
            <a:off x="5857875" y="3286125"/>
            <a:ext cx="406400" cy="406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289" name="Oval 9"/>
          <p:cNvSpPr>
            <a:spLocks noChangeArrowheads="1"/>
          </p:cNvSpPr>
          <p:nvPr/>
        </p:nvSpPr>
        <p:spPr bwMode="auto">
          <a:xfrm>
            <a:off x="5162550" y="3302000"/>
            <a:ext cx="406400" cy="406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290" name="Oval 10"/>
          <p:cNvSpPr>
            <a:spLocks noChangeArrowheads="1"/>
          </p:cNvSpPr>
          <p:nvPr/>
        </p:nvSpPr>
        <p:spPr bwMode="auto">
          <a:xfrm>
            <a:off x="3554413" y="5246688"/>
            <a:ext cx="406400" cy="406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291" name="Oval 11"/>
          <p:cNvSpPr>
            <a:spLocks noChangeArrowheads="1"/>
          </p:cNvSpPr>
          <p:nvPr/>
        </p:nvSpPr>
        <p:spPr bwMode="auto">
          <a:xfrm>
            <a:off x="2790825" y="5200650"/>
            <a:ext cx="406400" cy="406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292" name="Oval 12"/>
          <p:cNvSpPr>
            <a:spLocks noChangeArrowheads="1"/>
          </p:cNvSpPr>
          <p:nvPr/>
        </p:nvSpPr>
        <p:spPr bwMode="auto">
          <a:xfrm>
            <a:off x="1997075" y="5199063"/>
            <a:ext cx="406400" cy="406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293" name="Oval 13"/>
          <p:cNvSpPr>
            <a:spLocks noChangeArrowheads="1"/>
          </p:cNvSpPr>
          <p:nvPr/>
        </p:nvSpPr>
        <p:spPr bwMode="auto">
          <a:xfrm>
            <a:off x="1284288" y="5181600"/>
            <a:ext cx="406400" cy="406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294" name="Oval 14"/>
          <p:cNvSpPr>
            <a:spLocks noChangeArrowheads="1"/>
          </p:cNvSpPr>
          <p:nvPr/>
        </p:nvSpPr>
        <p:spPr bwMode="auto">
          <a:xfrm>
            <a:off x="422275" y="5181600"/>
            <a:ext cx="406400" cy="406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295" name="Oval 15"/>
          <p:cNvSpPr>
            <a:spLocks noChangeArrowheads="1"/>
          </p:cNvSpPr>
          <p:nvPr/>
        </p:nvSpPr>
        <p:spPr bwMode="auto">
          <a:xfrm>
            <a:off x="4367213" y="5248275"/>
            <a:ext cx="406400" cy="406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296" name="Oval 16"/>
          <p:cNvSpPr>
            <a:spLocks noChangeArrowheads="1"/>
          </p:cNvSpPr>
          <p:nvPr/>
        </p:nvSpPr>
        <p:spPr bwMode="auto">
          <a:xfrm>
            <a:off x="7854950" y="5264150"/>
            <a:ext cx="406400" cy="406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297" name="Oval 17"/>
          <p:cNvSpPr>
            <a:spLocks noChangeArrowheads="1"/>
          </p:cNvSpPr>
          <p:nvPr/>
        </p:nvSpPr>
        <p:spPr bwMode="auto">
          <a:xfrm>
            <a:off x="7312025" y="5268913"/>
            <a:ext cx="406400" cy="406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298" name="Oval 18"/>
          <p:cNvSpPr>
            <a:spLocks noChangeArrowheads="1"/>
          </p:cNvSpPr>
          <p:nvPr/>
        </p:nvSpPr>
        <p:spPr bwMode="auto">
          <a:xfrm>
            <a:off x="5891213" y="5267325"/>
            <a:ext cx="406400" cy="406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299" name="Oval 19"/>
          <p:cNvSpPr>
            <a:spLocks noChangeArrowheads="1"/>
          </p:cNvSpPr>
          <p:nvPr/>
        </p:nvSpPr>
        <p:spPr bwMode="auto">
          <a:xfrm>
            <a:off x="5178425" y="5249863"/>
            <a:ext cx="406400" cy="406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00" name="Line 20"/>
          <p:cNvSpPr>
            <a:spLocks noChangeShapeType="1"/>
          </p:cNvSpPr>
          <p:nvPr/>
        </p:nvSpPr>
        <p:spPr bwMode="auto">
          <a:xfrm>
            <a:off x="3046413" y="3589338"/>
            <a:ext cx="1592262" cy="1658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01" name="Line 21"/>
          <p:cNvSpPr>
            <a:spLocks noChangeShapeType="1"/>
          </p:cNvSpPr>
          <p:nvPr/>
        </p:nvSpPr>
        <p:spPr bwMode="auto">
          <a:xfrm flipH="1">
            <a:off x="1524000" y="2268538"/>
            <a:ext cx="2743200" cy="96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02" name="Line 22"/>
          <p:cNvSpPr>
            <a:spLocks noChangeShapeType="1"/>
          </p:cNvSpPr>
          <p:nvPr/>
        </p:nvSpPr>
        <p:spPr bwMode="auto">
          <a:xfrm flipH="1">
            <a:off x="3117850" y="2284413"/>
            <a:ext cx="1270000" cy="963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03" name="Line 23"/>
          <p:cNvSpPr>
            <a:spLocks noChangeShapeType="1"/>
          </p:cNvSpPr>
          <p:nvPr/>
        </p:nvSpPr>
        <p:spPr bwMode="auto">
          <a:xfrm flipH="1">
            <a:off x="5370513" y="3722688"/>
            <a:ext cx="68262" cy="153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04" name="Line 24"/>
          <p:cNvSpPr>
            <a:spLocks noChangeShapeType="1"/>
          </p:cNvSpPr>
          <p:nvPr/>
        </p:nvSpPr>
        <p:spPr bwMode="auto">
          <a:xfrm>
            <a:off x="6200775" y="3606800"/>
            <a:ext cx="1200150" cy="165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05" name="Line 25"/>
          <p:cNvSpPr>
            <a:spLocks noChangeShapeType="1"/>
          </p:cNvSpPr>
          <p:nvPr/>
        </p:nvSpPr>
        <p:spPr bwMode="auto">
          <a:xfrm>
            <a:off x="4354513" y="2252663"/>
            <a:ext cx="1014412" cy="1030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06" name="Line 26"/>
          <p:cNvSpPr>
            <a:spLocks noChangeShapeType="1"/>
          </p:cNvSpPr>
          <p:nvPr/>
        </p:nvSpPr>
        <p:spPr bwMode="auto">
          <a:xfrm>
            <a:off x="4354513" y="2286000"/>
            <a:ext cx="1624012" cy="1030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07" name="Line 27"/>
          <p:cNvSpPr>
            <a:spLocks noChangeShapeType="1"/>
          </p:cNvSpPr>
          <p:nvPr/>
        </p:nvSpPr>
        <p:spPr bwMode="auto">
          <a:xfrm>
            <a:off x="4457700" y="2270125"/>
            <a:ext cx="2317750" cy="1030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08" name="Line 28"/>
          <p:cNvSpPr>
            <a:spLocks noChangeShapeType="1"/>
          </p:cNvSpPr>
          <p:nvPr/>
        </p:nvSpPr>
        <p:spPr bwMode="auto">
          <a:xfrm>
            <a:off x="4510088" y="2271713"/>
            <a:ext cx="3027362" cy="1063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09" name="Line 29"/>
          <p:cNvSpPr>
            <a:spLocks noChangeShapeType="1"/>
          </p:cNvSpPr>
          <p:nvPr/>
        </p:nvSpPr>
        <p:spPr bwMode="auto">
          <a:xfrm flipH="1">
            <a:off x="579438" y="3622675"/>
            <a:ext cx="712787" cy="1522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10" name="Line 30"/>
          <p:cNvSpPr>
            <a:spLocks noChangeShapeType="1"/>
          </p:cNvSpPr>
          <p:nvPr/>
        </p:nvSpPr>
        <p:spPr bwMode="auto">
          <a:xfrm>
            <a:off x="1309688" y="3622675"/>
            <a:ext cx="184150" cy="1606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11" name="Line 31"/>
          <p:cNvSpPr>
            <a:spLocks noChangeShapeType="1"/>
          </p:cNvSpPr>
          <p:nvPr/>
        </p:nvSpPr>
        <p:spPr bwMode="auto">
          <a:xfrm>
            <a:off x="1343025" y="3657600"/>
            <a:ext cx="811213" cy="1606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12" name="Line 32"/>
          <p:cNvSpPr>
            <a:spLocks noChangeShapeType="1"/>
          </p:cNvSpPr>
          <p:nvPr/>
        </p:nvSpPr>
        <p:spPr bwMode="auto">
          <a:xfrm>
            <a:off x="2851150" y="3675063"/>
            <a:ext cx="100013" cy="1471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13" name="Line 33"/>
          <p:cNvSpPr>
            <a:spLocks noChangeShapeType="1"/>
          </p:cNvSpPr>
          <p:nvPr/>
        </p:nvSpPr>
        <p:spPr bwMode="auto">
          <a:xfrm>
            <a:off x="2884488" y="3657600"/>
            <a:ext cx="792162" cy="150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14" name="Line 34"/>
          <p:cNvSpPr>
            <a:spLocks noChangeShapeType="1"/>
          </p:cNvSpPr>
          <p:nvPr/>
        </p:nvSpPr>
        <p:spPr bwMode="auto">
          <a:xfrm>
            <a:off x="5456238" y="3671888"/>
            <a:ext cx="609600" cy="162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15" name="Oval 35"/>
          <p:cNvSpPr>
            <a:spLocks noChangeArrowheads="1"/>
          </p:cNvSpPr>
          <p:nvPr/>
        </p:nvSpPr>
        <p:spPr bwMode="auto">
          <a:xfrm>
            <a:off x="6667500" y="5268913"/>
            <a:ext cx="406400" cy="406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16" name="Line 36"/>
          <p:cNvSpPr>
            <a:spLocks noChangeShapeType="1"/>
          </p:cNvSpPr>
          <p:nvPr/>
        </p:nvSpPr>
        <p:spPr bwMode="auto">
          <a:xfrm>
            <a:off x="5489575" y="3708400"/>
            <a:ext cx="1285875" cy="1589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17" name="Line 37"/>
          <p:cNvSpPr>
            <a:spLocks noChangeShapeType="1"/>
          </p:cNvSpPr>
          <p:nvPr/>
        </p:nvSpPr>
        <p:spPr bwMode="auto">
          <a:xfrm>
            <a:off x="7013575" y="3640138"/>
            <a:ext cx="981075" cy="157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18" name="Oval 38"/>
          <p:cNvSpPr>
            <a:spLocks noChangeArrowheads="1"/>
          </p:cNvSpPr>
          <p:nvPr/>
        </p:nvSpPr>
        <p:spPr bwMode="auto">
          <a:xfrm>
            <a:off x="8483600" y="5230813"/>
            <a:ext cx="406400" cy="406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19" name="Line 39"/>
          <p:cNvSpPr>
            <a:spLocks noChangeShapeType="1"/>
          </p:cNvSpPr>
          <p:nvPr/>
        </p:nvSpPr>
        <p:spPr bwMode="auto">
          <a:xfrm>
            <a:off x="7791450" y="3725863"/>
            <a:ext cx="777875" cy="1435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20" name="Oval 40"/>
          <p:cNvSpPr>
            <a:spLocks noChangeArrowheads="1"/>
          </p:cNvSpPr>
          <p:nvPr/>
        </p:nvSpPr>
        <p:spPr bwMode="auto">
          <a:xfrm>
            <a:off x="1168400" y="2827338"/>
            <a:ext cx="7467600" cy="14224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21" name="Oval 41"/>
          <p:cNvSpPr>
            <a:spLocks noChangeArrowheads="1"/>
          </p:cNvSpPr>
          <p:nvPr/>
        </p:nvSpPr>
        <p:spPr bwMode="auto">
          <a:xfrm>
            <a:off x="338138" y="2659063"/>
            <a:ext cx="8348662" cy="1524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22" name="Line 42"/>
          <p:cNvSpPr>
            <a:spLocks noChangeShapeType="1"/>
          </p:cNvSpPr>
          <p:nvPr/>
        </p:nvSpPr>
        <p:spPr bwMode="auto">
          <a:xfrm>
            <a:off x="1049338" y="2014538"/>
            <a:ext cx="220662" cy="11350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23" name="Oval 43"/>
          <p:cNvSpPr>
            <a:spLocks noChangeArrowheads="1"/>
          </p:cNvSpPr>
          <p:nvPr/>
        </p:nvSpPr>
        <p:spPr bwMode="auto">
          <a:xfrm>
            <a:off x="0" y="4657725"/>
            <a:ext cx="9144000" cy="1524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24" name="Line 44"/>
          <p:cNvSpPr>
            <a:spLocks noChangeShapeType="1"/>
          </p:cNvSpPr>
          <p:nvPr/>
        </p:nvSpPr>
        <p:spPr bwMode="auto">
          <a:xfrm>
            <a:off x="269875" y="4029075"/>
            <a:ext cx="220663" cy="11350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advTm="116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5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1" grpId="0" animBg="1"/>
      <p:bldP spid="225322" grpId="0" animBg="1"/>
      <p:bldP spid="225323" grpId="0" animBg="1"/>
      <p:bldP spid="225324" grpId="0" animBg="1"/>
    </p:bldLst>
  </p:timing>
</p:sld>
</file>

<file path=ppt/theme/theme1.xml><?xml version="1.0" encoding="utf-8"?>
<a:theme xmlns:a="http://schemas.openxmlformats.org/drawingml/2006/main" name="Textured">
  <a:themeElements>
    <a:clrScheme name="Textured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e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2159</TotalTime>
  <Words>652</Words>
  <Application>Microsoft Office PowerPoint</Application>
  <PresentationFormat>On-screen Show (4:3)</PresentationFormat>
  <Paragraphs>154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Tahoma</vt:lpstr>
      <vt:lpstr>Wingdings</vt:lpstr>
      <vt:lpstr>Times New Roman</vt:lpstr>
      <vt:lpstr>Textured</vt:lpstr>
      <vt:lpstr>Web Crawler  (An Application For Web Intelligence and Social Computing)</vt:lpstr>
      <vt:lpstr>Agenda</vt:lpstr>
      <vt:lpstr>Definitions</vt:lpstr>
      <vt:lpstr>Research on crawlers</vt:lpstr>
      <vt:lpstr>Crawler basic algorithm</vt:lpstr>
      <vt:lpstr> Single Crawler</vt:lpstr>
      <vt:lpstr>Multithreaded Crawler</vt:lpstr>
      <vt:lpstr>Parallel Crawler</vt:lpstr>
      <vt:lpstr>Breadth-first search</vt:lpstr>
      <vt:lpstr>Robot Protocol</vt:lpstr>
      <vt:lpstr>Search Engine : architecture</vt:lpstr>
      <vt:lpstr>Search Engine : major components</vt:lpstr>
      <vt:lpstr>Issues on crawler</vt:lpstr>
      <vt:lpstr>Web Pages Analysis</vt:lpstr>
      <vt:lpstr>Hyperlink Analysis</vt:lpstr>
      <vt:lpstr>Q &amp; 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AnuAsh</dc:creator>
  <cp:lastModifiedBy>hp</cp:lastModifiedBy>
  <cp:revision>73</cp:revision>
  <dcterms:created xsi:type="dcterms:W3CDTF">1601-01-01T00:00:00Z</dcterms:created>
  <dcterms:modified xsi:type="dcterms:W3CDTF">2016-02-18T06:20:39Z</dcterms:modified>
</cp:coreProperties>
</file>