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3" r:id="rId7"/>
    <p:sldId id="264"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7515F0-F5A4-4294-BCCA-A3961F0928D3}"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4AF943-0B4B-4885-ABF4-35D802A3A06D}" type="slidenum">
              <a:rPr lang="en-IN" smtClean="0"/>
              <a:t>‹#›</a:t>
            </a:fld>
            <a:endParaRPr lang="en-IN"/>
          </a:p>
        </p:txBody>
      </p:sp>
    </p:spTree>
    <p:extLst>
      <p:ext uri="{BB962C8B-B14F-4D97-AF65-F5344CB8AC3E}">
        <p14:creationId xmlns:p14="http://schemas.microsoft.com/office/powerpoint/2010/main" val="3495188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7515F0-F5A4-4294-BCCA-A3961F0928D3}"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4AF943-0B4B-4885-ABF4-35D802A3A06D}" type="slidenum">
              <a:rPr lang="en-IN" smtClean="0"/>
              <a:t>‹#›</a:t>
            </a:fld>
            <a:endParaRPr lang="en-IN"/>
          </a:p>
        </p:txBody>
      </p:sp>
    </p:spTree>
    <p:extLst>
      <p:ext uri="{BB962C8B-B14F-4D97-AF65-F5344CB8AC3E}">
        <p14:creationId xmlns:p14="http://schemas.microsoft.com/office/powerpoint/2010/main" val="130858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7515F0-F5A4-4294-BCCA-A3961F0928D3}"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4AF943-0B4B-4885-ABF4-35D802A3A06D}" type="slidenum">
              <a:rPr lang="en-IN" smtClean="0"/>
              <a:t>‹#›</a:t>
            </a:fld>
            <a:endParaRPr lang="en-IN"/>
          </a:p>
        </p:txBody>
      </p:sp>
    </p:spTree>
    <p:extLst>
      <p:ext uri="{BB962C8B-B14F-4D97-AF65-F5344CB8AC3E}">
        <p14:creationId xmlns:p14="http://schemas.microsoft.com/office/powerpoint/2010/main" val="2848029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7515F0-F5A4-4294-BCCA-A3961F0928D3}"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4AF943-0B4B-4885-ABF4-35D802A3A06D}"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69435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7515F0-F5A4-4294-BCCA-A3961F0928D3}"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4AF943-0B4B-4885-ABF4-35D802A3A06D}" type="slidenum">
              <a:rPr lang="en-IN" smtClean="0"/>
              <a:t>‹#›</a:t>
            </a:fld>
            <a:endParaRPr lang="en-IN"/>
          </a:p>
        </p:txBody>
      </p:sp>
    </p:spTree>
    <p:extLst>
      <p:ext uri="{BB962C8B-B14F-4D97-AF65-F5344CB8AC3E}">
        <p14:creationId xmlns:p14="http://schemas.microsoft.com/office/powerpoint/2010/main" val="2500119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7515F0-F5A4-4294-BCCA-A3961F0928D3}" type="datetimeFigureOut">
              <a:rPr lang="en-IN" smtClean="0"/>
              <a:t>08-11-2023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4AF943-0B4B-4885-ABF4-35D802A3A06D}" type="slidenum">
              <a:rPr lang="en-IN" smtClean="0"/>
              <a:t>‹#›</a:t>
            </a:fld>
            <a:endParaRPr lang="en-IN"/>
          </a:p>
        </p:txBody>
      </p:sp>
    </p:spTree>
    <p:extLst>
      <p:ext uri="{BB962C8B-B14F-4D97-AF65-F5344CB8AC3E}">
        <p14:creationId xmlns:p14="http://schemas.microsoft.com/office/powerpoint/2010/main" val="1895306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7515F0-F5A4-4294-BCCA-A3961F0928D3}" type="datetimeFigureOut">
              <a:rPr lang="en-IN" smtClean="0"/>
              <a:t>08-11-2023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4AF943-0B4B-4885-ABF4-35D802A3A06D}" type="slidenum">
              <a:rPr lang="en-IN" smtClean="0"/>
              <a:t>‹#›</a:t>
            </a:fld>
            <a:endParaRPr lang="en-IN"/>
          </a:p>
        </p:txBody>
      </p:sp>
    </p:spTree>
    <p:extLst>
      <p:ext uri="{BB962C8B-B14F-4D97-AF65-F5344CB8AC3E}">
        <p14:creationId xmlns:p14="http://schemas.microsoft.com/office/powerpoint/2010/main" val="1731985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7515F0-F5A4-4294-BCCA-A3961F0928D3}"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4AF943-0B4B-4885-ABF4-35D802A3A06D}" type="slidenum">
              <a:rPr lang="en-IN" smtClean="0"/>
              <a:t>‹#›</a:t>
            </a:fld>
            <a:endParaRPr lang="en-IN"/>
          </a:p>
        </p:txBody>
      </p:sp>
    </p:spTree>
    <p:extLst>
      <p:ext uri="{BB962C8B-B14F-4D97-AF65-F5344CB8AC3E}">
        <p14:creationId xmlns:p14="http://schemas.microsoft.com/office/powerpoint/2010/main" val="970823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7515F0-F5A4-4294-BCCA-A3961F0928D3}"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4AF943-0B4B-4885-ABF4-35D802A3A06D}" type="slidenum">
              <a:rPr lang="en-IN" smtClean="0"/>
              <a:t>‹#›</a:t>
            </a:fld>
            <a:endParaRPr lang="en-IN"/>
          </a:p>
        </p:txBody>
      </p:sp>
    </p:spTree>
    <p:extLst>
      <p:ext uri="{BB962C8B-B14F-4D97-AF65-F5344CB8AC3E}">
        <p14:creationId xmlns:p14="http://schemas.microsoft.com/office/powerpoint/2010/main" val="1129193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7515F0-F5A4-4294-BCCA-A3961F0928D3}"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4AF943-0B4B-4885-ABF4-35D802A3A06D}" type="slidenum">
              <a:rPr lang="en-IN" smtClean="0"/>
              <a:t>‹#›</a:t>
            </a:fld>
            <a:endParaRPr lang="en-IN"/>
          </a:p>
        </p:txBody>
      </p:sp>
    </p:spTree>
    <p:extLst>
      <p:ext uri="{BB962C8B-B14F-4D97-AF65-F5344CB8AC3E}">
        <p14:creationId xmlns:p14="http://schemas.microsoft.com/office/powerpoint/2010/main" val="761967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7515F0-F5A4-4294-BCCA-A3961F0928D3}"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4AF943-0B4B-4885-ABF4-35D802A3A06D}" type="slidenum">
              <a:rPr lang="en-IN" smtClean="0"/>
              <a:t>‹#›</a:t>
            </a:fld>
            <a:endParaRPr lang="en-IN"/>
          </a:p>
        </p:txBody>
      </p:sp>
    </p:spTree>
    <p:extLst>
      <p:ext uri="{BB962C8B-B14F-4D97-AF65-F5344CB8AC3E}">
        <p14:creationId xmlns:p14="http://schemas.microsoft.com/office/powerpoint/2010/main" val="108313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7515F0-F5A4-4294-BCCA-A3961F0928D3}"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4AF943-0B4B-4885-ABF4-35D802A3A06D}" type="slidenum">
              <a:rPr lang="en-IN" smtClean="0"/>
              <a:t>‹#›</a:t>
            </a:fld>
            <a:endParaRPr lang="en-IN"/>
          </a:p>
        </p:txBody>
      </p:sp>
    </p:spTree>
    <p:extLst>
      <p:ext uri="{BB962C8B-B14F-4D97-AF65-F5344CB8AC3E}">
        <p14:creationId xmlns:p14="http://schemas.microsoft.com/office/powerpoint/2010/main" val="346689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7515F0-F5A4-4294-BCCA-A3961F0928D3}" type="datetimeFigureOut">
              <a:rPr lang="en-IN" smtClean="0"/>
              <a:t>08-11-2023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4AF943-0B4B-4885-ABF4-35D802A3A06D}" type="slidenum">
              <a:rPr lang="en-IN" smtClean="0"/>
              <a:t>‹#›</a:t>
            </a:fld>
            <a:endParaRPr lang="en-IN"/>
          </a:p>
        </p:txBody>
      </p:sp>
    </p:spTree>
    <p:extLst>
      <p:ext uri="{BB962C8B-B14F-4D97-AF65-F5344CB8AC3E}">
        <p14:creationId xmlns:p14="http://schemas.microsoft.com/office/powerpoint/2010/main" val="2311669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7515F0-F5A4-4294-BCCA-A3961F0928D3}" type="datetimeFigureOut">
              <a:rPr lang="en-IN" smtClean="0"/>
              <a:t>08-11-2023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4AF943-0B4B-4885-ABF4-35D802A3A06D}" type="slidenum">
              <a:rPr lang="en-IN" smtClean="0"/>
              <a:t>‹#›</a:t>
            </a:fld>
            <a:endParaRPr lang="en-IN"/>
          </a:p>
        </p:txBody>
      </p:sp>
    </p:spTree>
    <p:extLst>
      <p:ext uri="{BB962C8B-B14F-4D97-AF65-F5344CB8AC3E}">
        <p14:creationId xmlns:p14="http://schemas.microsoft.com/office/powerpoint/2010/main" val="303578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7515F0-F5A4-4294-BCCA-A3961F0928D3}" type="datetimeFigureOut">
              <a:rPr lang="en-IN" smtClean="0"/>
              <a:t>08-11-2023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4AF943-0B4B-4885-ABF4-35D802A3A06D}" type="slidenum">
              <a:rPr lang="en-IN" smtClean="0"/>
              <a:t>‹#›</a:t>
            </a:fld>
            <a:endParaRPr lang="en-IN"/>
          </a:p>
        </p:txBody>
      </p:sp>
    </p:spTree>
    <p:extLst>
      <p:ext uri="{BB962C8B-B14F-4D97-AF65-F5344CB8AC3E}">
        <p14:creationId xmlns:p14="http://schemas.microsoft.com/office/powerpoint/2010/main" val="3131834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7515F0-F5A4-4294-BCCA-A3961F0928D3}"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4AF943-0B4B-4885-ABF4-35D802A3A06D}" type="slidenum">
              <a:rPr lang="en-IN" smtClean="0"/>
              <a:t>‹#›</a:t>
            </a:fld>
            <a:endParaRPr lang="en-IN"/>
          </a:p>
        </p:txBody>
      </p:sp>
    </p:spTree>
    <p:extLst>
      <p:ext uri="{BB962C8B-B14F-4D97-AF65-F5344CB8AC3E}">
        <p14:creationId xmlns:p14="http://schemas.microsoft.com/office/powerpoint/2010/main" val="330871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7515F0-F5A4-4294-BCCA-A3961F0928D3}"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4AF943-0B4B-4885-ABF4-35D802A3A06D}" type="slidenum">
              <a:rPr lang="en-IN" smtClean="0"/>
              <a:t>‹#›</a:t>
            </a:fld>
            <a:endParaRPr lang="en-IN"/>
          </a:p>
        </p:txBody>
      </p:sp>
    </p:spTree>
    <p:extLst>
      <p:ext uri="{BB962C8B-B14F-4D97-AF65-F5344CB8AC3E}">
        <p14:creationId xmlns:p14="http://schemas.microsoft.com/office/powerpoint/2010/main" val="293686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F7515F0-F5A4-4294-BCCA-A3961F0928D3}" type="datetimeFigureOut">
              <a:rPr lang="en-IN" smtClean="0"/>
              <a:t>08-11-2023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54AF943-0B4B-4885-ABF4-35D802A3A06D}" type="slidenum">
              <a:rPr lang="en-IN" smtClean="0"/>
              <a:t>‹#›</a:t>
            </a:fld>
            <a:endParaRPr lang="en-IN"/>
          </a:p>
        </p:txBody>
      </p:sp>
    </p:spTree>
    <p:extLst>
      <p:ext uri="{BB962C8B-B14F-4D97-AF65-F5344CB8AC3E}">
        <p14:creationId xmlns:p14="http://schemas.microsoft.com/office/powerpoint/2010/main" val="165849766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375B0B-A7AD-0FF3-2147-79EDB5759210}"/>
              </a:ext>
            </a:extLst>
          </p:cNvPr>
          <p:cNvSpPr/>
          <p:nvPr/>
        </p:nvSpPr>
        <p:spPr>
          <a:xfrm>
            <a:off x="3532072" y="2183484"/>
            <a:ext cx="5253361" cy="1723549"/>
          </a:xfrm>
          <a:prstGeom prst="rect">
            <a:avLst/>
          </a:prstGeom>
          <a:noFill/>
        </p:spPr>
        <p:txBody>
          <a:bodyPr wrap="none" lIns="91440" tIns="45720" rIns="91440" bIns="45720">
            <a:spAutoFit/>
          </a:bodyPr>
          <a:lstStyle/>
          <a:p>
            <a:pPr algn="ctr"/>
            <a:r>
              <a:rPr lang="en-US" sz="4000" b="1" i="0" dirty="0">
                <a:solidFill>
                  <a:srgbClr val="D1D5DB"/>
                </a:solidFill>
                <a:effectLst/>
                <a:latin typeface="Agency FB" panose="020B0503020202020204" pitchFamily="34" charset="0"/>
              </a:rPr>
              <a:t>Combatting Mis</a:t>
            </a:r>
            <a:r>
              <a:rPr lang="en-US" sz="4000" b="1" dirty="0">
                <a:solidFill>
                  <a:srgbClr val="D1D5DB"/>
                </a:solidFill>
                <a:latin typeface="Agency FB" panose="020B0503020202020204" pitchFamily="34" charset="0"/>
              </a:rPr>
              <a:t>-</a:t>
            </a:r>
            <a:r>
              <a:rPr lang="en-US" sz="4000" b="1" i="0" dirty="0">
                <a:solidFill>
                  <a:srgbClr val="D1D5DB"/>
                </a:solidFill>
                <a:effectLst/>
                <a:latin typeface="Agency FB" panose="020B0503020202020204" pitchFamily="34" charset="0"/>
              </a:rPr>
              <a:t>Information: </a:t>
            </a:r>
            <a:br>
              <a:rPr lang="en-US" sz="4000" b="1" i="0" dirty="0">
                <a:solidFill>
                  <a:srgbClr val="D1D5DB"/>
                </a:solidFill>
                <a:effectLst/>
                <a:latin typeface="Agency FB" panose="020B0503020202020204" pitchFamily="34" charset="0"/>
              </a:rPr>
            </a:br>
            <a:r>
              <a:rPr lang="en-US" sz="4000" b="1" i="0" dirty="0">
                <a:solidFill>
                  <a:srgbClr val="D1D5DB"/>
                </a:solidFill>
                <a:effectLst/>
                <a:latin typeface="Agency FB" panose="020B0503020202020204" pitchFamily="34" charset="0"/>
              </a:rPr>
              <a:t>Fake News Classifier </a:t>
            </a:r>
          </a:p>
          <a:p>
            <a:pPr algn="ctr"/>
            <a:r>
              <a:rPr lang="en-US" sz="2600" b="1" i="1" dirty="0">
                <a:ln/>
                <a:solidFill>
                  <a:schemeClr val="accent1"/>
                </a:solidFill>
                <a:effectLst>
                  <a:outerShdw blurRad="38100" dist="19050" dir="2700000" algn="tl" rotWithShape="0">
                    <a:schemeClr val="dk1">
                      <a:lumMod val="50000"/>
                      <a:alpha val="40000"/>
                    </a:schemeClr>
                  </a:outerShdw>
                </a:effectLst>
                <a:latin typeface="Agency FB" panose="020B0503020202020204" pitchFamily="34" charset="0"/>
              </a:rPr>
              <a:t>Using ML</a:t>
            </a:r>
          </a:p>
        </p:txBody>
      </p:sp>
      <p:sp>
        <p:nvSpPr>
          <p:cNvPr id="7" name="TextBox 6">
            <a:extLst>
              <a:ext uri="{FF2B5EF4-FFF2-40B4-BE49-F238E27FC236}">
                <a16:creationId xmlns:a16="http://schemas.microsoft.com/office/drawing/2014/main" id="{6DFF42CB-0851-2C00-C709-8A16ADC18C23}"/>
              </a:ext>
            </a:extLst>
          </p:cNvPr>
          <p:cNvSpPr txBox="1"/>
          <p:nvPr/>
        </p:nvSpPr>
        <p:spPr>
          <a:xfrm>
            <a:off x="294714" y="5414699"/>
            <a:ext cx="5629836" cy="923330"/>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Project by- Aditya Sharma (112115011)</a:t>
            </a:r>
          </a:p>
          <a:p>
            <a:r>
              <a:rPr lang="en-IN" b="1" i="1" dirty="0">
                <a:latin typeface="Times New Roman" panose="02020603050405020304" pitchFamily="18" charset="0"/>
                <a:cs typeface="Times New Roman" panose="02020603050405020304" pitchFamily="18" charset="0"/>
              </a:rPr>
              <a:t>Aryan Shukla (112115028)</a:t>
            </a:r>
            <a:br>
              <a:rPr lang="en-IN" b="1" i="1" dirty="0">
                <a:latin typeface="Times New Roman" panose="02020603050405020304" pitchFamily="18" charset="0"/>
                <a:cs typeface="Times New Roman" panose="02020603050405020304" pitchFamily="18" charset="0"/>
              </a:rPr>
            </a:br>
            <a:r>
              <a:rPr lang="en-IN" b="1" i="1" dirty="0">
                <a:latin typeface="Times New Roman" panose="02020603050405020304" pitchFamily="18" charset="0"/>
                <a:cs typeface="Times New Roman" panose="02020603050405020304" pitchFamily="18" charset="0"/>
              </a:rPr>
              <a:t>Akshat Jaiswal (112115017)</a:t>
            </a:r>
          </a:p>
        </p:txBody>
      </p:sp>
      <p:pic>
        <p:nvPicPr>
          <p:cNvPr id="5" name="Graphic 4" descr="Newspaper">
            <a:extLst>
              <a:ext uri="{FF2B5EF4-FFF2-40B4-BE49-F238E27FC236}">
                <a16:creationId xmlns:a16="http://schemas.microsoft.com/office/drawing/2014/main" id="{03201E17-8B59-48FB-A6C4-5242CA83333D}"/>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34512" y="1907157"/>
            <a:ext cx="2262990" cy="2262990"/>
          </a:xfrm>
          <a:prstGeom prst="rect">
            <a:avLst/>
          </a:prstGeom>
        </p:spPr>
      </p:pic>
    </p:spTree>
    <p:extLst>
      <p:ext uri="{BB962C8B-B14F-4D97-AF65-F5344CB8AC3E}">
        <p14:creationId xmlns:p14="http://schemas.microsoft.com/office/powerpoint/2010/main" val="1304258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45FC6A2-A9D6-9A39-5B2D-78E7D6FE74CB}"/>
              </a:ext>
            </a:extLst>
          </p:cNvPr>
          <p:cNvCxnSpPr>
            <a:cxnSpLocks/>
          </p:cNvCxnSpPr>
          <p:nvPr/>
        </p:nvCxnSpPr>
        <p:spPr>
          <a:xfrm>
            <a:off x="2533650" y="1343025"/>
            <a:ext cx="0" cy="5514975"/>
          </a:xfrm>
          <a:prstGeom prst="line">
            <a:avLst/>
          </a:prstGeom>
          <a:ln w="19050">
            <a:solidFill>
              <a:schemeClr val="tx1"/>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0497B50-635C-DEC5-B1A8-C8EC9DDC446B}"/>
              </a:ext>
            </a:extLst>
          </p:cNvPr>
          <p:cNvSpPr txBox="1"/>
          <p:nvPr/>
        </p:nvSpPr>
        <p:spPr>
          <a:xfrm>
            <a:off x="95250" y="1515189"/>
            <a:ext cx="2438400" cy="5170646"/>
          </a:xfrm>
          <a:prstGeom prst="rect">
            <a:avLst/>
          </a:prstGeom>
          <a:noFill/>
        </p:spPr>
        <p:txBody>
          <a:bodyPr wrap="square">
            <a:spAutoFit/>
          </a:bodyPr>
          <a:lstStyle/>
          <a:p>
            <a:r>
              <a:rPr lang="en-IN" sz="2200" i="1" dirty="0">
                <a:latin typeface="Sitka Banner Semibold" pitchFamily="2" charset="0"/>
              </a:rPr>
              <a:t>ABOUT</a:t>
            </a:r>
          </a:p>
          <a:p>
            <a:br>
              <a:rPr lang="en-IN" sz="2200" i="1" dirty="0">
                <a:latin typeface="Sitka Banner Semibold" pitchFamily="2" charset="0"/>
              </a:rPr>
            </a:br>
            <a:r>
              <a:rPr lang="en-IN" sz="2200" i="1" dirty="0">
                <a:solidFill>
                  <a:schemeClr val="tx1">
                    <a:lumMod val="50000"/>
                  </a:schemeClr>
                </a:solidFill>
                <a:latin typeface="Sitka Banner Semibold" pitchFamily="2" charset="0"/>
              </a:rPr>
              <a:t>NEED OF THE PROJECT</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NLP</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METHODOLOGY</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RESULT</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FUTURE SCOPE</a:t>
            </a:r>
            <a:br>
              <a:rPr lang="en-IN" sz="2200" i="1" dirty="0">
                <a:latin typeface="Sitka Banner Semibold" pitchFamily="2" charset="0"/>
              </a:rPr>
            </a:br>
            <a:br>
              <a:rPr lang="en-IN" sz="2200" i="1" dirty="0">
                <a:latin typeface="Sitka Banner Semibold" pitchFamily="2" charset="0"/>
              </a:rPr>
            </a:br>
            <a:endParaRPr lang="en-IN" sz="2200" i="1" dirty="0">
              <a:latin typeface="Sitka Banner Semibold" pitchFamily="2" charset="0"/>
            </a:endParaRPr>
          </a:p>
          <a:p>
            <a:endParaRPr lang="en-IN" sz="2200" i="1" dirty="0">
              <a:latin typeface="Sitka Banner Semibold" pitchFamily="2" charset="0"/>
            </a:endParaRPr>
          </a:p>
        </p:txBody>
      </p:sp>
      <p:sp>
        <p:nvSpPr>
          <p:cNvPr id="2" name="TextBox 1">
            <a:extLst>
              <a:ext uri="{FF2B5EF4-FFF2-40B4-BE49-F238E27FC236}">
                <a16:creationId xmlns:a16="http://schemas.microsoft.com/office/drawing/2014/main" id="{723A11A3-2B73-1D10-6DD1-32132BF1935E}"/>
              </a:ext>
            </a:extLst>
          </p:cNvPr>
          <p:cNvSpPr txBox="1"/>
          <p:nvPr/>
        </p:nvSpPr>
        <p:spPr>
          <a:xfrm>
            <a:off x="2898400" y="1536174"/>
            <a:ext cx="9010651" cy="3785652"/>
          </a:xfrm>
          <a:prstGeom prst="rect">
            <a:avLst/>
          </a:prstGeom>
          <a:noFill/>
        </p:spPr>
        <p:txBody>
          <a:bodyPr wrap="square">
            <a:spAutoFit/>
          </a:bodyPr>
          <a:lstStyle/>
          <a:p>
            <a:r>
              <a:rPr lang="en-US" sz="2400" b="1" i="1" dirty="0">
                <a:effectLst/>
                <a:latin typeface="Sitka Banner Semibold" pitchFamily="2" charset="0"/>
                <a:cs typeface="Times New Roman" panose="02020603050405020304" pitchFamily="18" charset="0"/>
              </a:rPr>
              <a:t>In an age where information inundates our lives, the Fake News Classifier emerges as a beacon of truth. This revolutionary tool, driven by the power of machine learning and natural language processing, empowers us to distinguish between authentic news and misleading narratives. Its mission is to champion accuracy and integrity, aiding readers and fact-checkers in the quest for reliable journalism. Join us on a journey to understand the inner workings of the Fake News Classifier, where data-driven insights help combat misinformation and foster a more informed society. Welcome to a world where facts reign supreme, and the Fake News Classifier leads the way.</a:t>
            </a:r>
            <a:endParaRPr lang="en-IN" sz="2400" b="1" i="1" dirty="0">
              <a:latin typeface="Sitka Banner Semibold" pitchFamily="2" charset="0"/>
              <a:cs typeface="Times New Roman" panose="02020603050405020304" pitchFamily="18" charset="0"/>
            </a:endParaRPr>
          </a:p>
        </p:txBody>
      </p:sp>
      <p:sp>
        <p:nvSpPr>
          <p:cNvPr id="4" name="Rectangle 3">
            <a:extLst>
              <a:ext uri="{FF2B5EF4-FFF2-40B4-BE49-F238E27FC236}">
                <a16:creationId xmlns:a16="http://schemas.microsoft.com/office/drawing/2014/main" id="{DEE26A2A-018B-4093-1F10-C2A0C4BC39FF}"/>
              </a:ext>
            </a:extLst>
          </p:cNvPr>
          <p:cNvSpPr/>
          <p:nvPr/>
        </p:nvSpPr>
        <p:spPr>
          <a:xfrm>
            <a:off x="0" y="148947"/>
            <a:ext cx="2533648" cy="738664"/>
          </a:xfrm>
          <a:prstGeom prst="rect">
            <a:avLst/>
          </a:prstGeom>
          <a:noFill/>
        </p:spPr>
        <p:txBody>
          <a:bodyPr wrap="square" lIns="91440" tIns="45720" rIns="91440" bIns="45720">
            <a:spAutoFit/>
          </a:bodyPr>
          <a:lstStyle/>
          <a:p>
            <a:pPr algn="ctr"/>
            <a:r>
              <a:rPr lang="en-US" sz="1400" b="1" i="0" dirty="0">
                <a:solidFill>
                  <a:srgbClr val="D1D5DB"/>
                </a:solidFill>
                <a:effectLst/>
                <a:latin typeface="Agency FB" panose="020B0503020202020204" pitchFamily="34" charset="0"/>
              </a:rPr>
              <a:t>Combatting Mis</a:t>
            </a:r>
            <a:r>
              <a:rPr lang="en-US" sz="1400" b="1" dirty="0">
                <a:solidFill>
                  <a:srgbClr val="D1D5DB"/>
                </a:solidFill>
                <a:latin typeface="Agency FB" panose="020B0503020202020204" pitchFamily="34" charset="0"/>
              </a:rPr>
              <a:t>-</a:t>
            </a:r>
            <a:r>
              <a:rPr lang="en-US" sz="1400" b="1" i="0" dirty="0">
                <a:solidFill>
                  <a:srgbClr val="D1D5DB"/>
                </a:solidFill>
                <a:effectLst/>
                <a:latin typeface="Agency FB" panose="020B0503020202020204" pitchFamily="34" charset="0"/>
              </a:rPr>
              <a:t>Information: </a:t>
            </a:r>
            <a:br>
              <a:rPr lang="en-US" sz="1400" b="1" i="0" dirty="0">
                <a:solidFill>
                  <a:srgbClr val="D1D5DB"/>
                </a:solidFill>
                <a:effectLst/>
                <a:latin typeface="Agency FB" panose="020B0503020202020204" pitchFamily="34" charset="0"/>
              </a:rPr>
            </a:br>
            <a:r>
              <a:rPr lang="en-US" sz="1400" b="1" i="0" dirty="0">
                <a:solidFill>
                  <a:srgbClr val="D1D5DB"/>
                </a:solidFill>
                <a:effectLst/>
                <a:latin typeface="Agency FB" panose="020B0503020202020204" pitchFamily="34" charset="0"/>
              </a:rPr>
              <a:t>Fake News Classifier </a:t>
            </a:r>
          </a:p>
          <a:p>
            <a:pPr algn="ctr"/>
            <a:r>
              <a:rPr lang="en-US" sz="1400" b="1" i="1" dirty="0">
                <a:ln/>
                <a:solidFill>
                  <a:schemeClr val="accent1"/>
                </a:solidFill>
                <a:effectLst>
                  <a:outerShdw blurRad="38100" dist="19050" dir="2700000" algn="tl" rotWithShape="0">
                    <a:schemeClr val="dk1">
                      <a:lumMod val="50000"/>
                      <a:alpha val="40000"/>
                    </a:schemeClr>
                  </a:outerShdw>
                </a:effectLst>
                <a:latin typeface="Agency FB" panose="020B0503020202020204" pitchFamily="34" charset="0"/>
              </a:rPr>
              <a:t>Using ML</a:t>
            </a:r>
          </a:p>
        </p:txBody>
      </p:sp>
    </p:spTree>
    <p:extLst>
      <p:ext uri="{BB962C8B-B14F-4D97-AF65-F5344CB8AC3E}">
        <p14:creationId xmlns:p14="http://schemas.microsoft.com/office/powerpoint/2010/main" val="4080862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06C781-D22F-85F8-F97A-73CD3927A3EC}"/>
              </a:ext>
            </a:extLst>
          </p:cNvPr>
          <p:cNvSpPr txBox="1"/>
          <p:nvPr/>
        </p:nvSpPr>
        <p:spPr>
          <a:xfrm>
            <a:off x="2943224" y="1976854"/>
            <a:ext cx="9010651" cy="1938992"/>
          </a:xfrm>
          <a:prstGeom prst="rect">
            <a:avLst/>
          </a:prstGeom>
          <a:noFill/>
        </p:spPr>
        <p:txBody>
          <a:bodyPr wrap="square">
            <a:spAutoFit/>
          </a:bodyPr>
          <a:lstStyle/>
          <a:p>
            <a:pPr marL="342900" indent="-342900">
              <a:buFont typeface="Arial" panose="020B0604020202020204" pitchFamily="34" charset="0"/>
              <a:buChar char="•"/>
            </a:pPr>
            <a:r>
              <a:rPr lang="en-IN" sz="2400" i="1" dirty="0">
                <a:effectLst/>
                <a:latin typeface="Sitka Banner Semibold" pitchFamily="2" charset="0"/>
              </a:rPr>
              <a:t>Pervasive Spread of Misinformation</a:t>
            </a:r>
            <a:r>
              <a:rPr lang="en-US" sz="2400" i="1" dirty="0">
                <a:solidFill>
                  <a:srgbClr val="D1D5DB"/>
                </a:solidFill>
                <a:effectLst/>
                <a:latin typeface="Sitka Banner Semibold" pitchFamily="2" charset="0"/>
              </a:rPr>
              <a:t>.</a:t>
            </a:r>
          </a:p>
          <a:p>
            <a:pPr marL="342900" indent="-342900">
              <a:buFont typeface="Arial" panose="020B0604020202020204" pitchFamily="34" charset="0"/>
              <a:buChar char="•"/>
            </a:pPr>
            <a:r>
              <a:rPr lang="en-IN" sz="2400" i="1" dirty="0">
                <a:effectLst/>
                <a:latin typeface="Sitka Banner Semibold" pitchFamily="2" charset="0"/>
              </a:rPr>
              <a:t>Preserving Information Integrity</a:t>
            </a:r>
            <a:r>
              <a:rPr lang="en-US" sz="2400" i="1" dirty="0">
                <a:solidFill>
                  <a:srgbClr val="D1D5DB"/>
                </a:solidFill>
                <a:latin typeface="Sitka Banner Semibold" pitchFamily="2" charset="0"/>
              </a:rPr>
              <a:t>.</a:t>
            </a:r>
          </a:p>
          <a:p>
            <a:pPr marL="342900" indent="-342900">
              <a:buFont typeface="Arial" panose="020B0604020202020204" pitchFamily="34" charset="0"/>
              <a:buChar char="•"/>
            </a:pPr>
            <a:r>
              <a:rPr lang="en-IN" sz="2400" i="1" dirty="0">
                <a:effectLst/>
                <a:latin typeface="Sitka Banner Semibold" pitchFamily="2" charset="0"/>
              </a:rPr>
              <a:t>Enhancing Media Literacy</a:t>
            </a:r>
            <a:r>
              <a:rPr lang="en-US" sz="2400" i="1" dirty="0">
                <a:solidFill>
                  <a:srgbClr val="D1D5DB"/>
                </a:solidFill>
                <a:effectLst/>
                <a:latin typeface="Sitka Banner Semibold" pitchFamily="2" charset="0"/>
              </a:rPr>
              <a:t>.</a:t>
            </a:r>
          </a:p>
          <a:p>
            <a:pPr marL="342900" indent="-342900">
              <a:buFont typeface="Arial" panose="020B0604020202020204" pitchFamily="34" charset="0"/>
              <a:buChar char="•"/>
            </a:pPr>
            <a:r>
              <a:rPr lang="en-US" sz="2400" i="1" dirty="0">
                <a:effectLst/>
                <a:latin typeface="Sitka Banner Semibold" pitchFamily="2" charset="0"/>
              </a:rPr>
              <a:t>Contributing to a More Informed Society</a:t>
            </a:r>
            <a:r>
              <a:rPr lang="en-US" sz="2400" i="1" dirty="0">
                <a:solidFill>
                  <a:srgbClr val="D1D5DB"/>
                </a:solidFill>
                <a:latin typeface="Sitka Banner Semibold" pitchFamily="2" charset="0"/>
              </a:rPr>
              <a:t>.</a:t>
            </a:r>
          </a:p>
          <a:p>
            <a:pPr marL="342900" indent="-342900">
              <a:buFont typeface="Arial" panose="020B0604020202020204" pitchFamily="34" charset="0"/>
              <a:buChar char="•"/>
            </a:pPr>
            <a:r>
              <a:rPr lang="en-IN" sz="2400" i="1" dirty="0">
                <a:effectLst/>
                <a:latin typeface="Sitka Banner Semibold" pitchFamily="2" charset="0"/>
              </a:rPr>
              <a:t>Technological Innovation in Information Verification</a:t>
            </a:r>
            <a:endParaRPr lang="en-IN" sz="2400" i="1" dirty="0">
              <a:latin typeface="Sitka Banner Semibold" pitchFamily="2" charset="0"/>
            </a:endParaRPr>
          </a:p>
        </p:txBody>
      </p:sp>
      <p:cxnSp>
        <p:nvCxnSpPr>
          <p:cNvPr id="6" name="Straight Connector 5">
            <a:extLst>
              <a:ext uri="{FF2B5EF4-FFF2-40B4-BE49-F238E27FC236}">
                <a16:creationId xmlns:a16="http://schemas.microsoft.com/office/drawing/2014/main" id="{945FC6A2-A9D6-9A39-5B2D-78E7D6FE74CB}"/>
              </a:ext>
            </a:extLst>
          </p:cNvPr>
          <p:cNvCxnSpPr>
            <a:cxnSpLocks/>
          </p:cNvCxnSpPr>
          <p:nvPr/>
        </p:nvCxnSpPr>
        <p:spPr>
          <a:xfrm>
            <a:off x="2533650" y="1343025"/>
            <a:ext cx="0" cy="5514975"/>
          </a:xfrm>
          <a:prstGeom prst="line">
            <a:avLst/>
          </a:prstGeom>
          <a:ln w="19050">
            <a:solidFill>
              <a:schemeClr val="tx1"/>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0497B50-635C-DEC5-B1A8-C8EC9DDC446B}"/>
              </a:ext>
            </a:extLst>
          </p:cNvPr>
          <p:cNvSpPr txBox="1"/>
          <p:nvPr/>
        </p:nvSpPr>
        <p:spPr>
          <a:xfrm>
            <a:off x="95250" y="1515189"/>
            <a:ext cx="2438400" cy="5170646"/>
          </a:xfrm>
          <a:prstGeom prst="rect">
            <a:avLst/>
          </a:prstGeom>
          <a:noFill/>
        </p:spPr>
        <p:txBody>
          <a:bodyPr wrap="square">
            <a:spAutoFit/>
          </a:bodyPr>
          <a:lstStyle/>
          <a:p>
            <a:r>
              <a:rPr lang="en-IN" sz="2200" i="1" dirty="0">
                <a:solidFill>
                  <a:schemeClr val="tx1">
                    <a:lumMod val="50000"/>
                  </a:schemeClr>
                </a:solidFill>
                <a:latin typeface="Sitka Banner Semibold" pitchFamily="2" charset="0"/>
              </a:rPr>
              <a:t>INTRODUCTION</a:t>
            </a:r>
          </a:p>
          <a:p>
            <a:br>
              <a:rPr lang="en-IN" sz="2200" i="1" dirty="0">
                <a:latin typeface="Sitka Banner Semibold" pitchFamily="2" charset="0"/>
              </a:rPr>
            </a:br>
            <a:r>
              <a:rPr lang="en-IN" sz="2200" i="1" dirty="0">
                <a:latin typeface="Sitka Banner Semibold" pitchFamily="2" charset="0"/>
              </a:rPr>
              <a:t>NEED OF THE PROJECT</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NLP</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METHODOLOGY</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RESULT</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FUTURE SCOPE</a:t>
            </a:r>
            <a:br>
              <a:rPr lang="en-IN" sz="2200" i="1" dirty="0">
                <a:latin typeface="Sitka Banner Semibold" pitchFamily="2" charset="0"/>
              </a:rPr>
            </a:br>
            <a:br>
              <a:rPr lang="en-IN" sz="2200" i="1" dirty="0">
                <a:latin typeface="Sitka Banner Semibold" pitchFamily="2" charset="0"/>
              </a:rPr>
            </a:br>
            <a:endParaRPr lang="en-IN" sz="2200" i="1" dirty="0">
              <a:latin typeface="Sitka Banner Semibold" pitchFamily="2" charset="0"/>
            </a:endParaRPr>
          </a:p>
          <a:p>
            <a:endParaRPr lang="en-IN" sz="2200" i="1" dirty="0">
              <a:latin typeface="Sitka Banner Semibold" pitchFamily="2" charset="0"/>
            </a:endParaRPr>
          </a:p>
        </p:txBody>
      </p:sp>
      <p:sp>
        <p:nvSpPr>
          <p:cNvPr id="2" name="Rectangle 1">
            <a:extLst>
              <a:ext uri="{FF2B5EF4-FFF2-40B4-BE49-F238E27FC236}">
                <a16:creationId xmlns:a16="http://schemas.microsoft.com/office/drawing/2014/main" id="{722F3DAB-5D31-A901-4A00-759126A92A32}"/>
              </a:ext>
            </a:extLst>
          </p:cNvPr>
          <p:cNvSpPr/>
          <p:nvPr/>
        </p:nvSpPr>
        <p:spPr>
          <a:xfrm>
            <a:off x="0" y="148947"/>
            <a:ext cx="2533648" cy="738664"/>
          </a:xfrm>
          <a:prstGeom prst="rect">
            <a:avLst/>
          </a:prstGeom>
          <a:noFill/>
        </p:spPr>
        <p:txBody>
          <a:bodyPr wrap="square" lIns="91440" tIns="45720" rIns="91440" bIns="45720">
            <a:spAutoFit/>
          </a:bodyPr>
          <a:lstStyle/>
          <a:p>
            <a:pPr algn="ctr"/>
            <a:r>
              <a:rPr lang="en-US" sz="1400" b="1" i="0" dirty="0">
                <a:solidFill>
                  <a:srgbClr val="D1D5DB"/>
                </a:solidFill>
                <a:effectLst/>
                <a:latin typeface="Agency FB" panose="020B0503020202020204" pitchFamily="34" charset="0"/>
              </a:rPr>
              <a:t>Combatting Mis</a:t>
            </a:r>
            <a:r>
              <a:rPr lang="en-US" sz="1400" b="1" dirty="0">
                <a:solidFill>
                  <a:srgbClr val="D1D5DB"/>
                </a:solidFill>
                <a:latin typeface="Agency FB" panose="020B0503020202020204" pitchFamily="34" charset="0"/>
              </a:rPr>
              <a:t>-</a:t>
            </a:r>
            <a:r>
              <a:rPr lang="en-US" sz="1400" b="1" i="0" dirty="0">
                <a:solidFill>
                  <a:srgbClr val="D1D5DB"/>
                </a:solidFill>
                <a:effectLst/>
                <a:latin typeface="Agency FB" panose="020B0503020202020204" pitchFamily="34" charset="0"/>
              </a:rPr>
              <a:t>Information: </a:t>
            </a:r>
            <a:br>
              <a:rPr lang="en-US" sz="1400" b="1" i="0" dirty="0">
                <a:solidFill>
                  <a:srgbClr val="D1D5DB"/>
                </a:solidFill>
                <a:effectLst/>
                <a:latin typeface="Agency FB" panose="020B0503020202020204" pitchFamily="34" charset="0"/>
              </a:rPr>
            </a:br>
            <a:r>
              <a:rPr lang="en-US" sz="1400" b="1" i="0" dirty="0">
                <a:solidFill>
                  <a:srgbClr val="D1D5DB"/>
                </a:solidFill>
                <a:effectLst/>
                <a:latin typeface="Agency FB" panose="020B0503020202020204" pitchFamily="34" charset="0"/>
              </a:rPr>
              <a:t>Fake News Classifier </a:t>
            </a:r>
          </a:p>
          <a:p>
            <a:pPr algn="ctr"/>
            <a:r>
              <a:rPr lang="en-US" sz="1400" b="1" i="1" dirty="0">
                <a:ln/>
                <a:solidFill>
                  <a:schemeClr val="accent1"/>
                </a:solidFill>
                <a:effectLst>
                  <a:outerShdw blurRad="38100" dist="19050" dir="2700000" algn="tl" rotWithShape="0">
                    <a:schemeClr val="dk1">
                      <a:lumMod val="50000"/>
                      <a:alpha val="40000"/>
                    </a:schemeClr>
                  </a:outerShdw>
                </a:effectLst>
                <a:latin typeface="Agency FB" panose="020B0503020202020204" pitchFamily="34" charset="0"/>
              </a:rPr>
              <a:t>Using ML</a:t>
            </a:r>
          </a:p>
        </p:txBody>
      </p:sp>
    </p:spTree>
    <p:extLst>
      <p:ext uri="{BB962C8B-B14F-4D97-AF65-F5344CB8AC3E}">
        <p14:creationId xmlns:p14="http://schemas.microsoft.com/office/powerpoint/2010/main" val="157275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06C781-D22F-85F8-F97A-73CD3927A3EC}"/>
              </a:ext>
            </a:extLst>
          </p:cNvPr>
          <p:cNvSpPr txBox="1"/>
          <p:nvPr/>
        </p:nvSpPr>
        <p:spPr>
          <a:xfrm>
            <a:off x="2871506" y="2459504"/>
            <a:ext cx="9010651" cy="1938992"/>
          </a:xfrm>
          <a:prstGeom prst="rect">
            <a:avLst/>
          </a:prstGeom>
          <a:noFill/>
        </p:spPr>
        <p:txBody>
          <a:bodyPr wrap="square">
            <a:spAutoFit/>
          </a:bodyPr>
          <a:lstStyle/>
          <a:p>
            <a:r>
              <a:rPr lang="en-US" sz="2400" b="1" i="1" dirty="0">
                <a:effectLst/>
                <a:latin typeface="Sitka Banner Semibold" pitchFamily="2" charset="0"/>
              </a:rPr>
              <a:t>Natural Language Processing (NLP) is an interdisciplinary field of artificial intelligence that focuses on enabling computers to understand, interpret, and generate human language in a way that is both meaningful and contextually relevant. It encompasses a range of techniques and methods to process and analyze large volumes of text data.</a:t>
            </a:r>
            <a:endParaRPr lang="en-IN" sz="2200" b="1" i="1" dirty="0">
              <a:latin typeface="Sitka Banner Semibold" pitchFamily="2" charset="0"/>
            </a:endParaRPr>
          </a:p>
        </p:txBody>
      </p:sp>
      <p:cxnSp>
        <p:nvCxnSpPr>
          <p:cNvPr id="6" name="Straight Connector 5">
            <a:extLst>
              <a:ext uri="{FF2B5EF4-FFF2-40B4-BE49-F238E27FC236}">
                <a16:creationId xmlns:a16="http://schemas.microsoft.com/office/drawing/2014/main" id="{945FC6A2-A9D6-9A39-5B2D-78E7D6FE74CB}"/>
              </a:ext>
            </a:extLst>
          </p:cNvPr>
          <p:cNvCxnSpPr>
            <a:cxnSpLocks/>
          </p:cNvCxnSpPr>
          <p:nvPr/>
        </p:nvCxnSpPr>
        <p:spPr>
          <a:xfrm>
            <a:off x="2533650" y="1343025"/>
            <a:ext cx="0" cy="5514975"/>
          </a:xfrm>
          <a:prstGeom prst="line">
            <a:avLst/>
          </a:prstGeom>
          <a:ln w="19050">
            <a:solidFill>
              <a:schemeClr val="tx1"/>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0497B50-635C-DEC5-B1A8-C8EC9DDC446B}"/>
              </a:ext>
            </a:extLst>
          </p:cNvPr>
          <p:cNvSpPr txBox="1"/>
          <p:nvPr/>
        </p:nvSpPr>
        <p:spPr>
          <a:xfrm>
            <a:off x="104128" y="1532945"/>
            <a:ext cx="2438400" cy="5170646"/>
          </a:xfrm>
          <a:prstGeom prst="rect">
            <a:avLst/>
          </a:prstGeom>
          <a:noFill/>
        </p:spPr>
        <p:txBody>
          <a:bodyPr wrap="square">
            <a:spAutoFit/>
          </a:bodyPr>
          <a:lstStyle/>
          <a:p>
            <a:r>
              <a:rPr lang="en-IN" sz="2200" i="1" dirty="0">
                <a:solidFill>
                  <a:schemeClr val="tx1">
                    <a:lumMod val="50000"/>
                  </a:schemeClr>
                </a:solidFill>
                <a:latin typeface="Sitka Banner Semibold" pitchFamily="2" charset="0"/>
              </a:rPr>
              <a:t>INTRODUCTION</a:t>
            </a:r>
          </a:p>
          <a:p>
            <a:br>
              <a:rPr lang="en-IN" sz="2200" i="1" dirty="0">
                <a:latin typeface="Sitka Banner Semibold" pitchFamily="2" charset="0"/>
              </a:rPr>
            </a:br>
            <a:r>
              <a:rPr lang="en-IN" sz="2200" i="1" dirty="0">
                <a:solidFill>
                  <a:schemeClr val="tx1">
                    <a:lumMod val="50000"/>
                  </a:schemeClr>
                </a:solidFill>
                <a:latin typeface="Sitka Banner Semibold" pitchFamily="2" charset="0"/>
              </a:rPr>
              <a:t>NEED OF THE PROJECT</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latin typeface="Sitka Banner Semibold" pitchFamily="2" charset="0"/>
              </a:rPr>
              <a:t>NLP</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METHODOLOGY</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RESULT</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FUTURE SCOPE</a:t>
            </a:r>
            <a:br>
              <a:rPr lang="en-IN" sz="2200" i="1" dirty="0">
                <a:latin typeface="Sitka Banner Semibold" pitchFamily="2" charset="0"/>
              </a:rPr>
            </a:br>
            <a:br>
              <a:rPr lang="en-IN" sz="2200" i="1" dirty="0">
                <a:latin typeface="Sitka Banner Semibold" pitchFamily="2" charset="0"/>
              </a:rPr>
            </a:br>
            <a:endParaRPr lang="en-IN" sz="2200" i="1" dirty="0">
              <a:latin typeface="Sitka Banner Semibold" pitchFamily="2" charset="0"/>
            </a:endParaRPr>
          </a:p>
          <a:p>
            <a:endParaRPr lang="en-IN" sz="2200" i="1" dirty="0">
              <a:latin typeface="Sitka Banner Semibold" pitchFamily="2" charset="0"/>
            </a:endParaRPr>
          </a:p>
        </p:txBody>
      </p:sp>
      <p:sp>
        <p:nvSpPr>
          <p:cNvPr id="2" name="Rectangle 1">
            <a:extLst>
              <a:ext uri="{FF2B5EF4-FFF2-40B4-BE49-F238E27FC236}">
                <a16:creationId xmlns:a16="http://schemas.microsoft.com/office/drawing/2014/main" id="{70AD67CA-97DB-7D7F-EEFD-6C8D2FD07C82}"/>
              </a:ext>
            </a:extLst>
          </p:cNvPr>
          <p:cNvSpPr/>
          <p:nvPr/>
        </p:nvSpPr>
        <p:spPr>
          <a:xfrm>
            <a:off x="0" y="148947"/>
            <a:ext cx="2533648" cy="738664"/>
          </a:xfrm>
          <a:prstGeom prst="rect">
            <a:avLst/>
          </a:prstGeom>
          <a:noFill/>
        </p:spPr>
        <p:txBody>
          <a:bodyPr wrap="square" lIns="91440" tIns="45720" rIns="91440" bIns="45720">
            <a:spAutoFit/>
          </a:bodyPr>
          <a:lstStyle/>
          <a:p>
            <a:pPr algn="ctr"/>
            <a:r>
              <a:rPr lang="en-US" sz="1400" b="1" i="0" dirty="0">
                <a:solidFill>
                  <a:srgbClr val="D1D5DB"/>
                </a:solidFill>
                <a:effectLst/>
                <a:latin typeface="Agency FB" panose="020B0503020202020204" pitchFamily="34" charset="0"/>
              </a:rPr>
              <a:t>Combatting Mis</a:t>
            </a:r>
            <a:r>
              <a:rPr lang="en-US" sz="1400" b="1" dirty="0">
                <a:solidFill>
                  <a:srgbClr val="D1D5DB"/>
                </a:solidFill>
                <a:latin typeface="Agency FB" panose="020B0503020202020204" pitchFamily="34" charset="0"/>
              </a:rPr>
              <a:t>-</a:t>
            </a:r>
            <a:r>
              <a:rPr lang="en-US" sz="1400" b="1" i="0" dirty="0">
                <a:solidFill>
                  <a:srgbClr val="D1D5DB"/>
                </a:solidFill>
                <a:effectLst/>
                <a:latin typeface="Agency FB" panose="020B0503020202020204" pitchFamily="34" charset="0"/>
              </a:rPr>
              <a:t>Information: </a:t>
            </a:r>
            <a:br>
              <a:rPr lang="en-US" sz="1400" b="1" i="0" dirty="0">
                <a:solidFill>
                  <a:srgbClr val="D1D5DB"/>
                </a:solidFill>
                <a:effectLst/>
                <a:latin typeface="Agency FB" panose="020B0503020202020204" pitchFamily="34" charset="0"/>
              </a:rPr>
            </a:br>
            <a:r>
              <a:rPr lang="en-US" sz="1400" b="1" i="0" dirty="0">
                <a:solidFill>
                  <a:srgbClr val="D1D5DB"/>
                </a:solidFill>
                <a:effectLst/>
                <a:latin typeface="Agency FB" panose="020B0503020202020204" pitchFamily="34" charset="0"/>
              </a:rPr>
              <a:t>Fake News Classifier </a:t>
            </a:r>
          </a:p>
          <a:p>
            <a:pPr algn="ctr"/>
            <a:r>
              <a:rPr lang="en-US" sz="1400" b="1" i="1" dirty="0">
                <a:ln/>
                <a:solidFill>
                  <a:schemeClr val="accent1"/>
                </a:solidFill>
                <a:effectLst>
                  <a:outerShdw blurRad="38100" dist="19050" dir="2700000" algn="tl" rotWithShape="0">
                    <a:schemeClr val="dk1">
                      <a:lumMod val="50000"/>
                      <a:alpha val="40000"/>
                    </a:schemeClr>
                  </a:outerShdw>
                </a:effectLst>
                <a:latin typeface="Agency FB" panose="020B0503020202020204" pitchFamily="34" charset="0"/>
              </a:rPr>
              <a:t>Using ML</a:t>
            </a:r>
          </a:p>
        </p:txBody>
      </p:sp>
    </p:spTree>
    <p:extLst>
      <p:ext uri="{BB962C8B-B14F-4D97-AF65-F5344CB8AC3E}">
        <p14:creationId xmlns:p14="http://schemas.microsoft.com/office/powerpoint/2010/main" val="746364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06C781-D22F-85F8-F97A-73CD3927A3EC}"/>
              </a:ext>
            </a:extLst>
          </p:cNvPr>
          <p:cNvSpPr txBox="1"/>
          <p:nvPr/>
        </p:nvSpPr>
        <p:spPr>
          <a:xfrm>
            <a:off x="2800674" y="1448720"/>
            <a:ext cx="9010651" cy="3046988"/>
          </a:xfrm>
          <a:prstGeom prst="rect">
            <a:avLst/>
          </a:prstGeom>
          <a:noFill/>
        </p:spPr>
        <p:txBody>
          <a:bodyPr wrap="square">
            <a:spAutoFit/>
          </a:bodyPr>
          <a:lstStyle/>
          <a:p>
            <a:r>
              <a:rPr lang="en-US" sz="2400" b="1" i="1" dirty="0">
                <a:latin typeface="Sitka Banner Semibold" pitchFamily="2" charset="0"/>
              </a:rPr>
              <a:t>The Fake news model detection is built using steps,</a:t>
            </a:r>
          </a:p>
          <a:p>
            <a:r>
              <a:rPr lang="en-US" sz="2400" b="1" i="1" dirty="0">
                <a:latin typeface="Sitka Banner Semibold" pitchFamily="2" charset="0"/>
              </a:rPr>
              <a:t>text collection (collected from </a:t>
            </a:r>
            <a:r>
              <a:rPr lang="en-US" sz="2400" b="1" i="1" dirty="0" err="1">
                <a:solidFill>
                  <a:schemeClr val="tx1">
                    <a:lumMod val="65000"/>
                  </a:schemeClr>
                </a:solidFill>
                <a:latin typeface="Sitka Banner Semibold" pitchFamily="2" charset="0"/>
              </a:rPr>
              <a:t>DataFlair</a:t>
            </a:r>
            <a:r>
              <a:rPr lang="en-US" sz="2400" b="1" i="1" dirty="0">
                <a:latin typeface="Sitka Banner Semibold" pitchFamily="2" charset="0"/>
              </a:rPr>
              <a:t> Website), </a:t>
            </a:r>
          </a:p>
          <a:p>
            <a:r>
              <a:rPr lang="en-US" sz="2400" b="1" i="1" dirty="0">
                <a:latin typeface="Sitka Banner Semibold" pitchFamily="2" charset="0"/>
              </a:rPr>
              <a:t>text preprocessing (</a:t>
            </a:r>
            <a:r>
              <a:rPr lang="en-US" sz="2400" b="1" i="1" dirty="0">
                <a:solidFill>
                  <a:schemeClr val="tx1">
                    <a:lumMod val="65000"/>
                  </a:schemeClr>
                </a:solidFill>
                <a:latin typeface="Sitka Banner Semibold" pitchFamily="2" charset="0"/>
              </a:rPr>
              <a:t>Cleaning Null Values, </a:t>
            </a:r>
            <a:r>
              <a:rPr lang="en-US" sz="2400" b="1" i="1" dirty="0" err="1">
                <a:solidFill>
                  <a:schemeClr val="tx1">
                    <a:lumMod val="65000"/>
                  </a:schemeClr>
                </a:solidFill>
                <a:latin typeface="Sitka Banner Semibold" pitchFamily="2" charset="0"/>
              </a:rPr>
              <a:t>StopWord</a:t>
            </a:r>
            <a:r>
              <a:rPr lang="en-US" sz="2400" b="1" i="1" dirty="0">
                <a:solidFill>
                  <a:schemeClr val="tx1">
                    <a:lumMod val="65000"/>
                  </a:schemeClr>
                </a:solidFill>
                <a:latin typeface="Sitka Banner Semibold" pitchFamily="2" charset="0"/>
              </a:rPr>
              <a:t> Removal, Lemmatization, stemming etc.) </a:t>
            </a:r>
            <a:r>
              <a:rPr lang="en-US" sz="2400" b="1" i="1" dirty="0">
                <a:latin typeface="Sitka Banner Semibold" pitchFamily="2" charset="0"/>
              </a:rPr>
              <a:t>, </a:t>
            </a:r>
          </a:p>
          <a:p>
            <a:r>
              <a:rPr lang="en-US" sz="2400" b="1" i="1" dirty="0">
                <a:latin typeface="Sitka Banner Semibold" pitchFamily="2" charset="0"/>
              </a:rPr>
              <a:t>feature extraction (</a:t>
            </a:r>
            <a:r>
              <a:rPr lang="en-US" sz="2400" b="1" i="1" dirty="0" err="1">
                <a:solidFill>
                  <a:schemeClr val="tx1">
                    <a:lumMod val="65000"/>
                  </a:schemeClr>
                </a:solidFill>
                <a:latin typeface="Sitka Banner Semibold" pitchFamily="2" charset="0"/>
              </a:rPr>
              <a:t>TermFrequency_Inverse_Document_Frequency</a:t>
            </a:r>
            <a:r>
              <a:rPr lang="en-US" sz="2400" b="1" i="1" dirty="0">
                <a:solidFill>
                  <a:schemeClr val="tx1">
                    <a:lumMod val="65000"/>
                  </a:schemeClr>
                </a:solidFill>
                <a:latin typeface="Sitka Banner Semibold" pitchFamily="2" charset="0"/>
              </a:rPr>
              <a:t>(</a:t>
            </a:r>
            <a:r>
              <a:rPr lang="en-US" sz="2400" b="1" i="1" dirty="0" err="1">
                <a:solidFill>
                  <a:schemeClr val="tx1">
                    <a:lumMod val="65000"/>
                  </a:schemeClr>
                </a:solidFill>
                <a:latin typeface="Sitka Banner Semibold" pitchFamily="2" charset="0"/>
              </a:rPr>
              <a:t>tfidf</a:t>
            </a:r>
            <a:r>
              <a:rPr lang="en-US" sz="2400" b="1" i="1" dirty="0">
                <a:solidFill>
                  <a:schemeClr val="tx1">
                    <a:lumMod val="65000"/>
                  </a:schemeClr>
                </a:solidFill>
                <a:latin typeface="Sitka Banner Semibold" pitchFamily="2" charset="0"/>
              </a:rPr>
              <a:t>) for n=1-3</a:t>
            </a:r>
            <a:r>
              <a:rPr lang="en-US" sz="2400" b="1" i="1" dirty="0">
                <a:latin typeface="Sitka Banner Semibold" pitchFamily="2" charset="0"/>
              </a:rPr>
              <a:t>).</a:t>
            </a:r>
            <a:br>
              <a:rPr lang="en-US" sz="2400" b="1" i="1" dirty="0">
                <a:latin typeface="Sitka Banner Semibold" pitchFamily="2" charset="0"/>
              </a:rPr>
            </a:br>
            <a:br>
              <a:rPr lang="en-US" sz="2400" b="1" i="1" dirty="0">
                <a:latin typeface="Sitka Banner Semibold" pitchFamily="2" charset="0"/>
              </a:rPr>
            </a:br>
            <a:r>
              <a:rPr lang="en-US" sz="2400" b="1" i="1" dirty="0">
                <a:latin typeface="Sitka Banner Semibold" pitchFamily="2" charset="0"/>
              </a:rPr>
              <a:t> </a:t>
            </a:r>
            <a:endParaRPr lang="en-IN" sz="2400" b="1" i="1" dirty="0">
              <a:latin typeface="Sitka Banner Semibold" pitchFamily="2" charset="0"/>
            </a:endParaRPr>
          </a:p>
        </p:txBody>
      </p:sp>
      <p:cxnSp>
        <p:nvCxnSpPr>
          <p:cNvPr id="6" name="Straight Connector 5">
            <a:extLst>
              <a:ext uri="{FF2B5EF4-FFF2-40B4-BE49-F238E27FC236}">
                <a16:creationId xmlns:a16="http://schemas.microsoft.com/office/drawing/2014/main" id="{945FC6A2-A9D6-9A39-5B2D-78E7D6FE74CB}"/>
              </a:ext>
            </a:extLst>
          </p:cNvPr>
          <p:cNvCxnSpPr>
            <a:cxnSpLocks/>
          </p:cNvCxnSpPr>
          <p:nvPr/>
        </p:nvCxnSpPr>
        <p:spPr>
          <a:xfrm>
            <a:off x="2533650" y="1343025"/>
            <a:ext cx="0" cy="5514975"/>
          </a:xfrm>
          <a:prstGeom prst="line">
            <a:avLst/>
          </a:prstGeom>
          <a:ln w="19050">
            <a:solidFill>
              <a:schemeClr val="tx1"/>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0497B50-635C-DEC5-B1A8-C8EC9DDC446B}"/>
              </a:ext>
            </a:extLst>
          </p:cNvPr>
          <p:cNvSpPr txBox="1"/>
          <p:nvPr/>
        </p:nvSpPr>
        <p:spPr>
          <a:xfrm>
            <a:off x="95250" y="1515189"/>
            <a:ext cx="2438400" cy="5170646"/>
          </a:xfrm>
          <a:prstGeom prst="rect">
            <a:avLst/>
          </a:prstGeom>
          <a:noFill/>
        </p:spPr>
        <p:txBody>
          <a:bodyPr wrap="square">
            <a:spAutoFit/>
          </a:bodyPr>
          <a:lstStyle/>
          <a:p>
            <a:r>
              <a:rPr lang="en-IN" sz="2200" i="1" dirty="0">
                <a:solidFill>
                  <a:schemeClr val="tx1">
                    <a:lumMod val="50000"/>
                  </a:schemeClr>
                </a:solidFill>
                <a:latin typeface="Sitka Banner Semibold" pitchFamily="2" charset="0"/>
              </a:rPr>
              <a:t>INTRODUCTION</a:t>
            </a:r>
          </a:p>
          <a:p>
            <a:br>
              <a:rPr lang="en-IN" sz="2200" i="1" dirty="0">
                <a:latin typeface="Sitka Banner Semibold" pitchFamily="2" charset="0"/>
              </a:rPr>
            </a:br>
            <a:r>
              <a:rPr lang="en-IN" sz="2200" i="1" dirty="0">
                <a:solidFill>
                  <a:schemeClr val="tx1">
                    <a:lumMod val="50000"/>
                  </a:schemeClr>
                </a:solidFill>
                <a:latin typeface="Sitka Banner Semibold" pitchFamily="2" charset="0"/>
              </a:rPr>
              <a:t>NEED OF THE PROJECT</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NLP</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latin typeface="Sitka Banner Semibold" pitchFamily="2" charset="0"/>
              </a:rPr>
              <a:t>METHODOLOGY</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RESULT</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FUTURE SCOPE</a:t>
            </a:r>
            <a:br>
              <a:rPr lang="en-IN" sz="2200" i="1" dirty="0">
                <a:latin typeface="Sitka Banner Semibold" pitchFamily="2" charset="0"/>
              </a:rPr>
            </a:br>
            <a:br>
              <a:rPr lang="en-IN" sz="2200" i="1" dirty="0">
                <a:latin typeface="Sitka Banner Semibold" pitchFamily="2" charset="0"/>
              </a:rPr>
            </a:br>
            <a:endParaRPr lang="en-IN" sz="2200" i="1" dirty="0">
              <a:latin typeface="Sitka Banner Semibold" pitchFamily="2" charset="0"/>
            </a:endParaRPr>
          </a:p>
          <a:p>
            <a:endParaRPr lang="en-IN" sz="2200" i="1" dirty="0">
              <a:latin typeface="Sitka Banner Semibold" pitchFamily="2" charset="0"/>
            </a:endParaRPr>
          </a:p>
        </p:txBody>
      </p:sp>
      <p:pic>
        <p:nvPicPr>
          <p:cNvPr id="2" name="Picture 1">
            <a:extLst>
              <a:ext uri="{FF2B5EF4-FFF2-40B4-BE49-F238E27FC236}">
                <a16:creationId xmlns:a16="http://schemas.microsoft.com/office/drawing/2014/main" id="{6E4A48F8-BA0E-A724-7730-103D57064A9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29510" y="4013222"/>
            <a:ext cx="3885080" cy="2410335"/>
          </a:xfrm>
          <a:prstGeom prst="rect">
            <a:avLst/>
          </a:prstGeom>
        </p:spPr>
      </p:pic>
      <p:sp>
        <p:nvSpPr>
          <p:cNvPr id="4" name="Rectangle 3">
            <a:extLst>
              <a:ext uri="{FF2B5EF4-FFF2-40B4-BE49-F238E27FC236}">
                <a16:creationId xmlns:a16="http://schemas.microsoft.com/office/drawing/2014/main" id="{D8F595A8-173C-5EE0-9A3A-4E0D832A0B59}"/>
              </a:ext>
            </a:extLst>
          </p:cNvPr>
          <p:cNvSpPr/>
          <p:nvPr/>
        </p:nvSpPr>
        <p:spPr>
          <a:xfrm>
            <a:off x="0" y="148947"/>
            <a:ext cx="2533648" cy="738664"/>
          </a:xfrm>
          <a:prstGeom prst="rect">
            <a:avLst/>
          </a:prstGeom>
          <a:noFill/>
        </p:spPr>
        <p:txBody>
          <a:bodyPr wrap="square" lIns="91440" tIns="45720" rIns="91440" bIns="45720">
            <a:spAutoFit/>
          </a:bodyPr>
          <a:lstStyle/>
          <a:p>
            <a:pPr algn="ctr"/>
            <a:r>
              <a:rPr lang="en-US" sz="1400" b="1" i="0" dirty="0">
                <a:solidFill>
                  <a:srgbClr val="D1D5DB"/>
                </a:solidFill>
                <a:effectLst/>
                <a:latin typeface="Agency FB" panose="020B0503020202020204" pitchFamily="34" charset="0"/>
              </a:rPr>
              <a:t>Combatting Mis</a:t>
            </a:r>
            <a:r>
              <a:rPr lang="en-US" sz="1400" b="1" dirty="0">
                <a:solidFill>
                  <a:srgbClr val="D1D5DB"/>
                </a:solidFill>
                <a:latin typeface="Agency FB" panose="020B0503020202020204" pitchFamily="34" charset="0"/>
              </a:rPr>
              <a:t>-</a:t>
            </a:r>
            <a:r>
              <a:rPr lang="en-US" sz="1400" b="1" i="0" dirty="0">
                <a:solidFill>
                  <a:srgbClr val="D1D5DB"/>
                </a:solidFill>
                <a:effectLst/>
                <a:latin typeface="Agency FB" panose="020B0503020202020204" pitchFamily="34" charset="0"/>
              </a:rPr>
              <a:t>Information: </a:t>
            </a:r>
            <a:br>
              <a:rPr lang="en-US" sz="1400" b="1" i="0" dirty="0">
                <a:solidFill>
                  <a:srgbClr val="D1D5DB"/>
                </a:solidFill>
                <a:effectLst/>
                <a:latin typeface="Agency FB" panose="020B0503020202020204" pitchFamily="34" charset="0"/>
              </a:rPr>
            </a:br>
            <a:r>
              <a:rPr lang="en-US" sz="1400" b="1" i="0" dirty="0">
                <a:solidFill>
                  <a:srgbClr val="D1D5DB"/>
                </a:solidFill>
                <a:effectLst/>
                <a:latin typeface="Agency FB" panose="020B0503020202020204" pitchFamily="34" charset="0"/>
              </a:rPr>
              <a:t>Fake News Classifier </a:t>
            </a:r>
          </a:p>
          <a:p>
            <a:pPr algn="ctr"/>
            <a:r>
              <a:rPr lang="en-US" sz="1400" b="1" i="1" dirty="0">
                <a:ln/>
                <a:solidFill>
                  <a:schemeClr val="accent1"/>
                </a:solidFill>
                <a:effectLst>
                  <a:outerShdw blurRad="38100" dist="19050" dir="2700000" algn="tl" rotWithShape="0">
                    <a:schemeClr val="dk1">
                      <a:lumMod val="50000"/>
                      <a:alpha val="40000"/>
                    </a:schemeClr>
                  </a:outerShdw>
                </a:effectLst>
                <a:latin typeface="Agency FB" panose="020B0503020202020204" pitchFamily="34" charset="0"/>
              </a:rPr>
              <a:t>Using ML</a:t>
            </a:r>
          </a:p>
        </p:txBody>
      </p:sp>
      <p:sp>
        <p:nvSpPr>
          <p:cNvPr id="5" name="TextBox 4">
            <a:extLst>
              <a:ext uri="{FF2B5EF4-FFF2-40B4-BE49-F238E27FC236}">
                <a16:creationId xmlns:a16="http://schemas.microsoft.com/office/drawing/2014/main" id="{1408DDA9-E7FF-79BF-85B5-A826201539A4}"/>
              </a:ext>
            </a:extLst>
          </p:cNvPr>
          <p:cNvSpPr txBox="1"/>
          <p:nvPr/>
        </p:nvSpPr>
        <p:spPr>
          <a:xfrm>
            <a:off x="6992471" y="4133405"/>
            <a:ext cx="3885080" cy="2031325"/>
          </a:xfrm>
          <a:prstGeom prst="rect">
            <a:avLst/>
          </a:prstGeom>
          <a:noFill/>
        </p:spPr>
        <p:txBody>
          <a:bodyPr wrap="square" rtlCol="0">
            <a:spAutoFit/>
          </a:bodyPr>
          <a:lstStyle/>
          <a:p>
            <a:r>
              <a:rPr lang="en-US" sz="1800" b="1" i="1" dirty="0">
                <a:latin typeface="Sitka Banner Semibold" pitchFamily="2" charset="0"/>
              </a:rPr>
              <a:t>Then we trained our model using various classification models </a:t>
            </a:r>
            <a:r>
              <a:rPr lang="en-US" sz="1800" b="1" i="1" dirty="0">
                <a:solidFill>
                  <a:schemeClr val="tx1">
                    <a:lumMod val="65000"/>
                  </a:schemeClr>
                </a:solidFill>
                <a:latin typeface="Sitka Banner Semibold" pitchFamily="2" charset="0"/>
              </a:rPr>
              <a:t>(</a:t>
            </a:r>
            <a:r>
              <a:rPr lang="en-US" sz="1800" b="1" i="1" dirty="0" err="1">
                <a:solidFill>
                  <a:schemeClr val="tx1">
                    <a:lumMod val="65000"/>
                  </a:schemeClr>
                </a:solidFill>
                <a:latin typeface="Sitka Banner Semibold" pitchFamily="2" charset="0"/>
              </a:rPr>
              <a:t>LinearSVC</a:t>
            </a:r>
            <a:r>
              <a:rPr lang="en-US" sz="1800" b="1" i="1" dirty="0">
                <a:solidFill>
                  <a:schemeClr val="tx1">
                    <a:lumMod val="65000"/>
                  </a:schemeClr>
                </a:solidFill>
                <a:latin typeface="Sitka Banner Semibold" pitchFamily="2" charset="0"/>
              </a:rPr>
              <a:t>, </a:t>
            </a:r>
            <a:r>
              <a:rPr lang="en-US" sz="1800" b="1" i="1" dirty="0" err="1">
                <a:solidFill>
                  <a:schemeClr val="tx1">
                    <a:lumMod val="65000"/>
                  </a:schemeClr>
                </a:solidFill>
                <a:latin typeface="Sitka Banner Semibold" pitchFamily="2" charset="0"/>
              </a:rPr>
              <a:t>Bernouli</a:t>
            </a:r>
            <a:r>
              <a:rPr lang="en-US" sz="1800" b="1" i="1" dirty="0">
                <a:solidFill>
                  <a:schemeClr val="tx1">
                    <a:lumMod val="65000"/>
                  </a:schemeClr>
                </a:solidFill>
                <a:latin typeface="Sitka Banner Semibold" pitchFamily="2" charset="0"/>
              </a:rPr>
              <a:t> Naïve Bayes, Logistic Regression) </a:t>
            </a:r>
            <a:r>
              <a:rPr lang="en-US" sz="1800" b="1" i="1" dirty="0">
                <a:latin typeface="Sitka Banner Semibold" pitchFamily="2" charset="0"/>
              </a:rPr>
              <a:t>and then finally created a web portal using </a:t>
            </a:r>
          </a:p>
          <a:p>
            <a:r>
              <a:rPr lang="en-US" sz="1800" b="1" i="1" dirty="0">
                <a:solidFill>
                  <a:schemeClr val="tx1">
                    <a:lumMod val="65000"/>
                  </a:schemeClr>
                </a:solidFill>
                <a:latin typeface="Sitka Banner Semibold" pitchFamily="2" charset="0"/>
              </a:rPr>
              <a:t>(</a:t>
            </a:r>
            <a:r>
              <a:rPr lang="en-US" sz="1800" b="1" i="1" dirty="0" err="1">
                <a:solidFill>
                  <a:schemeClr val="tx1">
                    <a:lumMod val="65000"/>
                  </a:schemeClr>
                </a:solidFill>
                <a:latin typeface="Sitka Banner Semibold" pitchFamily="2" charset="0"/>
              </a:rPr>
              <a:t>StreamLit</a:t>
            </a:r>
            <a:r>
              <a:rPr lang="en-US" sz="1800" b="1" i="1" dirty="0">
                <a:solidFill>
                  <a:schemeClr val="tx1">
                    <a:lumMod val="65000"/>
                  </a:schemeClr>
                </a:solidFill>
                <a:latin typeface="Sitka Banner Semibold" pitchFamily="2" charset="0"/>
              </a:rPr>
              <a:t> library of python) </a:t>
            </a:r>
            <a:r>
              <a:rPr lang="en-US" sz="1800" b="1" i="1" dirty="0">
                <a:latin typeface="Sitka Banner Semibold" pitchFamily="2" charset="0"/>
              </a:rPr>
              <a:t>as a user interface</a:t>
            </a:r>
            <a:endParaRPr lang="en-IN" dirty="0"/>
          </a:p>
        </p:txBody>
      </p:sp>
    </p:spTree>
    <p:extLst>
      <p:ext uri="{BB962C8B-B14F-4D97-AF65-F5344CB8AC3E}">
        <p14:creationId xmlns:p14="http://schemas.microsoft.com/office/powerpoint/2010/main" val="4018617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45FC6A2-A9D6-9A39-5B2D-78E7D6FE74CB}"/>
              </a:ext>
            </a:extLst>
          </p:cNvPr>
          <p:cNvCxnSpPr>
            <a:cxnSpLocks/>
          </p:cNvCxnSpPr>
          <p:nvPr/>
        </p:nvCxnSpPr>
        <p:spPr>
          <a:xfrm>
            <a:off x="2533650" y="1343025"/>
            <a:ext cx="0" cy="5514975"/>
          </a:xfrm>
          <a:prstGeom prst="line">
            <a:avLst/>
          </a:prstGeom>
          <a:ln w="19050">
            <a:solidFill>
              <a:schemeClr val="tx1"/>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0497B50-635C-DEC5-B1A8-C8EC9DDC446B}"/>
              </a:ext>
            </a:extLst>
          </p:cNvPr>
          <p:cNvSpPr txBox="1"/>
          <p:nvPr/>
        </p:nvSpPr>
        <p:spPr>
          <a:xfrm>
            <a:off x="95250" y="1515189"/>
            <a:ext cx="2438400" cy="5170646"/>
          </a:xfrm>
          <a:prstGeom prst="rect">
            <a:avLst/>
          </a:prstGeom>
          <a:noFill/>
        </p:spPr>
        <p:txBody>
          <a:bodyPr wrap="square">
            <a:spAutoFit/>
          </a:bodyPr>
          <a:lstStyle/>
          <a:p>
            <a:r>
              <a:rPr lang="en-IN" sz="2200" i="1" dirty="0">
                <a:solidFill>
                  <a:schemeClr val="tx1">
                    <a:lumMod val="50000"/>
                  </a:schemeClr>
                </a:solidFill>
                <a:latin typeface="Sitka Banner Semibold" pitchFamily="2" charset="0"/>
              </a:rPr>
              <a:t>INTRODUCTION</a:t>
            </a:r>
          </a:p>
          <a:p>
            <a:br>
              <a:rPr lang="en-IN" sz="2200" i="1" dirty="0">
                <a:latin typeface="Sitka Banner Semibold" pitchFamily="2" charset="0"/>
              </a:rPr>
            </a:br>
            <a:r>
              <a:rPr lang="en-IN" sz="2200" i="1" dirty="0">
                <a:solidFill>
                  <a:schemeClr val="tx1">
                    <a:lumMod val="50000"/>
                  </a:schemeClr>
                </a:solidFill>
                <a:latin typeface="Sitka Banner Semibold" pitchFamily="2" charset="0"/>
              </a:rPr>
              <a:t>NEED OF THE PROJECT</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NLP</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latin typeface="Sitka Banner Semibold" pitchFamily="2" charset="0"/>
              </a:rPr>
              <a:t>METHODOLOGY</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RESULT</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FUTURE SCOPE</a:t>
            </a:r>
            <a:br>
              <a:rPr lang="en-IN" sz="2200" i="1" dirty="0">
                <a:latin typeface="Sitka Banner Semibold" pitchFamily="2" charset="0"/>
              </a:rPr>
            </a:br>
            <a:br>
              <a:rPr lang="en-IN" sz="2200" i="1" dirty="0">
                <a:latin typeface="Sitka Banner Semibold" pitchFamily="2" charset="0"/>
              </a:rPr>
            </a:br>
            <a:endParaRPr lang="en-IN" sz="2200" i="1" dirty="0">
              <a:latin typeface="Sitka Banner Semibold" pitchFamily="2" charset="0"/>
            </a:endParaRPr>
          </a:p>
          <a:p>
            <a:endParaRPr lang="en-IN" sz="2200" i="1" dirty="0">
              <a:latin typeface="Sitka Banner Semibold" pitchFamily="2" charset="0"/>
            </a:endParaRPr>
          </a:p>
        </p:txBody>
      </p:sp>
      <p:sp>
        <p:nvSpPr>
          <p:cNvPr id="4" name="Rectangle 3">
            <a:extLst>
              <a:ext uri="{FF2B5EF4-FFF2-40B4-BE49-F238E27FC236}">
                <a16:creationId xmlns:a16="http://schemas.microsoft.com/office/drawing/2014/main" id="{D8F595A8-173C-5EE0-9A3A-4E0D832A0B59}"/>
              </a:ext>
            </a:extLst>
          </p:cNvPr>
          <p:cNvSpPr/>
          <p:nvPr/>
        </p:nvSpPr>
        <p:spPr>
          <a:xfrm>
            <a:off x="0" y="148947"/>
            <a:ext cx="2533648" cy="738664"/>
          </a:xfrm>
          <a:prstGeom prst="rect">
            <a:avLst/>
          </a:prstGeom>
          <a:noFill/>
        </p:spPr>
        <p:txBody>
          <a:bodyPr wrap="square" lIns="91440" tIns="45720" rIns="91440" bIns="45720">
            <a:spAutoFit/>
          </a:bodyPr>
          <a:lstStyle/>
          <a:p>
            <a:pPr algn="ctr"/>
            <a:r>
              <a:rPr lang="en-US" sz="1400" b="1" i="0" dirty="0">
                <a:solidFill>
                  <a:srgbClr val="D1D5DB"/>
                </a:solidFill>
                <a:effectLst/>
                <a:latin typeface="Agency FB" panose="020B0503020202020204" pitchFamily="34" charset="0"/>
              </a:rPr>
              <a:t>Combatting Mis</a:t>
            </a:r>
            <a:r>
              <a:rPr lang="en-US" sz="1400" b="1" dirty="0">
                <a:solidFill>
                  <a:srgbClr val="D1D5DB"/>
                </a:solidFill>
                <a:latin typeface="Agency FB" panose="020B0503020202020204" pitchFamily="34" charset="0"/>
              </a:rPr>
              <a:t>-</a:t>
            </a:r>
            <a:r>
              <a:rPr lang="en-US" sz="1400" b="1" i="0" dirty="0">
                <a:solidFill>
                  <a:srgbClr val="D1D5DB"/>
                </a:solidFill>
                <a:effectLst/>
                <a:latin typeface="Agency FB" panose="020B0503020202020204" pitchFamily="34" charset="0"/>
              </a:rPr>
              <a:t>Information: </a:t>
            </a:r>
            <a:br>
              <a:rPr lang="en-US" sz="1400" b="1" i="0" dirty="0">
                <a:solidFill>
                  <a:srgbClr val="D1D5DB"/>
                </a:solidFill>
                <a:effectLst/>
                <a:latin typeface="Agency FB" panose="020B0503020202020204" pitchFamily="34" charset="0"/>
              </a:rPr>
            </a:br>
            <a:r>
              <a:rPr lang="en-US" sz="1400" b="1" i="0" dirty="0">
                <a:solidFill>
                  <a:srgbClr val="D1D5DB"/>
                </a:solidFill>
                <a:effectLst/>
                <a:latin typeface="Agency FB" panose="020B0503020202020204" pitchFamily="34" charset="0"/>
              </a:rPr>
              <a:t>Fake News Classifier </a:t>
            </a:r>
          </a:p>
          <a:p>
            <a:pPr algn="ctr"/>
            <a:r>
              <a:rPr lang="en-US" sz="1400" b="1" i="1" dirty="0">
                <a:ln/>
                <a:solidFill>
                  <a:schemeClr val="accent1"/>
                </a:solidFill>
                <a:effectLst>
                  <a:outerShdw blurRad="38100" dist="19050" dir="2700000" algn="tl" rotWithShape="0">
                    <a:schemeClr val="dk1">
                      <a:lumMod val="50000"/>
                      <a:alpha val="40000"/>
                    </a:schemeClr>
                  </a:outerShdw>
                </a:effectLst>
                <a:latin typeface="Agency FB" panose="020B0503020202020204" pitchFamily="34" charset="0"/>
              </a:rPr>
              <a:t>Using ML</a:t>
            </a:r>
          </a:p>
        </p:txBody>
      </p:sp>
      <p:pic>
        <p:nvPicPr>
          <p:cNvPr id="8" name="Picture 7">
            <a:extLst>
              <a:ext uri="{FF2B5EF4-FFF2-40B4-BE49-F238E27FC236}">
                <a16:creationId xmlns:a16="http://schemas.microsoft.com/office/drawing/2014/main" id="{2F614E73-24DE-C43C-C59A-66AA195CB52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49365" y="273108"/>
            <a:ext cx="3691791" cy="4285217"/>
          </a:xfrm>
          <a:prstGeom prst="rect">
            <a:avLst/>
          </a:prstGeom>
        </p:spPr>
      </p:pic>
      <p:sp>
        <p:nvSpPr>
          <p:cNvPr id="9" name="TextBox 8">
            <a:extLst>
              <a:ext uri="{FF2B5EF4-FFF2-40B4-BE49-F238E27FC236}">
                <a16:creationId xmlns:a16="http://schemas.microsoft.com/office/drawing/2014/main" id="{09172FEF-F314-3F3B-D815-B34B2171DF9F}"/>
              </a:ext>
            </a:extLst>
          </p:cNvPr>
          <p:cNvSpPr txBox="1"/>
          <p:nvPr/>
        </p:nvSpPr>
        <p:spPr>
          <a:xfrm>
            <a:off x="3263341" y="4324434"/>
            <a:ext cx="2277035"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Data Pre-processing</a:t>
            </a:r>
          </a:p>
        </p:txBody>
      </p:sp>
      <p:cxnSp>
        <p:nvCxnSpPr>
          <p:cNvPr id="12" name="Straight Arrow Connector 11">
            <a:extLst>
              <a:ext uri="{FF2B5EF4-FFF2-40B4-BE49-F238E27FC236}">
                <a16:creationId xmlns:a16="http://schemas.microsoft.com/office/drawing/2014/main" id="{D4506E8F-59B8-FEF8-7583-372E89AEC47B}"/>
              </a:ext>
            </a:extLst>
          </p:cNvPr>
          <p:cNvCxnSpPr>
            <a:cxnSpLocks/>
          </p:cNvCxnSpPr>
          <p:nvPr/>
        </p:nvCxnSpPr>
        <p:spPr>
          <a:xfrm>
            <a:off x="6317195" y="1147482"/>
            <a:ext cx="65462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F7D22E36-710B-9160-13C9-657BD7367C4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16631" y="201348"/>
            <a:ext cx="4753555" cy="1147777"/>
          </a:xfrm>
          <a:prstGeom prst="rect">
            <a:avLst/>
          </a:prstGeom>
        </p:spPr>
      </p:pic>
      <p:sp>
        <p:nvSpPr>
          <p:cNvPr id="17" name="TextBox 16">
            <a:extLst>
              <a:ext uri="{FF2B5EF4-FFF2-40B4-BE49-F238E27FC236}">
                <a16:creationId xmlns:a16="http://schemas.microsoft.com/office/drawing/2014/main" id="{B97D93B3-9D74-FC75-A25D-C0384AC22ACD}"/>
              </a:ext>
            </a:extLst>
          </p:cNvPr>
          <p:cNvSpPr txBox="1"/>
          <p:nvPr/>
        </p:nvSpPr>
        <p:spPr>
          <a:xfrm>
            <a:off x="8381291" y="1211231"/>
            <a:ext cx="2277035"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Feature Extraction</a:t>
            </a:r>
          </a:p>
          <a:p>
            <a:endParaRPr lang="en-IN" sz="16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FD679170-069B-3BBB-1110-F548D700E34D}"/>
              </a:ext>
            </a:extLst>
          </p:cNvPr>
          <p:cNvCxnSpPr>
            <a:cxnSpLocks/>
          </p:cNvCxnSpPr>
          <p:nvPr/>
        </p:nvCxnSpPr>
        <p:spPr>
          <a:xfrm>
            <a:off x="9096304" y="1602575"/>
            <a:ext cx="20790" cy="72541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17A714B5-BAC9-628E-281C-DD54280128E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69795" y="2411614"/>
            <a:ext cx="2396213" cy="788550"/>
          </a:xfrm>
          <a:prstGeom prst="rect">
            <a:avLst/>
          </a:prstGeom>
        </p:spPr>
      </p:pic>
      <p:pic>
        <p:nvPicPr>
          <p:cNvPr id="24" name="Picture 23">
            <a:extLst>
              <a:ext uri="{FF2B5EF4-FFF2-40B4-BE49-F238E27FC236}">
                <a16:creationId xmlns:a16="http://schemas.microsoft.com/office/drawing/2014/main" id="{9A5FB58B-DD5E-52DC-A740-8C92E5DBAD9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994644" y="2428511"/>
            <a:ext cx="3081317" cy="816537"/>
          </a:xfrm>
          <a:prstGeom prst="rect">
            <a:avLst/>
          </a:prstGeom>
        </p:spPr>
      </p:pic>
      <p:pic>
        <p:nvPicPr>
          <p:cNvPr id="26" name="Picture 25">
            <a:extLst>
              <a:ext uri="{FF2B5EF4-FFF2-40B4-BE49-F238E27FC236}">
                <a16:creationId xmlns:a16="http://schemas.microsoft.com/office/drawing/2014/main" id="{D9C42EEB-1B16-0A89-266A-5F1CCF4666E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796537" y="3245048"/>
            <a:ext cx="2396213" cy="890196"/>
          </a:xfrm>
          <a:prstGeom prst="rect">
            <a:avLst/>
          </a:prstGeom>
        </p:spPr>
      </p:pic>
      <p:sp>
        <p:nvSpPr>
          <p:cNvPr id="27" name="TextBox 26">
            <a:extLst>
              <a:ext uri="{FF2B5EF4-FFF2-40B4-BE49-F238E27FC236}">
                <a16:creationId xmlns:a16="http://schemas.microsoft.com/office/drawing/2014/main" id="{9E31D24E-5334-D615-BB10-F026F0F3455B}"/>
              </a:ext>
            </a:extLst>
          </p:cNvPr>
          <p:cNvSpPr txBox="1"/>
          <p:nvPr/>
        </p:nvSpPr>
        <p:spPr>
          <a:xfrm>
            <a:off x="8184765" y="3985880"/>
            <a:ext cx="2277035"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Model Training</a:t>
            </a:r>
          </a:p>
        </p:txBody>
      </p:sp>
      <p:cxnSp>
        <p:nvCxnSpPr>
          <p:cNvPr id="29" name="Straight Arrow Connector 28">
            <a:extLst>
              <a:ext uri="{FF2B5EF4-FFF2-40B4-BE49-F238E27FC236}">
                <a16:creationId xmlns:a16="http://schemas.microsoft.com/office/drawing/2014/main" id="{371F2962-FB7B-CE44-B1C5-109D65577B90}"/>
              </a:ext>
            </a:extLst>
          </p:cNvPr>
          <p:cNvCxnSpPr>
            <a:cxnSpLocks/>
          </p:cNvCxnSpPr>
          <p:nvPr/>
        </p:nvCxnSpPr>
        <p:spPr>
          <a:xfrm>
            <a:off x="8980901" y="4445718"/>
            <a:ext cx="13742" cy="50606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C47C33F-B9AF-47A2-0031-3F2250B128CB}"/>
              </a:ext>
            </a:extLst>
          </p:cNvPr>
          <p:cNvSpPr txBox="1"/>
          <p:nvPr/>
        </p:nvSpPr>
        <p:spPr>
          <a:xfrm>
            <a:off x="7149526" y="5495944"/>
            <a:ext cx="3893555" cy="830997"/>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Converting to a pickle file and using it for prediction</a:t>
            </a:r>
          </a:p>
          <a:p>
            <a:endParaRPr lang="en-IN" sz="1600" dirty="0">
              <a:latin typeface="Times New Roman" panose="02020603050405020304" pitchFamily="18" charset="0"/>
              <a:cs typeface="Times New Roman" panose="02020603050405020304" pitchFamily="18" charset="0"/>
            </a:endParaRPr>
          </a:p>
        </p:txBody>
      </p:sp>
      <p:pic>
        <p:nvPicPr>
          <p:cNvPr id="33" name="Picture 32">
            <a:extLst>
              <a:ext uri="{FF2B5EF4-FFF2-40B4-BE49-F238E27FC236}">
                <a16:creationId xmlns:a16="http://schemas.microsoft.com/office/drawing/2014/main" id="{A41C9BD1-A844-D0C1-34CD-EE4E24F33B9E}"/>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19230" y="4959005"/>
            <a:ext cx="3893555" cy="476653"/>
          </a:xfrm>
          <a:prstGeom prst="rect">
            <a:avLst/>
          </a:prstGeom>
        </p:spPr>
      </p:pic>
    </p:spTree>
    <p:extLst>
      <p:ext uri="{BB962C8B-B14F-4D97-AF65-F5344CB8AC3E}">
        <p14:creationId xmlns:p14="http://schemas.microsoft.com/office/powerpoint/2010/main" val="1197943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45FC6A2-A9D6-9A39-5B2D-78E7D6FE74CB}"/>
              </a:ext>
            </a:extLst>
          </p:cNvPr>
          <p:cNvCxnSpPr>
            <a:cxnSpLocks/>
          </p:cNvCxnSpPr>
          <p:nvPr/>
        </p:nvCxnSpPr>
        <p:spPr>
          <a:xfrm>
            <a:off x="2533650" y="1343025"/>
            <a:ext cx="0" cy="5514975"/>
          </a:xfrm>
          <a:prstGeom prst="line">
            <a:avLst/>
          </a:prstGeom>
          <a:ln w="19050">
            <a:solidFill>
              <a:schemeClr val="tx1"/>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0497B50-635C-DEC5-B1A8-C8EC9DDC446B}"/>
              </a:ext>
            </a:extLst>
          </p:cNvPr>
          <p:cNvSpPr txBox="1"/>
          <p:nvPr/>
        </p:nvSpPr>
        <p:spPr>
          <a:xfrm>
            <a:off x="95250" y="1515189"/>
            <a:ext cx="2438400" cy="5170646"/>
          </a:xfrm>
          <a:prstGeom prst="rect">
            <a:avLst/>
          </a:prstGeom>
          <a:noFill/>
        </p:spPr>
        <p:txBody>
          <a:bodyPr wrap="square">
            <a:spAutoFit/>
          </a:bodyPr>
          <a:lstStyle/>
          <a:p>
            <a:r>
              <a:rPr lang="en-IN" sz="2200" i="1" dirty="0">
                <a:solidFill>
                  <a:schemeClr val="tx1">
                    <a:lumMod val="50000"/>
                  </a:schemeClr>
                </a:solidFill>
                <a:latin typeface="Sitka Banner Semibold" pitchFamily="2" charset="0"/>
              </a:rPr>
              <a:t>INTRODUCTION</a:t>
            </a:r>
          </a:p>
          <a:p>
            <a:br>
              <a:rPr lang="en-IN" sz="2200" i="1" dirty="0">
                <a:latin typeface="Sitka Banner Semibold" pitchFamily="2" charset="0"/>
              </a:rPr>
            </a:br>
            <a:r>
              <a:rPr lang="en-IN" sz="2200" i="1" dirty="0">
                <a:solidFill>
                  <a:schemeClr val="tx1">
                    <a:lumMod val="50000"/>
                  </a:schemeClr>
                </a:solidFill>
                <a:latin typeface="Sitka Banner Semibold" pitchFamily="2" charset="0"/>
              </a:rPr>
              <a:t>NEED OF THE PROJECT</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NLP</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latin typeface="Sitka Banner Semibold" pitchFamily="2" charset="0"/>
              </a:rPr>
              <a:t>METHODOLOGY</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RESULT</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FUTURE SCOPE</a:t>
            </a:r>
            <a:br>
              <a:rPr lang="en-IN" sz="2200" i="1" dirty="0">
                <a:latin typeface="Sitka Banner Semibold" pitchFamily="2" charset="0"/>
              </a:rPr>
            </a:br>
            <a:br>
              <a:rPr lang="en-IN" sz="2200" i="1" dirty="0">
                <a:latin typeface="Sitka Banner Semibold" pitchFamily="2" charset="0"/>
              </a:rPr>
            </a:br>
            <a:endParaRPr lang="en-IN" sz="2200" i="1" dirty="0">
              <a:latin typeface="Sitka Banner Semibold" pitchFamily="2" charset="0"/>
            </a:endParaRPr>
          </a:p>
          <a:p>
            <a:endParaRPr lang="en-IN" sz="2200" i="1" dirty="0">
              <a:latin typeface="Sitka Banner Semibold" pitchFamily="2" charset="0"/>
            </a:endParaRPr>
          </a:p>
        </p:txBody>
      </p:sp>
      <p:sp>
        <p:nvSpPr>
          <p:cNvPr id="4" name="Rectangle 3">
            <a:extLst>
              <a:ext uri="{FF2B5EF4-FFF2-40B4-BE49-F238E27FC236}">
                <a16:creationId xmlns:a16="http://schemas.microsoft.com/office/drawing/2014/main" id="{D8F595A8-173C-5EE0-9A3A-4E0D832A0B59}"/>
              </a:ext>
            </a:extLst>
          </p:cNvPr>
          <p:cNvSpPr/>
          <p:nvPr/>
        </p:nvSpPr>
        <p:spPr>
          <a:xfrm>
            <a:off x="0" y="148947"/>
            <a:ext cx="2533648" cy="738664"/>
          </a:xfrm>
          <a:prstGeom prst="rect">
            <a:avLst/>
          </a:prstGeom>
          <a:noFill/>
        </p:spPr>
        <p:txBody>
          <a:bodyPr wrap="square" lIns="91440" tIns="45720" rIns="91440" bIns="45720">
            <a:spAutoFit/>
          </a:bodyPr>
          <a:lstStyle/>
          <a:p>
            <a:pPr algn="ctr"/>
            <a:r>
              <a:rPr lang="en-US" sz="1400" b="1" i="0" dirty="0">
                <a:solidFill>
                  <a:srgbClr val="D1D5DB"/>
                </a:solidFill>
                <a:effectLst/>
                <a:latin typeface="Agency FB" panose="020B0503020202020204" pitchFamily="34" charset="0"/>
              </a:rPr>
              <a:t>Combatting Mis</a:t>
            </a:r>
            <a:r>
              <a:rPr lang="en-US" sz="1400" b="1" dirty="0">
                <a:solidFill>
                  <a:srgbClr val="D1D5DB"/>
                </a:solidFill>
                <a:latin typeface="Agency FB" panose="020B0503020202020204" pitchFamily="34" charset="0"/>
              </a:rPr>
              <a:t>-</a:t>
            </a:r>
            <a:r>
              <a:rPr lang="en-US" sz="1400" b="1" i="0" dirty="0">
                <a:solidFill>
                  <a:srgbClr val="D1D5DB"/>
                </a:solidFill>
                <a:effectLst/>
                <a:latin typeface="Agency FB" panose="020B0503020202020204" pitchFamily="34" charset="0"/>
              </a:rPr>
              <a:t>Information: </a:t>
            </a:r>
            <a:br>
              <a:rPr lang="en-US" sz="1400" b="1" i="0" dirty="0">
                <a:solidFill>
                  <a:srgbClr val="D1D5DB"/>
                </a:solidFill>
                <a:effectLst/>
                <a:latin typeface="Agency FB" panose="020B0503020202020204" pitchFamily="34" charset="0"/>
              </a:rPr>
            </a:br>
            <a:r>
              <a:rPr lang="en-US" sz="1400" b="1" i="0" dirty="0">
                <a:solidFill>
                  <a:srgbClr val="D1D5DB"/>
                </a:solidFill>
                <a:effectLst/>
                <a:latin typeface="Agency FB" panose="020B0503020202020204" pitchFamily="34" charset="0"/>
              </a:rPr>
              <a:t>Fake News Classifier </a:t>
            </a:r>
          </a:p>
          <a:p>
            <a:pPr algn="ctr"/>
            <a:r>
              <a:rPr lang="en-US" sz="1400" b="1" i="1" dirty="0">
                <a:ln/>
                <a:solidFill>
                  <a:schemeClr val="accent1"/>
                </a:solidFill>
                <a:effectLst>
                  <a:outerShdw blurRad="38100" dist="19050" dir="2700000" algn="tl" rotWithShape="0">
                    <a:schemeClr val="dk1">
                      <a:lumMod val="50000"/>
                      <a:alpha val="40000"/>
                    </a:schemeClr>
                  </a:outerShdw>
                </a:effectLst>
                <a:latin typeface="Agency FB" panose="020B0503020202020204" pitchFamily="34" charset="0"/>
              </a:rPr>
              <a:t>Using ML</a:t>
            </a:r>
          </a:p>
        </p:txBody>
      </p:sp>
      <p:pic>
        <p:nvPicPr>
          <p:cNvPr id="3" name="Picture 2">
            <a:extLst>
              <a:ext uri="{FF2B5EF4-FFF2-40B4-BE49-F238E27FC236}">
                <a16:creationId xmlns:a16="http://schemas.microsoft.com/office/drawing/2014/main" id="{6D94C049-F905-3DAE-924A-AD51C3EDEFB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745565" y="887611"/>
            <a:ext cx="4085542" cy="3619616"/>
          </a:xfrm>
          <a:prstGeom prst="rect">
            <a:avLst/>
          </a:prstGeom>
        </p:spPr>
      </p:pic>
      <p:sp>
        <p:nvSpPr>
          <p:cNvPr id="5" name="TextBox 4">
            <a:extLst>
              <a:ext uri="{FF2B5EF4-FFF2-40B4-BE49-F238E27FC236}">
                <a16:creationId xmlns:a16="http://schemas.microsoft.com/office/drawing/2014/main" id="{14006A4F-827B-5856-5E39-47B10D37BE01}"/>
              </a:ext>
            </a:extLst>
          </p:cNvPr>
          <p:cNvSpPr txBox="1"/>
          <p:nvPr/>
        </p:nvSpPr>
        <p:spPr>
          <a:xfrm>
            <a:off x="3021107" y="4634907"/>
            <a:ext cx="3810000" cy="646331"/>
          </a:xfrm>
          <a:prstGeom prst="rect">
            <a:avLst/>
          </a:prstGeom>
          <a:noFill/>
        </p:spPr>
        <p:txBody>
          <a:bodyPr wrap="square" rtlCol="0">
            <a:spAutoFit/>
          </a:bodyPr>
          <a:lstStyle/>
          <a:p>
            <a:r>
              <a:rPr lang="en-IN" dirty="0"/>
              <a:t>Using </a:t>
            </a:r>
            <a:r>
              <a:rPr lang="en-IN" dirty="0" err="1"/>
              <a:t>streamlit</a:t>
            </a:r>
            <a:r>
              <a:rPr lang="en-IN" dirty="0"/>
              <a:t> library to create a portal that will classify the news.</a:t>
            </a:r>
          </a:p>
        </p:txBody>
      </p:sp>
      <p:pic>
        <p:nvPicPr>
          <p:cNvPr id="11" name="Picture 10">
            <a:extLst>
              <a:ext uri="{FF2B5EF4-FFF2-40B4-BE49-F238E27FC236}">
                <a16:creationId xmlns:a16="http://schemas.microsoft.com/office/drawing/2014/main" id="{7CFBC8C2-CC12-DE9D-09ED-BC4ADEA9F15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88508" y="957896"/>
            <a:ext cx="2510551" cy="2641433"/>
          </a:xfrm>
          <a:prstGeom prst="rect">
            <a:avLst/>
          </a:prstGeom>
        </p:spPr>
      </p:pic>
      <p:cxnSp>
        <p:nvCxnSpPr>
          <p:cNvPr id="13" name="Straight Arrow Connector 12">
            <a:extLst>
              <a:ext uri="{FF2B5EF4-FFF2-40B4-BE49-F238E27FC236}">
                <a16:creationId xmlns:a16="http://schemas.microsoft.com/office/drawing/2014/main" id="{0B7AAABD-3269-031C-9B04-1A520A8BA3FE}"/>
              </a:ext>
            </a:extLst>
          </p:cNvPr>
          <p:cNvCxnSpPr>
            <a:cxnSpLocks/>
          </p:cNvCxnSpPr>
          <p:nvPr/>
        </p:nvCxnSpPr>
        <p:spPr>
          <a:xfrm flipH="1">
            <a:off x="7043021" y="2094758"/>
            <a:ext cx="481171" cy="36770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7751B6E-8BA0-25F3-F8A1-AFAB77D9321C}"/>
              </a:ext>
            </a:extLst>
          </p:cNvPr>
          <p:cNvSpPr txBox="1"/>
          <p:nvPr/>
        </p:nvSpPr>
        <p:spPr>
          <a:xfrm>
            <a:off x="8180077" y="3599329"/>
            <a:ext cx="3810000" cy="369332"/>
          </a:xfrm>
          <a:prstGeom prst="rect">
            <a:avLst/>
          </a:prstGeom>
          <a:noFill/>
        </p:spPr>
        <p:txBody>
          <a:bodyPr wrap="square" rtlCol="0">
            <a:spAutoFit/>
          </a:bodyPr>
          <a:lstStyle/>
          <a:p>
            <a:r>
              <a:rPr lang="en-IN" dirty="0"/>
              <a:t>Backend Code</a:t>
            </a:r>
          </a:p>
        </p:txBody>
      </p:sp>
    </p:spTree>
    <p:extLst>
      <p:ext uri="{BB962C8B-B14F-4D97-AF65-F5344CB8AC3E}">
        <p14:creationId xmlns:p14="http://schemas.microsoft.com/office/powerpoint/2010/main" val="2605969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06C781-D22F-85F8-F97A-73CD3927A3EC}"/>
              </a:ext>
            </a:extLst>
          </p:cNvPr>
          <p:cNvSpPr txBox="1"/>
          <p:nvPr/>
        </p:nvSpPr>
        <p:spPr>
          <a:xfrm>
            <a:off x="2898401" y="1447937"/>
            <a:ext cx="9010651" cy="830997"/>
          </a:xfrm>
          <a:prstGeom prst="rect">
            <a:avLst/>
          </a:prstGeom>
          <a:noFill/>
        </p:spPr>
        <p:txBody>
          <a:bodyPr wrap="square">
            <a:spAutoFit/>
          </a:bodyPr>
          <a:lstStyle/>
          <a:p>
            <a:r>
              <a:rPr lang="en-US" sz="2400" b="0" i="1" dirty="0">
                <a:effectLst/>
                <a:latin typeface="Sitka Banner Semibold" pitchFamily="2" charset="0"/>
              </a:rPr>
              <a:t>After Comparing different models for classification these were our result:</a:t>
            </a:r>
          </a:p>
          <a:p>
            <a:r>
              <a:rPr lang="en-US" sz="2400" i="1" dirty="0">
                <a:latin typeface="Sitka Banner Semibold" pitchFamily="2" charset="0"/>
              </a:rPr>
              <a:t>Therefore we used </a:t>
            </a:r>
            <a:r>
              <a:rPr lang="en-US" sz="2400" i="1" dirty="0" err="1">
                <a:latin typeface="Sitka Banner Semibold" pitchFamily="2" charset="0"/>
              </a:rPr>
              <a:t>LinearSVC</a:t>
            </a:r>
            <a:r>
              <a:rPr lang="en-US" sz="2400" i="1" dirty="0">
                <a:latin typeface="Sitka Banner Semibold" pitchFamily="2" charset="0"/>
              </a:rPr>
              <a:t> in our model.</a:t>
            </a:r>
            <a:endParaRPr lang="en-IN" sz="2400" i="1" dirty="0">
              <a:latin typeface="Sitka Banner Semibold" pitchFamily="2" charset="0"/>
            </a:endParaRPr>
          </a:p>
        </p:txBody>
      </p:sp>
      <p:cxnSp>
        <p:nvCxnSpPr>
          <p:cNvPr id="6" name="Straight Connector 5">
            <a:extLst>
              <a:ext uri="{FF2B5EF4-FFF2-40B4-BE49-F238E27FC236}">
                <a16:creationId xmlns:a16="http://schemas.microsoft.com/office/drawing/2014/main" id="{945FC6A2-A9D6-9A39-5B2D-78E7D6FE74CB}"/>
              </a:ext>
            </a:extLst>
          </p:cNvPr>
          <p:cNvCxnSpPr>
            <a:cxnSpLocks/>
          </p:cNvCxnSpPr>
          <p:nvPr/>
        </p:nvCxnSpPr>
        <p:spPr>
          <a:xfrm>
            <a:off x="2533650" y="1343025"/>
            <a:ext cx="0" cy="5514975"/>
          </a:xfrm>
          <a:prstGeom prst="line">
            <a:avLst/>
          </a:prstGeom>
          <a:ln w="19050">
            <a:solidFill>
              <a:schemeClr val="tx1"/>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0497B50-635C-DEC5-B1A8-C8EC9DDC446B}"/>
              </a:ext>
            </a:extLst>
          </p:cNvPr>
          <p:cNvSpPr txBox="1"/>
          <p:nvPr/>
        </p:nvSpPr>
        <p:spPr>
          <a:xfrm>
            <a:off x="95250" y="1515189"/>
            <a:ext cx="2438400" cy="5170646"/>
          </a:xfrm>
          <a:prstGeom prst="rect">
            <a:avLst/>
          </a:prstGeom>
          <a:noFill/>
        </p:spPr>
        <p:txBody>
          <a:bodyPr wrap="square">
            <a:spAutoFit/>
          </a:bodyPr>
          <a:lstStyle/>
          <a:p>
            <a:r>
              <a:rPr lang="en-IN" sz="2200" i="1" dirty="0">
                <a:solidFill>
                  <a:schemeClr val="tx1">
                    <a:lumMod val="50000"/>
                  </a:schemeClr>
                </a:solidFill>
                <a:latin typeface="Sitka Banner Semibold" pitchFamily="2" charset="0"/>
              </a:rPr>
              <a:t>INTRODUCTION</a:t>
            </a:r>
          </a:p>
          <a:p>
            <a:br>
              <a:rPr lang="en-IN" sz="2200" i="1" dirty="0">
                <a:latin typeface="Sitka Banner Semibold" pitchFamily="2" charset="0"/>
              </a:rPr>
            </a:br>
            <a:r>
              <a:rPr lang="en-IN" sz="2200" i="1" dirty="0">
                <a:solidFill>
                  <a:schemeClr val="tx1">
                    <a:lumMod val="50000"/>
                  </a:schemeClr>
                </a:solidFill>
                <a:latin typeface="Sitka Banner Semibold" pitchFamily="2" charset="0"/>
              </a:rPr>
              <a:t>NEED OF THE PROJECT</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NLP</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METHODOLOGY</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latin typeface="Sitka Banner Semibold" pitchFamily="2" charset="0"/>
              </a:rPr>
              <a:t>RESULT</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FUTURE SCOPE</a:t>
            </a:r>
            <a:br>
              <a:rPr lang="en-IN" sz="2200" i="1" dirty="0">
                <a:latin typeface="Sitka Banner Semibold" pitchFamily="2" charset="0"/>
              </a:rPr>
            </a:br>
            <a:br>
              <a:rPr lang="en-IN" sz="2200" i="1" dirty="0">
                <a:latin typeface="Sitka Banner Semibold" pitchFamily="2" charset="0"/>
              </a:rPr>
            </a:br>
            <a:endParaRPr lang="en-IN" sz="2200" i="1" dirty="0">
              <a:latin typeface="Sitka Banner Semibold" pitchFamily="2" charset="0"/>
            </a:endParaRPr>
          </a:p>
          <a:p>
            <a:endParaRPr lang="en-IN" sz="2200" i="1" dirty="0">
              <a:latin typeface="Sitka Banner Semibold" pitchFamily="2" charset="0"/>
            </a:endParaRPr>
          </a:p>
        </p:txBody>
      </p:sp>
      <p:graphicFrame>
        <p:nvGraphicFramePr>
          <p:cNvPr id="2" name="Table 1">
            <a:extLst>
              <a:ext uri="{FF2B5EF4-FFF2-40B4-BE49-F238E27FC236}">
                <a16:creationId xmlns:a16="http://schemas.microsoft.com/office/drawing/2014/main" id="{2948FAFF-589A-491A-D6B3-4D640C82E7BE}"/>
              </a:ext>
            </a:extLst>
          </p:cNvPr>
          <p:cNvGraphicFramePr>
            <a:graphicFrameLocks noGrp="1"/>
          </p:cNvGraphicFramePr>
          <p:nvPr>
            <p:extLst>
              <p:ext uri="{D42A27DB-BD31-4B8C-83A1-F6EECF244321}">
                <p14:modId xmlns:p14="http://schemas.microsoft.com/office/powerpoint/2010/main" val="2924396700"/>
              </p:ext>
            </p:extLst>
          </p:nvPr>
        </p:nvGraphicFramePr>
        <p:xfrm>
          <a:off x="3293615" y="2579905"/>
          <a:ext cx="7749026" cy="2831061"/>
        </p:xfrm>
        <a:graphic>
          <a:graphicData uri="http://schemas.openxmlformats.org/drawingml/2006/table">
            <a:tbl>
              <a:tblPr firstRow="1" bandRow="1">
                <a:tableStyleId>{5C22544A-7EE6-4342-B048-85BDC9FD1C3A}</a:tableStyleId>
              </a:tblPr>
              <a:tblGrid>
                <a:gridCol w="3860220">
                  <a:extLst>
                    <a:ext uri="{9D8B030D-6E8A-4147-A177-3AD203B41FA5}">
                      <a16:colId xmlns:a16="http://schemas.microsoft.com/office/drawing/2014/main" val="3848998562"/>
                    </a:ext>
                  </a:extLst>
                </a:gridCol>
                <a:gridCol w="3888806">
                  <a:extLst>
                    <a:ext uri="{9D8B030D-6E8A-4147-A177-3AD203B41FA5}">
                      <a16:colId xmlns:a16="http://schemas.microsoft.com/office/drawing/2014/main" val="111496711"/>
                    </a:ext>
                  </a:extLst>
                </a:gridCol>
              </a:tblGrid>
              <a:tr h="516967">
                <a:tc>
                  <a:txBody>
                    <a:bodyPr/>
                    <a:lstStyle/>
                    <a:p>
                      <a:r>
                        <a:rPr lang="en-IN" dirty="0"/>
                        <a:t>MODEL</a:t>
                      </a:r>
                    </a:p>
                  </a:txBody>
                  <a:tcPr/>
                </a:tc>
                <a:tc>
                  <a:txBody>
                    <a:bodyPr/>
                    <a:lstStyle/>
                    <a:p>
                      <a:r>
                        <a:rPr lang="en-IN" dirty="0"/>
                        <a:t>ACCURACY</a:t>
                      </a:r>
                    </a:p>
                  </a:txBody>
                  <a:tcPr/>
                </a:tc>
                <a:extLst>
                  <a:ext uri="{0D108BD9-81ED-4DB2-BD59-A6C34878D82A}">
                    <a16:rowId xmlns:a16="http://schemas.microsoft.com/office/drawing/2014/main" val="778073411"/>
                  </a:ext>
                </a:extLst>
              </a:tr>
              <a:tr h="516967">
                <a:tc>
                  <a:txBody>
                    <a:bodyPr/>
                    <a:lstStyle/>
                    <a:p>
                      <a:r>
                        <a:rPr lang="en-IN" b="1" i="1" dirty="0"/>
                        <a:t>Linear SVC (SVM)</a:t>
                      </a:r>
                    </a:p>
                  </a:txBody>
                  <a:tcPr/>
                </a:tc>
                <a:tc>
                  <a:txBody>
                    <a:bodyPr/>
                    <a:lstStyle/>
                    <a:p>
                      <a:r>
                        <a:rPr lang="en-IN" dirty="0"/>
                        <a:t>92%</a:t>
                      </a:r>
                    </a:p>
                  </a:txBody>
                  <a:tcPr/>
                </a:tc>
                <a:extLst>
                  <a:ext uri="{0D108BD9-81ED-4DB2-BD59-A6C34878D82A}">
                    <a16:rowId xmlns:a16="http://schemas.microsoft.com/office/drawing/2014/main" val="1977043533"/>
                  </a:ext>
                </a:extLst>
              </a:tr>
              <a:tr h="516967">
                <a:tc>
                  <a:txBody>
                    <a:bodyPr/>
                    <a:lstStyle/>
                    <a:p>
                      <a:r>
                        <a:rPr lang="en-IN" b="1" i="1" dirty="0"/>
                        <a:t>Logistic Regression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91%</a:t>
                      </a:r>
                    </a:p>
                    <a:p>
                      <a:endParaRPr lang="en-IN" dirty="0"/>
                    </a:p>
                  </a:txBody>
                  <a:tcPr/>
                </a:tc>
                <a:extLst>
                  <a:ext uri="{0D108BD9-81ED-4DB2-BD59-A6C34878D82A}">
                    <a16:rowId xmlns:a16="http://schemas.microsoft.com/office/drawing/2014/main" val="3681026058"/>
                  </a:ext>
                </a:extLst>
              </a:tr>
              <a:tr h="516967">
                <a:tc>
                  <a:txBody>
                    <a:bodyPr/>
                    <a:lstStyle/>
                    <a:p>
                      <a:r>
                        <a:rPr lang="en-IN" sz="1800" b="1" i="1" kern="1200" dirty="0">
                          <a:solidFill>
                            <a:schemeClr val="dk1"/>
                          </a:solidFill>
                          <a:effectLst/>
                          <a:latin typeface="+mn-lt"/>
                          <a:ea typeface="+mn-ea"/>
                          <a:cs typeface="+mn-cs"/>
                        </a:rPr>
                        <a:t>Bernoulli Naive Bayes (BNB) model</a:t>
                      </a:r>
                      <a:endParaRPr lang="en-IN" i="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74%</a:t>
                      </a:r>
                    </a:p>
                    <a:p>
                      <a:endParaRPr lang="en-IN" dirty="0"/>
                    </a:p>
                  </a:txBody>
                  <a:tcPr/>
                </a:tc>
                <a:extLst>
                  <a:ext uri="{0D108BD9-81ED-4DB2-BD59-A6C34878D82A}">
                    <a16:rowId xmlns:a16="http://schemas.microsoft.com/office/drawing/2014/main" val="1251572258"/>
                  </a:ext>
                </a:extLst>
              </a:tr>
              <a:tr h="516967">
                <a:tc>
                  <a:txBody>
                    <a:bodyPr/>
                    <a:lstStyle/>
                    <a:p>
                      <a:r>
                        <a:rPr lang="en-IN" b="1" i="1" dirty="0"/>
                        <a:t>Voting Classifier (Linear SVC + LR)</a:t>
                      </a:r>
                    </a:p>
                  </a:txBody>
                  <a:tcPr/>
                </a:tc>
                <a:tc>
                  <a:txBody>
                    <a:bodyPr/>
                    <a:lstStyle/>
                    <a:p>
                      <a:r>
                        <a:rPr lang="en-IN" dirty="0"/>
                        <a:t>91%</a:t>
                      </a:r>
                    </a:p>
                  </a:txBody>
                  <a:tcPr/>
                </a:tc>
                <a:extLst>
                  <a:ext uri="{0D108BD9-81ED-4DB2-BD59-A6C34878D82A}">
                    <a16:rowId xmlns:a16="http://schemas.microsoft.com/office/drawing/2014/main" val="3157034093"/>
                  </a:ext>
                </a:extLst>
              </a:tr>
            </a:tbl>
          </a:graphicData>
        </a:graphic>
      </p:graphicFrame>
      <p:sp>
        <p:nvSpPr>
          <p:cNvPr id="4" name="Rectangle 3">
            <a:extLst>
              <a:ext uri="{FF2B5EF4-FFF2-40B4-BE49-F238E27FC236}">
                <a16:creationId xmlns:a16="http://schemas.microsoft.com/office/drawing/2014/main" id="{8E7E610E-C719-D512-4A55-4955AC5A7DC1}"/>
              </a:ext>
            </a:extLst>
          </p:cNvPr>
          <p:cNvSpPr/>
          <p:nvPr/>
        </p:nvSpPr>
        <p:spPr>
          <a:xfrm>
            <a:off x="0" y="148947"/>
            <a:ext cx="2533648" cy="738664"/>
          </a:xfrm>
          <a:prstGeom prst="rect">
            <a:avLst/>
          </a:prstGeom>
          <a:noFill/>
        </p:spPr>
        <p:txBody>
          <a:bodyPr wrap="square" lIns="91440" tIns="45720" rIns="91440" bIns="45720">
            <a:spAutoFit/>
          </a:bodyPr>
          <a:lstStyle/>
          <a:p>
            <a:pPr algn="ctr"/>
            <a:r>
              <a:rPr lang="en-US" sz="1400" b="1" i="0" dirty="0">
                <a:solidFill>
                  <a:srgbClr val="D1D5DB"/>
                </a:solidFill>
                <a:effectLst/>
                <a:latin typeface="Agency FB" panose="020B0503020202020204" pitchFamily="34" charset="0"/>
              </a:rPr>
              <a:t>Combatting Mis</a:t>
            </a:r>
            <a:r>
              <a:rPr lang="en-US" sz="1400" b="1" dirty="0">
                <a:solidFill>
                  <a:srgbClr val="D1D5DB"/>
                </a:solidFill>
                <a:latin typeface="Agency FB" panose="020B0503020202020204" pitchFamily="34" charset="0"/>
              </a:rPr>
              <a:t>-</a:t>
            </a:r>
            <a:r>
              <a:rPr lang="en-US" sz="1400" b="1" i="0" dirty="0">
                <a:solidFill>
                  <a:srgbClr val="D1D5DB"/>
                </a:solidFill>
                <a:effectLst/>
                <a:latin typeface="Agency FB" panose="020B0503020202020204" pitchFamily="34" charset="0"/>
              </a:rPr>
              <a:t>Information: </a:t>
            </a:r>
            <a:br>
              <a:rPr lang="en-US" sz="1400" b="1" i="0" dirty="0">
                <a:solidFill>
                  <a:srgbClr val="D1D5DB"/>
                </a:solidFill>
                <a:effectLst/>
                <a:latin typeface="Agency FB" panose="020B0503020202020204" pitchFamily="34" charset="0"/>
              </a:rPr>
            </a:br>
            <a:r>
              <a:rPr lang="en-US" sz="1400" b="1" i="0" dirty="0">
                <a:solidFill>
                  <a:srgbClr val="D1D5DB"/>
                </a:solidFill>
                <a:effectLst/>
                <a:latin typeface="Agency FB" panose="020B0503020202020204" pitchFamily="34" charset="0"/>
              </a:rPr>
              <a:t>Fake News Classifier </a:t>
            </a:r>
          </a:p>
          <a:p>
            <a:pPr algn="ctr"/>
            <a:r>
              <a:rPr lang="en-US" sz="1400" b="1" i="1" dirty="0">
                <a:ln/>
                <a:solidFill>
                  <a:schemeClr val="accent1"/>
                </a:solidFill>
                <a:effectLst>
                  <a:outerShdw blurRad="38100" dist="19050" dir="2700000" algn="tl" rotWithShape="0">
                    <a:schemeClr val="dk1">
                      <a:lumMod val="50000"/>
                      <a:alpha val="40000"/>
                    </a:schemeClr>
                  </a:outerShdw>
                </a:effectLst>
                <a:latin typeface="Agency FB" panose="020B0503020202020204" pitchFamily="34" charset="0"/>
              </a:rPr>
              <a:t>Using ML</a:t>
            </a:r>
          </a:p>
        </p:txBody>
      </p:sp>
    </p:spTree>
    <p:extLst>
      <p:ext uri="{BB962C8B-B14F-4D97-AF65-F5344CB8AC3E}">
        <p14:creationId xmlns:p14="http://schemas.microsoft.com/office/powerpoint/2010/main" val="190941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06C781-D22F-85F8-F97A-73CD3927A3EC}"/>
              </a:ext>
            </a:extLst>
          </p:cNvPr>
          <p:cNvSpPr txBox="1"/>
          <p:nvPr/>
        </p:nvSpPr>
        <p:spPr>
          <a:xfrm>
            <a:off x="2808754" y="2389231"/>
            <a:ext cx="9010651" cy="2677656"/>
          </a:xfrm>
          <a:prstGeom prst="rect">
            <a:avLst/>
          </a:prstGeom>
          <a:noFill/>
        </p:spPr>
        <p:txBody>
          <a:bodyPr wrap="square">
            <a:spAutoFit/>
          </a:bodyPr>
          <a:lstStyle/>
          <a:p>
            <a:pPr marL="342900" indent="-342900">
              <a:buFont typeface="Arial" panose="020B0604020202020204" pitchFamily="34" charset="0"/>
              <a:buChar char="•"/>
            </a:pPr>
            <a:r>
              <a:rPr lang="en-IN" sz="2400" b="1" i="1" dirty="0">
                <a:latin typeface="Sitka Banner Semibold" pitchFamily="2" charset="0"/>
              </a:rPr>
              <a:t>Using Deep Learning and Neural network or other </a:t>
            </a:r>
            <a:r>
              <a:rPr lang="en-IN" sz="2400" b="1" i="1" dirty="0">
                <a:effectLst/>
                <a:latin typeface="Sitka Banner Semibold" pitchFamily="2" charset="0"/>
              </a:rPr>
              <a:t>Advanced Machine Learning Models/</a:t>
            </a:r>
          </a:p>
          <a:p>
            <a:pPr marL="342900" indent="-342900">
              <a:buFont typeface="Arial" panose="020B0604020202020204" pitchFamily="34" charset="0"/>
              <a:buChar char="•"/>
            </a:pPr>
            <a:r>
              <a:rPr lang="en-IN" sz="2400" b="1" i="1" dirty="0">
                <a:latin typeface="Sitka Banner Semibold" pitchFamily="2" charset="0"/>
              </a:rPr>
              <a:t>Also using Images, videos and audio data for detecting fake news</a:t>
            </a:r>
          </a:p>
          <a:p>
            <a:pPr marL="342900" indent="-342900">
              <a:buFont typeface="Arial" panose="020B0604020202020204" pitchFamily="34" charset="0"/>
              <a:buChar char="•"/>
            </a:pPr>
            <a:r>
              <a:rPr lang="en-IN" sz="2400" b="1" i="1" dirty="0">
                <a:latin typeface="Sitka Banner Semibold" pitchFamily="2" charset="0"/>
              </a:rPr>
              <a:t>Improving User accessibility by improving the UI and adding functionalities for easier methods of user input like: a </a:t>
            </a:r>
            <a:r>
              <a:rPr lang="en-IN" sz="2400" b="1" i="1" dirty="0" err="1">
                <a:latin typeface="Sitka Banner Semibold" pitchFamily="2" charset="0"/>
              </a:rPr>
              <a:t>url</a:t>
            </a:r>
            <a:r>
              <a:rPr lang="en-IN" sz="2400" b="1" i="1" dirty="0">
                <a:latin typeface="Sitka Banner Semibold" pitchFamily="2" charset="0"/>
              </a:rPr>
              <a:t> of an article</a:t>
            </a:r>
          </a:p>
          <a:p>
            <a:pPr marL="342900" indent="-342900">
              <a:buFont typeface="Arial" panose="020B0604020202020204" pitchFamily="34" charset="0"/>
              <a:buChar char="•"/>
            </a:pPr>
            <a:r>
              <a:rPr lang="en-IN" sz="2400" b="1" i="1" dirty="0">
                <a:latin typeface="Sitka Banner Semibold" pitchFamily="2" charset="0"/>
              </a:rPr>
              <a:t>Improve </a:t>
            </a:r>
            <a:r>
              <a:rPr lang="en-US" sz="2400" b="1" i="1" dirty="0">
                <a:solidFill>
                  <a:srgbClr val="D1D5DB"/>
                </a:solidFill>
                <a:effectLst/>
                <a:latin typeface="Sitka Banner Semibold" pitchFamily="2" charset="0"/>
              </a:rPr>
              <a:t>project's potential to differentiate between different types of misinformation (such as satire, propaganda, misleading information)</a:t>
            </a:r>
            <a:r>
              <a:rPr lang="en-IN" sz="2400" b="1" i="1" dirty="0">
                <a:latin typeface="Sitka Banner Semibold" pitchFamily="2" charset="0"/>
              </a:rPr>
              <a:t> </a:t>
            </a:r>
          </a:p>
        </p:txBody>
      </p:sp>
      <p:cxnSp>
        <p:nvCxnSpPr>
          <p:cNvPr id="6" name="Straight Connector 5">
            <a:extLst>
              <a:ext uri="{FF2B5EF4-FFF2-40B4-BE49-F238E27FC236}">
                <a16:creationId xmlns:a16="http://schemas.microsoft.com/office/drawing/2014/main" id="{945FC6A2-A9D6-9A39-5B2D-78E7D6FE74CB}"/>
              </a:ext>
            </a:extLst>
          </p:cNvPr>
          <p:cNvCxnSpPr>
            <a:cxnSpLocks/>
          </p:cNvCxnSpPr>
          <p:nvPr/>
        </p:nvCxnSpPr>
        <p:spPr>
          <a:xfrm>
            <a:off x="2533650" y="1343025"/>
            <a:ext cx="0" cy="5514975"/>
          </a:xfrm>
          <a:prstGeom prst="line">
            <a:avLst/>
          </a:prstGeom>
          <a:ln w="19050">
            <a:solidFill>
              <a:schemeClr val="tx1"/>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0497B50-635C-DEC5-B1A8-C8EC9DDC446B}"/>
              </a:ext>
            </a:extLst>
          </p:cNvPr>
          <p:cNvSpPr txBox="1"/>
          <p:nvPr/>
        </p:nvSpPr>
        <p:spPr>
          <a:xfrm>
            <a:off x="95250" y="1515189"/>
            <a:ext cx="2438400" cy="5170646"/>
          </a:xfrm>
          <a:prstGeom prst="rect">
            <a:avLst/>
          </a:prstGeom>
          <a:noFill/>
        </p:spPr>
        <p:txBody>
          <a:bodyPr wrap="square">
            <a:spAutoFit/>
          </a:bodyPr>
          <a:lstStyle/>
          <a:p>
            <a:r>
              <a:rPr lang="en-IN" sz="2200" i="1" dirty="0">
                <a:solidFill>
                  <a:schemeClr val="tx1">
                    <a:lumMod val="50000"/>
                  </a:schemeClr>
                </a:solidFill>
                <a:latin typeface="Sitka Banner Semibold" pitchFamily="2" charset="0"/>
              </a:rPr>
              <a:t>INTRODUCTION</a:t>
            </a:r>
          </a:p>
          <a:p>
            <a:br>
              <a:rPr lang="en-IN" sz="2200" i="1" dirty="0">
                <a:latin typeface="Sitka Banner Semibold" pitchFamily="2" charset="0"/>
              </a:rPr>
            </a:br>
            <a:r>
              <a:rPr lang="en-IN" sz="2200" i="1" dirty="0">
                <a:solidFill>
                  <a:schemeClr val="tx1">
                    <a:lumMod val="50000"/>
                  </a:schemeClr>
                </a:solidFill>
                <a:latin typeface="Sitka Banner Semibold" pitchFamily="2" charset="0"/>
              </a:rPr>
              <a:t>NEED OF THE PROJECT</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NLP</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METHODOLOGY</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solidFill>
                  <a:schemeClr val="tx1">
                    <a:lumMod val="50000"/>
                  </a:schemeClr>
                </a:solidFill>
                <a:latin typeface="Sitka Banner Semibold" pitchFamily="2" charset="0"/>
              </a:rPr>
              <a:t>RESULT</a:t>
            </a:r>
            <a:br>
              <a:rPr lang="en-IN" sz="2200" i="1" dirty="0">
                <a:solidFill>
                  <a:schemeClr val="tx1">
                    <a:lumMod val="50000"/>
                  </a:schemeClr>
                </a:solidFill>
                <a:latin typeface="Sitka Banner Semibold" pitchFamily="2" charset="0"/>
              </a:rPr>
            </a:br>
            <a:br>
              <a:rPr lang="en-IN" sz="2200" i="1" dirty="0">
                <a:solidFill>
                  <a:schemeClr val="tx1">
                    <a:lumMod val="50000"/>
                  </a:schemeClr>
                </a:solidFill>
                <a:latin typeface="Sitka Banner Semibold" pitchFamily="2" charset="0"/>
              </a:rPr>
            </a:br>
            <a:r>
              <a:rPr lang="en-IN" sz="2200" i="1" dirty="0">
                <a:latin typeface="Sitka Banner Semibold" pitchFamily="2" charset="0"/>
              </a:rPr>
              <a:t>FUTURE SCOPE</a:t>
            </a:r>
            <a:br>
              <a:rPr lang="en-IN" sz="2200" i="1" dirty="0">
                <a:latin typeface="Sitka Banner Semibold" pitchFamily="2" charset="0"/>
              </a:rPr>
            </a:br>
            <a:br>
              <a:rPr lang="en-IN" sz="2200" i="1" dirty="0">
                <a:latin typeface="Sitka Banner Semibold" pitchFamily="2" charset="0"/>
              </a:rPr>
            </a:br>
            <a:endParaRPr lang="en-IN" sz="2200" i="1" dirty="0">
              <a:latin typeface="Sitka Banner Semibold" pitchFamily="2" charset="0"/>
            </a:endParaRPr>
          </a:p>
          <a:p>
            <a:endParaRPr lang="en-IN" sz="2200" i="1" dirty="0">
              <a:latin typeface="Sitka Banner Semibold" pitchFamily="2" charset="0"/>
            </a:endParaRPr>
          </a:p>
        </p:txBody>
      </p:sp>
      <p:sp>
        <p:nvSpPr>
          <p:cNvPr id="2" name="Rectangle 1">
            <a:extLst>
              <a:ext uri="{FF2B5EF4-FFF2-40B4-BE49-F238E27FC236}">
                <a16:creationId xmlns:a16="http://schemas.microsoft.com/office/drawing/2014/main" id="{35750D91-D98B-28DE-8736-8B3C5CB5071F}"/>
              </a:ext>
            </a:extLst>
          </p:cNvPr>
          <p:cNvSpPr/>
          <p:nvPr/>
        </p:nvSpPr>
        <p:spPr>
          <a:xfrm>
            <a:off x="0" y="148947"/>
            <a:ext cx="2533648" cy="738664"/>
          </a:xfrm>
          <a:prstGeom prst="rect">
            <a:avLst/>
          </a:prstGeom>
          <a:noFill/>
        </p:spPr>
        <p:txBody>
          <a:bodyPr wrap="square" lIns="91440" tIns="45720" rIns="91440" bIns="45720">
            <a:spAutoFit/>
          </a:bodyPr>
          <a:lstStyle/>
          <a:p>
            <a:pPr algn="ctr"/>
            <a:r>
              <a:rPr lang="en-US" sz="1400" b="1" i="0" dirty="0">
                <a:solidFill>
                  <a:srgbClr val="D1D5DB"/>
                </a:solidFill>
                <a:effectLst/>
                <a:latin typeface="Agency FB" panose="020B0503020202020204" pitchFamily="34" charset="0"/>
              </a:rPr>
              <a:t>Combatting Mis</a:t>
            </a:r>
            <a:r>
              <a:rPr lang="en-US" sz="1400" b="1" dirty="0">
                <a:solidFill>
                  <a:srgbClr val="D1D5DB"/>
                </a:solidFill>
                <a:latin typeface="Agency FB" panose="020B0503020202020204" pitchFamily="34" charset="0"/>
              </a:rPr>
              <a:t>-</a:t>
            </a:r>
            <a:r>
              <a:rPr lang="en-US" sz="1400" b="1" i="0" dirty="0">
                <a:solidFill>
                  <a:srgbClr val="D1D5DB"/>
                </a:solidFill>
                <a:effectLst/>
                <a:latin typeface="Agency FB" panose="020B0503020202020204" pitchFamily="34" charset="0"/>
              </a:rPr>
              <a:t>Information: </a:t>
            </a:r>
            <a:br>
              <a:rPr lang="en-US" sz="1400" b="1" i="0" dirty="0">
                <a:solidFill>
                  <a:srgbClr val="D1D5DB"/>
                </a:solidFill>
                <a:effectLst/>
                <a:latin typeface="Agency FB" panose="020B0503020202020204" pitchFamily="34" charset="0"/>
              </a:rPr>
            </a:br>
            <a:r>
              <a:rPr lang="en-US" sz="1400" b="1" i="0" dirty="0">
                <a:solidFill>
                  <a:srgbClr val="D1D5DB"/>
                </a:solidFill>
                <a:effectLst/>
                <a:latin typeface="Agency FB" panose="020B0503020202020204" pitchFamily="34" charset="0"/>
              </a:rPr>
              <a:t>Fake News Classifier </a:t>
            </a:r>
          </a:p>
          <a:p>
            <a:pPr algn="ctr"/>
            <a:r>
              <a:rPr lang="en-US" sz="1400" b="1" i="1" dirty="0">
                <a:ln/>
                <a:solidFill>
                  <a:schemeClr val="accent1"/>
                </a:solidFill>
                <a:effectLst>
                  <a:outerShdw blurRad="38100" dist="19050" dir="2700000" algn="tl" rotWithShape="0">
                    <a:schemeClr val="dk1">
                      <a:lumMod val="50000"/>
                      <a:alpha val="40000"/>
                    </a:schemeClr>
                  </a:outerShdw>
                </a:effectLst>
                <a:latin typeface="Agency FB" panose="020B0503020202020204" pitchFamily="34" charset="0"/>
              </a:rPr>
              <a:t>Using ML</a:t>
            </a:r>
          </a:p>
        </p:txBody>
      </p:sp>
    </p:spTree>
    <p:extLst>
      <p:ext uri="{BB962C8B-B14F-4D97-AF65-F5344CB8AC3E}">
        <p14:creationId xmlns:p14="http://schemas.microsoft.com/office/powerpoint/2010/main" val="1216754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641</TotalTime>
  <Words>704</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Agency FB</vt:lpstr>
      <vt:lpstr>Arial</vt:lpstr>
      <vt:lpstr>Calisto MT</vt:lpstr>
      <vt:lpstr>Sitka Banner Semibold</vt:lpstr>
      <vt:lpstr>Times New Roman</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LAPTOP</dc:creator>
  <cp:lastModifiedBy>HP LAPTOP</cp:lastModifiedBy>
  <cp:revision>8</cp:revision>
  <dcterms:created xsi:type="dcterms:W3CDTF">2023-11-07T20:13:07Z</dcterms:created>
  <dcterms:modified xsi:type="dcterms:W3CDTF">2023-11-08T13:08:23Z</dcterms:modified>
</cp:coreProperties>
</file>