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2" r:id="rId16"/>
    <p:sldId id="307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>
          <p15:clr>
            <a:srgbClr val="A4A3A4"/>
          </p15:clr>
        </p15:guide>
        <p15:guide id="2" orient="horz" pos="39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F22"/>
    <a:srgbClr val="BCBEC4"/>
    <a:srgbClr val="8B8D92"/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0947" autoAdjust="0"/>
  </p:normalViewPr>
  <p:slideViewPr>
    <p:cSldViewPr snapToGrid="0" showGuides="1">
      <p:cViewPr varScale="1">
        <p:scale>
          <a:sx n="61" d="100"/>
          <a:sy n="61" d="100"/>
        </p:scale>
        <p:origin x="354" y="78"/>
      </p:cViewPr>
      <p:guideLst>
        <p:guide orient="horz" pos="936"/>
        <p:guide orient="horz" pos="39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5" d="100"/>
          <a:sy n="115" d="100"/>
        </p:scale>
        <p:origin x="507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F9E11-F642-4BF2-B4DC-AF7D35EA7551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371A3-64EC-4735-8565-D99D7827967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27141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2A38B-F9FA-4036-A084-652409E98F08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36F85-577F-4A92-A47F-D540A2BCC82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514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027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036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721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532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156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476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have all used classes before, but I noticed that it is not quite clear what a class actually is and what is the difference between an instance, a class, what is self ?</a:t>
            </a:r>
            <a:br>
              <a:rPr lang="en-GB" dirty="0"/>
            </a:br>
            <a:r>
              <a:rPr lang="en-GB" dirty="0"/>
              <a:t>This by the way does not only reflect python code but also code in other object oriented programming languages such as C++, Java, etc. </a:t>
            </a:r>
            <a:br>
              <a:rPr lang="en-GB" dirty="0"/>
            </a:br>
            <a:r>
              <a:rPr lang="en-GB" dirty="0"/>
              <a:t>Usually in programming languages we talk about types, such as an integer, a string, etc. </a:t>
            </a:r>
            <a:br>
              <a:rPr lang="en-GB" dirty="0"/>
            </a:br>
            <a:r>
              <a:rPr lang="en-GB" dirty="0"/>
              <a:t>Now in </a:t>
            </a:r>
            <a:r>
              <a:rPr lang="en-GB" dirty="0" err="1"/>
              <a:t>oop</a:t>
            </a:r>
            <a:r>
              <a:rPr lang="en-GB" dirty="0"/>
              <a:t> languages you are very much allowed to create your own types by specifying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51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 these two brackets here mean ?</a:t>
            </a:r>
            <a:br>
              <a:rPr lang="en-GB" dirty="0"/>
            </a:br>
            <a:r>
              <a:rPr lang="en-GB" dirty="0"/>
              <a:t>How can we change the </a:t>
            </a:r>
            <a:r>
              <a:rPr lang="en-GB" dirty="0" err="1"/>
              <a:t>behavior</a:t>
            </a:r>
            <a:r>
              <a:rPr lang="en-GB" dirty="0"/>
              <a:t> of a dog to sound differently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896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230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695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910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962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21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hyperlink" Target="http://www.designguide.ku.dk/skabeloner/powerpoint/praesentationer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image.ku.dk/shared/hWmEPPfgximErBNWW58CxRIZfLkOMC9n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egl lil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/>
          <p:nvPr userDrawn="1"/>
        </p:nvSpPr>
        <p:spPr>
          <a:xfrm>
            <a:off x="0" y="0"/>
            <a:ext cx="12198350" cy="68580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34" r="10628" b="7654"/>
          <a:stretch/>
        </p:blipFill>
        <p:spPr>
          <a:xfrm>
            <a:off x="1733575" y="-6016"/>
            <a:ext cx="10465859" cy="6858000"/>
          </a:xfrm>
          <a:prstGeom prst="rect">
            <a:avLst/>
          </a:prstGeom>
        </p:spPr>
      </p:pic>
      <p:sp>
        <p:nvSpPr>
          <p:cNvPr id="22" name="Titel 2"/>
          <p:cNvSpPr>
            <a:spLocks noGrp="1"/>
          </p:cNvSpPr>
          <p:nvPr>
            <p:ph type="ctrTitle"/>
          </p:nvPr>
        </p:nvSpPr>
        <p:spPr>
          <a:xfrm>
            <a:off x="0" y="2271092"/>
            <a:ext cx="5959476" cy="3895200"/>
          </a:xfrm>
          <a:blipFill>
            <a:blip r:embed="rId3"/>
            <a:stretch>
              <a:fillRect/>
            </a:stretch>
          </a:blipFill>
        </p:spPr>
        <p:txBody>
          <a:bodyPr lIns="540000" tIns="468000" rIns="360000" bIns="2340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2610941"/>
            <a:ext cx="4946649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15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53600"/>
            <a:ext cx="4946649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4" name="Pladsholder til dato 3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C1939100-E010-4143-9AE4-D4252D808A58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Pladsholder til sidefod 4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068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588963" y="1628775"/>
            <a:ext cx="11012487" cy="4673600"/>
          </a:xfrm>
          <a:solidFill>
            <a:schemeClr val="bg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2"/>
            <a:ext cx="11012486" cy="865187"/>
          </a:xfrm>
        </p:spPr>
        <p:txBody>
          <a:bodyPr/>
          <a:lstStyle/>
          <a:p>
            <a:r>
              <a:rPr lang="da-DK" dirty="0"/>
              <a:t>Klik for at tilføje overskrift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CA84-DC5F-4F54-86C4-3A3F71268220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916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 baseline="0"/>
            </a:lvl1pPr>
          </a:lstStyle>
          <a:p>
            <a:r>
              <a:rPr lang="da-DK" dirty="0"/>
              <a:t>Klik for at tilføje overskrift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F1A1-6766-441F-9F00-E93D521E50F3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60930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4256D-1A02-4FDD-AA38-4D8490006FD4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31545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3" hidden="1">
            <a:extLst>
              <a:ext uri="{FF2B5EF4-FFF2-40B4-BE49-F238E27FC236}">
                <a16:creationId xmlns:a16="http://schemas.microsoft.com/office/drawing/2014/main" id="{619D26E9-5B2E-9EAD-7ADF-91C2F6F5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0A4E1C7-F811-4F51-BDA9-17EBB9618420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4" name="Pladsholder til sidefod 4" hidden="1">
            <a:extLst>
              <a:ext uri="{FF2B5EF4-FFF2-40B4-BE49-F238E27FC236}">
                <a16:creationId xmlns:a16="http://schemas.microsoft.com/office/drawing/2014/main" id="{8A951072-2ED2-FF27-14A1-979FCDF1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5" name="Pladsholder til slidenummer 5" hidden="1">
            <a:extLst>
              <a:ext uri="{FF2B5EF4-FFF2-40B4-BE49-F238E27FC236}">
                <a16:creationId xmlns:a16="http://schemas.microsoft.com/office/drawing/2014/main" id="{E8D58753-B44C-E044-E735-98262605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67575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o bulletlis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4"/>
            <a:ext cx="11012486" cy="1008062"/>
          </a:xfrm>
        </p:spPr>
        <p:txBody>
          <a:bodyPr tIns="154800"/>
          <a:lstStyle>
            <a:lvl1pPr>
              <a:defRPr sz="6600" b="1" i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tilføj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2239315"/>
            <a:ext cx="5356800" cy="4063060"/>
          </a:xfrm>
        </p:spPr>
        <p:txBody>
          <a:bodyPr vert="horz" lIns="0" tIns="0" rIns="0" bIns="0" rtlCol="0">
            <a:noAutofit/>
          </a:bodyPr>
          <a:lstStyle>
            <a:lvl1pPr marL="363600" marR="0" indent="-363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a-DK" b="0" i="0" baseline="0" dirty="0" smtClean="0">
                <a:solidFill>
                  <a:schemeClr val="tx1"/>
                </a:solidFill>
              </a:defRPr>
            </a:lvl1pPr>
            <a:lvl2pPr>
              <a:defRPr lang="da-DK" b="0" i="0" baseline="0" dirty="0" smtClean="0">
                <a:solidFill>
                  <a:schemeClr val="tx1"/>
                </a:solidFill>
              </a:defRPr>
            </a:lvl2pPr>
            <a:lvl3pPr>
              <a:defRPr lang="da-DK" b="0" i="0" baseline="0" dirty="0" smtClean="0">
                <a:solidFill>
                  <a:schemeClr val="tx1"/>
                </a:solidFill>
              </a:defRPr>
            </a:lvl3pPr>
            <a:lvl4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 lang="da-DK" b="0" i="0" baseline="0" dirty="0" smtClean="0">
                <a:solidFill>
                  <a:schemeClr val="tx1"/>
                </a:solidFill>
              </a:defRPr>
            </a:lvl4pPr>
            <a:lvl5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5pPr>
            <a:lvl6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6pPr>
            <a:lvl7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7pPr>
            <a:lvl8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8pPr>
            <a:lvl9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2</a:t>
            </a:r>
          </a:p>
          <a:p>
            <a:pPr lvl="2"/>
            <a:r>
              <a:rPr lang="da-DK" dirty="0"/>
              <a:t>3</a:t>
            </a:r>
          </a:p>
          <a:p>
            <a:pPr lvl="3"/>
            <a:r>
              <a:rPr lang="da-DK" dirty="0"/>
              <a:t>4</a:t>
            </a:r>
          </a:p>
          <a:p>
            <a:pPr lvl="4"/>
            <a:r>
              <a:rPr lang="da-DK" dirty="0"/>
              <a:t>5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14" name="Pladsholder til indhold 3">
            <a:extLst>
              <a:ext uri="{FF2B5EF4-FFF2-40B4-BE49-F238E27FC236}">
                <a16:creationId xmlns:a16="http://schemas.microsoft.com/office/drawing/2014/main" id="{D13A21B6-F7F5-D15B-402D-6C21868F878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6000" y="2239315"/>
            <a:ext cx="5356800" cy="4063061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 marL="1072800" indent="-352800">
              <a:lnSpc>
                <a:spcPct val="90000"/>
              </a:lnSpc>
              <a:defRPr lang="da-DK" b="0" i="0" baseline="0" dirty="0" smtClean="0"/>
            </a:lvl3pPr>
            <a:lvl4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 lang="da-DK" dirty="0" smtClean="0"/>
            </a:lvl4pPr>
            <a:lvl5pPr marL="1072800" indent="-352800">
              <a:lnSpc>
                <a:spcPct val="90000"/>
              </a:lnSpc>
              <a:defRPr lang="da-DK" dirty="0"/>
            </a:lvl5pPr>
            <a:lvl6pPr marL="1072800" indent="-352800">
              <a:lnSpc>
                <a:spcPct val="90000"/>
              </a:lnSpc>
              <a:defRPr/>
            </a:lvl6pPr>
            <a:lvl7pPr marL="1072800" indent="-352800">
              <a:lnSpc>
                <a:spcPct val="90000"/>
              </a:lnSpc>
              <a:defRPr/>
            </a:lvl7pPr>
            <a:lvl8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/>
            </a:lvl8pPr>
            <a:lvl9pPr marL="1072800" indent="-352800">
              <a:lnSpc>
                <a:spcPct val="90000"/>
              </a:lnSpc>
              <a:defRPr/>
            </a:lvl9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4</a:t>
            </a:r>
          </a:p>
          <a:p>
            <a:pPr lvl="4"/>
            <a:r>
              <a:rPr lang="da-DK" dirty="0"/>
              <a:t>5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08259-92F1-4C32-A312-C73CE2167131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779C41-6576-A494-B4DF-8A34076DB9A1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4263816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934" userDrawn="1">
          <p15:clr>
            <a:srgbClr val="F26B43"/>
          </p15:clr>
        </p15:guide>
        <p15:guide id="2" pos="3746" userDrawn="1">
          <p15:clr>
            <a:srgbClr val="F26B43"/>
          </p15:clr>
        </p15:guide>
        <p15:guide id="3" orient="horz" pos="1410" userDrawn="1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én bullet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620714"/>
            <a:ext cx="11012488" cy="863599"/>
          </a:xfrm>
        </p:spPr>
        <p:txBody>
          <a:bodyPr/>
          <a:lstStyle>
            <a:lvl1pPr>
              <a:defRPr sz="3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3"/>
          <p:cNvSpPr>
            <a:spLocks noGrp="1"/>
          </p:cNvSpPr>
          <p:nvPr>
            <p:ph idx="1" hasCustomPrompt="1"/>
          </p:nvPr>
        </p:nvSpPr>
        <p:spPr>
          <a:xfrm>
            <a:off x="588963" y="1628775"/>
            <a:ext cx="11012488" cy="4673600"/>
          </a:xfrm>
        </p:spPr>
        <p:txBody>
          <a:bodyPr vert="horz" lIns="0" tIns="0" rIns="0" bIns="0" rtlCol="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da-DK" sz="3200" b="0" i="0" baseline="0" dirty="0" smtClean="0">
                <a:solidFill>
                  <a:schemeClr val="tx1"/>
                </a:solidFill>
              </a:defRPr>
            </a:lvl1pPr>
            <a:lvl2pPr>
              <a:defRPr lang="da-DK" b="0" i="0" baseline="0" dirty="0" smtClean="0">
                <a:solidFill>
                  <a:schemeClr val="tx1"/>
                </a:solidFill>
              </a:defRPr>
            </a:lvl2pPr>
            <a:lvl3pPr>
              <a:defRPr lang="da-DK" b="0" i="0" baseline="0" dirty="0" smtClean="0">
                <a:solidFill>
                  <a:schemeClr val="tx1"/>
                </a:solidFill>
              </a:defRPr>
            </a:lvl3pPr>
            <a:lvl4pPr marL="1072800" indent="-352800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5082-3ECA-430B-8AFE-6C0254841555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11748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felt 8">
            <a:extLst>
              <a:ext uri="{FF2B5EF4-FFF2-40B4-BE49-F238E27FC236}">
                <a16:creationId xmlns:a16="http://schemas.microsoft.com/office/drawing/2014/main" id="{3E866D85-79EE-184D-80E1-3ED545621736}"/>
              </a:ext>
            </a:extLst>
          </p:cNvPr>
          <p:cNvSpPr txBox="1"/>
          <p:nvPr userDrawn="1"/>
        </p:nvSpPr>
        <p:spPr>
          <a:xfrm>
            <a:off x="421280" y="612884"/>
            <a:ext cx="1167618" cy="8714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a-DK" sz="15000" b="1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1" name="Pladsholder til tekst 9">
            <a:extLst>
              <a:ext uri="{FF2B5EF4-FFF2-40B4-BE49-F238E27FC236}">
                <a16:creationId xmlns:a16="http://schemas.microsoft.com/office/drawing/2014/main" id="{1B53F7DA-513D-4E4A-A901-E83A56F29A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963" y="1628775"/>
            <a:ext cx="11012487" cy="4114799"/>
          </a:xfrm>
          <a:noFill/>
        </p:spPr>
        <p:txBody>
          <a:bodyPr lIns="0" tIns="0" rIns="0" bIns="0"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a-DK" dirty="0"/>
              <a:t>Klik for at tilføje tekst</a:t>
            </a:r>
          </a:p>
        </p:txBody>
      </p:sp>
      <p:sp>
        <p:nvSpPr>
          <p:cNvPr id="12" name="Pladsholder til tekst 14">
            <a:extLst>
              <a:ext uri="{FF2B5EF4-FFF2-40B4-BE49-F238E27FC236}">
                <a16:creationId xmlns:a16="http://schemas.microsoft.com/office/drawing/2014/main" id="{E095D626-8544-1B49-AD85-894AF40118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0400" y="5934971"/>
            <a:ext cx="11012400" cy="367404"/>
          </a:xfrm>
        </p:spPr>
        <p:txBody>
          <a:bodyPr anchor="b" anchorCtr="0">
            <a:noAutofit/>
          </a:bodyPr>
          <a:lstStyle>
            <a:lvl1pPr marL="0" indent="0">
              <a:spcBef>
                <a:spcPts val="500"/>
              </a:spcBef>
              <a:buNone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Navn, kilde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2271-5E3D-4E06-BC0A-7C1022408CCC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09868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06056-13C4-B341-9D8B-68EA383036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527812"/>
            <a:ext cx="12192000" cy="955506"/>
          </a:xfrm>
          <a:noFill/>
        </p:spPr>
        <p:txBody>
          <a:bodyPr anchor="b" anchorCtr="0"/>
          <a:lstStyle>
            <a:lvl1pPr marL="0" indent="0" algn="ctr">
              <a:buFontTx/>
              <a:buNone/>
              <a:defRPr sz="6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Klik for at indsætte tekst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FA67884-B97F-CB46-AABC-75F5273BB9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559852"/>
            <a:ext cx="12192000" cy="955506"/>
          </a:xfrm>
          <a:noFill/>
        </p:spPr>
        <p:txBody>
          <a:bodyPr/>
          <a:lstStyle>
            <a:lvl1pPr marL="0" indent="0" algn="ctr">
              <a:buFontTx/>
              <a:buNone/>
              <a:defRPr sz="6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Klik for at indsætte tekst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593FE-D5FA-4E0E-8FFF-8F10D57A1EC1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5453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DF7CB8-A29D-FD7D-E01C-9FA290029336}"/>
              </a:ext>
            </a:extLst>
          </p:cNvPr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593043" y="992701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spcBef>
                <a:spcPts val="0"/>
              </a:spcBef>
              <a:buNone/>
              <a:defRPr sz="6000" b="1"/>
            </a:lvl1pPr>
          </a:lstStyle>
          <a:p>
            <a:pPr lvl="0"/>
            <a:r>
              <a:rPr lang="da-DK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999F43-7DCD-0386-4C37-C66F637D75F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935309" y="992701"/>
            <a:ext cx="3590534" cy="1162800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800" b="1"/>
            </a:lvl1pPr>
            <a:lvl2pPr marL="0" indent="0">
              <a:buNone/>
              <a:defRPr sz="2800" b="1"/>
            </a:lvl2pPr>
            <a:lvl3pPr marL="0" indent="0">
              <a:buNone/>
              <a:defRPr sz="2800" b="1"/>
            </a:lvl3pPr>
            <a:lvl4pPr marL="0" indent="0">
              <a:buNone/>
              <a:defRPr sz="2800" b="1"/>
            </a:lvl4pPr>
            <a:lvl5pPr marL="0" indent="0"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A0FE321-409A-CB41-0D2F-3A239A66393D}"/>
              </a:ext>
            </a:extLst>
          </p:cNvPr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6092802" y="911224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</a:lstStyle>
          <a:p>
            <a:pPr lvl="0"/>
            <a:r>
              <a:rPr lang="da-DK" dirty="0"/>
              <a:t>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85D9037-4808-3FB4-8291-164C228C83E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38265" y="911224"/>
            <a:ext cx="3705822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4F98610-1AA8-ED76-CB97-422A1761A39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272868" y="2409825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da-DK" dirty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4C99C31-A019-EB05-99AD-9B5C4892C3E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620656" y="2409825"/>
            <a:ext cx="3113087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buNone/>
              <a:defRPr sz="2800" b="1"/>
            </a:lvl2pPr>
            <a:lvl3pPr marL="0" indent="0">
              <a:buNone/>
              <a:defRPr sz="2800" b="1"/>
            </a:lvl3pPr>
            <a:lvl4pPr marL="0" indent="0">
              <a:buNone/>
              <a:defRPr sz="2800" b="1"/>
            </a:lvl4pPr>
            <a:lvl5pPr marL="0" indent="0"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A112A83-1D6E-E31B-3869-56E056FE8E0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188200" y="2970213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da-DK" dirty="0"/>
              <a:t>4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5507CD6-BB87-26DA-1CB3-C86DBC2ACD1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535988" y="2970213"/>
            <a:ext cx="3065462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EED4611-1BCD-13B0-4F45-DAEAB35290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58913" y="4498975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da-DK" dirty="0"/>
              <a:t>5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B3B6A4E6-E617-BAD1-0112-A96754231B6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814435" y="4498975"/>
            <a:ext cx="2938665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0135649F-22C1-794A-F31C-7DC6EA04B2E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72225" y="5138044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da-DK" dirty="0"/>
              <a:t>6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35999C3D-9DB2-8B28-1D0E-EDC2C950F68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20013" y="5138044"/>
            <a:ext cx="3343275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76D0-1C54-4AA2-B3C6-9EDE760637A2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4ADEF-11A6-3C5E-1BA5-4CA81A2F71C9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tekst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784342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19F3-EBEC-4665-8131-8E409DE99ADE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6C2CA-F7BC-1643-99E7-A7AF34D16F06}"/>
              </a:ext>
            </a:extLst>
          </p:cNvPr>
          <p:cNvSpPr txBox="1"/>
          <p:nvPr userDrawn="1"/>
        </p:nvSpPr>
        <p:spPr>
          <a:xfrm>
            <a:off x="-1219200" y="-222738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a-DK" sz="4800" b="1" dirty="0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392B83-0AC6-A343-9007-FC3430F06E87}"/>
              </a:ext>
            </a:extLst>
          </p:cNvPr>
          <p:cNvSpPr txBox="1"/>
          <p:nvPr userDrawn="1"/>
        </p:nvSpPr>
        <p:spPr>
          <a:xfrm>
            <a:off x="4531540" y="2322414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a-DK" sz="4800" b="1" dirty="0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ACD76-9286-81DA-B95A-33C567818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3" y="620712"/>
            <a:ext cx="11012488" cy="86485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indsætte tekst...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79DDD350-47B3-3DAF-DDC1-39725F8B959E}"/>
              </a:ext>
            </a:extLst>
          </p:cNvPr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1478044" y="1850705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D6F92D26-3C4A-BE86-A701-D767C111FE07}"/>
              </a:ext>
            </a:extLst>
          </p:cNvPr>
          <p:cNvSpPr>
            <a:spLocks noGrp="1" noChangeAspect="1"/>
          </p:cNvSpPr>
          <p:nvPr>
            <p:ph type="body" sz="quarter" idx="39" hasCustomPrompt="1"/>
          </p:nvPr>
        </p:nvSpPr>
        <p:spPr>
          <a:xfrm>
            <a:off x="5358802" y="2416707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376900F8-7802-5F50-6A9A-E75ED0B3EC0B}"/>
              </a:ext>
            </a:extLst>
          </p:cNvPr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2869616" y="3779962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246C4547-72A6-0EEC-A5AF-48DBCE377E13}"/>
              </a:ext>
            </a:extLst>
          </p:cNvPr>
          <p:cNvSpPr>
            <a:spLocks noGrp="1" noChangeAspect="1"/>
          </p:cNvSpPr>
          <p:nvPr>
            <p:ph type="body" sz="quarter" idx="41" hasCustomPrompt="1"/>
          </p:nvPr>
        </p:nvSpPr>
        <p:spPr>
          <a:xfrm>
            <a:off x="7101336" y="4168447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C0FCDE3-3080-15ED-F757-BF51628B67D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88964" y="5623418"/>
            <a:ext cx="11012486" cy="678958"/>
          </a:xfrm>
        </p:spPr>
        <p:txBody>
          <a:bodyPr anchor="b" anchorCtr="0"/>
          <a:lstStyle>
            <a:lvl1pPr marL="0" indent="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5pPr>
            <a:lvl6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6pPr>
            <a:lvl7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7pPr>
            <a:lvl8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8pPr>
            <a:lvl9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9pPr>
          </a:lstStyle>
          <a:p>
            <a:pPr lvl="0"/>
            <a:r>
              <a:rPr lang="da-DK" dirty="0"/>
              <a:t>...klik for at indsætte tekst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965C0B-FFD6-8BEB-537E-1AEDA679D666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tekst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720734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egl sto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8350" cy="68580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34" r="10628" b="7654"/>
          <a:stretch/>
        </p:blipFill>
        <p:spPr>
          <a:xfrm>
            <a:off x="1733575" y="-6016"/>
            <a:ext cx="10465859" cy="6858000"/>
          </a:xfrm>
          <a:prstGeom prst="rect">
            <a:avLst/>
          </a:prstGeom>
        </p:spPr>
      </p:pic>
      <p:sp>
        <p:nvSpPr>
          <p:cNvPr id="22" name="Titel 2"/>
          <p:cNvSpPr>
            <a:spLocks noGrp="1"/>
          </p:cNvSpPr>
          <p:nvPr>
            <p:ph type="ctrTitle" hasCustomPrompt="1"/>
          </p:nvPr>
        </p:nvSpPr>
        <p:spPr>
          <a:xfrm>
            <a:off x="0" y="691815"/>
            <a:ext cx="5959476" cy="5474035"/>
          </a:xfrm>
          <a:blipFill>
            <a:blip r:embed="rId3"/>
            <a:stretch>
              <a:fillRect/>
            </a:stretch>
          </a:blipFill>
        </p:spPr>
        <p:txBody>
          <a:bodyPr lIns="540000" tIns="468000" rIns="360000" bIns="3384000" anchor="b" anchorCtr="0">
            <a:noAutofit/>
          </a:bodyPr>
          <a:lstStyle>
            <a:lvl1pPr algn="l">
              <a:lnSpc>
                <a:spcPct val="9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master</a:t>
            </a:r>
          </a:p>
        </p:txBody>
      </p:sp>
      <p:sp>
        <p:nvSpPr>
          <p:cNvPr id="12" name="Titel 1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1020200"/>
            <a:ext cx="4946649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37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588964" y="3007285"/>
            <a:ext cx="4946648" cy="726435"/>
          </a:xfrm>
        </p:spPr>
        <p:txBody>
          <a:bodyPr rIns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/>
              <a:t>Klik for at tilføje undertitel</a:t>
            </a:r>
          </a:p>
        </p:txBody>
      </p:sp>
      <p:sp>
        <p:nvSpPr>
          <p:cNvPr id="38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53600"/>
            <a:ext cx="4946649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4" name="Pladsholder til dato 3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43EC545E-1E39-4013-A907-D4C8F3E3A8B4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Pladsholder til sidefod 4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81795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bille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9757" y="842657"/>
            <a:ext cx="11012486" cy="1141268"/>
          </a:xfrm>
        </p:spPr>
        <p:txBody>
          <a:bodyPr/>
          <a:lstStyle>
            <a:lvl1pPr>
              <a:lnSpc>
                <a:spcPct val="90000"/>
              </a:lnSpc>
              <a:defRPr sz="66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overskrift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B9D2-A192-42E6-9020-F3EAB57A6114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8" name="Pladsholder til billede 9">
            <a:extLst>
              <a:ext uri="{FF2B5EF4-FFF2-40B4-BE49-F238E27FC236}">
                <a16:creationId xmlns:a16="http://schemas.microsoft.com/office/drawing/2014/main" id="{EE1B35E0-A5B1-1748-D054-2575D7411CC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1402571">
            <a:off x="985914" y="2449156"/>
            <a:ext cx="4115489" cy="2817262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0" tIns="1080000" rIns="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9" name="Pladsholder til billede 9">
            <a:extLst>
              <a:ext uri="{FF2B5EF4-FFF2-40B4-BE49-F238E27FC236}">
                <a16:creationId xmlns:a16="http://schemas.microsoft.com/office/drawing/2014/main" id="{E815A343-B052-E851-8FDF-17976A3957D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533356">
            <a:off x="5893725" y="2510306"/>
            <a:ext cx="5462634" cy="3596788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360000" tIns="1080000" rIns="36000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F33A7-1D81-AB36-A3BB-FC35AF2B3579}"/>
              </a:ext>
            </a:extLst>
          </p:cNvPr>
          <p:cNvSpPr txBox="1"/>
          <p:nvPr userDrawn="1"/>
        </p:nvSpPr>
        <p:spPr>
          <a:xfrm>
            <a:off x="0" y="-310243"/>
            <a:ext cx="6825343" cy="31024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a-DK" sz="4800" b="1" dirty="0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3D2255-9E79-5D04-C4A9-288BF0CCD6B2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tx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tx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tx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tx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4261065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bille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49CB1-FD99-442F-B632-7502FA9A3C45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8" name="Pladsholder til billede 9">
            <a:extLst>
              <a:ext uri="{FF2B5EF4-FFF2-40B4-BE49-F238E27FC236}">
                <a16:creationId xmlns:a16="http://schemas.microsoft.com/office/drawing/2014/main" id="{EE1B35E0-A5B1-1748-D054-2575D7411CC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9757" y="2890520"/>
            <a:ext cx="3433685" cy="3403600"/>
          </a:xfrm>
          <a:solidFill>
            <a:schemeClr val="bg1">
              <a:lumMod val="6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1188000" rIns="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9" name="Pladsholder til billede 9">
            <a:extLst>
              <a:ext uri="{FF2B5EF4-FFF2-40B4-BE49-F238E27FC236}">
                <a16:creationId xmlns:a16="http://schemas.microsoft.com/office/drawing/2014/main" id="{E815A343-B052-E851-8FDF-17976A3957D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52160" y="612233"/>
            <a:ext cx="5749290" cy="5681887"/>
          </a:xfrm>
          <a:solidFill>
            <a:schemeClr val="bg1">
              <a:lumMod val="7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40000" tIns="1080000" rIns="54000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10" name="Pladsholder til billede 9">
            <a:extLst>
              <a:ext uri="{FF2B5EF4-FFF2-40B4-BE49-F238E27FC236}">
                <a16:creationId xmlns:a16="http://schemas.microsoft.com/office/drawing/2014/main" id="{43FCB96B-CD6D-B9F3-A688-74E5893485C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55041" y="1961476"/>
            <a:ext cx="2336801" cy="2294929"/>
          </a:xfrm>
          <a:solidFill>
            <a:schemeClr val="bg1">
              <a:lumMod val="8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1188000" rIns="0" anchor="ctr" anchorCtr="1"/>
          <a:lstStyle>
            <a:lvl1pPr marL="0" indent="0" algn="ctr">
              <a:buNone/>
              <a:defRPr sz="18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23C8CB-D006-2AF2-DF37-08254005FB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5" y="620713"/>
            <a:ext cx="4602877" cy="10080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for at tilføje overskrift</a:t>
            </a:r>
          </a:p>
        </p:txBody>
      </p:sp>
    </p:spTree>
    <p:extLst>
      <p:ext uri="{BB962C8B-B14F-4D97-AF65-F5344CB8AC3E}">
        <p14:creationId xmlns:p14="http://schemas.microsoft.com/office/powerpoint/2010/main" val="2905714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 billede med tekst høj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 rot="20891566">
            <a:off x="1018941" y="1976793"/>
            <a:ext cx="3832754" cy="3749640"/>
          </a:xfrm>
          <a:solidFill>
            <a:schemeClr val="tx1">
              <a:lumMod val="65000"/>
            </a:schemeClr>
          </a:solidFill>
          <a:ln w="146050" cap="flat">
            <a:solidFill>
              <a:schemeClr val="tx1"/>
            </a:solidFill>
            <a:miter lim="800000"/>
          </a:ln>
        </p:spPr>
        <p:txBody>
          <a:bodyPr lIns="0" tIns="1224000" rIns="0" anchor="ctr" anchorCtr="1"/>
          <a:lstStyle>
            <a:lvl1pPr marL="0" indent="0" algn="ctr">
              <a:buNone/>
              <a:defRPr sz="240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783580" y="2097067"/>
            <a:ext cx="5817869" cy="4205308"/>
          </a:xfrm>
        </p:spPr>
        <p:txBody>
          <a:bodyPr vert="horz" lIns="0" tIns="0" rIns="0" bIns="0" rtlCol="0">
            <a:noAutofit/>
          </a:bodyPr>
          <a:lstStyle>
            <a:lvl1pPr>
              <a:defRPr lang="da-DK" sz="3600" b="1" dirty="0" smtClean="0">
                <a:solidFill>
                  <a:schemeClr val="tx1"/>
                </a:solidFill>
              </a:defRPr>
            </a:lvl1pPr>
            <a:lvl2pPr>
              <a:defRPr lang="da-DK" sz="3200" b="1" dirty="0" smtClean="0">
                <a:solidFill>
                  <a:schemeClr val="tx1"/>
                </a:solidFill>
              </a:defRPr>
            </a:lvl2pPr>
            <a:lvl3pPr>
              <a:defRPr lang="da-DK" sz="2400" b="1" dirty="0" smtClean="0">
                <a:solidFill>
                  <a:schemeClr val="tx1"/>
                </a:solidFill>
              </a:defRPr>
            </a:lvl3pPr>
            <a:lvl4pPr>
              <a:defRPr lang="da-DK" b="1" dirty="0" smtClean="0">
                <a:solidFill>
                  <a:schemeClr val="tx1"/>
                </a:solidFill>
              </a:defRPr>
            </a:lvl4pPr>
            <a:lvl5pPr>
              <a:defRPr lang="da-DK" b="1" dirty="0">
                <a:solidFill>
                  <a:schemeClr val="tx1"/>
                </a:solidFill>
              </a:defRPr>
            </a:lvl5pPr>
            <a:lvl6pPr>
              <a:defRPr b="1">
                <a:solidFill>
                  <a:schemeClr val="tx1"/>
                </a:solidFill>
              </a:defRPr>
            </a:lvl6pPr>
            <a:lvl7pPr>
              <a:defRPr b="1">
                <a:solidFill>
                  <a:schemeClr val="tx1"/>
                </a:solidFill>
              </a:defRPr>
            </a:lvl7pPr>
            <a:lvl8pPr>
              <a:defRPr b="1">
                <a:solidFill>
                  <a:schemeClr val="tx1"/>
                </a:solidFill>
              </a:defRPr>
            </a:lvl8pPr>
            <a:lvl9pPr>
              <a:defRPr b="1">
                <a:solidFill>
                  <a:schemeClr val="tx1"/>
                </a:solidFill>
              </a:defRPr>
            </a:lvl9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6D48-5B3F-4C59-A9D8-68D0A39D6CD2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0968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t billede med tekst vens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 rot="496878">
            <a:off x="6504534" y="1615672"/>
            <a:ext cx="4653097" cy="4640373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0" tIns="1188000" rIns="0" anchor="ctr" anchorCtr="1"/>
          <a:lstStyle>
            <a:lvl1pPr marL="0" indent="0" algn="ctr">
              <a:buNone/>
              <a:defRPr sz="2400" b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CAA0-42C1-41A7-86CE-BA2D8D2C2EF0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44AE573B-1000-D841-B8B4-F92752389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11" name="Pladsholder til indhold 2">
            <a:extLst>
              <a:ext uri="{FF2B5EF4-FFF2-40B4-BE49-F238E27FC236}">
                <a16:creationId xmlns:a16="http://schemas.microsoft.com/office/drawing/2014/main" id="{9B691B69-65AA-9748-80BF-996C89344BB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8963" y="2097067"/>
            <a:ext cx="5818682" cy="4205308"/>
          </a:xfrm>
        </p:spPr>
        <p:txBody>
          <a:bodyPr vert="horz" lIns="0" tIns="0" rIns="0" bIns="0" rtlCol="0">
            <a:noAutofit/>
          </a:bodyPr>
          <a:lstStyle>
            <a:lvl1pPr>
              <a:defRPr lang="da-DK" sz="3600" b="1" dirty="0" smtClean="0">
                <a:solidFill>
                  <a:schemeClr val="bg1"/>
                </a:solidFill>
              </a:defRPr>
            </a:lvl1pPr>
            <a:lvl2pPr>
              <a:defRPr lang="da-DK" sz="3200" b="1" dirty="0" smtClean="0">
                <a:solidFill>
                  <a:schemeClr val="bg1"/>
                </a:solidFill>
              </a:defRPr>
            </a:lvl2pPr>
            <a:lvl3pPr>
              <a:defRPr lang="da-DK" sz="2400" b="1" dirty="0" smtClean="0">
                <a:solidFill>
                  <a:schemeClr val="bg1"/>
                </a:solidFill>
              </a:defRPr>
            </a:lvl3pPr>
            <a:lvl4pPr>
              <a:defRPr lang="da-DK" dirty="0" smtClean="0"/>
            </a:lvl4pPr>
            <a:lvl5pPr>
              <a:defRPr lang="da-DK" dirty="0"/>
            </a:lvl5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</p:spTree>
    <p:extLst>
      <p:ext uri="{BB962C8B-B14F-4D97-AF65-F5344CB8AC3E}">
        <p14:creationId xmlns:p14="http://schemas.microsoft.com/office/powerpoint/2010/main" val="14410657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756000"/>
            <a:ext cx="6822000" cy="1804492"/>
          </a:xfrm>
          <a:solidFill>
            <a:schemeClr val="accent1">
              <a:alpha val="99950"/>
            </a:schemeClr>
          </a:solidFill>
        </p:spPr>
        <p:txBody>
          <a:bodyPr wrap="square" lIns="252000" tIns="216000" rIns="252000" bIns="108000">
            <a:spAutoFit/>
          </a:bodyPr>
          <a:lstStyle>
            <a:lvl1pPr>
              <a:spcAft>
                <a:spcPts val="600"/>
              </a:spcAft>
              <a:defRPr sz="4800" b="1" spc="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073E-A784-466B-98E2-8BDE3F08A73A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277BB-5254-1D84-EA0B-F5AF633F0933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317485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1" y="4962214"/>
            <a:ext cx="4173870" cy="1340161"/>
          </a:xfrm>
          <a:solidFill>
            <a:schemeClr val="accent4">
              <a:alpha val="99950"/>
            </a:schemeClr>
          </a:solidFill>
        </p:spPr>
        <p:txBody>
          <a:bodyPr wrap="square" lIns="252000" tIns="108000" rIns="252000" bIns="0" anchor="t" anchorCtr="0">
            <a:spAutoFit/>
          </a:bodyPr>
          <a:lstStyle>
            <a:lvl1pPr>
              <a:defRPr sz="4000" b="1" spc="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92E9-ED6E-4E2D-9447-0E7DB3FDA12F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DB20F-CD30-3447-301A-903E5BC5BED1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20044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79450" y="4497883"/>
            <a:ext cx="6822000" cy="1804492"/>
          </a:xfrm>
          <a:solidFill>
            <a:schemeClr val="bg1">
              <a:alpha val="99950"/>
            </a:schemeClr>
          </a:solidFill>
        </p:spPr>
        <p:txBody>
          <a:bodyPr wrap="square" lIns="252000" tIns="216000" rIns="252000" bIns="108000">
            <a:spAutoFit/>
          </a:bodyPr>
          <a:lstStyle>
            <a:lvl1pPr>
              <a:defRPr sz="4800" b="1" spc="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D7C1D-A477-4C13-845F-4C5AC4DEDF20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5C28F-4EA0-040C-C6B4-A14FC010CCCE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021185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1017402"/>
            <a:ext cx="11012487" cy="917513"/>
          </a:xfrm>
          <a:solidFill>
            <a:schemeClr val="accent2">
              <a:alpha val="99950"/>
            </a:schemeClr>
          </a:solidFill>
        </p:spPr>
        <p:txBody>
          <a:bodyPr wrap="square" lIns="180000" tIns="180000" rIns="180000" bIns="180000">
            <a:spAutoFit/>
          </a:bodyPr>
          <a:lstStyle>
            <a:lvl1pPr>
              <a:defRPr sz="3600" b="1" spc="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22DB-13B5-430F-8C6F-F11F20BF0D18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58AF7-9740-8AD8-0C21-42A01D828328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717169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billede 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4161995"/>
            <a:ext cx="11012487" cy="2140380"/>
          </a:xfrm>
          <a:solidFill>
            <a:schemeClr val="bg1">
              <a:alpha val="46000"/>
            </a:schemeClr>
          </a:solidFill>
        </p:spPr>
        <p:txBody>
          <a:bodyPr wrap="square" lIns="252000" tIns="108000" rIns="252000" bIns="0">
            <a:spAutoFit/>
          </a:bodyPr>
          <a:lstStyle>
            <a:lvl1pPr algn="ctr">
              <a:defRPr sz="66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EF25-ACCC-4F90-BF7A-77B4DDE7678A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727BB-AC18-C435-CD32-52483CA4B110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bg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bg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573279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ørgsmål &amp; kommentar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8B2A5-1DCC-48EA-93B7-A2D65B200BE6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7" name="?">
            <a:extLst>
              <a:ext uri="{FF2B5EF4-FFF2-40B4-BE49-F238E27FC236}">
                <a16:creationId xmlns:a16="http://schemas.microsoft.com/office/drawing/2014/main" id="{C9382B17-B390-C8C0-F5F8-7665434C718C}"/>
              </a:ext>
            </a:extLst>
          </p:cNvPr>
          <p:cNvSpPr/>
          <p:nvPr userDrawn="1"/>
        </p:nvSpPr>
        <p:spPr>
          <a:xfrm>
            <a:off x="3642413" y="900524"/>
            <a:ext cx="4787900" cy="5558804"/>
          </a:xfrm>
          <a:prstGeom prst="rect">
            <a:avLst/>
          </a:prstGeom>
        </p:spPr>
        <p:txBody>
          <a:bodyPr wrap="square" rtlCol="0" anchor="t" anchorCtr="0">
            <a:noAutofit/>
          </a:bodyPr>
          <a:lstStyle/>
          <a:p>
            <a:pPr algn="ctr">
              <a:lnSpc>
                <a:spcPct val="83000"/>
              </a:lnSpc>
            </a:pPr>
            <a:r>
              <a:rPr lang="da-DK" sz="59500" b="1" dirty="0">
                <a:solidFill>
                  <a:schemeClr val="tx1">
                    <a:alpha val="14559"/>
                  </a:schemeClr>
                </a:solidFill>
              </a:rPr>
              <a:t>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0714F6-6F11-9826-9767-37567B1EC5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9732" y="1628776"/>
            <a:ext cx="9461718" cy="3999626"/>
          </a:xfrm>
        </p:spPr>
        <p:txBody>
          <a:bodyPr anchor="ctr" anchorCtr="0"/>
          <a:lstStyle>
            <a:lvl1pPr>
              <a:lnSpc>
                <a:spcPct val="83000"/>
              </a:lnSpc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for at tilføje tekst...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61DB2-11FB-99E1-B80B-1463133B9A24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tx1"/>
                </a:solidFill>
                <a:latin typeface="Microsoft New Tai Lue"/>
              </a:rPr>
              <a:t>Fremhæv ord </a:t>
            </a:r>
            <a:r>
              <a:rPr lang="da-DK" sz="1400" b="0" dirty="0">
                <a:solidFill>
                  <a:schemeClr val="tx1"/>
                </a:solidFill>
                <a:latin typeface="Microsoft New Tai Lue"/>
              </a:rPr>
              <a:t>i overskrift ved at bruge </a:t>
            </a:r>
            <a:r>
              <a:rPr lang="da-DK" sz="1400" b="1" dirty="0">
                <a:solidFill>
                  <a:schemeClr val="tx1"/>
                </a:solidFill>
                <a:latin typeface="Microsoft New Tai Lue"/>
              </a:rPr>
              <a:t>fed skrift</a:t>
            </a:r>
            <a:endParaRPr lang="da-DK" sz="1400" b="0" dirty="0">
              <a:solidFill>
                <a:schemeClr val="tx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02728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illede lille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1080000" tIns="360000" rIns="6408000" anchor="ctr" anchorCtr="0"/>
          <a:lstStyle>
            <a:lvl1pPr marL="0" indent="0" algn="r">
              <a:buNone/>
              <a:defRPr sz="2400" b="1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 </a:t>
            </a:r>
          </a:p>
        </p:txBody>
      </p:sp>
      <p:sp>
        <p:nvSpPr>
          <p:cNvPr id="22" name="Titel 2"/>
          <p:cNvSpPr>
            <a:spLocks noGrp="1"/>
          </p:cNvSpPr>
          <p:nvPr>
            <p:ph type="ctrTitle"/>
          </p:nvPr>
        </p:nvSpPr>
        <p:spPr>
          <a:xfrm>
            <a:off x="6243638" y="2271092"/>
            <a:ext cx="5948362" cy="3895200"/>
          </a:xfrm>
          <a:blipFill>
            <a:blip r:embed="rId3"/>
            <a:stretch>
              <a:fillRect/>
            </a:stretch>
          </a:blipFill>
        </p:spPr>
        <p:txBody>
          <a:bodyPr lIns="360000" tIns="468000" rIns="540000" bIns="2448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6622258" y="2610941"/>
            <a:ext cx="4962920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9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6622257" y="4053600"/>
            <a:ext cx="4979193" cy="899766"/>
          </a:xfrm>
        </p:spPr>
        <p:txBody>
          <a:bodyPr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E5195FB-CC23-4662-BC95-6C4057FF490E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29679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uger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 userDrawn="1"/>
        </p:nvSpPr>
        <p:spPr>
          <a:xfrm>
            <a:off x="588964" y="613649"/>
            <a:ext cx="11012486" cy="8799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a-DK" sz="3000" dirty="0">
                <a:solidFill>
                  <a:schemeClr val="tx1"/>
                </a:solidFill>
              </a:rPr>
              <a:t>Brugerguide</a:t>
            </a:r>
            <a:r>
              <a:rPr lang="da-DK" baseline="0" dirty="0">
                <a:solidFill>
                  <a:schemeClr val="tx1"/>
                </a:solidFill>
              </a:rPr>
              <a:t> </a:t>
            </a:r>
            <a:r>
              <a:rPr lang="da-DK" sz="1800" baseline="0" dirty="0">
                <a:solidFill>
                  <a:schemeClr val="tx1"/>
                </a:solidFill>
              </a:rPr>
              <a:t>– </a:t>
            </a:r>
            <a:r>
              <a:rPr lang="da-DK" sz="1800" dirty="0">
                <a:solidFill>
                  <a:schemeClr val="tx1"/>
                </a:solidFill>
              </a:rPr>
              <a:t>Slet, før du færdiggør din</a:t>
            </a:r>
            <a:r>
              <a:rPr lang="da-DK" sz="1800" baseline="0" dirty="0">
                <a:solidFill>
                  <a:schemeClr val="tx1"/>
                </a:solidFill>
              </a:rPr>
              <a:t> </a:t>
            </a:r>
            <a:r>
              <a:rPr lang="da-DK" sz="1800" dirty="0">
                <a:solidFill>
                  <a:schemeClr val="tx1"/>
                </a:solidFill>
              </a:rPr>
              <a:t>præsentation</a:t>
            </a:r>
          </a:p>
        </p:txBody>
      </p:sp>
      <p:sp>
        <p:nvSpPr>
          <p:cNvPr id="48" name="Text Box 48"/>
          <p:cNvSpPr txBox="1">
            <a:spLocks noChangeArrowheads="1"/>
          </p:cNvSpPr>
          <p:nvPr userDrawn="1"/>
        </p:nvSpPr>
        <p:spPr bwMode="auto">
          <a:xfrm>
            <a:off x="587376" y="1640495"/>
            <a:ext cx="1750290" cy="384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KU-skabeloner til PowerPoint</a:t>
            </a:r>
            <a:b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Når du åbner PowerPoint på din KU-pc, åbner en skabelon i 16:9-format og med dansk KU-logo.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Når du klikker på KU-fanen i værktøjslinjen, kan du via knappen ”Vælg Skabelon” vælge mellem skabeloner</a:t>
            </a:r>
          </a:p>
          <a:p>
            <a:pPr marL="88900" lvl="0" indent="-88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på henholdsvis dansk og engelsk </a:t>
            </a:r>
          </a:p>
          <a:p>
            <a:pPr marL="88900" lvl="0" indent="-88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 ”fuld” eller ”lille” version (i den fulde version ser du et eksempel på hver diastype i venstrespalten)</a:t>
            </a:r>
          </a:p>
          <a:p>
            <a:pPr marL="88900" lvl="0" indent="-88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/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samt en demopræsentation med indsat tekst på engelsk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Hvis du bruger en ”fuld” version, skal du slette de dias, du ikke vil bruge.</a:t>
            </a:r>
            <a:b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Mac-brugere m.fl. kan hente PowerPoint-skabelonerne på</a:t>
            </a:r>
            <a:r>
              <a:rPr lang="da-DK" sz="800" baseline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sz="800" dirty="0">
                <a:solidFill>
                  <a:schemeClr val="accent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www.designguide.ku.dk/skabeloner/powerpoint/</a:t>
            </a:r>
            <a:br>
              <a:rPr lang="da-DK" sz="800" dirty="0">
                <a:solidFill>
                  <a:schemeClr val="accent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</a:br>
            <a:r>
              <a:rPr lang="da-DK" sz="800" dirty="0">
                <a:solidFill>
                  <a:schemeClr val="accent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praesentationer/</a:t>
            </a:r>
            <a:endParaRPr lang="da-DK" sz="800" dirty="0">
              <a:solidFill>
                <a:schemeClr val="accent4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Text Box 48"/>
          <p:cNvSpPr txBox="1">
            <a:spLocks noChangeArrowheads="1"/>
          </p:cNvSpPr>
          <p:nvPr userDrawn="1"/>
        </p:nvSpPr>
        <p:spPr bwMode="auto">
          <a:xfrm>
            <a:off x="2576655" y="4237555"/>
            <a:ext cx="1755548" cy="176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Indsæt  din enheds navn (fx institut), sidenummer og dato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Vælg </a:t>
            </a: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Indsæt 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 topmenuen 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Vælg </a:t>
            </a: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Sidehoved og Sidefod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Udfyld felterne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4. Vælg </a:t>
            </a: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Anvend på alle 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eller </a:t>
            </a:r>
            <a:r>
              <a:rPr lang="da-DK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Anvend</a:t>
            </a: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hvis det kun skal være på et enkelt dias/slide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da-DK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Oplysningerne placeres i højre side af den grå topbjælke.</a:t>
            </a:r>
          </a:p>
        </p:txBody>
      </p:sp>
      <p:sp>
        <p:nvSpPr>
          <p:cNvPr id="50" name="Text Box 48"/>
          <p:cNvSpPr txBox="1">
            <a:spLocks noChangeArrowheads="1"/>
          </p:cNvSpPr>
          <p:nvPr userDrawn="1"/>
        </p:nvSpPr>
        <p:spPr bwMode="auto">
          <a:xfrm>
            <a:off x="587375" y="5678667"/>
            <a:ext cx="18995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Lav nyt dias/slide (hhv. 2010- + 2013- og 2016-version) </a:t>
            </a:r>
            <a:b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da-DK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på </a:t>
            </a: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Startside/Hjem</a:t>
            </a:r>
          </a:p>
        </p:txBody>
      </p:sp>
      <p:pic>
        <p:nvPicPr>
          <p:cNvPr id="51" name="Billede 40"/>
          <p:cNvPicPr>
            <a:picLocks noChangeAspect="1"/>
          </p:cNvPicPr>
          <p:nvPr userDrawn="1"/>
        </p:nvPicPr>
        <p:blipFill rotWithShape="1">
          <a:blip r:embed="rId3"/>
          <a:srcRect l="36944" r="2272" b="69429"/>
          <a:stretch/>
        </p:blipFill>
        <p:spPr>
          <a:xfrm>
            <a:off x="4157637" y="2940574"/>
            <a:ext cx="395416" cy="126627"/>
          </a:xfrm>
          <a:prstGeom prst="rect">
            <a:avLst/>
          </a:prstGeom>
        </p:spPr>
      </p:pic>
      <p:sp>
        <p:nvSpPr>
          <p:cNvPr id="52" name="Text Box 48"/>
          <p:cNvSpPr txBox="1">
            <a:spLocks noChangeArrowheads="1"/>
          </p:cNvSpPr>
          <p:nvPr userDrawn="1"/>
        </p:nvSpPr>
        <p:spPr bwMode="auto">
          <a:xfrm>
            <a:off x="2587038" y="2582327"/>
            <a:ext cx="1624241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Diastype</a:t>
            </a:r>
            <a:b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da-DK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på </a:t>
            </a: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Startside/Hjem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da-DK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da-DK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</a:t>
            </a:r>
            <a:r>
              <a:rPr lang="da-DK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Layout</a:t>
            </a:r>
            <a:r>
              <a:rPr lang="da-DK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for at ændre dit nuværende dias/slide til et alternativt layout</a:t>
            </a:r>
          </a:p>
        </p:txBody>
      </p:sp>
      <p:sp>
        <p:nvSpPr>
          <p:cNvPr id="53" name="Text Box 48"/>
          <p:cNvSpPr txBox="1">
            <a:spLocks noChangeArrowheads="1"/>
          </p:cNvSpPr>
          <p:nvPr userDrawn="1"/>
        </p:nvSpPr>
        <p:spPr bwMode="auto">
          <a:xfrm>
            <a:off x="2576655" y="3571524"/>
            <a:ext cx="16346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Skrift</a:t>
            </a:r>
            <a:br>
              <a:rPr lang="da-DK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da-DK" altLang="da-DK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KU Anvender skriften Microsoft New Tai Lue i PowerPoint.</a:t>
            </a:r>
            <a:endParaRPr lang="da-DK" altLang="da-DK" sz="8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54" name="Text Box 48"/>
          <p:cNvSpPr txBox="1">
            <a:spLocks noChangeArrowheads="1"/>
          </p:cNvSpPr>
          <p:nvPr userDrawn="1"/>
        </p:nvSpPr>
        <p:spPr bwMode="auto">
          <a:xfrm>
            <a:off x="4739114" y="1627125"/>
            <a:ext cx="1634624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Gitter- og hjælpelinjer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For at se gitter- og hjælpelinjer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Klik på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Vis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Vælg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Gitterlinjer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og/eller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For at etablere flere gitter- og hjælpelinjer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Før musen over en eksisterende hjælpelinje og klik på linjen (koordinater på linjen vises)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Hold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CTRL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nede, mens du flytter placeringen af den eksisterende linje (tilføjer en ny)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Tip: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Tryk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Alt + F9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for hurtig visning af hjælpelinjer</a:t>
            </a:r>
          </a:p>
        </p:txBody>
      </p:sp>
      <p:sp>
        <p:nvSpPr>
          <p:cNvPr id="55" name="Text Box 48"/>
          <p:cNvSpPr txBox="1">
            <a:spLocks noChangeArrowheads="1"/>
          </p:cNvSpPr>
          <p:nvPr userDrawn="1"/>
        </p:nvSpPr>
        <p:spPr bwMode="auto">
          <a:xfrm>
            <a:off x="4728822" y="4141417"/>
            <a:ext cx="1634624" cy="192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Indsæt billede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På layouts med billedholder: Klik på ikon og vælg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Indsæt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Teksten ”Klik her, hvis du vil udskifte billedet” bliver ikke vist i din præsentation. 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Du kan hente KU-billeder, som er tilpasset og minimeret til 16:9-format via dette link:</a:t>
            </a:r>
            <a:b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da-DK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4"/>
              </a:rPr>
              <a:t>https://image.ku.dk/shared/hWmEPPfgximErBNWW58CxRIZfLkOMC9n</a:t>
            </a:r>
            <a:endParaRPr lang="da-DK" sz="800" b="0" noProof="1">
              <a:solidFill>
                <a:schemeClr val="accent4"/>
              </a:solidFill>
              <a:latin typeface="+mj-lt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Vælg slideshow-visning for at gøre linket aktivt.</a:t>
            </a:r>
          </a:p>
        </p:txBody>
      </p:sp>
      <p:sp>
        <p:nvSpPr>
          <p:cNvPr id="56" name="Text Box 48"/>
          <p:cNvSpPr txBox="1">
            <a:spLocks noChangeArrowheads="1"/>
          </p:cNvSpPr>
          <p:nvPr userDrawn="1"/>
        </p:nvSpPr>
        <p:spPr bwMode="auto">
          <a:xfrm>
            <a:off x="6691561" y="1640495"/>
            <a:ext cx="163462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Billedstørrelser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De optimale billedstørrelser 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16:9-format: 1.500 x 818 pixels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Gem billederne i 72 dpi og i ”jpg-medium-kvalitet”</a:t>
            </a:r>
          </a:p>
        </p:txBody>
      </p:sp>
      <p:sp>
        <p:nvSpPr>
          <p:cNvPr id="57" name="Text Box 48"/>
          <p:cNvSpPr txBox="1">
            <a:spLocks noChangeArrowheads="1"/>
          </p:cNvSpPr>
          <p:nvPr userDrawn="1"/>
        </p:nvSpPr>
        <p:spPr bwMode="auto">
          <a:xfrm>
            <a:off x="6691561" y="2720006"/>
            <a:ext cx="1634624" cy="192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Beskær billede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. Klik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Beskær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for at ændre billedets fokus/størrelse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Ønsker du at skalere billedet, så hold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SHIFT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-knappen nede, mens du trækker i billedets hjørner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3.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Højreklik på billedet og vælg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Placer bagerst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Tip: 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Hvis du sletter billedet og indsætter et nyt, kan billedet lægge sig foran tekst og grafik. Hvis dette sker, skal du vælge billedet, højreklikke og vælge </a:t>
            </a:r>
            <a:r>
              <a:rPr lang="da-DK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Placer bagerst</a:t>
            </a:r>
          </a:p>
        </p:txBody>
      </p:sp>
      <p:sp>
        <p:nvSpPr>
          <p:cNvPr id="58" name="Text Box 48"/>
          <p:cNvSpPr txBox="1">
            <a:spLocks noChangeArrowheads="1"/>
          </p:cNvSpPr>
          <p:nvPr userDrawn="1"/>
        </p:nvSpPr>
        <p:spPr bwMode="auto">
          <a:xfrm>
            <a:off x="6691561" y="4765322"/>
            <a:ext cx="1634624" cy="88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Skabelonens farver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Du kan vælge mellem en række farver til baggrunde og grafer.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Højreklik på den flade, du vil skifte farve på, og derefter malerbøtte-ikonet (Fyldfarve til figur)</a:t>
            </a:r>
          </a:p>
        </p:txBody>
      </p:sp>
      <p:sp>
        <p:nvSpPr>
          <p:cNvPr id="59" name="Text Box 48"/>
          <p:cNvSpPr txBox="1">
            <a:spLocks noChangeArrowheads="1"/>
          </p:cNvSpPr>
          <p:nvPr userDrawn="1"/>
        </p:nvSpPr>
        <p:spPr bwMode="auto">
          <a:xfrm>
            <a:off x="6691561" y="5815137"/>
            <a:ext cx="16346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Mere information</a:t>
            </a:r>
            <a:br>
              <a:rPr lang="da-DK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</a:t>
            </a:r>
            <a:r>
              <a:rPr lang="da-DK" sz="800" b="0" baseline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designguiden</a:t>
            </a:r>
            <a:r>
              <a:rPr lang="da-DK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på</a:t>
            </a:r>
            <a:br>
              <a:rPr lang="da-DK" sz="800" b="0" baseline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da-DK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2"/>
              </a:rPr>
              <a:t>www.designguide.ku.dk/skabeloner/powerpoint/</a:t>
            </a:r>
            <a:br>
              <a:rPr lang="da-DK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2"/>
              </a:rPr>
            </a:br>
            <a:r>
              <a:rPr lang="da-DK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2"/>
              </a:rPr>
              <a:t>praesentationer/</a:t>
            </a:r>
            <a:endParaRPr lang="da-DK" sz="800" b="0" noProof="1">
              <a:solidFill>
                <a:schemeClr val="accent4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0" name="Billede 2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268044" y="4201412"/>
            <a:ext cx="257327" cy="275280"/>
          </a:xfrm>
          <a:prstGeom prst="rect">
            <a:avLst/>
          </a:prstGeom>
        </p:spPr>
      </p:pic>
      <p:pic>
        <p:nvPicPr>
          <p:cNvPr id="61" name="Billede 3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223538" y="2795378"/>
            <a:ext cx="288708" cy="275280"/>
          </a:xfrm>
          <a:prstGeom prst="rect">
            <a:avLst/>
          </a:prstGeom>
        </p:spPr>
      </p:pic>
      <p:pic>
        <p:nvPicPr>
          <p:cNvPr id="62" name="Billede 3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41826" y="3187789"/>
            <a:ext cx="223122" cy="228843"/>
          </a:xfrm>
          <a:prstGeom prst="rect">
            <a:avLst/>
          </a:prstGeom>
        </p:spPr>
      </p:pic>
      <p:sp>
        <p:nvSpPr>
          <p:cNvPr id="63" name="Text Box 48"/>
          <p:cNvSpPr txBox="1">
            <a:spLocks noChangeArrowheads="1"/>
          </p:cNvSpPr>
          <p:nvPr userDrawn="1"/>
        </p:nvSpPr>
        <p:spPr bwMode="auto">
          <a:xfrm>
            <a:off x="2564067" y="1666128"/>
            <a:ext cx="176813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da-DK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da-DK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Under knappen </a:t>
            </a:r>
            <a:r>
              <a:rPr lang="da-DK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Nyt dias/Nyt slide</a:t>
            </a:r>
            <a:r>
              <a:rPr lang="da-DK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 Klik på øverste del af knappen for at oprette i et dias/slide magen til det markerede. Klik på nederste del for at se et udvalg af mulige layoutvalg</a:t>
            </a:r>
            <a:endParaRPr lang="da-DK" altLang="da-DK" sz="8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64" name="Billede 39"/>
          <p:cNvPicPr>
            <a:picLocks noChangeAspect="1"/>
          </p:cNvPicPr>
          <p:nvPr userDrawn="1"/>
        </p:nvPicPr>
        <p:blipFill rotWithShape="1">
          <a:blip r:embed="rId3"/>
          <a:srcRect l="2931" r="60888"/>
          <a:stretch/>
        </p:blipFill>
        <p:spPr>
          <a:xfrm>
            <a:off x="4231619" y="1844048"/>
            <a:ext cx="235367" cy="418987"/>
          </a:xfrm>
          <a:prstGeom prst="rect">
            <a:avLst/>
          </a:prstGeom>
        </p:spPr>
      </p:pic>
      <p:sp>
        <p:nvSpPr>
          <p:cNvPr id="65" name="Freeform 10"/>
          <p:cNvSpPr>
            <a:spLocks noChangeAspect="1"/>
          </p:cNvSpPr>
          <p:nvPr userDrawn="1"/>
        </p:nvSpPr>
        <p:spPr>
          <a:xfrm rot="19800000">
            <a:off x="4404080" y="1900198"/>
            <a:ext cx="69672" cy="124351"/>
          </a:xfrm>
          <a:custGeom>
            <a:avLst/>
            <a:gdLst>
              <a:gd name="connsiteX0" fmla="*/ 381342 w 762684"/>
              <a:gd name="connsiteY0" fmla="*/ 0 h 1361254"/>
              <a:gd name="connsiteX1" fmla="*/ 762684 w 762684"/>
              <a:gd name="connsiteY1" fmla="*/ 823784 h 1361254"/>
              <a:gd name="connsiteX2" fmla="*/ 459602 w 762684"/>
              <a:gd name="connsiteY2" fmla="*/ 823784 h 1361254"/>
              <a:gd name="connsiteX3" fmla="*/ 459601 w 762684"/>
              <a:gd name="connsiteY3" fmla="*/ 1282994 h 1361254"/>
              <a:gd name="connsiteX4" fmla="*/ 381341 w 762684"/>
              <a:gd name="connsiteY4" fmla="*/ 1361254 h 1361254"/>
              <a:gd name="connsiteX5" fmla="*/ 381342 w 762684"/>
              <a:gd name="connsiteY5" fmla="*/ 1361253 h 1361254"/>
              <a:gd name="connsiteX6" fmla="*/ 303082 w 762684"/>
              <a:gd name="connsiteY6" fmla="*/ 1282993 h 1361254"/>
              <a:gd name="connsiteX7" fmla="*/ 303082 w 762684"/>
              <a:gd name="connsiteY7" fmla="*/ 823784 h 1361254"/>
              <a:gd name="connsiteX8" fmla="*/ 0 w 762684"/>
              <a:gd name="connsiteY8" fmla="*/ 823784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81342 w 762684"/>
              <a:gd name="connsiteY10" fmla="*/ 0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16886 w 762684"/>
              <a:gd name="connsiteY10" fmla="*/ 123104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6550 w 762684"/>
              <a:gd name="connsiteY10" fmla="*/ 91149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6550 w 762684"/>
              <a:gd name="connsiteY10" fmla="*/ 91149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19866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48840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34 h 1361288"/>
              <a:gd name="connsiteX1" fmla="*/ 425041 w 762684"/>
              <a:gd name="connsiteY1" fmla="*/ 27274 h 1361288"/>
              <a:gd name="connsiteX2" fmla="*/ 762684 w 762684"/>
              <a:gd name="connsiteY2" fmla="*/ 823818 h 1361288"/>
              <a:gd name="connsiteX3" fmla="*/ 459602 w 762684"/>
              <a:gd name="connsiteY3" fmla="*/ 823818 h 1361288"/>
              <a:gd name="connsiteX4" fmla="*/ 459601 w 762684"/>
              <a:gd name="connsiteY4" fmla="*/ 1283028 h 1361288"/>
              <a:gd name="connsiteX5" fmla="*/ 381341 w 762684"/>
              <a:gd name="connsiteY5" fmla="*/ 1361288 h 1361288"/>
              <a:gd name="connsiteX6" fmla="*/ 381342 w 762684"/>
              <a:gd name="connsiteY6" fmla="*/ 1361287 h 1361288"/>
              <a:gd name="connsiteX7" fmla="*/ 303082 w 762684"/>
              <a:gd name="connsiteY7" fmla="*/ 1283027 h 1361288"/>
              <a:gd name="connsiteX8" fmla="*/ 303082 w 762684"/>
              <a:gd name="connsiteY8" fmla="*/ 823818 h 1361288"/>
              <a:gd name="connsiteX9" fmla="*/ 0 w 762684"/>
              <a:gd name="connsiteY9" fmla="*/ 823818 h 1361288"/>
              <a:gd name="connsiteX10" fmla="*/ 334092 w 762684"/>
              <a:gd name="connsiteY10" fmla="*/ 27275 h 1361288"/>
              <a:gd name="connsiteX11" fmla="*/ 381342 w 762684"/>
              <a:gd name="connsiteY11" fmla="*/ 34 h 1361288"/>
              <a:gd name="connsiteX0" fmla="*/ 381342 w 762684"/>
              <a:gd name="connsiteY0" fmla="*/ 269 h 1361523"/>
              <a:gd name="connsiteX1" fmla="*/ 425041 w 762684"/>
              <a:gd name="connsiteY1" fmla="*/ 27509 h 1361523"/>
              <a:gd name="connsiteX2" fmla="*/ 762684 w 762684"/>
              <a:gd name="connsiteY2" fmla="*/ 824053 h 1361523"/>
              <a:gd name="connsiteX3" fmla="*/ 459602 w 762684"/>
              <a:gd name="connsiteY3" fmla="*/ 824053 h 1361523"/>
              <a:gd name="connsiteX4" fmla="*/ 459601 w 762684"/>
              <a:gd name="connsiteY4" fmla="*/ 1283263 h 1361523"/>
              <a:gd name="connsiteX5" fmla="*/ 381341 w 762684"/>
              <a:gd name="connsiteY5" fmla="*/ 1361523 h 1361523"/>
              <a:gd name="connsiteX6" fmla="*/ 381342 w 762684"/>
              <a:gd name="connsiteY6" fmla="*/ 1361522 h 1361523"/>
              <a:gd name="connsiteX7" fmla="*/ 303082 w 762684"/>
              <a:gd name="connsiteY7" fmla="*/ 1283262 h 1361523"/>
              <a:gd name="connsiteX8" fmla="*/ 303082 w 762684"/>
              <a:gd name="connsiteY8" fmla="*/ 824053 h 1361523"/>
              <a:gd name="connsiteX9" fmla="*/ 0 w 762684"/>
              <a:gd name="connsiteY9" fmla="*/ 824053 h 1361523"/>
              <a:gd name="connsiteX10" fmla="*/ 334092 w 762684"/>
              <a:gd name="connsiteY10" fmla="*/ 27510 h 1361523"/>
              <a:gd name="connsiteX11" fmla="*/ 381342 w 762684"/>
              <a:gd name="connsiteY11" fmla="*/ 269 h 1361523"/>
              <a:gd name="connsiteX0" fmla="*/ 381342 w 762684"/>
              <a:gd name="connsiteY0" fmla="*/ 414 h 1361668"/>
              <a:gd name="connsiteX1" fmla="*/ 425041 w 762684"/>
              <a:gd name="connsiteY1" fmla="*/ 27654 h 1361668"/>
              <a:gd name="connsiteX2" fmla="*/ 762684 w 762684"/>
              <a:gd name="connsiteY2" fmla="*/ 824198 h 1361668"/>
              <a:gd name="connsiteX3" fmla="*/ 459602 w 762684"/>
              <a:gd name="connsiteY3" fmla="*/ 824198 h 1361668"/>
              <a:gd name="connsiteX4" fmla="*/ 459601 w 762684"/>
              <a:gd name="connsiteY4" fmla="*/ 1283408 h 1361668"/>
              <a:gd name="connsiteX5" fmla="*/ 381341 w 762684"/>
              <a:gd name="connsiteY5" fmla="*/ 1361668 h 1361668"/>
              <a:gd name="connsiteX6" fmla="*/ 381342 w 762684"/>
              <a:gd name="connsiteY6" fmla="*/ 1361667 h 1361668"/>
              <a:gd name="connsiteX7" fmla="*/ 303082 w 762684"/>
              <a:gd name="connsiteY7" fmla="*/ 1283407 h 1361668"/>
              <a:gd name="connsiteX8" fmla="*/ 303082 w 762684"/>
              <a:gd name="connsiteY8" fmla="*/ 824198 h 1361668"/>
              <a:gd name="connsiteX9" fmla="*/ 0 w 762684"/>
              <a:gd name="connsiteY9" fmla="*/ 824198 h 1361668"/>
              <a:gd name="connsiteX10" fmla="*/ 334092 w 762684"/>
              <a:gd name="connsiteY10" fmla="*/ 27655 h 1361668"/>
              <a:gd name="connsiteX11" fmla="*/ 381342 w 762684"/>
              <a:gd name="connsiteY11" fmla="*/ 414 h 1361668"/>
              <a:gd name="connsiteX0" fmla="*/ 381342 w 762684"/>
              <a:gd name="connsiteY0" fmla="*/ 414 h 1361668"/>
              <a:gd name="connsiteX1" fmla="*/ 425041 w 762684"/>
              <a:gd name="connsiteY1" fmla="*/ 27654 h 1361668"/>
              <a:gd name="connsiteX2" fmla="*/ 762684 w 762684"/>
              <a:gd name="connsiteY2" fmla="*/ 824198 h 1361668"/>
              <a:gd name="connsiteX3" fmla="*/ 459602 w 762684"/>
              <a:gd name="connsiteY3" fmla="*/ 824198 h 1361668"/>
              <a:gd name="connsiteX4" fmla="*/ 459601 w 762684"/>
              <a:gd name="connsiteY4" fmla="*/ 1283408 h 1361668"/>
              <a:gd name="connsiteX5" fmla="*/ 381341 w 762684"/>
              <a:gd name="connsiteY5" fmla="*/ 1361668 h 1361668"/>
              <a:gd name="connsiteX6" fmla="*/ 381342 w 762684"/>
              <a:gd name="connsiteY6" fmla="*/ 1361667 h 1361668"/>
              <a:gd name="connsiteX7" fmla="*/ 303082 w 762684"/>
              <a:gd name="connsiteY7" fmla="*/ 1283407 h 1361668"/>
              <a:gd name="connsiteX8" fmla="*/ 303082 w 762684"/>
              <a:gd name="connsiteY8" fmla="*/ 824198 h 1361668"/>
              <a:gd name="connsiteX9" fmla="*/ 0 w 762684"/>
              <a:gd name="connsiteY9" fmla="*/ 824198 h 1361668"/>
              <a:gd name="connsiteX10" fmla="*/ 334092 w 762684"/>
              <a:gd name="connsiteY10" fmla="*/ 27655 h 1361668"/>
              <a:gd name="connsiteX11" fmla="*/ 381342 w 762684"/>
              <a:gd name="connsiteY11" fmla="*/ 414 h 1361668"/>
              <a:gd name="connsiteX0" fmla="*/ 381342 w 762684"/>
              <a:gd name="connsiteY0" fmla="*/ 18 h 1361272"/>
              <a:gd name="connsiteX1" fmla="*/ 425041 w 762684"/>
              <a:gd name="connsiteY1" fmla="*/ 27258 h 1361272"/>
              <a:gd name="connsiteX2" fmla="*/ 762684 w 762684"/>
              <a:gd name="connsiteY2" fmla="*/ 823802 h 1361272"/>
              <a:gd name="connsiteX3" fmla="*/ 459602 w 762684"/>
              <a:gd name="connsiteY3" fmla="*/ 823802 h 1361272"/>
              <a:gd name="connsiteX4" fmla="*/ 459601 w 762684"/>
              <a:gd name="connsiteY4" fmla="*/ 1283012 h 1361272"/>
              <a:gd name="connsiteX5" fmla="*/ 381341 w 762684"/>
              <a:gd name="connsiteY5" fmla="*/ 1361272 h 1361272"/>
              <a:gd name="connsiteX6" fmla="*/ 381342 w 762684"/>
              <a:gd name="connsiteY6" fmla="*/ 1361271 h 1361272"/>
              <a:gd name="connsiteX7" fmla="*/ 303082 w 762684"/>
              <a:gd name="connsiteY7" fmla="*/ 1283011 h 1361272"/>
              <a:gd name="connsiteX8" fmla="*/ 303082 w 762684"/>
              <a:gd name="connsiteY8" fmla="*/ 823802 h 1361272"/>
              <a:gd name="connsiteX9" fmla="*/ 0 w 762684"/>
              <a:gd name="connsiteY9" fmla="*/ 823802 h 1361272"/>
              <a:gd name="connsiteX10" fmla="*/ 334092 w 762684"/>
              <a:gd name="connsiteY10" fmla="*/ 27259 h 1361272"/>
              <a:gd name="connsiteX11" fmla="*/ 381342 w 762684"/>
              <a:gd name="connsiteY11" fmla="*/ 18 h 1361272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6750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2684" h="1361254">
                <a:moveTo>
                  <a:pt x="381342" y="0"/>
                </a:moveTo>
                <a:cubicBezTo>
                  <a:pt x="395908" y="1387"/>
                  <a:pt x="412184" y="3630"/>
                  <a:pt x="426750" y="27240"/>
                </a:cubicBezTo>
                <a:lnTo>
                  <a:pt x="762684" y="823784"/>
                </a:lnTo>
                <a:lnTo>
                  <a:pt x="459602" y="823784"/>
                </a:lnTo>
                <a:cubicBezTo>
                  <a:pt x="459602" y="976854"/>
                  <a:pt x="459601" y="1129924"/>
                  <a:pt x="459601" y="1282994"/>
                </a:cubicBezTo>
                <a:cubicBezTo>
                  <a:pt x="459601" y="1326216"/>
                  <a:pt x="424563" y="1361254"/>
                  <a:pt x="381341" y="1361254"/>
                </a:cubicBezTo>
                <a:lnTo>
                  <a:pt x="381342" y="1361253"/>
                </a:lnTo>
                <a:cubicBezTo>
                  <a:pt x="338120" y="1361253"/>
                  <a:pt x="303082" y="1326215"/>
                  <a:pt x="303082" y="1282993"/>
                </a:cubicBezTo>
                <a:lnTo>
                  <a:pt x="303082" y="823784"/>
                </a:lnTo>
                <a:lnTo>
                  <a:pt x="0" y="823784"/>
                </a:lnTo>
                <a:lnTo>
                  <a:pt x="334092" y="27241"/>
                </a:lnTo>
                <a:cubicBezTo>
                  <a:pt x="343005" y="9615"/>
                  <a:pt x="366447" y="533"/>
                  <a:pt x="381342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6" name="Freeform 10"/>
          <p:cNvSpPr>
            <a:spLocks noChangeAspect="1"/>
          </p:cNvSpPr>
          <p:nvPr userDrawn="1"/>
        </p:nvSpPr>
        <p:spPr>
          <a:xfrm rot="19800000">
            <a:off x="4416414" y="2138150"/>
            <a:ext cx="69672" cy="124351"/>
          </a:xfrm>
          <a:custGeom>
            <a:avLst/>
            <a:gdLst>
              <a:gd name="connsiteX0" fmla="*/ 381342 w 762684"/>
              <a:gd name="connsiteY0" fmla="*/ 0 h 1361254"/>
              <a:gd name="connsiteX1" fmla="*/ 762684 w 762684"/>
              <a:gd name="connsiteY1" fmla="*/ 823784 h 1361254"/>
              <a:gd name="connsiteX2" fmla="*/ 459602 w 762684"/>
              <a:gd name="connsiteY2" fmla="*/ 823784 h 1361254"/>
              <a:gd name="connsiteX3" fmla="*/ 459601 w 762684"/>
              <a:gd name="connsiteY3" fmla="*/ 1282994 h 1361254"/>
              <a:gd name="connsiteX4" fmla="*/ 381341 w 762684"/>
              <a:gd name="connsiteY4" fmla="*/ 1361254 h 1361254"/>
              <a:gd name="connsiteX5" fmla="*/ 381342 w 762684"/>
              <a:gd name="connsiteY5" fmla="*/ 1361253 h 1361254"/>
              <a:gd name="connsiteX6" fmla="*/ 303082 w 762684"/>
              <a:gd name="connsiteY6" fmla="*/ 1282993 h 1361254"/>
              <a:gd name="connsiteX7" fmla="*/ 303082 w 762684"/>
              <a:gd name="connsiteY7" fmla="*/ 823784 h 1361254"/>
              <a:gd name="connsiteX8" fmla="*/ 0 w 762684"/>
              <a:gd name="connsiteY8" fmla="*/ 823784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81342 w 762684"/>
              <a:gd name="connsiteY10" fmla="*/ 0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16886 w 762684"/>
              <a:gd name="connsiteY10" fmla="*/ 123104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100982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6550 w 762684"/>
              <a:gd name="connsiteY10" fmla="*/ 91149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6550 w 762684"/>
              <a:gd name="connsiteY10" fmla="*/ 91149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19866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48840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34 h 1361288"/>
              <a:gd name="connsiteX1" fmla="*/ 425041 w 762684"/>
              <a:gd name="connsiteY1" fmla="*/ 27274 h 1361288"/>
              <a:gd name="connsiteX2" fmla="*/ 762684 w 762684"/>
              <a:gd name="connsiteY2" fmla="*/ 823818 h 1361288"/>
              <a:gd name="connsiteX3" fmla="*/ 459602 w 762684"/>
              <a:gd name="connsiteY3" fmla="*/ 823818 h 1361288"/>
              <a:gd name="connsiteX4" fmla="*/ 459601 w 762684"/>
              <a:gd name="connsiteY4" fmla="*/ 1283028 h 1361288"/>
              <a:gd name="connsiteX5" fmla="*/ 381341 w 762684"/>
              <a:gd name="connsiteY5" fmla="*/ 1361288 h 1361288"/>
              <a:gd name="connsiteX6" fmla="*/ 381342 w 762684"/>
              <a:gd name="connsiteY6" fmla="*/ 1361287 h 1361288"/>
              <a:gd name="connsiteX7" fmla="*/ 303082 w 762684"/>
              <a:gd name="connsiteY7" fmla="*/ 1283027 h 1361288"/>
              <a:gd name="connsiteX8" fmla="*/ 303082 w 762684"/>
              <a:gd name="connsiteY8" fmla="*/ 823818 h 1361288"/>
              <a:gd name="connsiteX9" fmla="*/ 0 w 762684"/>
              <a:gd name="connsiteY9" fmla="*/ 823818 h 1361288"/>
              <a:gd name="connsiteX10" fmla="*/ 334092 w 762684"/>
              <a:gd name="connsiteY10" fmla="*/ 27275 h 1361288"/>
              <a:gd name="connsiteX11" fmla="*/ 381342 w 762684"/>
              <a:gd name="connsiteY11" fmla="*/ 34 h 1361288"/>
              <a:gd name="connsiteX0" fmla="*/ 381342 w 762684"/>
              <a:gd name="connsiteY0" fmla="*/ 269 h 1361523"/>
              <a:gd name="connsiteX1" fmla="*/ 425041 w 762684"/>
              <a:gd name="connsiteY1" fmla="*/ 27509 h 1361523"/>
              <a:gd name="connsiteX2" fmla="*/ 762684 w 762684"/>
              <a:gd name="connsiteY2" fmla="*/ 824053 h 1361523"/>
              <a:gd name="connsiteX3" fmla="*/ 459602 w 762684"/>
              <a:gd name="connsiteY3" fmla="*/ 824053 h 1361523"/>
              <a:gd name="connsiteX4" fmla="*/ 459601 w 762684"/>
              <a:gd name="connsiteY4" fmla="*/ 1283263 h 1361523"/>
              <a:gd name="connsiteX5" fmla="*/ 381341 w 762684"/>
              <a:gd name="connsiteY5" fmla="*/ 1361523 h 1361523"/>
              <a:gd name="connsiteX6" fmla="*/ 381342 w 762684"/>
              <a:gd name="connsiteY6" fmla="*/ 1361522 h 1361523"/>
              <a:gd name="connsiteX7" fmla="*/ 303082 w 762684"/>
              <a:gd name="connsiteY7" fmla="*/ 1283262 h 1361523"/>
              <a:gd name="connsiteX8" fmla="*/ 303082 w 762684"/>
              <a:gd name="connsiteY8" fmla="*/ 824053 h 1361523"/>
              <a:gd name="connsiteX9" fmla="*/ 0 w 762684"/>
              <a:gd name="connsiteY9" fmla="*/ 824053 h 1361523"/>
              <a:gd name="connsiteX10" fmla="*/ 334092 w 762684"/>
              <a:gd name="connsiteY10" fmla="*/ 27510 h 1361523"/>
              <a:gd name="connsiteX11" fmla="*/ 381342 w 762684"/>
              <a:gd name="connsiteY11" fmla="*/ 269 h 1361523"/>
              <a:gd name="connsiteX0" fmla="*/ 381342 w 762684"/>
              <a:gd name="connsiteY0" fmla="*/ 414 h 1361668"/>
              <a:gd name="connsiteX1" fmla="*/ 425041 w 762684"/>
              <a:gd name="connsiteY1" fmla="*/ 27654 h 1361668"/>
              <a:gd name="connsiteX2" fmla="*/ 762684 w 762684"/>
              <a:gd name="connsiteY2" fmla="*/ 824198 h 1361668"/>
              <a:gd name="connsiteX3" fmla="*/ 459602 w 762684"/>
              <a:gd name="connsiteY3" fmla="*/ 824198 h 1361668"/>
              <a:gd name="connsiteX4" fmla="*/ 459601 w 762684"/>
              <a:gd name="connsiteY4" fmla="*/ 1283408 h 1361668"/>
              <a:gd name="connsiteX5" fmla="*/ 381341 w 762684"/>
              <a:gd name="connsiteY5" fmla="*/ 1361668 h 1361668"/>
              <a:gd name="connsiteX6" fmla="*/ 381342 w 762684"/>
              <a:gd name="connsiteY6" fmla="*/ 1361667 h 1361668"/>
              <a:gd name="connsiteX7" fmla="*/ 303082 w 762684"/>
              <a:gd name="connsiteY7" fmla="*/ 1283407 h 1361668"/>
              <a:gd name="connsiteX8" fmla="*/ 303082 w 762684"/>
              <a:gd name="connsiteY8" fmla="*/ 824198 h 1361668"/>
              <a:gd name="connsiteX9" fmla="*/ 0 w 762684"/>
              <a:gd name="connsiteY9" fmla="*/ 824198 h 1361668"/>
              <a:gd name="connsiteX10" fmla="*/ 334092 w 762684"/>
              <a:gd name="connsiteY10" fmla="*/ 27655 h 1361668"/>
              <a:gd name="connsiteX11" fmla="*/ 381342 w 762684"/>
              <a:gd name="connsiteY11" fmla="*/ 414 h 1361668"/>
              <a:gd name="connsiteX0" fmla="*/ 381342 w 762684"/>
              <a:gd name="connsiteY0" fmla="*/ 414 h 1361668"/>
              <a:gd name="connsiteX1" fmla="*/ 425041 w 762684"/>
              <a:gd name="connsiteY1" fmla="*/ 27654 h 1361668"/>
              <a:gd name="connsiteX2" fmla="*/ 762684 w 762684"/>
              <a:gd name="connsiteY2" fmla="*/ 824198 h 1361668"/>
              <a:gd name="connsiteX3" fmla="*/ 459602 w 762684"/>
              <a:gd name="connsiteY3" fmla="*/ 824198 h 1361668"/>
              <a:gd name="connsiteX4" fmla="*/ 459601 w 762684"/>
              <a:gd name="connsiteY4" fmla="*/ 1283408 h 1361668"/>
              <a:gd name="connsiteX5" fmla="*/ 381341 w 762684"/>
              <a:gd name="connsiteY5" fmla="*/ 1361668 h 1361668"/>
              <a:gd name="connsiteX6" fmla="*/ 381342 w 762684"/>
              <a:gd name="connsiteY6" fmla="*/ 1361667 h 1361668"/>
              <a:gd name="connsiteX7" fmla="*/ 303082 w 762684"/>
              <a:gd name="connsiteY7" fmla="*/ 1283407 h 1361668"/>
              <a:gd name="connsiteX8" fmla="*/ 303082 w 762684"/>
              <a:gd name="connsiteY8" fmla="*/ 824198 h 1361668"/>
              <a:gd name="connsiteX9" fmla="*/ 0 w 762684"/>
              <a:gd name="connsiteY9" fmla="*/ 824198 h 1361668"/>
              <a:gd name="connsiteX10" fmla="*/ 334092 w 762684"/>
              <a:gd name="connsiteY10" fmla="*/ 27655 h 1361668"/>
              <a:gd name="connsiteX11" fmla="*/ 381342 w 762684"/>
              <a:gd name="connsiteY11" fmla="*/ 414 h 1361668"/>
              <a:gd name="connsiteX0" fmla="*/ 381342 w 762684"/>
              <a:gd name="connsiteY0" fmla="*/ 18 h 1361272"/>
              <a:gd name="connsiteX1" fmla="*/ 425041 w 762684"/>
              <a:gd name="connsiteY1" fmla="*/ 27258 h 1361272"/>
              <a:gd name="connsiteX2" fmla="*/ 762684 w 762684"/>
              <a:gd name="connsiteY2" fmla="*/ 823802 h 1361272"/>
              <a:gd name="connsiteX3" fmla="*/ 459602 w 762684"/>
              <a:gd name="connsiteY3" fmla="*/ 823802 h 1361272"/>
              <a:gd name="connsiteX4" fmla="*/ 459601 w 762684"/>
              <a:gd name="connsiteY4" fmla="*/ 1283012 h 1361272"/>
              <a:gd name="connsiteX5" fmla="*/ 381341 w 762684"/>
              <a:gd name="connsiteY5" fmla="*/ 1361272 h 1361272"/>
              <a:gd name="connsiteX6" fmla="*/ 381342 w 762684"/>
              <a:gd name="connsiteY6" fmla="*/ 1361271 h 1361272"/>
              <a:gd name="connsiteX7" fmla="*/ 303082 w 762684"/>
              <a:gd name="connsiteY7" fmla="*/ 1283011 h 1361272"/>
              <a:gd name="connsiteX8" fmla="*/ 303082 w 762684"/>
              <a:gd name="connsiteY8" fmla="*/ 823802 h 1361272"/>
              <a:gd name="connsiteX9" fmla="*/ 0 w 762684"/>
              <a:gd name="connsiteY9" fmla="*/ 823802 h 1361272"/>
              <a:gd name="connsiteX10" fmla="*/ 334092 w 762684"/>
              <a:gd name="connsiteY10" fmla="*/ 27259 h 1361272"/>
              <a:gd name="connsiteX11" fmla="*/ 381342 w 762684"/>
              <a:gd name="connsiteY11" fmla="*/ 18 h 1361272"/>
              <a:gd name="connsiteX0" fmla="*/ 381342 w 762684"/>
              <a:gd name="connsiteY0" fmla="*/ 0 h 1361254"/>
              <a:gd name="connsiteX1" fmla="*/ 425041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  <a:gd name="connsiteX0" fmla="*/ 381342 w 762684"/>
              <a:gd name="connsiteY0" fmla="*/ 0 h 1361254"/>
              <a:gd name="connsiteX1" fmla="*/ 426750 w 762684"/>
              <a:gd name="connsiteY1" fmla="*/ 27240 h 1361254"/>
              <a:gd name="connsiteX2" fmla="*/ 762684 w 762684"/>
              <a:gd name="connsiteY2" fmla="*/ 823784 h 1361254"/>
              <a:gd name="connsiteX3" fmla="*/ 459602 w 762684"/>
              <a:gd name="connsiteY3" fmla="*/ 823784 h 1361254"/>
              <a:gd name="connsiteX4" fmla="*/ 459601 w 762684"/>
              <a:gd name="connsiteY4" fmla="*/ 1282994 h 1361254"/>
              <a:gd name="connsiteX5" fmla="*/ 381341 w 762684"/>
              <a:gd name="connsiteY5" fmla="*/ 1361254 h 1361254"/>
              <a:gd name="connsiteX6" fmla="*/ 381342 w 762684"/>
              <a:gd name="connsiteY6" fmla="*/ 1361253 h 1361254"/>
              <a:gd name="connsiteX7" fmla="*/ 303082 w 762684"/>
              <a:gd name="connsiteY7" fmla="*/ 1282993 h 1361254"/>
              <a:gd name="connsiteX8" fmla="*/ 303082 w 762684"/>
              <a:gd name="connsiteY8" fmla="*/ 823784 h 1361254"/>
              <a:gd name="connsiteX9" fmla="*/ 0 w 762684"/>
              <a:gd name="connsiteY9" fmla="*/ 823784 h 1361254"/>
              <a:gd name="connsiteX10" fmla="*/ 334092 w 762684"/>
              <a:gd name="connsiteY10" fmla="*/ 27241 h 1361254"/>
              <a:gd name="connsiteX11" fmla="*/ 381342 w 762684"/>
              <a:gd name="connsiteY11" fmla="*/ 0 h 136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2684" h="1361254">
                <a:moveTo>
                  <a:pt x="381342" y="0"/>
                </a:moveTo>
                <a:cubicBezTo>
                  <a:pt x="395908" y="1387"/>
                  <a:pt x="412184" y="3630"/>
                  <a:pt x="426750" y="27240"/>
                </a:cubicBezTo>
                <a:lnTo>
                  <a:pt x="762684" y="823784"/>
                </a:lnTo>
                <a:lnTo>
                  <a:pt x="459602" y="823784"/>
                </a:lnTo>
                <a:cubicBezTo>
                  <a:pt x="459602" y="976854"/>
                  <a:pt x="459601" y="1129924"/>
                  <a:pt x="459601" y="1282994"/>
                </a:cubicBezTo>
                <a:cubicBezTo>
                  <a:pt x="459601" y="1326216"/>
                  <a:pt x="424563" y="1361254"/>
                  <a:pt x="381341" y="1361254"/>
                </a:cubicBezTo>
                <a:lnTo>
                  <a:pt x="381342" y="1361253"/>
                </a:lnTo>
                <a:cubicBezTo>
                  <a:pt x="338120" y="1361253"/>
                  <a:pt x="303082" y="1326215"/>
                  <a:pt x="303082" y="1282993"/>
                </a:cubicBezTo>
                <a:lnTo>
                  <a:pt x="303082" y="823784"/>
                </a:lnTo>
                <a:lnTo>
                  <a:pt x="0" y="823784"/>
                </a:lnTo>
                <a:lnTo>
                  <a:pt x="334092" y="27241"/>
                </a:lnTo>
                <a:cubicBezTo>
                  <a:pt x="343005" y="9615"/>
                  <a:pt x="366447" y="533"/>
                  <a:pt x="381342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22" name="Pladsholder til dato 3" hidden="1">
            <a:extLst>
              <a:ext uri="{FF2B5EF4-FFF2-40B4-BE49-F238E27FC236}">
                <a16:creationId xmlns:a16="http://schemas.microsoft.com/office/drawing/2014/main" id="{79C6BA40-0A49-7673-45A9-7C4D3541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FA96AD4B-435A-4D0A-87A0-F4000646B7B6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23" name="Pladsholder til sidefod 4" hidden="1">
            <a:extLst>
              <a:ext uri="{FF2B5EF4-FFF2-40B4-BE49-F238E27FC236}">
                <a16:creationId xmlns:a16="http://schemas.microsoft.com/office/drawing/2014/main" id="{F4D4719E-1E3F-B75D-AF75-C575C79D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24" name="Pladsholder til slidenummer 5" hidden="1">
            <a:extLst>
              <a:ext uri="{FF2B5EF4-FFF2-40B4-BE49-F238E27FC236}">
                <a16:creationId xmlns:a16="http://schemas.microsoft.com/office/drawing/2014/main" id="{9434FDBC-E923-AFC0-E942-C9567245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027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billede stor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1080000" tIns="360000" rIns="6408000" anchor="ctr" anchorCtr="0"/>
          <a:lstStyle>
            <a:lvl1pPr marL="0" indent="0" algn="r">
              <a:buNone/>
              <a:defRPr sz="2400" b="1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 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9210F5A1-BA4C-C241-930B-E24AB0E14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638" y="691815"/>
            <a:ext cx="5948362" cy="5474035"/>
          </a:xfrm>
          <a:blipFill>
            <a:blip r:embed="rId3"/>
            <a:stretch>
              <a:fillRect/>
            </a:stretch>
          </a:blipFill>
        </p:spPr>
        <p:txBody>
          <a:bodyPr lIns="360000" tIns="468000" rIns="540000" bIns="3384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2" name="Pladsholder til tekst 14">
            <a:extLst>
              <a:ext uri="{FF2B5EF4-FFF2-40B4-BE49-F238E27FC236}">
                <a16:creationId xmlns:a16="http://schemas.microsoft.com/office/drawing/2014/main" id="{7AF680B5-5F7B-7C42-BF08-E9B604FEDF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22257" y="4053600"/>
            <a:ext cx="4979193" cy="899766"/>
          </a:xfrm>
        </p:spPr>
        <p:txBody>
          <a:bodyPr rIns="0">
            <a:noAutofit/>
          </a:bodyPr>
          <a:lstStyle>
            <a:lvl1pPr marL="0" indent="0">
              <a:spcBef>
                <a:spcPts val="0"/>
              </a:spcBef>
              <a:buNone/>
              <a:defRPr sz="1800" b="0" i="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13" name="Undertitel 2">
            <a:extLst>
              <a:ext uri="{FF2B5EF4-FFF2-40B4-BE49-F238E27FC236}">
                <a16:creationId xmlns:a16="http://schemas.microsoft.com/office/drawing/2014/main" id="{E8639E81-1331-644F-9855-3A9C253754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22257" y="3007285"/>
            <a:ext cx="4979193" cy="72643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/>
              <a:t>Klik for at tilføje undertitel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B7A6A120-00EE-3144-9AB3-0695A4240B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22257" y="1020200"/>
            <a:ext cx="4977606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10" name="Pladsholder til dato 3" hidden="1">
            <a:extLst>
              <a:ext uri="{FF2B5EF4-FFF2-40B4-BE49-F238E27FC236}">
                <a16:creationId xmlns:a16="http://schemas.microsoft.com/office/drawing/2014/main" id="{5D6F800E-E8DB-D1E9-A292-CDCB828E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850C8D61-CF2F-4293-9A1F-6B0C79C373C6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15" name="Pladsholder til sidefod 4" hidden="1">
            <a:extLst>
              <a:ext uri="{FF2B5EF4-FFF2-40B4-BE49-F238E27FC236}">
                <a16:creationId xmlns:a16="http://schemas.microsoft.com/office/drawing/2014/main" id="{75F96715-1FD5-51ED-7CC1-42E30D08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6" name="Pladsholder til slidenummer 5" hidden="1">
            <a:extLst>
              <a:ext uri="{FF2B5EF4-FFF2-40B4-BE49-F238E27FC236}">
                <a16:creationId xmlns:a16="http://schemas.microsoft.com/office/drawing/2014/main" id="{FF7B57F8-B201-8F25-4597-86F1EE0A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098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illede lille venst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lIns="6408000" tIns="360000" rIns="72000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a-DK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 Klik på ikonet, hvis du vil indsætte et billede</a:t>
            </a:r>
          </a:p>
        </p:txBody>
      </p:sp>
      <p:sp>
        <p:nvSpPr>
          <p:cNvPr id="22" name="Titel 2"/>
          <p:cNvSpPr>
            <a:spLocks noGrp="1"/>
          </p:cNvSpPr>
          <p:nvPr>
            <p:ph type="ctrTitle"/>
          </p:nvPr>
        </p:nvSpPr>
        <p:spPr>
          <a:xfrm>
            <a:off x="0" y="2271092"/>
            <a:ext cx="5959476" cy="3895200"/>
          </a:xfrm>
          <a:blipFill>
            <a:blip r:embed="rId2"/>
            <a:stretch>
              <a:fillRect/>
            </a:stretch>
          </a:blipFill>
        </p:spPr>
        <p:txBody>
          <a:bodyPr lIns="540000" tIns="468000" rIns="360000" bIns="2340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9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2610941"/>
            <a:ext cx="4946649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26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42705"/>
            <a:ext cx="4983162" cy="899766"/>
          </a:xfrm>
        </p:spPr>
        <p:txBody>
          <a:bodyPr rIns="0"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10" name="Pladsholder til dato 3" hidden="1">
            <a:extLst>
              <a:ext uri="{FF2B5EF4-FFF2-40B4-BE49-F238E27FC236}">
                <a16:creationId xmlns:a16="http://schemas.microsoft.com/office/drawing/2014/main" id="{1570F19F-11E9-F8A1-DCD4-0B2BD422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34D99FEB-2FC3-4FA6-9F36-280592A4EBA0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11" name="Pladsholder til sidefod 4" hidden="1">
            <a:extLst>
              <a:ext uri="{FF2B5EF4-FFF2-40B4-BE49-F238E27FC236}">
                <a16:creationId xmlns:a16="http://schemas.microsoft.com/office/drawing/2014/main" id="{B7D930ED-6F01-0E90-6740-D9E50AA5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2" name="Pladsholder til slidenummer 5" hidden="1">
            <a:extLst>
              <a:ext uri="{FF2B5EF4-FFF2-40B4-BE49-F238E27FC236}">
                <a16:creationId xmlns:a16="http://schemas.microsoft.com/office/drawing/2014/main" id="{ADD5A7A0-1930-6FDD-F270-B46368D3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780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illede stor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lIns="6408000" tIns="360000" rIns="720000" anchor="ctr" anchorCtr="0"/>
          <a:lstStyle>
            <a:lvl1pPr marL="0" indent="0" algn="l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 Klik på ikonet, hvis du vil indsætte et billede</a:t>
            </a:r>
          </a:p>
        </p:txBody>
      </p:sp>
      <p:sp>
        <p:nvSpPr>
          <p:cNvPr id="2" name="Titel 2"/>
          <p:cNvSpPr>
            <a:spLocks noGrp="1"/>
          </p:cNvSpPr>
          <p:nvPr>
            <p:ph type="ctrTitle"/>
          </p:nvPr>
        </p:nvSpPr>
        <p:spPr>
          <a:xfrm>
            <a:off x="0" y="691815"/>
            <a:ext cx="5959476" cy="5474035"/>
          </a:xfrm>
          <a:blipFill>
            <a:blip r:embed="rId2"/>
            <a:stretch>
              <a:fillRect/>
            </a:stretch>
          </a:blipFill>
        </p:spPr>
        <p:txBody>
          <a:bodyPr lIns="540000" tIns="468000" rIns="360000" bIns="3384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2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1020200"/>
            <a:ext cx="4946649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Klik for at tilføje titel</a:t>
            </a:r>
          </a:p>
        </p:txBody>
      </p:sp>
      <p:sp>
        <p:nvSpPr>
          <p:cNvPr id="9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588962" y="3007285"/>
            <a:ext cx="4946649" cy="726435"/>
          </a:xfrm>
        </p:spPr>
        <p:txBody>
          <a:bodyPr rIns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/>
              <a:t>Klik for at tilføje undertitel</a:t>
            </a:r>
          </a:p>
        </p:txBody>
      </p:sp>
      <p:sp>
        <p:nvSpPr>
          <p:cNvPr id="11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2" y="4053600"/>
            <a:ext cx="4946650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da-DK" dirty="0"/>
              <a:t>Navn på oplægsholder, KU-enhed, sted og dato</a:t>
            </a:r>
          </a:p>
        </p:txBody>
      </p:sp>
      <p:sp>
        <p:nvSpPr>
          <p:cNvPr id="13" name="Pladsholder til dato 3" hidden="1">
            <a:extLst>
              <a:ext uri="{FF2B5EF4-FFF2-40B4-BE49-F238E27FC236}">
                <a16:creationId xmlns:a16="http://schemas.microsoft.com/office/drawing/2014/main" id="{B280A661-856C-E622-1331-CDB60AB0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A255E55A-4CBD-4745-9CAA-603B15E40F2A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14" name="Pladsholder til sidefod 4" hidden="1">
            <a:extLst>
              <a:ext uri="{FF2B5EF4-FFF2-40B4-BE49-F238E27FC236}">
                <a16:creationId xmlns:a16="http://schemas.microsoft.com/office/drawing/2014/main" id="{82F7776B-57AF-971B-A75B-223AFE26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5" name="Pladsholder til slidenummer 5" hidden="1">
            <a:extLst>
              <a:ext uri="{FF2B5EF4-FFF2-40B4-BE49-F238E27FC236}">
                <a16:creationId xmlns:a16="http://schemas.microsoft.com/office/drawing/2014/main" id="{EFF41101-1901-1836-D8DB-6C08E169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2908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620714"/>
            <a:ext cx="11012488" cy="863599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588963" y="1628775"/>
            <a:ext cx="11012488" cy="46736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 marL="719138" indent="0">
              <a:buNone/>
              <a:defRPr/>
            </a:lvl4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9685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og to indholdsobjekt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4"/>
            <a:ext cx="11012486" cy="865186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1628775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>
              <a:defRPr lang="da-DK" b="0" i="0" baseline="0" dirty="0" smtClean="0"/>
            </a:lvl4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 hasCustomPrompt="1"/>
          </p:nvPr>
        </p:nvSpPr>
        <p:spPr>
          <a:xfrm>
            <a:off x="6246000" y="1628776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 marL="719138" indent="0">
              <a:buNone/>
              <a:defRPr lang="da-DK" dirty="0" smtClean="0"/>
            </a:lvl4pPr>
            <a:lvl5pPr>
              <a:defRPr lang="da-DK" dirty="0"/>
            </a:lvl5pPr>
            <a:lvl8pPr marL="719138" indent="0">
              <a:buNone/>
              <a:defRPr/>
            </a:lvl8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4B7A-445E-4B32-AE33-AE6AFA618291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4967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4" userDrawn="1">
          <p15:clr>
            <a:srgbClr val="F26B43"/>
          </p15:clr>
        </p15:guide>
        <p15:guide id="2" pos="3746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dhold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6244651" y="1628775"/>
            <a:ext cx="5356800" cy="4672800"/>
          </a:xfrm>
          <a:solidFill>
            <a:schemeClr val="bg1">
              <a:lumMod val="75000"/>
            </a:schemeClr>
          </a:solidFill>
        </p:spPr>
        <p:txBody>
          <a:bodyPr lIns="360000" tIns="1080000" rIns="360000" anchor="ctr" anchorCtr="0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da-DK" dirty="0"/>
              <a:t>Klik på ikonet, hvis du vil indsætte et billede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da-DK" dirty="0"/>
              <a:t>Klik for at tilføje overskrift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1628775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>
              <a:defRPr lang="da-DK" dirty="0" smtClean="0"/>
            </a:lvl4pPr>
            <a:lvl5pPr>
              <a:defRPr lang="da-DK" dirty="0"/>
            </a:lvl5pPr>
          </a:lstStyle>
          <a:p>
            <a:pPr lvl="0"/>
            <a:r>
              <a:rPr lang="da-DK" dirty="0"/>
              <a:t>Klik for at indsætte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B346-6D22-4E2E-9D8A-0DE526CBF6C5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1778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588965" y="620714"/>
            <a:ext cx="11012486" cy="8648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a-DK" dirty="0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88964" y="1628775"/>
            <a:ext cx="11012487" cy="4673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4</a:t>
            </a:r>
          </a:p>
          <a:p>
            <a:pPr lvl="4"/>
            <a:r>
              <a:rPr lang="da-DK" dirty="0"/>
              <a:t>5</a:t>
            </a:r>
          </a:p>
          <a:p>
            <a:pPr lvl="5"/>
            <a:r>
              <a:rPr lang="da-DK" dirty="0"/>
              <a:t>6</a:t>
            </a:r>
          </a:p>
          <a:p>
            <a:pPr lvl="6"/>
            <a:r>
              <a:rPr lang="da-DK" dirty="0"/>
              <a:t>7</a:t>
            </a:r>
          </a:p>
          <a:p>
            <a:pPr lvl="7"/>
            <a:r>
              <a:rPr lang="da-DK" dirty="0"/>
              <a:t>8</a:t>
            </a:r>
          </a:p>
          <a:p>
            <a:pPr lvl="8"/>
            <a:r>
              <a:rPr lang="da-DK" dirty="0"/>
              <a:t>9</a:t>
            </a:r>
          </a:p>
        </p:txBody>
      </p:sp>
      <p:sp>
        <p:nvSpPr>
          <p:cNvPr id="10" name="Rectangle 19">
            <a:extLst>
              <a:ext uri="{FF2B5EF4-FFF2-40B4-BE49-F238E27FC236}">
                <a16:creationId xmlns:a16="http://schemas.microsoft.com/office/drawing/2014/main" id="{AF5BBBEC-8DDA-37BC-3B1E-5DB781A5DDC2}"/>
              </a:ext>
            </a:extLst>
          </p:cNvPr>
          <p:cNvSpPr/>
          <p:nvPr userDrawn="1"/>
        </p:nvSpPr>
        <p:spPr>
          <a:xfrm>
            <a:off x="0" y="0"/>
            <a:ext cx="12192000" cy="332655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EEEFEE">
                  <a:alpha val="92941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2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9" name="Picture 27"/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98" y="96467"/>
            <a:ext cx="2346641" cy="159521"/>
          </a:xfrm>
          <a:prstGeom prst="rect">
            <a:avLst/>
          </a:prstGeom>
        </p:spPr>
      </p:pic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236495" y="85745"/>
            <a:ext cx="6981162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11219691" y="85745"/>
            <a:ext cx="381759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fld id="{091A926C-488A-4E3E-9C21-57CAA120E114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10329111" y="85745"/>
            <a:ext cx="814976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fld id="{7A056A0C-BA80-48B5-9C35-4A96F80DBB77}" type="datetime1">
              <a:rPr lang="da-DK" smtClean="0"/>
              <a:t>12-12-2023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362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9" r:id="rId2"/>
    <p:sldLayoutId id="2147483671" r:id="rId3"/>
    <p:sldLayoutId id="2147483701" r:id="rId4"/>
    <p:sldLayoutId id="2147483674" r:id="rId5"/>
    <p:sldLayoutId id="2147483670" r:id="rId6"/>
    <p:sldLayoutId id="2147483660" r:id="rId7"/>
    <p:sldLayoutId id="2147483662" r:id="rId8"/>
    <p:sldLayoutId id="2147483684" r:id="rId9"/>
    <p:sldLayoutId id="2147483685" r:id="rId10"/>
    <p:sldLayoutId id="2147483664" r:id="rId11"/>
    <p:sldLayoutId id="2147483665" r:id="rId12"/>
    <p:sldLayoutId id="2147483689" r:id="rId13"/>
    <p:sldLayoutId id="2147483702" r:id="rId14"/>
    <p:sldLayoutId id="2147483703" r:id="rId15"/>
    <p:sldLayoutId id="2147483694" r:id="rId16"/>
    <p:sldLayoutId id="2147483692" r:id="rId17"/>
    <p:sldLayoutId id="2147483691" r:id="rId18"/>
    <p:sldLayoutId id="2147483697" r:id="rId19"/>
    <p:sldLayoutId id="2147483704" r:id="rId20"/>
    <p:sldLayoutId id="2147483705" r:id="rId21"/>
    <p:sldLayoutId id="2147483695" r:id="rId22"/>
    <p:sldLayoutId id="2147483698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693" r:id="rId29"/>
    <p:sldLayoutId id="2147483688" r:id="rId30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b="0" i="0" kern="1200" spc="60" baseline="0">
          <a:solidFill>
            <a:schemeClr val="accent1"/>
          </a:solidFill>
          <a:latin typeface="+mj-lt"/>
          <a:ea typeface="Open Sans Extrabold" panose="020B0606030504020204" pitchFamily="34" charset="0"/>
          <a:cs typeface="Microsoft New Tai Lue" panose="020B0502040204020203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lang="da-DK" sz="24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1pPr>
      <a:lvl2pPr marL="719138" marR="0" indent="-358775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da-DK" sz="20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2pPr>
      <a:lvl3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3pPr>
      <a:lvl4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4pPr>
      <a:lvl5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5pPr>
      <a:lvl6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6pPr>
      <a:lvl7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7pPr>
      <a:lvl8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8pPr>
      <a:lvl9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391" userDrawn="1">
          <p15:clr>
            <a:srgbClr val="F26B43"/>
          </p15:clr>
        </p15:guide>
        <p15:guide id="4" orient="horz" pos="935" userDrawn="1">
          <p15:clr>
            <a:srgbClr val="F26B43"/>
          </p15:clr>
        </p15:guide>
        <p15:guide id="5" pos="371" userDrawn="1">
          <p15:clr>
            <a:srgbClr val="F26B43"/>
          </p15:clr>
        </p15:guide>
        <p15:guide id="6" pos="7308" userDrawn="1">
          <p15:clr>
            <a:srgbClr val="F26B43"/>
          </p15:clr>
        </p15:guide>
        <p15:guide id="7" orient="horz" pos="1026" userDrawn="1">
          <p15:clr>
            <a:srgbClr val="F26B43"/>
          </p15:clr>
        </p15:guide>
        <p15:guide id="8" orient="horz" pos="39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0C77-06A3-6776-F9EC-A1146E141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58165"/>
            <a:ext cx="8094494" cy="529067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DEF45-0065-5D82-3D0B-D65F60D7B5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8963" y="1446548"/>
            <a:ext cx="6549592" cy="1109335"/>
          </a:xfrm>
        </p:spPr>
        <p:txBody>
          <a:bodyPr/>
          <a:lstStyle/>
          <a:p>
            <a:r>
              <a:rPr lang="en-GB" dirty="0" err="1"/>
              <a:t>Udvikling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Cloud-</a:t>
            </a:r>
            <a:r>
              <a:rPr lang="en-GB" dirty="0" err="1"/>
              <a:t>baserede</a:t>
            </a:r>
            <a:r>
              <a:rPr lang="en-GB" dirty="0"/>
              <a:t> </a:t>
            </a:r>
            <a:r>
              <a:rPr lang="en-GB" dirty="0" err="1"/>
              <a:t>Sundheds</a:t>
            </a:r>
            <a:r>
              <a:rPr lang="en-GB" dirty="0"/>
              <a:t>-apps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31E31-5B1D-BFA8-F698-8158C3C15C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8963" y="3402352"/>
            <a:ext cx="4946649" cy="899766"/>
          </a:xfrm>
        </p:spPr>
        <p:txBody>
          <a:bodyPr/>
          <a:lstStyle/>
          <a:p>
            <a:r>
              <a:rPr lang="en-GB" dirty="0"/>
              <a:t>13.12.2023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Thomas Hildebrandt, Tilman Zuckmantel</a:t>
            </a:r>
          </a:p>
          <a:p>
            <a:r>
              <a:rPr lang="en-GB" dirty="0"/>
              <a:t>Software, Data, People &amp; Society</a:t>
            </a:r>
          </a:p>
          <a:p>
            <a:r>
              <a:rPr lang="en-GB" dirty="0" err="1"/>
              <a:t>Datalogisk</a:t>
            </a:r>
            <a:r>
              <a:rPr lang="en-GB" dirty="0"/>
              <a:t> </a:t>
            </a:r>
            <a:r>
              <a:rPr lang="en-GB" dirty="0" err="1"/>
              <a:t>Institut</a:t>
            </a:r>
            <a:r>
              <a:rPr lang="en-GB" dirty="0"/>
              <a:t> </a:t>
            </a:r>
            <a:r>
              <a:rPr lang="en-GB" dirty="0" err="1"/>
              <a:t>Københavns</a:t>
            </a:r>
            <a:r>
              <a:rPr lang="en-GB" dirty="0"/>
              <a:t> </a:t>
            </a:r>
            <a:r>
              <a:rPr lang="en-GB" dirty="0" err="1"/>
              <a:t>Universitet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15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3C28-3A39-45A0-CD93-238F538A8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can agree on a contract now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72B77-687B-8554-B33C-B11AA13C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CA17A-0C8B-5452-0CB2-9654FB4D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10</a:t>
            </a:fld>
            <a:endParaRPr lang="da-DK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20213EB-0B7B-51E7-41E2-C76ACFA2D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513" y="2112019"/>
            <a:ext cx="7451387" cy="70788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__</a:t>
            </a:r>
            <a:r>
              <a:rPr kumimoji="0" lang="da-DK" altLang="da-DK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name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__ ==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'__</a:t>
            </a:r>
            <a:r>
              <a:rPr kumimoji="0" lang="da-DK" altLang="da-DK" sz="2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main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__'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a-DK" altLang="da-DK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animals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list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[Animal] = [Dog(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"vov"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 Cat(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da-DK" altLang="da-DK" sz="2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miau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 Dog(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"VOOOOOV"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)]</a:t>
            </a:r>
            <a:endParaRPr kumimoji="0" lang="da-DK" alt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E754FD-49A6-2683-0392-39CF4A66309C}"/>
              </a:ext>
            </a:extLst>
          </p:cNvPr>
          <p:cNvSpPr txBox="1"/>
          <p:nvPr/>
        </p:nvSpPr>
        <p:spPr>
          <a:xfrm>
            <a:off x="2461098" y="3628417"/>
            <a:ext cx="7615867" cy="738664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400" b="0" dirty="0">
                <a:solidFill>
                  <a:schemeClr val="tx1"/>
                </a:solidFill>
                <a:latin typeface="+mn-lt"/>
              </a:rPr>
              <a:t>Every member of this List is guaranteed to be an Animal,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400" dirty="0"/>
              <a:t>	=&gt; And, thus, contains the properties</a:t>
            </a:r>
            <a:endParaRPr lang="en-GB" sz="2400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E29406-A086-9488-82EC-0516DCF525EA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4319081" y="2819905"/>
            <a:ext cx="1949951" cy="80851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75BABD6C-3178-E365-573C-1F8794B50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513" y="4467707"/>
            <a:ext cx="3202467" cy="70788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 </a:t>
            </a:r>
            <a:r>
              <a:rPr kumimoji="0" lang="da-DK" altLang="da-DK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animals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a-DK" altLang="da-DK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a.make_sound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())</a:t>
            </a:r>
            <a:endParaRPr kumimoji="0" lang="da-DK" alt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72FE52-83FC-A6D8-CD71-75D7397C96FA}"/>
              </a:ext>
            </a:extLst>
          </p:cNvPr>
          <p:cNvSpPr txBox="1"/>
          <p:nvPr/>
        </p:nvSpPr>
        <p:spPr>
          <a:xfrm>
            <a:off x="2461097" y="5453333"/>
            <a:ext cx="6769482" cy="738664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400" b="0" dirty="0">
                <a:solidFill>
                  <a:schemeClr val="tx1"/>
                </a:solidFill>
                <a:latin typeface="+mn-lt"/>
              </a:rPr>
              <a:t>We can iterate through the list and we know</a:t>
            </a:r>
            <a:br>
              <a:rPr lang="en-GB" sz="2400" b="0" dirty="0">
                <a:solidFill>
                  <a:schemeClr val="tx1"/>
                </a:solidFill>
                <a:latin typeface="+mn-lt"/>
              </a:rPr>
            </a:br>
            <a:r>
              <a:rPr lang="en-GB" sz="2400" b="0" dirty="0">
                <a:solidFill>
                  <a:schemeClr val="tx1"/>
                </a:solidFill>
                <a:latin typeface="+mn-lt"/>
              </a:rPr>
              <a:t>that every member has the </a:t>
            </a:r>
            <a:r>
              <a:rPr lang="en-GB" sz="2400" b="0" dirty="0" err="1">
                <a:solidFill>
                  <a:schemeClr val="tx1"/>
                </a:solidFill>
                <a:latin typeface="+mn-lt"/>
              </a:rPr>
              <a:t>make_sound</a:t>
            </a:r>
            <a:r>
              <a:rPr lang="en-GB" sz="2400" b="0" dirty="0">
                <a:solidFill>
                  <a:schemeClr val="tx1"/>
                </a:solidFill>
                <a:latin typeface="+mn-lt"/>
              </a:rPr>
              <a:t>() method</a:t>
            </a:r>
          </a:p>
        </p:txBody>
      </p:sp>
    </p:spTree>
    <p:extLst>
      <p:ext uri="{BB962C8B-B14F-4D97-AF65-F5344CB8AC3E}">
        <p14:creationId xmlns:p14="http://schemas.microsoft.com/office/powerpoint/2010/main" val="103417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C53263A8-12F6-EAF2-DAE7-9BE56487B0F1}"/>
              </a:ext>
            </a:extLst>
          </p:cNvPr>
          <p:cNvSpPr/>
          <p:nvPr/>
        </p:nvSpPr>
        <p:spPr>
          <a:xfrm>
            <a:off x="7037619" y="1741202"/>
            <a:ext cx="2351115" cy="1495946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lang="en-GB" sz="2400" dirty="0" err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23691-291D-A2D0-5132-968AA944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</a:t>
            </a:r>
            <a:r>
              <a:rPr lang="en-GB" dirty="0" err="1"/>
              <a:t>behavior</a:t>
            </a:r>
            <a:r>
              <a:rPr lang="en-GB" dirty="0"/>
              <a:t> to classes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B124E-F3A2-449C-8E86-4F319E90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A1E93-6816-1B1D-8F87-17712881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11</a:t>
            </a:fld>
            <a:endParaRPr lang="da-DK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E687220-4945-C679-2784-7B8F6944E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096" y="1330425"/>
            <a:ext cx="3797822" cy="501675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Dog(Animal):</a:t>
            </a:r>
            <a:b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da-DK" altLang="da-DK" sz="2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a-DK" altLang="da-DK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sound, speed):</a:t>
            </a:r>
            <a:b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Animal.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da-DK" altLang="da-DK" sz="2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a-DK" altLang="da-DK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sound)</a:t>
            </a:r>
            <a:b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a-DK" altLang="da-DK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a-DK" altLang="da-DK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.speed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speed</a:t>
            </a:r>
            <a:b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da-DK" altLang="da-DK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my_speed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a-DK" altLang="da-DK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da-DK" altLang="da-DK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a-DK" altLang="da-DK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.speed</a:t>
            </a:r>
            <a:endParaRPr kumimoji="0" lang="da-DK" altLang="da-DK" sz="20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Cat(Animal):</a:t>
            </a:r>
            <a:b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pass</a:t>
            </a:r>
            <a:b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b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b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__name__ ==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'__main__'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d = Dog(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"vov"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(d.sound)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sym typeface="Wingdings" panose="05000000000000000000" pitchFamily="2" charset="2"/>
              </a:rPr>
              <a:t> vov</a:t>
            </a:r>
            <a:b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(d.speed)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sym typeface="Wingdings" panose="05000000000000000000" pitchFamily="2" charset="2"/>
              </a:rPr>
              <a:t> 4</a:t>
            </a:r>
            <a:endParaRPr kumimoji="0" lang="da-DK" alt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8F7305-31B8-7D2B-D7FA-FCB59FCEB984}"/>
              </a:ext>
            </a:extLst>
          </p:cNvPr>
          <p:cNvSpPr txBox="1"/>
          <p:nvPr/>
        </p:nvSpPr>
        <p:spPr>
          <a:xfrm>
            <a:off x="7037619" y="877602"/>
            <a:ext cx="2947923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400" b="0" dirty="0">
                <a:solidFill>
                  <a:schemeClr val="tx1"/>
                </a:solidFill>
                <a:latin typeface="+mn-lt"/>
              </a:rPr>
              <a:t>Runtime environment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5A888D-A3D7-43A5-7668-219EBEBD4B3F}"/>
              </a:ext>
            </a:extLst>
          </p:cNvPr>
          <p:cNvSpPr/>
          <p:nvPr/>
        </p:nvSpPr>
        <p:spPr>
          <a:xfrm>
            <a:off x="7640734" y="2344094"/>
            <a:ext cx="1514535" cy="59943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GB" sz="2400" dirty="0">
                <a:solidFill>
                  <a:schemeClr val="bg1"/>
                </a:solidFill>
              </a:rPr>
              <a:t>d:Dog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B7D74-6DEF-4CB6-78F1-795132CCC3D2}"/>
              </a:ext>
            </a:extLst>
          </p:cNvPr>
          <p:cNvSpPr txBox="1"/>
          <p:nvPr/>
        </p:nvSpPr>
        <p:spPr>
          <a:xfrm>
            <a:off x="7483516" y="1912294"/>
            <a:ext cx="1321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d:Animal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A095F6-3654-ADBF-2C63-1F4014A782F0}"/>
              </a:ext>
            </a:extLst>
          </p:cNvPr>
          <p:cNvSpPr txBox="1"/>
          <p:nvPr/>
        </p:nvSpPr>
        <p:spPr>
          <a:xfrm>
            <a:off x="9450521" y="3324696"/>
            <a:ext cx="1359346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400" dirty="0"/>
              <a:t>s</a:t>
            </a:r>
            <a:r>
              <a:rPr lang="en-GB" sz="2400" b="0" dirty="0">
                <a:solidFill>
                  <a:schemeClr val="tx1"/>
                </a:solidFill>
                <a:latin typeface="+mn-lt"/>
              </a:rPr>
              <a:t>peed =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7CD97C-CE83-6C32-30ED-F4F7D01DBEC7}"/>
              </a:ext>
            </a:extLst>
          </p:cNvPr>
          <p:cNvSpPr txBox="1"/>
          <p:nvPr/>
        </p:nvSpPr>
        <p:spPr>
          <a:xfrm>
            <a:off x="9758384" y="2648783"/>
            <a:ext cx="1928413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400" dirty="0"/>
              <a:t>s</a:t>
            </a:r>
            <a:r>
              <a:rPr lang="en-GB" sz="2400" b="0" dirty="0">
                <a:solidFill>
                  <a:schemeClr val="tx1"/>
                </a:solidFill>
                <a:latin typeface="+mn-lt"/>
              </a:rPr>
              <a:t>ound = “</a:t>
            </a:r>
            <a:r>
              <a:rPr lang="en-GB" sz="2400" b="0" dirty="0" err="1">
                <a:solidFill>
                  <a:schemeClr val="tx1"/>
                </a:solidFill>
                <a:latin typeface="+mn-lt"/>
              </a:rPr>
              <a:t>vov</a:t>
            </a:r>
            <a:r>
              <a:rPr lang="en-GB" sz="2400" b="0" dirty="0">
                <a:solidFill>
                  <a:schemeClr val="tx1"/>
                </a:solidFill>
                <a:latin typeface="+mn-lt"/>
              </a:rPr>
              <a:t>”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C14EDD-F33F-EC52-D99E-164680C054D6}"/>
              </a:ext>
            </a:extLst>
          </p:cNvPr>
          <p:cNvCxnSpPr>
            <a:stCxn id="8" idx="5"/>
          </p:cNvCxnSpPr>
          <p:nvPr/>
        </p:nvCxnSpPr>
        <p:spPr>
          <a:xfrm>
            <a:off x="8933470" y="2855747"/>
            <a:ext cx="455264" cy="537042"/>
          </a:xfrm>
          <a:prstGeom prst="straightConnector1">
            <a:avLst/>
          </a:prstGeom>
          <a:ln>
            <a:solidFill>
              <a:srgbClr val="1E1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448F54-C78A-CE80-BD80-9541FF7CA0F4}"/>
              </a:ext>
            </a:extLst>
          </p:cNvPr>
          <p:cNvCxnSpPr>
            <a:stCxn id="9" idx="6"/>
            <a:endCxn id="13" idx="0"/>
          </p:cNvCxnSpPr>
          <p:nvPr/>
        </p:nvCxnSpPr>
        <p:spPr>
          <a:xfrm>
            <a:off x="9388734" y="2489175"/>
            <a:ext cx="1333857" cy="159608"/>
          </a:xfrm>
          <a:prstGeom prst="straightConnector1">
            <a:avLst/>
          </a:prstGeom>
          <a:ln>
            <a:solidFill>
              <a:srgbClr val="1E1F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4AE9F1C-2D9B-1DAE-F1CF-ABFC250C0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812" y="3917452"/>
            <a:ext cx="3878149" cy="264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8" grpId="0" animBg="1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DE22-7A5B-1F4A-6295-BE82A30C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 it’s 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8717F-EF42-D6F3-9DB4-7A6E9ED65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63" y="620714"/>
            <a:ext cx="11012488" cy="5858822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Expand the source code for a dog having a list of tricks. Tricks can be string values describing the trick (e.g. “</a:t>
            </a:r>
            <a:r>
              <a:rPr lang="en-GB" dirty="0" err="1"/>
              <a:t>sit”,”flip</a:t>
            </a:r>
            <a:r>
              <a:rPr lang="en-GB" dirty="0"/>
              <a:t>”). Add a method </a:t>
            </a:r>
            <a:r>
              <a:rPr lang="en-GB" b="1" dirty="0" err="1"/>
              <a:t>add_trick</a:t>
            </a:r>
            <a:r>
              <a:rPr lang="en-GB" b="1" dirty="0"/>
              <a:t>(self, trick)</a:t>
            </a:r>
            <a:r>
              <a:rPr lang="en-GB" dirty="0"/>
              <a:t> that adds a trick to the dogs’ tricks. You will also need to add an initial empty list to the constructor.</a:t>
            </a:r>
            <a:br>
              <a:rPr lang="en-GB" dirty="0"/>
            </a:br>
            <a:r>
              <a:rPr lang="en-GB" dirty="0"/>
              <a:t>	(</a:t>
            </a:r>
            <a:r>
              <a:rPr lang="en-GB" b="1" dirty="0" err="1"/>
              <a:t>list.append</a:t>
            </a:r>
            <a:r>
              <a:rPr lang="en-GB" b="1" dirty="0"/>
              <a:t>(element)</a:t>
            </a:r>
            <a:r>
              <a:rPr lang="en-GB" dirty="0"/>
              <a:t>) can be used to append an element to a list</a:t>
            </a:r>
            <a:endParaRPr lang="en-GB" b="1" dirty="0"/>
          </a:p>
          <a:p>
            <a:r>
              <a:rPr lang="en-GB" dirty="0"/>
              <a:t>Create a class Home that contains a list of Animals to later add a few animals to the list. (You can do that by implementing an </a:t>
            </a:r>
            <a:r>
              <a:rPr lang="en-GB" b="1" dirty="0" err="1"/>
              <a:t>add_animal</a:t>
            </a:r>
            <a:r>
              <a:rPr lang="en-GB" b="1" dirty="0"/>
              <a:t>(</a:t>
            </a:r>
            <a:r>
              <a:rPr lang="en-GB" b="1" dirty="0" err="1"/>
              <a:t>self,a:Animal</a:t>
            </a:r>
            <a:r>
              <a:rPr lang="en-GB" b="1" dirty="0"/>
              <a:t>) </a:t>
            </a:r>
            <a:r>
              <a:rPr lang="en-GB" dirty="0"/>
              <a:t>method)</a:t>
            </a:r>
          </a:p>
          <a:p>
            <a:r>
              <a:rPr lang="en-GB" dirty="0"/>
              <a:t>In the main method, create a home and print all animals living there by adding a method </a:t>
            </a:r>
            <a:r>
              <a:rPr lang="en-GB" b="1" dirty="0" err="1"/>
              <a:t>print_me</a:t>
            </a:r>
            <a:r>
              <a:rPr lang="en-GB" b="1" dirty="0"/>
              <a:t>(self) </a:t>
            </a:r>
            <a:r>
              <a:rPr lang="en-GB" dirty="0"/>
              <a:t>to the class </a:t>
            </a:r>
            <a:r>
              <a:rPr lang="en-GB" b="1" dirty="0"/>
              <a:t>Animal</a:t>
            </a:r>
            <a:r>
              <a:rPr lang="en-GB" dirty="0"/>
              <a:t>. Implement this method in the Dog and Cat class (just like </a:t>
            </a:r>
            <a:r>
              <a:rPr lang="en-GB" b="1" dirty="0" err="1"/>
              <a:t>make_sound</a:t>
            </a:r>
            <a:r>
              <a:rPr lang="en-GB" b="1" dirty="0"/>
              <a:t>()) </a:t>
            </a:r>
            <a:r>
              <a:rPr lang="en-GB" dirty="0"/>
              <a:t>. Then create a method </a:t>
            </a:r>
            <a:r>
              <a:rPr lang="en-GB" b="1" dirty="0" err="1"/>
              <a:t>printAll</a:t>
            </a:r>
            <a:r>
              <a:rPr lang="en-GB" b="1" dirty="0"/>
              <a:t>(self) </a:t>
            </a:r>
            <a:r>
              <a:rPr lang="en-GB" dirty="0"/>
              <a:t>in the Home class to print all animals in a loop. </a:t>
            </a:r>
          </a:p>
          <a:p>
            <a:r>
              <a:rPr lang="en-GB" dirty="0"/>
              <a:t>For now, only dogs have tricks.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24692-7B03-7DA8-FE52-ADCA3FCE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4A6F6-EF60-4869-66F9-CC1C5DE5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12</a:t>
            </a:fld>
            <a:endParaRPr lang="da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AE7E54-929B-C7E4-1711-A0C5A94DDD75}"/>
              </a:ext>
            </a:extLst>
          </p:cNvPr>
          <p:cNvSpPr txBox="1"/>
          <p:nvPr/>
        </p:nvSpPr>
        <p:spPr>
          <a:xfrm>
            <a:off x="9706456" y="6237286"/>
            <a:ext cx="1970091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400" b="0" dirty="0">
                <a:solidFill>
                  <a:schemeClr val="tx1"/>
                </a:solidFill>
                <a:latin typeface="+mn-lt"/>
              </a:rPr>
              <a:t>30-45 Minutes</a:t>
            </a:r>
          </a:p>
        </p:txBody>
      </p:sp>
    </p:spTree>
    <p:extLst>
      <p:ext uri="{BB962C8B-B14F-4D97-AF65-F5344CB8AC3E}">
        <p14:creationId xmlns:p14="http://schemas.microsoft.com/office/powerpoint/2010/main" val="2920506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DE22-7A5B-1F4A-6295-BE82A30C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Diagram of the Result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24692-7B03-7DA8-FE52-ADCA3FCE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4A6F6-EF60-4869-66F9-CC1C5DE5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13</a:t>
            </a:fld>
            <a:endParaRPr lang="da-DK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68E1FF9-BCAB-DF82-32D0-E0BA8676D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732" y="1423707"/>
            <a:ext cx="7068536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62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F2C475-017E-5164-4306-8232BD78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Applying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Hand-In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070E4A-5010-200D-CFF2-7B6773D6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A16A3C-08CB-9BFE-6D1E-6F58052C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14</a:t>
            </a:fld>
            <a:endParaRPr lang="da-DK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6738C43-5B55-C4A2-EA62-5D6E86212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879" y="1484313"/>
            <a:ext cx="5112328" cy="403187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SimulationButton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(Button):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event_id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graph_id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simulation_id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username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password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text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Button.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.event_id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event_id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.text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text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.graph_id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graph_id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.simulation_id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simulation_id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.username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username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.password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password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.manipulate_box_layout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BoxLayout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BoxLayout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.bind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on_press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.execute_event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9B4F084-6DD3-FB05-E33E-D381A3922729}"/>
              </a:ext>
            </a:extLst>
          </p:cNvPr>
          <p:cNvCxnSpPr/>
          <p:nvPr/>
        </p:nvCxnSpPr>
        <p:spPr>
          <a:xfrm flipH="1">
            <a:off x="3699164" y="1484313"/>
            <a:ext cx="4842163" cy="13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08BB587F-4CE5-A797-B068-8541ED695FE9}"/>
              </a:ext>
            </a:extLst>
          </p:cNvPr>
          <p:cNvSpPr txBox="1"/>
          <p:nvPr/>
        </p:nvSpPr>
        <p:spPr>
          <a:xfrm>
            <a:off x="8655627" y="1299647"/>
            <a:ext cx="1513235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Inheritance</a:t>
            </a:r>
            <a:endParaRPr lang="de-DE" sz="2400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392FB67-423E-8513-186F-C2D5D940DA35}"/>
              </a:ext>
            </a:extLst>
          </p:cNvPr>
          <p:cNvCxnSpPr>
            <a:cxnSpLocks/>
          </p:cNvCxnSpPr>
          <p:nvPr/>
        </p:nvCxnSpPr>
        <p:spPr>
          <a:xfrm flipH="1">
            <a:off x="3855027" y="1963882"/>
            <a:ext cx="4686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AD2602CE-215B-DD30-9D17-93DB4CD190BB}"/>
              </a:ext>
            </a:extLst>
          </p:cNvPr>
          <p:cNvSpPr txBox="1"/>
          <p:nvPr/>
        </p:nvSpPr>
        <p:spPr>
          <a:xfrm>
            <a:off x="8655576" y="1793914"/>
            <a:ext cx="3425618" cy="738664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passing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custom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elements</a:t>
            </a:r>
            <a:endParaRPr lang="de-DE" sz="2400" b="0" dirty="0">
              <a:solidFill>
                <a:schemeClr val="tx1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constructor</a:t>
            </a:r>
            <a:endParaRPr lang="de-DE" sz="2400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7BE3440-AB25-A595-A67E-533BAE9B46BC}"/>
              </a:ext>
            </a:extLst>
          </p:cNvPr>
          <p:cNvCxnSpPr>
            <a:cxnSpLocks/>
          </p:cNvCxnSpPr>
          <p:nvPr/>
        </p:nvCxnSpPr>
        <p:spPr>
          <a:xfrm flipH="1">
            <a:off x="3210791" y="3409256"/>
            <a:ext cx="5330536" cy="1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4FE37130-FDE3-0B1C-DE82-1C7746800ADD}"/>
              </a:ext>
            </a:extLst>
          </p:cNvPr>
          <p:cNvSpPr txBox="1"/>
          <p:nvPr/>
        </p:nvSpPr>
        <p:spPr>
          <a:xfrm>
            <a:off x="8655576" y="3200351"/>
            <a:ext cx="3040897" cy="738664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dirty="0" err="1"/>
              <a:t>calling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constructor</a:t>
            </a:r>
            <a:br>
              <a:rPr lang="de-DE" sz="2400" dirty="0"/>
            </a:b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Button </a:t>
            </a:r>
            <a:r>
              <a:rPr lang="de-DE" sz="2400" dirty="0" err="1"/>
              <a:t>class</a:t>
            </a:r>
            <a:endParaRPr lang="de-DE" sz="2400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CB7D53B3-5E16-B018-6F8B-8983F3081506}"/>
              </a:ext>
            </a:extLst>
          </p:cNvPr>
          <p:cNvCxnSpPr>
            <a:cxnSpLocks/>
          </p:cNvCxnSpPr>
          <p:nvPr/>
        </p:nvCxnSpPr>
        <p:spPr>
          <a:xfrm flipH="1">
            <a:off x="3855027" y="4606788"/>
            <a:ext cx="4686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E54B2F90-6271-22E5-0BF0-6C33B3B641B3}"/>
              </a:ext>
            </a:extLst>
          </p:cNvPr>
          <p:cNvSpPr txBox="1"/>
          <p:nvPr/>
        </p:nvSpPr>
        <p:spPr>
          <a:xfrm>
            <a:off x="8655575" y="4378415"/>
            <a:ext cx="2420534" cy="1107996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self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store</a:t>
            </a:r>
            <a:br>
              <a:rPr lang="de-DE" sz="2400" dirty="0"/>
            </a:br>
            <a:r>
              <a:rPr lang="de-DE" sz="2400" dirty="0" err="1"/>
              <a:t>attributes</a:t>
            </a:r>
            <a:r>
              <a:rPr lang="de-DE" sz="2400" dirty="0"/>
              <a:t> </a:t>
            </a:r>
            <a:r>
              <a:rPr lang="de-DE" sz="2400" dirty="0" err="1"/>
              <a:t>within</a:t>
            </a:r>
            <a:endParaRPr lang="de-DE" sz="24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class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instance</a:t>
            </a:r>
            <a:endParaRPr lang="de-DE" sz="24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060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5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90A7C-1326-873B-191B-4F4F8DB8D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UML Class </a:t>
            </a:r>
            <a:r>
              <a:rPr lang="de-DE" dirty="0" err="1"/>
              <a:t>Diagram</a:t>
            </a:r>
            <a:r>
              <a:rPr lang="de-DE" dirty="0"/>
              <a:t> Simulation Button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BD7437-F037-4BF0-C79A-B9542633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165F52-A36B-3EBB-2F4F-1AB1031E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15</a:t>
            </a:fld>
            <a:endParaRPr lang="da-DK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3ED4709-03AD-94D8-B638-2974CB696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615" y="1052513"/>
            <a:ext cx="5048955" cy="5582429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6269FD00-497F-F949-E3DC-EE64983AA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3" y="1827790"/>
            <a:ext cx="5112328" cy="403187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SimulationButton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(Button):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event_id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graph_id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simulation_id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username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password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text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Button.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.event_id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event_id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.text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text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.graph_id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graph_id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.simulation_id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simulation_id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.username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username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.password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password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.manipulate_box_layout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BoxLayout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BoxLayout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.bind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on_press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.execute_event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989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BD7437-F037-4BF0-C79A-B9542633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13-12-2023</a:t>
            </a:fld>
            <a:endParaRPr lang="da-DK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165F52-A36B-3EBB-2F4F-1AB1031E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16</a:t>
            </a:fld>
            <a:endParaRPr lang="da-DK" dirty="0"/>
          </a:p>
        </p:txBody>
      </p:sp>
      <p:pic>
        <p:nvPicPr>
          <p:cNvPr id="10" name="Grafik 9" descr="Ein Bild, das Kaffeetasse, Serviergeschirr, Getränk, Trinkgefäß enthält.&#10;&#10;Automatisch generierte Beschreibung">
            <a:extLst>
              <a:ext uri="{FF2B5EF4-FFF2-40B4-BE49-F238E27FC236}">
                <a16:creationId xmlns:a16="http://schemas.microsoft.com/office/drawing/2014/main" id="{57AAB6C1-D9AE-8032-DE9D-32ED50D40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16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9224D-9072-81A6-DBAE-189086B0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Iterative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Recursive</a:t>
            </a:r>
            <a:r>
              <a:rPr lang="de-DE" dirty="0"/>
              <a:t> 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E81D79-9AB0-3D14-167F-DAD5D2A53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a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calculating</a:t>
            </a:r>
            <a:r>
              <a:rPr lang="de-DE" dirty="0"/>
              <a:t> </a:t>
            </a:r>
            <a:r>
              <a:rPr lang="de-DE" dirty="0" err="1"/>
              <a:t>factorial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:</a:t>
            </a:r>
          </a:p>
          <a:p>
            <a:r>
              <a:rPr lang="de-DE" dirty="0"/>
              <a:t>Short </a:t>
            </a:r>
            <a:r>
              <a:rPr lang="de-DE" dirty="0" err="1"/>
              <a:t>reminder</a:t>
            </a:r>
            <a:r>
              <a:rPr lang="de-DE" dirty="0"/>
              <a:t>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F3470A-3074-4211-BA03-271C54188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CAF44F-0DC2-3A21-0A13-C024890D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17</a:t>
            </a:fld>
            <a:endParaRPr lang="da-DK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A6BF593-7EAC-CF8E-5657-C09D95028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989" y="2583830"/>
            <a:ext cx="9564435" cy="609685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36CA1A37-38B1-52BE-D9F9-94861C3BF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447" y="3470672"/>
            <a:ext cx="2379518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factorial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* n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n -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392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F155B0-7BE4-C122-FB4D-A78BFCDC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D121EF-48C9-74EE-BE04-FD02764D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18</a:t>
            </a:fld>
            <a:endParaRPr lang="da-DK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EFCCE8C-DC79-C3E1-387D-36F1DE60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3" y="620714"/>
            <a:ext cx="11012488" cy="863599"/>
          </a:xfrm>
        </p:spPr>
        <p:txBody>
          <a:bodyPr/>
          <a:lstStyle/>
          <a:p>
            <a:r>
              <a:rPr lang="de-DE" dirty="0"/>
              <a:t>Iterative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Recursive</a:t>
            </a:r>
            <a:r>
              <a:rPr lang="de-DE" dirty="0"/>
              <a:t> Approach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331F90B-EAA5-DF12-E6B0-2B9ED6C79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638" y="2151727"/>
            <a:ext cx="2379518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factorial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* n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n -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4C8C60-8D88-4F5B-45C9-D737447222D6}"/>
              </a:ext>
            </a:extLst>
          </p:cNvPr>
          <p:cNvSpPr txBox="1"/>
          <p:nvPr/>
        </p:nvSpPr>
        <p:spPr>
          <a:xfrm>
            <a:off x="5766955" y="1782395"/>
            <a:ext cx="2083904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6! =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factorial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(6)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2E783D2-D3E8-0739-F64A-5ECF5AFFE405}"/>
              </a:ext>
            </a:extLst>
          </p:cNvPr>
          <p:cNvCxnSpPr>
            <a:cxnSpLocks/>
          </p:cNvCxnSpPr>
          <p:nvPr/>
        </p:nvCxnSpPr>
        <p:spPr>
          <a:xfrm flipH="1">
            <a:off x="3409156" y="2660073"/>
            <a:ext cx="2596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F7F6AE7E-58F9-34FD-23BE-07A025509485}"/>
              </a:ext>
            </a:extLst>
          </p:cNvPr>
          <p:cNvSpPr txBox="1"/>
          <p:nvPr/>
        </p:nvSpPr>
        <p:spPr>
          <a:xfrm>
            <a:off x="6095142" y="2475407"/>
            <a:ext cx="1779333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n &gt; 0 , Check</a:t>
            </a:r>
          </a:p>
        </p:txBody>
      </p:sp>
    </p:spTree>
    <p:extLst>
      <p:ext uri="{BB962C8B-B14F-4D97-AF65-F5344CB8AC3E}">
        <p14:creationId xmlns:p14="http://schemas.microsoft.com/office/powerpoint/2010/main" val="3195604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F155B0-7BE4-C122-FB4D-A78BFCDC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D121EF-48C9-74EE-BE04-FD02764D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19</a:t>
            </a:fld>
            <a:endParaRPr lang="da-DK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EFCCE8C-DC79-C3E1-387D-36F1DE60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3" y="620714"/>
            <a:ext cx="11012488" cy="863599"/>
          </a:xfrm>
        </p:spPr>
        <p:txBody>
          <a:bodyPr/>
          <a:lstStyle/>
          <a:p>
            <a:r>
              <a:rPr lang="de-DE" dirty="0"/>
              <a:t>Iterative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Recursive</a:t>
            </a:r>
            <a:r>
              <a:rPr lang="de-DE" dirty="0"/>
              <a:t> Approach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331F90B-EAA5-DF12-E6B0-2B9ED6C79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638" y="2151727"/>
            <a:ext cx="2379518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factorial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* n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n -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4C8C60-8D88-4F5B-45C9-D737447222D6}"/>
              </a:ext>
            </a:extLst>
          </p:cNvPr>
          <p:cNvSpPr txBox="1"/>
          <p:nvPr/>
        </p:nvSpPr>
        <p:spPr>
          <a:xfrm>
            <a:off x="5766955" y="1782395"/>
            <a:ext cx="2083904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6! =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factorial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(6)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2E783D2-D3E8-0739-F64A-5ECF5AFFE405}"/>
              </a:ext>
            </a:extLst>
          </p:cNvPr>
          <p:cNvCxnSpPr>
            <a:cxnSpLocks/>
          </p:cNvCxnSpPr>
          <p:nvPr/>
        </p:nvCxnSpPr>
        <p:spPr>
          <a:xfrm flipH="1">
            <a:off x="3410014" y="3002973"/>
            <a:ext cx="2596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F7F6AE7E-58F9-34FD-23BE-07A025509485}"/>
              </a:ext>
            </a:extLst>
          </p:cNvPr>
          <p:cNvSpPr txBox="1"/>
          <p:nvPr/>
        </p:nvSpPr>
        <p:spPr>
          <a:xfrm>
            <a:off x="6096000" y="2818307"/>
            <a:ext cx="944169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res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227497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BECEABE-379E-67F4-F686-815BCA59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 for Today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B59DF24-9939-EECA-EA18-1B717921E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(1)</a:t>
            </a:r>
          </a:p>
          <a:p>
            <a:r>
              <a:rPr lang="en-GB" dirty="0"/>
              <a:t>Classes</a:t>
            </a:r>
          </a:p>
          <a:p>
            <a:r>
              <a:rPr lang="en-GB" dirty="0"/>
              <a:t>UML Class Diagrams </a:t>
            </a:r>
          </a:p>
          <a:p>
            <a:r>
              <a:rPr lang="en-GB" dirty="0"/>
              <a:t>In Lecture Exercise about classes</a:t>
            </a:r>
          </a:p>
          <a:p>
            <a:pPr marL="0" indent="0">
              <a:buNone/>
            </a:pPr>
            <a:r>
              <a:rPr lang="en-GB" dirty="0"/>
              <a:t>(2)</a:t>
            </a:r>
          </a:p>
          <a:p>
            <a:r>
              <a:rPr lang="en-GB" dirty="0"/>
              <a:t>Iterative vs. Recursive Programming</a:t>
            </a:r>
          </a:p>
          <a:p>
            <a:r>
              <a:rPr lang="en-GB" dirty="0"/>
              <a:t>Exercise about Recursive Programming</a:t>
            </a:r>
          </a:p>
          <a:p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3F352F8-3A1F-7DD1-C0E2-BBC913BE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545E-1E39-4013-A907-D4C8F3E3A8B4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83CDD-0EA1-EF3B-1D7E-C3B502FE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pPr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96148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F155B0-7BE4-C122-FB4D-A78BFCDC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D121EF-48C9-74EE-BE04-FD02764D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20</a:t>
            </a:fld>
            <a:endParaRPr lang="da-DK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EFCCE8C-DC79-C3E1-387D-36F1DE60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3" y="620714"/>
            <a:ext cx="11012488" cy="863599"/>
          </a:xfrm>
        </p:spPr>
        <p:txBody>
          <a:bodyPr/>
          <a:lstStyle/>
          <a:p>
            <a:r>
              <a:rPr lang="de-DE" dirty="0"/>
              <a:t>Iterative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Recursive</a:t>
            </a:r>
            <a:r>
              <a:rPr lang="de-DE" dirty="0"/>
              <a:t> Approach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331F90B-EAA5-DF12-E6B0-2B9ED6C79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638" y="2151727"/>
            <a:ext cx="2379518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factorial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* n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n -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4C8C60-8D88-4F5B-45C9-D737447222D6}"/>
              </a:ext>
            </a:extLst>
          </p:cNvPr>
          <p:cNvSpPr txBox="1"/>
          <p:nvPr/>
        </p:nvSpPr>
        <p:spPr>
          <a:xfrm>
            <a:off x="5766955" y="1782395"/>
            <a:ext cx="2083904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6! =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factorial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(6)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2E783D2-D3E8-0739-F64A-5ECF5AFFE405}"/>
              </a:ext>
            </a:extLst>
          </p:cNvPr>
          <p:cNvCxnSpPr>
            <a:cxnSpLocks/>
          </p:cNvCxnSpPr>
          <p:nvPr/>
        </p:nvCxnSpPr>
        <p:spPr>
          <a:xfrm flipH="1">
            <a:off x="3409221" y="3265115"/>
            <a:ext cx="2596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F7F6AE7E-58F9-34FD-23BE-07A025509485}"/>
              </a:ext>
            </a:extLst>
          </p:cNvPr>
          <p:cNvSpPr txBox="1"/>
          <p:nvPr/>
        </p:nvSpPr>
        <p:spPr>
          <a:xfrm>
            <a:off x="6095207" y="3080449"/>
            <a:ext cx="1694375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n </a:t>
            </a:r>
            <a:r>
              <a:rPr lang="de-DE" sz="2400" dirty="0"/>
              <a:t>&gt;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2400" dirty="0"/>
              <a:t>0, Check</a:t>
            </a:r>
            <a:endParaRPr lang="de-DE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1B94BEB-E59E-C3FA-F68E-2EC1DFEE0F06}"/>
              </a:ext>
            </a:extLst>
          </p:cNvPr>
          <p:cNvSpPr txBox="1"/>
          <p:nvPr/>
        </p:nvSpPr>
        <p:spPr>
          <a:xfrm>
            <a:off x="8409709" y="3080449"/>
            <a:ext cx="944169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res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3513182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F155B0-7BE4-C122-FB4D-A78BFCDC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D121EF-48C9-74EE-BE04-FD02764D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21</a:t>
            </a:fld>
            <a:endParaRPr lang="da-DK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EFCCE8C-DC79-C3E1-387D-36F1DE60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3" y="620714"/>
            <a:ext cx="11012488" cy="863599"/>
          </a:xfrm>
        </p:spPr>
        <p:txBody>
          <a:bodyPr/>
          <a:lstStyle/>
          <a:p>
            <a:r>
              <a:rPr lang="de-DE" dirty="0"/>
              <a:t>Iterative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Recursive</a:t>
            </a:r>
            <a:r>
              <a:rPr lang="de-DE" dirty="0"/>
              <a:t> Approach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331F90B-EAA5-DF12-E6B0-2B9ED6C79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638" y="2151727"/>
            <a:ext cx="2379518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factorial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* n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n -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4C8C60-8D88-4F5B-45C9-D737447222D6}"/>
              </a:ext>
            </a:extLst>
          </p:cNvPr>
          <p:cNvSpPr txBox="1"/>
          <p:nvPr/>
        </p:nvSpPr>
        <p:spPr>
          <a:xfrm>
            <a:off x="5766955" y="1782395"/>
            <a:ext cx="2083904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6! =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factorial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(6)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2E783D2-D3E8-0739-F64A-5ECF5AFFE405}"/>
              </a:ext>
            </a:extLst>
          </p:cNvPr>
          <p:cNvCxnSpPr>
            <a:cxnSpLocks/>
          </p:cNvCxnSpPr>
          <p:nvPr/>
        </p:nvCxnSpPr>
        <p:spPr>
          <a:xfrm flipH="1">
            <a:off x="3409156" y="3613666"/>
            <a:ext cx="2596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F7F6AE7E-58F9-34FD-23BE-07A025509485}"/>
              </a:ext>
            </a:extLst>
          </p:cNvPr>
          <p:cNvSpPr txBox="1"/>
          <p:nvPr/>
        </p:nvSpPr>
        <p:spPr>
          <a:xfrm>
            <a:off x="6095142" y="3429000"/>
            <a:ext cx="1409040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res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= 1 * 6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1B94BEB-E59E-C3FA-F68E-2EC1DFEE0F06}"/>
              </a:ext>
            </a:extLst>
          </p:cNvPr>
          <p:cNvSpPr txBox="1"/>
          <p:nvPr/>
        </p:nvSpPr>
        <p:spPr>
          <a:xfrm>
            <a:off x="8409709" y="3080449"/>
            <a:ext cx="944169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res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= 6</a:t>
            </a:r>
          </a:p>
        </p:txBody>
      </p:sp>
    </p:spTree>
    <p:extLst>
      <p:ext uri="{BB962C8B-B14F-4D97-AF65-F5344CB8AC3E}">
        <p14:creationId xmlns:p14="http://schemas.microsoft.com/office/powerpoint/2010/main" val="796122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F155B0-7BE4-C122-FB4D-A78BFCDC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D121EF-48C9-74EE-BE04-FD02764D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22</a:t>
            </a:fld>
            <a:endParaRPr lang="da-DK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EFCCE8C-DC79-C3E1-387D-36F1DE60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3" y="620714"/>
            <a:ext cx="11012488" cy="863599"/>
          </a:xfrm>
        </p:spPr>
        <p:txBody>
          <a:bodyPr/>
          <a:lstStyle/>
          <a:p>
            <a:r>
              <a:rPr lang="de-DE" dirty="0"/>
              <a:t>Iterative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Recursive</a:t>
            </a:r>
            <a:r>
              <a:rPr lang="de-DE" dirty="0"/>
              <a:t> Approach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331F90B-EAA5-DF12-E6B0-2B9ED6C79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638" y="2151727"/>
            <a:ext cx="2379518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factorial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* n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n -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4C8C60-8D88-4F5B-45C9-D737447222D6}"/>
              </a:ext>
            </a:extLst>
          </p:cNvPr>
          <p:cNvSpPr txBox="1"/>
          <p:nvPr/>
        </p:nvSpPr>
        <p:spPr>
          <a:xfrm>
            <a:off x="5766955" y="1782395"/>
            <a:ext cx="2083904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6! =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factorial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(6)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2E783D2-D3E8-0739-F64A-5ECF5AFFE405}"/>
              </a:ext>
            </a:extLst>
          </p:cNvPr>
          <p:cNvCxnSpPr>
            <a:cxnSpLocks/>
          </p:cNvCxnSpPr>
          <p:nvPr/>
        </p:nvCxnSpPr>
        <p:spPr>
          <a:xfrm flipH="1">
            <a:off x="3410014" y="3925393"/>
            <a:ext cx="2596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F7F6AE7E-58F9-34FD-23BE-07A025509485}"/>
              </a:ext>
            </a:extLst>
          </p:cNvPr>
          <p:cNvSpPr txBox="1"/>
          <p:nvPr/>
        </p:nvSpPr>
        <p:spPr>
          <a:xfrm>
            <a:off x="6096000" y="3740727"/>
            <a:ext cx="1189428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n = n - 1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1B94BEB-E59E-C3FA-F68E-2EC1DFEE0F06}"/>
              </a:ext>
            </a:extLst>
          </p:cNvPr>
          <p:cNvSpPr txBox="1"/>
          <p:nvPr/>
        </p:nvSpPr>
        <p:spPr>
          <a:xfrm>
            <a:off x="8409709" y="3080449"/>
            <a:ext cx="944169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res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= 6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7D9B5E5-645C-7D59-A63F-C947F3719919}"/>
              </a:ext>
            </a:extLst>
          </p:cNvPr>
          <p:cNvSpPr txBox="1"/>
          <p:nvPr/>
        </p:nvSpPr>
        <p:spPr>
          <a:xfrm>
            <a:off x="8409709" y="3428999"/>
            <a:ext cx="721351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n = 5</a:t>
            </a:r>
          </a:p>
        </p:txBody>
      </p:sp>
    </p:spTree>
    <p:extLst>
      <p:ext uri="{BB962C8B-B14F-4D97-AF65-F5344CB8AC3E}">
        <p14:creationId xmlns:p14="http://schemas.microsoft.com/office/powerpoint/2010/main" val="3669890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F155B0-7BE4-C122-FB4D-A78BFCDC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D121EF-48C9-74EE-BE04-FD02764D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23</a:t>
            </a:fld>
            <a:endParaRPr lang="da-DK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EFCCE8C-DC79-C3E1-387D-36F1DE60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3" y="620714"/>
            <a:ext cx="11012488" cy="863599"/>
          </a:xfrm>
        </p:spPr>
        <p:txBody>
          <a:bodyPr/>
          <a:lstStyle/>
          <a:p>
            <a:r>
              <a:rPr lang="de-DE" dirty="0"/>
              <a:t>Iterative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Recursive</a:t>
            </a:r>
            <a:r>
              <a:rPr lang="de-DE" dirty="0"/>
              <a:t> Approach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331F90B-EAA5-DF12-E6B0-2B9ED6C79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638" y="2151727"/>
            <a:ext cx="2379518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factorial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* n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n -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4C8C60-8D88-4F5B-45C9-D737447222D6}"/>
              </a:ext>
            </a:extLst>
          </p:cNvPr>
          <p:cNvSpPr txBox="1"/>
          <p:nvPr/>
        </p:nvSpPr>
        <p:spPr>
          <a:xfrm>
            <a:off x="5766955" y="1782395"/>
            <a:ext cx="2083904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6! =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factorial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(6)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2E783D2-D3E8-0739-F64A-5ECF5AFFE405}"/>
              </a:ext>
            </a:extLst>
          </p:cNvPr>
          <p:cNvCxnSpPr>
            <a:cxnSpLocks/>
          </p:cNvCxnSpPr>
          <p:nvPr/>
        </p:nvCxnSpPr>
        <p:spPr>
          <a:xfrm flipH="1">
            <a:off x="3409156" y="3291547"/>
            <a:ext cx="2596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F7F6AE7E-58F9-34FD-23BE-07A025509485}"/>
              </a:ext>
            </a:extLst>
          </p:cNvPr>
          <p:cNvSpPr txBox="1"/>
          <p:nvPr/>
        </p:nvSpPr>
        <p:spPr>
          <a:xfrm>
            <a:off x="6095207" y="3106881"/>
            <a:ext cx="1694375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n &gt; 0, Check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1B94BEB-E59E-C3FA-F68E-2EC1DFEE0F06}"/>
              </a:ext>
            </a:extLst>
          </p:cNvPr>
          <p:cNvSpPr txBox="1"/>
          <p:nvPr/>
        </p:nvSpPr>
        <p:spPr>
          <a:xfrm>
            <a:off x="8409709" y="3080449"/>
            <a:ext cx="944169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res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= 6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7D9B5E5-645C-7D59-A63F-C947F3719919}"/>
              </a:ext>
            </a:extLst>
          </p:cNvPr>
          <p:cNvSpPr txBox="1"/>
          <p:nvPr/>
        </p:nvSpPr>
        <p:spPr>
          <a:xfrm>
            <a:off x="8409709" y="3428999"/>
            <a:ext cx="721351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n = 5</a:t>
            </a:r>
          </a:p>
        </p:txBody>
      </p:sp>
    </p:spTree>
    <p:extLst>
      <p:ext uri="{BB962C8B-B14F-4D97-AF65-F5344CB8AC3E}">
        <p14:creationId xmlns:p14="http://schemas.microsoft.com/office/powerpoint/2010/main" val="147004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F155B0-7BE4-C122-FB4D-A78BFCDC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D121EF-48C9-74EE-BE04-FD02764D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24</a:t>
            </a:fld>
            <a:endParaRPr lang="da-DK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EFCCE8C-DC79-C3E1-387D-36F1DE60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3" y="620714"/>
            <a:ext cx="11012488" cy="863599"/>
          </a:xfrm>
        </p:spPr>
        <p:txBody>
          <a:bodyPr/>
          <a:lstStyle/>
          <a:p>
            <a:r>
              <a:rPr lang="de-DE" dirty="0"/>
              <a:t>Iterative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Recursive</a:t>
            </a:r>
            <a:r>
              <a:rPr lang="de-DE" dirty="0"/>
              <a:t> Approach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331F90B-EAA5-DF12-E6B0-2B9ED6C79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638" y="2151727"/>
            <a:ext cx="2379518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factorial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* n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n -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4C8C60-8D88-4F5B-45C9-D737447222D6}"/>
              </a:ext>
            </a:extLst>
          </p:cNvPr>
          <p:cNvSpPr txBox="1"/>
          <p:nvPr/>
        </p:nvSpPr>
        <p:spPr>
          <a:xfrm>
            <a:off x="5766955" y="1782395"/>
            <a:ext cx="2083904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6! =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factorial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(6)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2E783D2-D3E8-0739-F64A-5ECF5AFFE405}"/>
              </a:ext>
            </a:extLst>
          </p:cNvPr>
          <p:cNvCxnSpPr>
            <a:cxnSpLocks/>
          </p:cNvCxnSpPr>
          <p:nvPr/>
        </p:nvCxnSpPr>
        <p:spPr>
          <a:xfrm flipH="1">
            <a:off x="3409949" y="3618405"/>
            <a:ext cx="2596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F7F6AE7E-58F9-34FD-23BE-07A025509485}"/>
              </a:ext>
            </a:extLst>
          </p:cNvPr>
          <p:cNvSpPr txBox="1"/>
          <p:nvPr/>
        </p:nvSpPr>
        <p:spPr>
          <a:xfrm>
            <a:off x="6096000" y="3433739"/>
            <a:ext cx="1647887" cy="1107996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dirty="0" err="1"/>
              <a:t>res</a:t>
            </a:r>
            <a:r>
              <a:rPr lang="de-DE" sz="2400" dirty="0"/>
              <a:t> = </a:t>
            </a:r>
            <a:r>
              <a:rPr lang="de-DE" sz="2400" dirty="0" err="1"/>
              <a:t>res</a:t>
            </a:r>
            <a:r>
              <a:rPr lang="de-DE" sz="2400" dirty="0"/>
              <a:t> * 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      = 6 * 5</a:t>
            </a:r>
            <a:br>
              <a:rPr lang="de-DE" sz="2400" b="0" dirty="0">
                <a:solidFill>
                  <a:schemeClr val="tx1"/>
                </a:solidFill>
                <a:latin typeface="+mn-lt"/>
              </a:rPr>
            </a:br>
            <a:r>
              <a:rPr lang="de-DE" sz="2400" b="0" dirty="0">
                <a:solidFill>
                  <a:schemeClr val="tx1"/>
                </a:solidFill>
                <a:latin typeface="+mn-lt"/>
              </a:rPr>
              <a:t>      = 30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1B94BEB-E59E-C3FA-F68E-2EC1DFEE0F06}"/>
              </a:ext>
            </a:extLst>
          </p:cNvPr>
          <p:cNvSpPr txBox="1"/>
          <p:nvPr/>
        </p:nvSpPr>
        <p:spPr>
          <a:xfrm>
            <a:off x="8409709" y="3080449"/>
            <a:ext cx="1110882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res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= 30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7D9B5E5-645C-7D59-A63F-C947F3719919}"/>
              </a:ext>
            </a:extLst>
          </p:cNvPr>
          <p:cNvSpPr txBox="1"/>
          <p:nvPr/>
        </p:nvSpPr>
        <p:spPr>
          <a:xfrm>
            <a:off x="8409709" y="3428999"/>
            <a:ext cx="721351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n = 5</a:t>
            </a:r>
          </a:p>
        </p:txBody>
      </p:sp>
    </p:spTree>
    <p:extLst>
      <p:ext uri="{BB962C8B-B14F-4D97-AF65-F5344CB8AC3E}">
        <p14:creationId xmlns:p14="http://schemas.microsoft.com/office/powerpoint/2010/main" val="87676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F155B0-7BE4-C122-FB4D-A78BFCDC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D121EF-48C9-74EE-BE04-FD02764D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25</a:t>
            </a:fld>
            <a:endParaRPr lang="da-DK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EFCCE8C-DC79-C3E1-387D-36F1DE60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3" y="620714"/>
            <a:ext cx="11012488" cy="863599"/>
          </a:xfrm>
        </p:spPr>
        <p:txBody>
          <a:bodyPr/>
          <a:lstStyle/>
          <a:p>
            <a:r>
              <a:rPr lang="de-DE" dirty="0"/>
              <a:t>Iterative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Recursive</a:t>
            </a:r>
            <a:r>
              <a:rPr lang="de-DE" dirty="0"/>
              <a:t> Approach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331F90B-EAA5-DF12-E6B0-2B9ED6C79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638" y="2151727"/>
            <a:ext cx="2379518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factorial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* n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n -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4C8C60-8D88-4F5B-45C9-D737447222D6}"/>
              </a:ext>
            </a:extLst>
          </p:cNvPr>
          <p:cNvSpPr txBox="1"/>
          <p:nvPr/>
        </p:nvSpPr>
        <p:spPr>
          <a:xfrm>
            <a:off x="5766955" y="1782395"/>
            <a:ext cx="2083904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6! =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factorial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(6)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2E783D2-D3E8-0739-F64A-5ECF5AFFE405}"/>
              </a:ext>
            </a:extLst>
          </p:cNvPr>
          <p:cNvCxnSpPr>
            <a:cxnSpLocks/>
          </p:cNvCxnSpPr>
          <p:nvPr/>
        </p:nvCxnSpPr>
        <p:spPr>
          <a:xfrm flipH="1">
            <a:off x="3409156" y="3898960"/>
            <a:ext cx="2596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F7F6AE7E-58F9-34FD-23BE-07A025509485}"/>
              </a:ext>
            </a:extLst>
          </p:cNvPr>
          <p:cNvSpPr txBox="1"/>
          <p:nvPr/>
        </p:nvSpPr>
        <p:spPr>
          <a:xfrm>
            <a:off x="6095207" y="3714294"/>
            <a:ext cx="1753685" cy="738664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dirty="0"/>
              <a:t>n = n -1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   = 5 – 1 = 4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1B94BEB-E59E-C3FA-F68E-2EC1DFEE0F06}"/>
              </a:ext>
            </a:extLst>
          </p:cNvPr>
          <p:cNvSpPr txBox="1"/>
          <p:nvPr/>
        </p:nvSpPr>
        <p:spPr>
          <a:xfrm>
            <a:off x="8409709" y="3080449"/>
            <a:ext cx="1110882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res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= 30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7D9B5E5-645C-7D59-A63F-C947F3719919}"/>
              </a:ext>
            </a:extLst>
          </p:cNvPr>
          <p:cNvSpPr txBox="1"/>
          <p:nvPr/>
        </p:nvSpPr>
        <p:spPr>
          <a:xfrm>
            <a:off x="8409709" y="3428999"/>
            <a:ext cx="721351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n = 4</a:t>
            </a:r>
          </a:p>
        </p:txBody>
      </p:sp>
    </p:spTree>
    <p:extLst>
      <p:ext uri="{BB962C8B-B14F-4D97-AF65-F5344CB8AC3E}">
        <p14:creationId xmlns:p14="http://schemas.microsoft.com/office/powerpoint/2010/main" val="1840808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F155B0-7BE4-C122-FB4D-A78BFCDC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D121EF-48C9-74EE-BE04-FD02764D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26</a:t>
            </a:fld>
            <a:endParaRPr lang="da-DK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EFCCE8C-DC79-C3E1-387D-36F1DE60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3" y="620714"/>
            <a:ext cx="11012488" cy="863599"/>
          </a:xfrm>
        </p:spPr>
        <p:txBody>
          <a:bodyPr/>
          <a:lstStyle/>
          <a:p>
            <a:r>
              <a:rPr lang="de-DE" dirty="0"/>
              <a:t>Iterative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Recursive</a:t>
            </a:r>
            <a:r>
              <a:rPr lang="de-DE" dirty="0"/>
              <a:t> Approach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331F90B-EAA5-DF12-E6B0-2B9ED6C79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638" y="2151727"/>
            <a:ext cx="2379518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factorial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* n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n -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4C8C60-8D88-4F5B-45C9-D737447222D6}"/>
              </a:ext>
            </a:extLst>
          </p:cNvPr>
          <p:cNvSpPr txBox="1"/>
          <p:nvPr/>
        </p:nvSpPr>
        <p:spPr>
          <a:xfrm>
            <a:off x="5766955" y="1782395"/>
            <a:ext cx="2083904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6! =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factorial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(6)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2E783D2-D3E8-0739-F64A-5ECF5AFFE405}"/>
              </a:ext>
            </a:extLst>
          </p:cNvPr>
          <p:cNvCxnSpPr>
            <a:cxnSpLocks/>
          </p:cNvCxnSpPr>
          <p:nvPr/>
        </p:nvCxnSpPr>
        <p:spPr>
          <a:xfrm flipH="1">
            <a:off x="3409156" y="3291547"/>
            <a:ext cx="2596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F7F6AE7E-58F9-34FD-23BE-07A025509485}"/>
              </a:ext>
            </a:extLst>
          </p:cNvPr>
          <p:cNvSpPr txBox="1"/>
          <p:nvPr/>
        </p:nvSpPr>
        <p:spPr>
          <a:xfrm>
            <a:off x="6095207" y="3106881"/>
            <a:ext cx="1694375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n &gt; 0, Check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1B94BEB-E59E-C3FA-F68E-2EC1DFEE0F06}"/>
              </a:ext>
            </a:extLst>
          </p:cNvPr>
          <p:cNvSpPr txBox="1"/>
          <p:nvPr/>
        </p:nvSpPr>
        <p:spPr>
          <a:xfrm>
            <a:off x="8409709" y="3080449"/>
            <a:ext cx="1110882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res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= 30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7D9B5E5-645C-7D59-A63F-C947F3719919}"/>
              </a:ext>
            </a:extLst>
          </p:cNvPr>
          <p:cNvSpPr txBox="1"/>
          <p:nvPr/>
        </p:nvSpPr>
        <p:spPr>
          <a:xfrm>
            <a:off x="8409709" y="3428999"/>
            <a:ext cx="721351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n = 4</a:t>
            </a:r>
          </a:p>
        </p:txBody>
      </p:sp>
    </p:spTree>
    <p:extLst>
      <p:ext uri="{BB962C8B-B14F-4D97-AF65-F5344CB8AC3E}">
        <p14:creationId xmlns:p14="http://schemas.microsoft.com/office/powerpoint/2010/main" val="3454222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F155B0-7BE4-C122-FB4D-A78BFCDC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D121EF-48C9-74EE-BE04-FD02764D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27</a:t>
            </a:fld>
            <a:endParaRPr lang="da-DK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EFCCE8C-DC79-C3E1-387D-36F1DE60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3" y="620714"/>
            <a:ext cx="11012488" cy="863599"/>
          </a:xfrm>
        </p:spPr>
        <p:txBody>
          <a:bodyPr/>
          <a:lstStyle/>
          <a:p>
            <a:r>
              <a:rPr lang="de-DE" dirty="0"/>
              <a:t>Iterative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Recursive</a:t>
            </a:r>
            <a:r>
              <a:rPr lang="de-DE" dirty="0"/>
              <a:t> Approach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331F90B-EAA5-DF12-E6B0-2B9ED6C79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638" y="2151727"/>
            <a:ext cx="2379518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factorial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* n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n -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4C8C60-8D88-4F5B-45C9-D737447222D6}"/>
              </a:ext>
            </a:extLst>
          </p:cNvPr>
          <p:cNvSpPr txBox="1"/>
          <p:nvPr/>
        </p:nvSpPr>
        <p:spPr>
          <a:xfrm>
            <a:off x="5766955" y="1782395"/>
            <a:ext cx="2083904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6! =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factorial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(6)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2E783D2-D3E8-0739-F64A-5ECF5AFFE405}"/>
              </a:ext>
            </a:extLst>
          </p:cNvPr>
          <p:cNvCxnSpPr>
            <a:cxnSpLocks/>
          </p:cNvCxnSpPr>
          <p:nvPr/>
        </p:nvCxnSpPr>
        <p:spPr>
          <a:xfrm flipH="1">
            <a:off x="3409949" y="3618405"/>
            <a:ext cx="2596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F7F6AE7E-58F9-34FD-23BE-07A025509485}"/>
              </a:ext>
            </a:extLst>
          </p:cNvPr>
          <p:cNvSpPr txBox="1"/>
          <p:nvPr/>
        </p:nvSpPr>
        <p:spPr>
          <a:xfrm>
            <a:off x="6096000" y="3433739"/>
            <a:ext cx="1647887" cy="1107996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dirty="0" err="1"/>
              <a:t>res</a:t>
            </a:r>
            <a:r>
              <a:rPr lang="de-DE" sz="2400" dirty="0"/>
              <a:t> = </a:t>
            </a:r>
            <a:r>
              <a:rPr lang="de-DE" sz="2400" dirty="0" err="1"/>
              <a:t>res</a:t>
            </a:r>
            <a:r>
              <a:rPr lang="de-DE" sz="2400" dirty="0"/>
              <a:t> * 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      = 30 * 4</a:t>
            </a:r>
            <a:br>
              <a:rPr lang="de-DE" sz="2400" b="0" dirty="0">
                <a:solidFill>
                  <a:schemeClr val="tx1"/>
                </a:solidFill>
                <a:latin typeface="+mn-lt"/>
              </a:rPr>
            </a:br>
            <a:r>
              <a:rPr lang="de-DE" sz="2400" b="0" dirty="0">
                <a:solidFill>
                  <a:schemeClr val="tx1"/>
                </a:solidFill>
                <a:latin typeface="+mn-lt"/>
              </a:rPr>
              <a:t>      = </a:t>
            </a:r>
            <a:r>
              <a:rPr lang="de-DE" sz="2400" dirty="0"/>
              <a:t>120</a:t>
            </a:r>
            <a:endParaRPr lang="de-DE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1B94BEB-E59E-C3FA-F68E-2EC1DFEE0F06}"/>
              </a:ext>
            </a:extLst>
          </p:cNvPr>
          <p:cNvSpPr txBox="1"/>
          <p:nvPr/>
        </p:nvSpPr>
        <p:spPr>
          <a:xfrm>
            <a:off x="8409709" y="3080449"/>
            <a:ext cx="1277594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res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= 120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7D9B5E5-645C-7D59-A63F-C947F3719919}"/>
              </a:ext>
            </a:extLst>
          </p:cNvPr>
          <p:cNvSpPr txBox="1"/>
          <p:nvPr/>
        </p:nvSpPr>
        <p:spPr>
          <a:xfrm>
            <a:off x="8409709" y="3428999"/>
            <a:ext cx="721351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n = 4</a:t>
            </a:r>
          </a:p>
        </p:txBody>
      </p:sp>
    </p:spTree>
    <p:extLst>
      <p:ext uri="{BB962C8B-B14F-4D97-AF65-F5344CB8AC3E}">
        <p14:creationId xmlns:p14="http://schemas.microsoft.com/office/powerpoint/2010/main" val="1439206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F155B0-7BE4-C122-FB4D-A78BFCDC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D121EF-48C9-74EE-BE04-FD02764D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28</a:t>
            </a:fld>
            <a:endParaRPr lang="da-DK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EFCCE8C-DC79-C3E1-387D-36F1DE60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3" y="620714"/>
            <a:ext cx="11012488" cy="863599"/>
          </a:xfrm>
        </p:spPr>
        <p:txBody>
          <a:bodyPr/>
          <a:lstStyle/>
          <a:p>
            <a:r>
              <a:rPr lang="de-DE" dirty="0"/>
              <a:t>Iterative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Recursive</a:t>
            </a:r>
            <a:r>
              <a:rPr lang="de-DE" dirty="0"/>
              <a:t> Approach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331F90B-EAA5-DF12-E6B0-2B9ED6C79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638" y="2151727"/>
            <a:ext cx="2379518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factorial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* n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n -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4C8C60-8D88-4F5B-45C9-D737447222D6}"/>
              </a:ext>
            </a:extLst>
          </p:cNvPr>
          <p:cNvSpPr txBox="1"/>
          <p:nvPr/>
        </p:nvSpPr>
        <p:spPr>
          <a:xfrm>
            <a:off x="5766955" y="1782395"/>
            <a:ext cx="2083904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6! =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factorial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(6)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2E783D2-D3E8-0739-F64A-5ECF5AFFE405}"/>
              </a:ext>
            </a:extLst>
          </p:cNvPr>
          <p:cNvCxnSpPr>
            <a:cxnSpLocks/>
          </p:cNvCxnSpPr>
          <p:nvPr/>
        </p:nvCxnSpPr>
        <p:spPr>
          <a:xfrm flipH="1">
            <a:off x="3409156" y="3898960"/>
            <a:ext cx="2596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F7F6AE7E-58F9-34FD-23BE-07A025509485}"/>
              </a:ext>
            </a:extLst>
          </p:cNvPr>
          <p:cNvSpPr txBox="1"/>
          <p:nvPr/>
        </p:nvSpPr>
        <p:spPr>
          <a:xfrm>
            <a:off x="6095207" y="3714294"/>
            <a:ext cx="1753685" cy="738664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dirty="0"/>
              <a:t>n = n -1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   = 4 – 1 = 3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1B94BEB-E59E-C3FA-F68E-2EC1DFEE0F06}"/>
              </a:ext>
            </a:extLst>
          </p:cNvPr>
          <p:cNvSpPr txBox="1"/>
          <p:nvPr/>
        </p:nvSpPr>
        <p:spPr>
          <a:xfrm>
            <a:off x="8409709" y="3080449"/>
            <a:ext cx="1277594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res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= 120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7D9B5E5-645C-7D59-A63F-C947F3719919}"/>
              </a:ext>
            </a:extLst>
          </p:cNvPr>
          <p:cNvSpPr txBox="1"/>
          <p:nvPr/>
        </p:nvSpPr>
        <p:spPr>
          <a:xfrm>
            <a:off x="8409709" y="3428999"/>
            <a:ext cx="721351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n = 3</a:t>
            </a:r>
          </a:p>
        </p:txBody>
      </p:sp>
    </p:spTree>
    <p:extLst>
      <p:ext uri="{BB962C8B-B14F-4D97-AF65-F5344CB8AC3E}">
        <p14:creationId xmlns:p14="http://schemas.microsoft.com/office/powerpoint/2010/main" val="1302390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F155B0-7BE4-C122-FB4D-A78BFCDC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D121EF-48C9-74EE-BE04-FD02764D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29</a:t>
            </a:fld>
            <a:endParaRPr lang="da-DK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EFCCE8C-DC79-C3E1-387D-36F1DE60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3" y="620714"/>
            <a:ext cx="11012488" cy="863599"/>
          </a:xfrm>
        </p:spPr>
        <p:txBody>
          <a:bodyPr/>
          <a:lstStyle/>
          <a:p>
            <a:r>
              <a:rPr lang="de-DE" dirty="0"/>
              <a:t>Iterative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Recursive</a:t>
            </a:r>
            <a:r>
              <a:rPr lang="de-DE" dirty="0"/>
              <a:t> Approach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331F90B-EAA5-DF12-E6B0-2B9ED6C79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638" y="2151727"/>
            <a:ext cx="2379518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factorial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* n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n -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4C8C60-8D88-4F5B-45C9-D737447222D6}"/>
              </a:ext>
            </a:extLst>
          </p:cNvPr>
          <p:cNvSpPr txBox="1"/>
          <p:nvPr/>
        </p:nvSpPr>
        <p:spPr>
          <a:xfrm>
            <a:off x="5766955" y="1782395"/>
            <a:ext cx="2083904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6! =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factorial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(6)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2E783D2-D3E8-0739-F64A-5ECF5AFFE405}"/>
              </a:ext>
            </a:extLst>
          </p:cNvPr>
          <p:cNvCxnSpPr>
            <a:cxnSpLocks/>
          </p:cNvCxnSpPr>
          <p:nvPr/>
        </p:nvCxnSpPr>
        <p:spPr>
          <a:xfrm flipH="1">
            <a:off x="3409156" y="3291547"/>
            <a:ext cx="2596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F7F6AE7E-58F9-34FD-23BE-07A025509485}"/>
              </a:ext>
            </a:extLst>
          </p:cNvPr>
          <p:cNvSpPr txBox="1"/>
          <p:nvPr/>
        </p:nvSpPr>
        <p:spPr>
          <a:xfrm>
            <a:off x="6095207" y="3106881"/>
            <a:ext cx="1694375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n &gt; 0, Check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1B94BEB-E59E-C3FA-F68E-2EC1DFEE0F06}"/>
              </a:ext>
            </a:extLst>
          </p:cNvPr>
          <p:cNvSpPr txBox="1"/>
          <p:nvPr/>
        </p:nvSpPr>
        <p:spPr>
          <a:xfrm>
            <a:off x="8409709" y="3080449"/>
            <a:ext cx="1277594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res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= 120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7D9B5E5-645C-7D59-A63F-C947F3719919}"/>
              </a:ext>
            </a:extLst>
          </p:cNvPr>
          <p:cNvSpPr txBox="1"/>
          <p:nvPr/>
        </p:nvSpPr>
        <p:spPr>
          <a:xfrm>
            <a:off x="8409709" y="3428999"/>
            <a:ext cx="721351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n = 3</a:t>
            </a:r>
          </a:p>
        </p:txBody>
      </p:sp>
    </p:spTree>
    <p:extLst>
      <p:ext uri="{BB962C8B-B14F-4D97-AF65-F5344CB8AC3E}">
        <p14:creationId xmlns:p14="http://schemas.microsoft.com/office/powerpoint/2010/main" val="310926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6762-6C62-2D8E-E24F-C08723E2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Classes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B5C3E-872C-C3C2-9B1B-F1D84A0C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1DB7E-633E-E407-640E-879E0FB8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3</a:t>
            </a:fld>
            <a:endParaRPr lang="da-DK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021404-8BDE-7F60-9807-F06E7E710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923" y="2828835"/>
            <a:ext cx="2500153" cy="120032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Dog: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sound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lang="da-DK" altLang="da-DK" sz="2400" dirty="0">
                <a:solidFill>
                  <a:srgbClr val="6AAB73"/>
                </a:solidFill>
                <a:latin typeface="JetBrains Mono"/>
              </a:rPr>
              <a:t>”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vov</a:t>
            </a:r>
            <a:r>
              <a:rPr lang="da-DK" altLang="da-DK" sz="2400" dirty="0">
                <a:solidFill>
                  <a:srgbClr val="6AAB73"/>
                </a:solidFill>
                <a:latin typeface="JetBrains Mono"/>
              </a:rPr>
              <a:t>”</a:t>
            </a: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6B10BF-D77E-AD67-3A3B-9C745342FC53}"/>
              </a:ext>
            </a:extLst>
          </p:cNvPr>
          <p:cNvSpPr txBox="1"/>
          <p:nvPr/>
        </p:nvSpPr>
        <p:spPr>
          <a:xfrm>
            <a:off x="1664208" y="1960155"/>
            <a:ext cx="2611292" cy="738664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400" b="0" dirty="0">
                <a:solidFill>
                  <a:schemeClr val="tx1"/>
                </a:solidFill>
                <a:latin typeface="+mn-lt"/>
              </a:rPr>
              <a:t>This defines a type </a:t>
            </a:r>
            <a:br>
              <a:rPr lang="en-GB" sz="2400" b="0" dirty="0">
                <a:solidFill>
                  <a:schemeClr val="tx1"/>
                </a:solidFill>
                <a:latin typeface="+mn-lt"/>
              </a:rPr>
            </a:br>
            <a:r>
              <a:rPr lang="en-GB" sz="2400" b="0" dirty="0">
                <a:solidFill>
                  <a:schemeClr val="tx1"/>
                </a:solidFill>
                <a:latin typeface="+mn-lt"/>
              </a:rPr>
              <a:t>named Dog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5312F5-F0BD-44AF-A077-5772995819A7}"/>
              </a:ext>
            </a:extLst>
          </p:cNvPr>
          <p:cNvCxnSpPr>
            <a:stCxn id="8" idx="3"/>
          </p:cNvCxnSpPr>
          <p:nvPr/>
        </p:nvCxnSpPr>
        <p:spPr>
          <a:xfrm>
            <a:off x="4275500" y="2329487"/>
            <a:ext cx="1320628" cy="578305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133F509-840E-A6F9-75C6-F32A76BA1122}"/>
              </a:ext>
            </a:extLst>
          </p:cNvPr>
          <p:cNvSpPr/>
          <p:nvPr/>
        </p:nvSpPr>
        <p:spPr>
          <a:xfrm>
            <a:off x="3800475" y="1447797"/>
            <a:ext cx="1495425" cy="561978"/>
          </a:xfrm>
          <a:custGeom>
            <a:avLst/>
            <a:gdLst>
              <a:gd name="connsiteX0" fmla="*/ 0 w 1495425"/>
              <a:gd name="connsiteY0" fmla="*/ 561978 h 561978"/>
              <a:gd name="connsiteX1" fmla="*/ 590550 w 1495425"/>
              <a:gd name="connsiteY1" fmla="*/ 3 h 561978"/>
              <a:gd name="connsiteX2" fmla="*/ 1000125 w 1495425"/>
              <a:gd name="connsiteY2" fmla="*/ 552453 h 561978"/>
              <a:gd name="connsiteX3" fmla="*/ 1352550 w 1495425"/>
              <a:gd name="connsiteY3" fmla="*/ 190503 h 561978"/>
              <a:gd name="connsiteX4" fmla="*/ 1495425 w 1495425"/>
              <a:gd name="connsiteY4" fmla="*/ 219078 h 561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5425" h="561978">
                <a:moveTo>
                  <a:pt x="0" y="561978"/>
                </a:moveTo>
                <a:cubicBezTo>
                  <a:pt x="211931" y="281784"/>
                  <a:pt x="423863" y="1590"/>
                  <a:pt x="590550" y="3"/>
                </a:cubicBezTo>
                <a:cubicBezTo>
                  <a:pt x="757237" y="-1584"/>
                  <a:pt x="873125" y="520703"/>
                  <a:pt x="1000125" y="552453"/>
                </a:cubicBezTo>
                <a:cubicBezTo>
                  <a:pt x="1127125" y="584203"/>
                  <a:pt x="1270000" y="246065"/>
                  <a:pt x="1352550" y="190503"/>
                </a:cubicBezTo>
                <a:cubicBezTo>
                  <a:pt x="1435100" y="134941"/>
                  <a:pt x="1433513" y="228603"/>
                  <a:pt x="1495425" y="219078"/>
                </a:cubicBezTo>
              </a:path>
            </a:pathLst>
          </a:custGeom>
          <a:noFill/>
          <a:ln w="28575">
            <a:solidFill>
              <a:schemeClr val="accent1"/>
            </a:solidFill>
            <a:prstDash val="sysDash"/>
          </a:ln>
        </p:spPr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25FF86-4192-A05C-C2E8-CFD8E54ADFD5}"/>
              </a:ext>
            </a:extLst>
          </p:cNvPr>
          <p:cNvSpPr txBox="1"/>
          <p:nvPr/>
        </p:nvSpPr>
        <p:spPr>
          <a:xfrm>
            <a:off x="5295900" y="15258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int, string, float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3A81B7-6C96-E4A2-771F-0975AE6066E2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2257983" y="3545593"/>
            <a:ext cx="2898479" cy="863261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EE41E45-4505-A77C-4472-17110EC46241}"/>
              </a:ext>
            </a:extLst>
          </p:cNvPr>
          <p:cNvSpPr txBox="1"/>
          <p:nvPr/>
        </p:nvSpPr>
        <p:spPr>
          <a:xfrm>
            <a:off x="802456" y="4408854"/>
            <a:ext cx="2911053" cy="110799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400" dirty="0"/>
              <a:t>Type Dog has a class method that returns the sound of a dog</a:t>
            </a:r>
            <a:endParaRPr lang="en-GB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3B38D4D-7396-CDDA-A740-798B6B3F4D91}"/>
              </a:ext>
            </a:extLst>
          </p:cNvPr>
          <p:cNvSpPr/>
          <p:nvPr/>
        </p:nvSpPr>
        <p:spPr>
          <a:xfrm>
            <a:off x="6208776" y="3026664"/>
            <a:ext cx="1137300" cy="740664"/>
          </a:xfrm>
          <a:prstGeom prst="ellipse">
            <a:avLst/>
          </a:prstGeom>
          <a:noFill/>
          <a:ln w="47625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lang="en-GB" sz="2400" dirty="0" err="1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32C3D5-4D58-D0F5-A4A9-D2DD89D9B032}"/>
              </a:ext>
            </a:extLst>
          </p:cNvPr>
          <p:cNvCxnSpPr>
            <a:cxnSpLocks/>
            <a:endCxn id="22" idx="6"/>
          </p:cNvCxnSpPr>
          <p:nvPr/>
        </p:nvCxnSpPr>
        <p:spPr>
          <a:xfrm flipH="1">
            <a:off x="7346076" y="2698819"/>
            <a:ext cx="1272630" cy="698177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986F540-9E47-D9DE-9082-F6E0E262B057}"/>
              </a:ext>
            </a:extLst>
          </p:cNvPr>
          <p:cNvSpPr txBox="1"/>
          <p:nvPr/>
        </p:nvSpPr>
        <p:spPr>
          <a:xfrm>
            <a:off x="8618706" y="1975933"/>
            <a:ext cx="6988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6862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1" grpId="1" animBg="1"/>
      <p:bldP spid="13" grpId="0"/>
      <p:bldP spid="13" grpId="1"/>
      <p:bldP spid="17" grpId="0"/>
      <p:bldP spid="22" grpId="0" animBg="1"/>
      <p:bldP spid="2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F155B0-7BE4-C122-FB4D-A78BFCDC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D121EF-48C9-74EE-BE04-FD02764D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30</a:t>
            </a:fld>
            <a:endParaRPr lang="da-DK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EFCCE8C-DC79-C3E1-387D-36F1DE60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3" y="620714"/>
            <a:ext cx="11012488" cy="863599"/>
          </a:xfrm>
        </p:spPr>
        <p:txBody>
          <a:bodyPr/>
          <a:lstStyle/>
          <a:p>
            <a:r>
              <a:rPr lang="de-DE" dirty="0"/>
              <a:t>Iterative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Recursive</a:t>
            </a:r>
            <a:r>
              <a:rPr lang="de-DE" dirty="0"/>
              <a:t> Approach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331F90B-EAA5-DF12-E6B0-2B9ED6C79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638" y="2151727"/>
            <a:ext cx="2379518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factorial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* n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n -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4C8C60-8D88-4F5B-45C9-D737447222D6}"/>
              </a:ext>
            </a:extLst>
          </p:cNvPr>
          <p:cNvSpPr txBox="1"/>
          <p:nvPr/>
        </p:nvSpPr>
        <p:spPr>
          <a:xfrm>
            <a:off x="5766955" y="1782395"/>
            <a:ext cx="2083904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6! =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factorial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(6)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2E783D2-D3E8-0739-F64A-5ECF5AFFE405}"/>
              </a:ext>
            </a:extLst>
          </p:cNvPr>
          <p:cNvCxnSpPr>
            <a:cxnSpLocks/>
          </p:cNvCxnSpPr>
          <p:nvPr/>
        </p:nvCxnSpPr>
        <p:spPr>
          <a:xfrm flipH="1">
            <a:off x="3409949" y="3618405"/>
            <a:ext cx="2596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F7F6AE7E-58F9-34FD-23BE-07A025509485}"/>
              </a:ext>
            </a:extLst>
          </p:cNvPr>
          <p:cNvSpPr txBox="1"/>
          <p:nvPr/>
        </p:nvSpPr>
        <p:spPr>
          <a:xfrm>
            <a:off x="6096000" y="3433739"/>
            <a:ext cx="1769715" cy="1107996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dirty="0" err="1"/>
              <a:t>res</a:t>
            </a:r>
            <a:r>
              <a:rPr lang="de-DE" sz="2400" dirty="0"/>
              <a:t> = </a:t>
            </a:r>
            <a:r>
              <a:rPr lang="de-DE" sz="2400" dirty="0" err="1"/>
              <a:t>res</a:t>
            </a:r>
            <a:r>
              <a:rPr lang="de-DE" sz="2400" dirty="0"/>
              <a:t> * 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      = </a:t>
            </a:r>
            <a:r>
              <a:rPr lang="de-DE" sz="2400" dirty="0"/>
              <a:t>120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* 3</a:t>
            </a:r>
            <a:br>
              <a:rPr lang="de-DE" sz="2400" b="0" dirty="0">
                <a:solidFill>
                  <a:schemeClr val="tx1"/>
                </a:solidFill>
                <a:latin typeface="+mn-lt"/>
              </a:rPr>
            </a:br>
            <a:r>
              <a:rPr lang="de-DE" sz="2400" b="0" dirty="0">
                <a:solidFill>
                  <a:schemeClr val="tx1"/>
                </a:solidFill>
                <a:latin typeface="+mn-lt"/>
              </a:rPr>
              <a:t>      = 360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1B94BEB-E59E-C3FA-F68E-2EC1DFEE0F06}"/>
              </a:ext>
            </a:extLst>
          </p:cNvPr>
          <p:cNvSpPr txBox="1"/>
          <p:nvPr/>
        </p:nvSpPr>
        <p:spPr>
          <a:xfrm>
            <a:off x="8409709" y="3080449"/>
            <a:ext cx="1277594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res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= 360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7D9B5E5-645C-7D59-A63F-C947F3719919}"/>
              </a:ext>
            </a:extLst>
          </p:cNvPr>
          <p:cNvSpPr txBox="1"/>
          <p:nvPr/>
        </p:nvSpPr>
        <p:spPr>
          <a:xfrm>
            <a:off x="8409709" y="3428999"/>
            <a:ext cx="721351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n = 3</a:t>
            </a:r>
          </a:p>
        </p:txBody>
      </p:sp>
    </p:spTree>
    <p:extLst>
      <p:ext uri="{BB962C8B-B14F-4D97-AF65-F5344CB8AC3E}">
        <p14:creationId xmlns:p14="http://schemas.microsoft.com/office/powerpoint/2010/main" val="3320791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F155B0-7BE4-C122-FB4D-A78BFCDC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D121EF-48C9-74EE-BE04-FD02764D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31</a:t>
            </a:fld>
            <a:endParaRPr lang="da-DK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EFCCE8C-DC79-C3E1-387D-36F1DE60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3" y="620714"/>
            <a:ext cx="11012488" cy="863599"/>
          </a:xfrm>
        </p:spPr>
        <p:txBody>
          <a:bodyPr/>
          <a:lstStyle/>
          <a:p>
            <a:r>
              <a:rPr lang="de-DE" dirty="0"/>
              <a:t>Iterative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Recursive</a:t>
            </a:r>
            <a:r>
              <a:rPr lang="de-DE" dirty="0"/>
              <a:t> Approach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331F90B-EAA5-DF12-E6B0-2B9ED6C79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638" y="2151727"/>
            <a:ext cx="2379518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factorial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* n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n -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4C8C60-8D88-4F5B-45C9-D737447222D6}"/>
              </a:ext>
            </a:extLst>
          </p:cNvPr>
          <p:cNvSpPr txBox="1"/>
          <p:nvPr/>
        </p:nvSpPr>
        <p:spPr>
          <a:xfrm>
            <a:off x="5766955" y="1782395"/>
            <a:ext cx="2083904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6! =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factorial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(6)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2E783D2-D3E8-0739-F64A-5ECF5AFFE405}"/>
              </a:ext>
            </a:extLst>
          </p:cNvPr>
          <p:cNvCxnSpPr>
            <a:cxnSpLocks/>
          </p:cNvCxnSpPr>
          <p:nvPr/>
        </p:nvCxnSpPr>
        <p:spPr>
          <a:xfrm flipH="1">
            <a:off x="3409156" y="3898960"/>
            <a:ext cx="2596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F7F6AE7E-58F9-34FD-23BE-07A025509485}"/>
              </a:ext>
            </a:extLst>
          </p:cNvPr>
          <p:cNvSpPr txBox="1"/>
          <p:nvPr/>
        </p:nvSpPr>
        <p:spPr>
          <a:xfrm>
            <a:off x="6095207" y="3714294"/>
            <a:ext cx="1753685" cy="738664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dirty="0"/>
              <a:t>n = n -1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   = 3 – 1 = 2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1B94BEB-E59E-C3FA-F68E-2EC1DFEE0F06}"/>
              </a:ext>
            </a:extLst>
          </p:cNvPr>
          <p:cNvSpPr txBox="1"/>
          <p:nvPr/>
        </p:nvSpPr>
        <p:spPr>
          <a:xfrm>
            <a:off x="8409709" y="3080449"/>
            <a:ext cx="1277594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res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= 360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7D9B5E5-645C-7D59-A63F-C947F3719919}"/>
              </a:ext>
            </a:extLst>
          </p:cNvPr>
          <p:cNvSpPr txBox="1"/>
          <p:nvPr/>
        </p:nvSpPr>
        <p:spPr>
          <a:xfrm>
            <a:off x="8409709" y="3428999"/>
            <a:ext cx="721351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n = 2</a:t>
            </a:r>
          </a:p>
        </p:txBody>
      </p:sp>
    </p:spTree>
    <p:extLst>
      <p:ext uri="{BB962C8B-B14F-4D97-AF65-F5344CB8AC3E}">
        <p14:creationId xmlns:p14="http://schemas.microsoft.com/office/powerpoint/2010/main" val="2842365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F155B0-7BE4-C122-FB4D-A78BFCDC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D121EF-48C9-74EE-BE04-FD02764D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32</a:t>
            </a:fld>
            <a:endParaRPr lang="da-DK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EFCCE8C-DC79-C3E1-387D-36F1DE60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3" y="620714"/>
            <a:ext cx="11012488" cy="863599"/>
          </a:xfrm>
        </p:spPr>
        <p:txBody>
          <a:bodyPr/>
          <a:lstStyle/>
          <a:p>
            <a:r>
              <a:rPr lang="de-DE" dirty="0"/>
              <a:t>Iterative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Recursive</a:t>
            </a:r>
            <a:r>
              <a:rPr lang="de-DE" dirty="0"/>
              <a:t> Approach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331F90B-EAA5-DF12-E6B0-2B9ED6C79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638" y="2151727"/>
            <a:ext cx="2379518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factorial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* n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n -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4C8C60-8D88-4F5B-45C9-D737447222D6}"/>
              </a:ext>
            </a:extLst>
          </p:cNvPr>
          <p:cNvSpPr txBox="1"/>
          <p:nvPr/>
        </p:nvSpPr>
        <p:spPr>
          <a:xfrm>
            <a:off x="5766955" y="1782395"/>
            <a:ext cx="2083904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6! =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factorial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(6)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2E783D2-D3E8-0739-F64A-5ECF5AFFE405}"/>
              </a:ext>
            </a:extLst>
          </p:cNvPr>
          <p:cNvCxnSpPr>
            <a:cxnSpLocks/>
          </p:cNvCxnSpPr>
          <p:nvPr/>
        </p:nvCxnSpPr>
        <p:spPr>
          <a:xfrm flipH="1">
            <a:off x="3409156" y="3291547"/>
            <a:ext cx="2596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F7F6AE7E-58F9-34FD-23BE-07A025509485}"/>
              </a:ext>
            </a:extLst>
          </p:cNvPr>
          <p:cNvSpPr txBox="1"/>
          <p:nvPr/>
        </p:nvSpPr>
        <p:spPr>
          <a:xfrm>
            <a:off x="6095207" y="3106881"/>
            <a:ext cx="1694375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n &gt; 0, Check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1B94BEB-E59E-C3FA-F68E-2EC1DFEE0F06}"/>
              </a:ext>
            </a:extLst>
          </p:cNvPr>
          <p:cNvSpPr txBox="1"/>
          <p:nvPr/>
        </p:nvSpPr>
        <p:spPr>
          <a:xfrm>
            <a:off x="8409709" y="3080449"/>
            <a:ext cx="1277594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res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= 360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7D9B5E5-645C-7D59-A63F-C947F3719919}"/>
              </a:ext>
            </a:extLst>
          </p:cNvPr>
          <p:cNvSpPr txBox="1"/>
          <p:nvPr/>
        </p:nvSpPr>
        <p:spPr>
          <a:xfrm>
            <a:off x="8409709" y="3428999"/>
            <a:ext cx="721351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n = 2</a:t>
            </a:r>
          </a:p>
        </p:txBody>
      </p:sp>
    </p:spTree>
    <p:extLst>
      <p:ext uri="{BB962C8B-B14F-4D97-AF65-F5344CB8AC3E}">
        <p14:creationId xmlns:p14="http://schemas.microsoft.com/office/powerpoint/2010/main" val="1362937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F155B0-7BE4-C122-FB4D-A78BFCDC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D121EF-48C9-74EE-BE04-FD02764D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33</a:t>
            </a:fld>
            <a:endParaRPr lang="da-DK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EFCCE8C-DC79-C3E1-387D-36F1DE60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3" y="620714"/>
            <a:ext cx="11012488" cy="863599"/>
          </a:xfrm>
        </p:spPr>
        <p:txBody>
          <a:bodyPr/>
          <a:lstStyle/>
          <a:p>
            <a:r>
              <a:rPr lang="de-DE" dirty="0"/>
              <a:t>Iterative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Recursive</a:t>
            </a:r>
            <a:r>
              <a:rPr lang="de-DE" dirty="0"/>
              <a:t> Approach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331F90B-EAA5-DF12-E6B0-2B9ED6C79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638" y="2151727"/>
            <a:ext cx="2379518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factorial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* n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n -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4C8C60-8D88-4F5B-45C9-D737447222D6}"/>
              </a:ext>
            </a:extLst>
          </p:cNvPr>
          <p:cNvSpPr txBox="1"/>
          <p:nvPr/>
        </p:nvSpPr>
        <p:spPr>
          <a:xfrm>
            <a:off x="5766955" y="1782395"/>
            <a:ext cx="2083904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6! =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factorial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(6)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2E783D2-D3E8-0739-F64A-5ECF5AFFE405}"/>
              </a:ext>
            </a:extLst>
          </p:cNvPr>
          <p:cNvCxnSpPr>
            <a:cxnSpLocks/>
          </p:cNvCxnSpPr>
          <p:nvPr/>
        </p:nvCxnSpPr>
        <p:spPr>
          <a:xfrm flipH="1">
            <a:off x="3409949" y="3618405"/>
            <a:ext cx="2596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F7F6AE7E-58F9-34FD-23BE-07A025509485}"/>
              </a:ext>
            </a:extLst>
          </p:cNvPr>
          <p:cNvSpPr txBox="1"/>
          <p:nvPr/>
        </p:nvSpPr>
        <p:spPr>
          <a:xfrm>
            <a:off x="6096000" y="3433739"/>
            <a:ext cx="1769715" cy="1107996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dirty="0" err="1"/>
              <a:t>res</a:t>
            </a:r>
            <a:r>
              <a:rPr lang="de-DE" sz="2400" dirty="0"/>
              <a:t> = </a:t>
            </a:r>
            <a:r>
              <a:rPr lang="de-DE" sz="2400" dirty="0" err="1"/>
              <a:t>res</a:t>
            </a:r>
            <a:r>
              <a:rPr lang="de-DE" sz="2400" dirty="0"/>
              <a:t> * 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      = 360 * 2</a:t>
            </a:r>
            <a:br>
              <a:rPr lang="de-DE" sz="2400" b="0" dirty="0">
                <a:solidFill>
                  <a:schemeClr val="tx1"/>
                </a:solidFill>
                <a:latin typeface="+mn-lt"/>
              </a:rPr>
            </a:br>
            <a:r>
              <a:rPr lang="de-DE" sz="2400" b="0" dirty="0">
                <a:solidFill>
                  <a:schemeClr val="tx1"/>
                </a:solidFill>
                <a:latin typeface="+mn-lt"/>
              </a:rPr>
              <a:t>      = </a:t>
            </a:r>
            <a:r>
              <a:rPr lang="de-DE" sz="2400" dirty="0"/>
              <a:t>720</a:t>
            </a:r>
            <a:endParaRPr lang="de-DE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1B94BEB-E59E-C3FA-F68E-2EC1DFEE0F06}"/>
              </a:ext>
            </a:extLst>
          </p:cNvPr>
          <p:cNvSpPr txBox="1"/>
          <p:nvPr/>
        </p:nvSpPr>
        <p:spPr>
          <a:xfrm>
            <a:off x="8409709" y="3080449"/>
            <a:ext cx="1277594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res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= 720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7D9B5E5-645C-7D59-A63F-C947F3719919}"/>
              </a:ext>
            </a:extLst>
          </p:cNvPr>
          <p:cNvSpPr txBox="1"/>
          <p:nvPr/>
        </p:nvSpPr>
        <p:spPr>
          <a:xfrm>
            <a:off x="8409709" y="3428999"/>
            <a:ext cx="721351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n = 2</a:t>
            </a:r>
          </a:p>
        </p:txBody>
      </p:sp>
    </p:spTree>
    <p:extLst>
      <p:ext uri="{BB962C8B-B14F-4D97-AF65-F5344CB8AC3E}">
        <p14:creationId xmlns:p14="http://schemas.microsoft.com/office/powerpoint/2010/main" val="1141835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F155B0-7BE4-C122-FB4D-A78BFCDC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D121EF-48C9-74EE-BE04-FD02764D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34</a:t>
            </a:fld>
            <a:endParaRPr lang="da-DK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EFCCE8C-DC79-C3E1-387D-36F1DE60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3" y="620714"/>
            <a:ext cx="11012488" cy="863599"/>
          </a:xfrm>
        </p:spPr>
        <p:txBody>
          <a:bodyPr/>
          <a:lstStyle/>
          <a:p>
            <a:r>
              <a:rPr lang="de-DE" dirty="0"/>
              <a:t>Iterative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Recursive</a:t>
            </a:r>
            <a:r>
              <a:rPr lang="de-DE" dirty="0"/>
              <a:t> Approach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331F90B-EAA5-DF12-E6B0-2B9ED6C79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638" y="2151727"/>
            <a:ext cx="2379518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factorial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* n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n -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4C8C60-8D88-4F5B-45C9-D737447222D6}"/>
              </a:ext>
            </a:extLst>
          </p:cNvPr>
          <p:cNvSpPr txBox="1"/>
          <p:nvPr/>
        </p:nvSpPr>
        <p:spPr>
          <a:xfrm>
            <a:off x="5766955" y="1782395"/>
            <a:ext cx="2083904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6! =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factorial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(6)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2E783D2-D3E8-0739-F64A-5ECF5AFFE405}"/>
              </a:ext>
            </a:extLst>
          </p:cNvPr>
          <p:cNvCxnSpPr>
            <a:cxnSpLocks/>
          </p:cNvCxnSpPr>
          <p:nvPr/>
        </p:nvCxnSpPr>
        <p:spPr>
          <a:xfrm flipH="1">
            <a:off x="3409156" y="3898960"/>
            <a:ext cx="2596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F7F6AE7E-58F9-34FD-23BE-07A025509485}"/>
              </a:ext>
            </a:extLst>
          </p:cNvPr>
          <p:cNvSpPr txBox="1"/>
          <p:nvPr/>
        </p:nvSpPr>
        <p:spPr>
          <a:xfrm>
            <a:off x="6095207" y="3714294"/>
            <a:ext cx="1753685" cy="738664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dirty="0"/>
              <a:t>n = n -1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   = 2 – 1 = 1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1B94BEB-E59E-C3FA-F68E-2EC1DFEE0F06}"/>
              </a:ext>
            </a:extLst>
          </p:cNvPr>
          <p:cNvSpPr txBox="1"/>
          <p:nvPr/>
        </p:nvSpPr>
        <p:spPr>
          <a:xfrm>
            <a:off x="8409709" y="3080449"/>
            <a:ext cx="1277594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res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= 720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7D9B5E5-645C-7D59-A63F-C947F3719919}"/>
              </a:ext>
            </a:extLst>
          </p:cNvPr>
          <p:cNvSpPr txBox="1"/>
          <p:nvPr/>
        </p:nvSpPr>
        <p:spPr>
          <a:xfrm>
            <a:off x="8409709" y="3428999"/>
            <a:ext cx="721351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n = 1</a:t>
            </a:r>
          </a:p>
        </p:txBody>
      </p:sp>
    </p:spTree>
    <p:extLst>
      <p:ext uri="{BB962C8B-B14F-4D97-AF65-F5344CB8AC3E}">
        <p14:creationId xmlns:p14="http://schemas.microsoft.com/office/powerpoint/2010/main" val="3274468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F155B0-7BE4-C122-FB4D-A78BFCDC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D121EF-48C9-74EE-BE04-FD02764D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35</a:t>
            </a:fld>
            <a:endParaRPr lang="da-DK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EFCCE8C-DC79-C3E1-387D-36F1DE60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3" y="620714"/>
            <a:ext cx="11012488" cy="863599"/>
          </a:xfrm>
        </p:spPr>
        <p:txBody>
          <a:bodyPr/>
          <a:lstStyle/>
          <a:p>
            <a:r>
              <a:rPr lang="de-DE" dirty="0"/>
              <a:t>Iterative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Recursive</a:t>
            </a:r>
            <a:r>
              <a:rPr lang="de-DE" dirty="0"/>
              <a:t> Approach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331F90B-EAA5-DF12-E6B0-2B9ED6C79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638" y="2151727"/>
            <a:ext cx="2379518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factorial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* n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n -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4C8C60-8D88-4F5B-45C9-D737447222D6}"/>
              </a:ext>
            </a:extLst>
          </p:cNvPr>
          <p:cNvSpPr txBox="1"/>
          <p:nvPr/>
        </p:nvSpPr>
        <p:spPr>
          <a:xfrm>
            <a:off x="5766955" y="1782395"/>
            <a:ext cx="2083904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6! =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factorial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(6)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2E783D2-D3E8-0739-F64A-5ECF5AFFE405}"/>
              </a:ext>
            </a:extLst>
          </p:cNvPr>
          <p:cNvCxnSpPr>
            <a:cxnSpLocks/>
          </p:cNvCxnSpPr>
          <p:nvPr/>
        </p:nvCxnSpPr>
        <p:spPr>
          <a:xfrm flipH="1">
            <a:off x="3409156" y="3291547"/>
            <a:ext cx="2596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F7F6AE7E-58F9-34FD-23BE-07A025509485}"/>
              </a:ext>
            </a:extLst>
          </p:cNvPr>
          <p:cNvSpPr txBox="1"/>
          <p:nvPr/>
        </p:nvSpPr>
        <p:spPr>
          <a:xfrm>
            <a:off x="6095207" y="3106881"/>
            <a:ext cx="1694375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n &gt; 0, Check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1B94BEB-E59E-C3FA-F68E-2EC1DFEE0F06}"/>
              </a:ext>
            </a:extLst>
          </p:cNvPr>
          <p:cNvSpPr txBox="1"/>
          <p:nvPr/>
        </p:nvSpPr>
        <p:spPr>
          <a:xfrm>
            <a:off x="8409709" y="3080449"/>
            <a:ext cx="1277594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res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= 720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7D9B5E5-645C-7D59-A63F-C947F3719919}"/>
              </a:ext>
            </a:extLst>
          </p:cNvPr>
          <p:cNvSpPr txBox="1"/>
          <p:nvPr/>
        </p:nvSpPr>
        <p:spPr>
          <a:xfrm>
            <a:off x="8409709" y="3428999"/>
            <a:ext cx="721351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n = 1</a:t>
            </a:r>
          </a:p>
        </p:txBody>
      </p:sp>
    </p:spTree>
    <p:extLst>
      <p:ext uri="{BB962C8B-B14F-4D97-AF65-F5344CB8AC3E}">
        <p14:creationId xmlns:p14="http://schemas.microsoft.com/office/powerpoint/2010/main" val="4225465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F155B0-7BE4-C122-FB4D-A78BFCDC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D121EF-48C9-74EE-BE04-FD02764D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36</a:t>
            </a:fld>
            <a:endParaRPr lang="da-DK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EFCCE8C-DC79-C3E1-387D-36F1DE60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3" y="620714"/>
            <a:ext cx="11012488" cy="863599"/>
          </a:xfrm>
        </p:spPr>
        <p:txBody>
          <a:bodyPr/>
          <a:lstStyle/>
          <a:p>
            <a:r>
              <a:rPr lang="de-DE" dirty="0"/>
              <a:t>Iterative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Recursive</a:t>
            </a:r>
            <a:r>
              <a:rPr lang="de-DE" dirty="0"/>
              <a:t> Approach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331F90B-EAA5-DF12-E6B0-2B9ED6C79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638" y="2151727"/>
            <a:ext cx="2379518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factorial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* n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n -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4C8C60-8D88-4F5B-45C9-D737447222D6}"/>
              </a:ext>
            </a:extLst>
          </p:cNvPr>
          <p:cNvSpPr txBox="1"/>
          <p:nvPr/>
        </p:nvSpPr>
        <p:spPr>
          <a:xfrm>
            <a:off x="5766955" y="1782395"/>
            <a:ext cx="2083904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6! =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factorial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(6)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2E783D2-D3E8-0739-F64A-5ECF5AFFE405}"/>
              </a:ext>
            </a:extLst>
          </p:cNvPr>
          <p:cNvCxnSpPr>
            <a:cxnSpLocks/>
          </p:cNvCxnSpPr>
          <p:nvPr/>
        </p:nvCxnSpPr>
        <p:spPr>
          <a:xfrm flipH="1">
            <a:off x="3409949" y="3618405"/>
            <a:ext cx="2596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F7F6AE7E-58F9-34FD-23BE-07A025509485}"/>
              </a:ext>
            </a:extLst>
          </p:cNvPr>
          <p:cNvSpPr txBox="1"/>
          <p:nvPr/>
        </p:nvSpPr>
        <p:spPr>
          <a:xfrm>
            <a:off x="6096000" y="3433739"/>
            <a:ext cx="1769715" cy="1107996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dirty="0" err="1"/>
              <a:t>res</a:t>
            </a:r>
            <a:r>
              <a:rPr lang="de-DE" sz="2400" dirty="0"/>
              <a:t> = </a:t>
            </a:r>
            <a:r>
              <a:rPr lang="de-DE" sz="2400" dirty="0" err="1"/>
              <a:t>res</a:t>
            </a:r>
            <a:r>
              <a:rPr lang="de-DE" sz="2400" dirty="0"/>
              <a:t> * 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      = 720 * 1</a:t>
            </a:r>
            <a:br>
              <a:rPr lang="de-DE" sz="2400" b="0" dirty="0">
                <a:solidFill>
                  <a:schemeClr val="tx1"/>
                </a:solidFill>
                <a:latin typeface="+mn-lt"/>
              </a:rPr>
            </a:br>
            <a:r>
              <a:rPr lang="de-DE" sz="2400" b="0" dirty="0">
                <a:solidFill>
                  <a:schemeClr val="tx1"/>
                </a:solidFill>
                <a:latin typeface="+mn-lt"/>
              </a:rPr>
              <a:t>      = </a:t>
            </a:r>
            <a:r>
              <a:rPr lang="de-DE" sz="2400" dirty="0"/>
              <a:t>720</a:t>
            </a:r>
            <a:endParaRPr lang="de-DE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1B94BEB-E59E-C3FA-F68E-2EC1DFEE0F06}"/>
              </a:ext>
            </a:extLst>
          </p:cNvPr>
          <p:cNvSpPr txBox="1"/>
          <p:nvPr/>
        </p:nvSpPr>
        <p:spPr>
          <a:xfrm>
            <a:off x="8409709" y="3080449"/>
            <a:ext cx="1277594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res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= 720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7D9B5E5-645C-7D59-A63F-C947F3719919}"/>
              </a:ext>
            </a:extLst>
          </p:cNvPr>
          <p:cNvSpPr txBox="1"/>
          <p:nvPr/>
        </p:nvSpPr>
        <p:spPr>
          <a:xfrm>
            <a:off x="8409709" y="3428999"/>
            <a:ext cx="721351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n = 1</a:t>
            </a:r>
          </a:p>
        </p:txBody>
      </p:sp>
    </p:spTree>
    <p:extLst>
      <p:ext uri="{BB962C8B-B14F-4D97-AF65-F5344CB8AC3E}">
        <p14:creationId xmlns:p14="http://schemas.microsoft.com/office/powerpoint/2010/main" val="219881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F155B0-7BE4-C122-FB4D-A78BFCDC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D121EF-48C9-74EE-BE04-FD02764D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37</a:t>
            </a:fld>
            <a:endParaRPr lang="da-DK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EFCCE8C-DC79-C3E1-387D-36F1DE60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3" y="620714"/>
            <a:ext cx="11012488" cy="863599"/>
          </a:xfrm>
        </p:spPr>
        <p:txBody>
          <a:bodyPr/>
          <a:lstStyle/>
          <a:p>
            <a:r>
              <a:rPr lang="de-DE" dirty="0"/>
              <a:t>Iterative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Recursive</a:t>
            </a:r>
            <a:r>
              <a:rPr lang="de-DE" dirty="0"/>
              <a:t> Approach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331F90B-EAA5-DF12-E6B0-2B9ED6C79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638" y="2151727"/>
            <a:ext cx="2379518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factorial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* n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n -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4C8C60-8D88-4F5B-45C9-D737447222D6}"/>
              </a:ext>
            </a:extLst>
          </p:cNvPr>
          <p:cNvSpPr txBox="1"/>
          <p:nvPr/>
        </p:nvSpPr>
        <p:spPr>
          <a:xfrm>
            <a:off x="5766955" y="1782395"/>
            <a:ext cx="2083904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6! =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factorial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(6)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2E783D2-D3E8-0739-F64A-5ECF5AFFE405}"/>
              </a:ext>
            </a:extLst>
          </p:cNvPr>
          <p:cNvCxnSpPr>
            <a:cxnSpLocks/>
          </p:cNvCxnSpPr>
          <p:nvPr/>
        </p:nvCxnSpPr>
        <p:spPr>
          <a:xfrm flipH="1">
            <a:off x="3409156" y="3898960"/>
            <a:ext cx="2596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F7F6AE7E-58F9-34FD-23BE-07A025509485}"/>
              </a:ext>
            </a:extLst>
          </p:cNvPr>
          <p:cNvSpPr txBox="1"/>
          <p:nvPr/>
        </p:nvSpPr>
        <p:spPr>
          <a:xfrm>
            <a:off x="6095207" y="3714294"/>
            <a:ext cx="1753685" cy="738664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dirty="0"/>
              <a:t>n = n -1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   = 1 – 1 = 0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1B94BEB-E59E-C3FA-F68E-2EC1DFEE0F06}"/>
              </a:ext>
            </a:extLst>
          </p:cNvPr>
          <p:cNvSpPr txBox="1"/>
          <p:nvPr/>
        </p:nvSpPr>
        <p:spPr>
          <a:xfrm>
            <a:off x="8409709" y="3080449"/>
            <a:ext cx="1277594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res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= 720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7D9B5E5-645C-7D59-A63F-C947F3719919}"/>
              </a:ext>
            </a:extLst>
          </p:cNvPr>
          <p:cNvSpPr txBox="1"/>
          <p:nvPr/>
        </p:nvSpPr>
        <p:spPr>
          <a:xfrm>
            <a:off x="8409709" y="3428999"/>
            <a:ext cx="721351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n = 0</a:t>
            </a:r>
          </a:p>
        </p:txBody>
      </p:sp>
    </p:spTree>
    <p:extLst>
      <p:ext uri="{BB962C8B-B14F-4D97-AF65-F5344CB8AC3E}">
        <p14:creationId xmlns:p14="http://schemas.microsoft.com/office/powerpoint/2010/main" val="40673262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F155B0-7BE4-C122-FB4D-A78BFCDC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D121EF-48C9-74EE-BE04-FD02764D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38</a:t>
            </a:fld>
            <a:endParaRPr lang="da-DK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EFCCE8C-DC79-C3E1-387D-36F1DE60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3" y="620714"/>
            <a:ext cx="11012488" cy="863599"/>
          </a:xfrm>
        </p:spPr>
        <p:txBody>
          <a:bodyPr/>
          <a:lstStyle/>
          <a:p>
            <a:r>
              <a:rPr lang="de-DE" dirty="0"/>
              <a:t>Iterative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Recursive</a:t>
            </a:r>
            <a:r>
              <a:rPr lang="de-DE" dirty="0"/>
              <a:t> Approach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331F90B-EAA5-DF12-E6B0-2B9ED6C79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638" y="2151727"/>
            <a:ext cx="2379518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factorial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* n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n -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4C8C60-8D88-4F5B-45C9-D737447222D6}"/>
              </a:ext>
            </a:extLst>
          </p:cNvPr>
          <p:cNvSpPr txBox="1"/>
          <p:nvPr/>
        </p:nvSpPr>
        <p:spPr>
          <a:xfrm>
            <a:off x="5766955" y="1782395"/>
            <a:ext cx="2083904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6! =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factorial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(6)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2E783D2-D3E8-0739-F64A-5ECF5AFFE405}"/>
              </a:ext>
            </a:extLst>
          </p:cNvPr>
          <p:cNvCxnSpPr>
            <a:cxnSpLocks/>
          </p:cNvCxnSpPr>
          <p:nvPr/>
        </p:nvCxnSpPr>
        <p:spPr>
          <a:xfrm flipH="1">
            <a:off x="3409156" y="3296287"/>
            <a:ext cx="2596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B1B94BEB-E59E-C3FA-F68E-2EC1DFEE0F06}"/>
              </a:ext>
            </a:extLst>
          </p:cNvPr>
          <p:cNvSpPr txBox="1"/>
          <p:nvPr/>
        </p:nvSpPr>
        <p:spPr>
          <a:xfrm>
            <a:off x="8409709" y="3080449"/>
            <a:ext cx="1277594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res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= 720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7D9B5E5-645C-7D59-A63F-C947F3719919}"/>
              </a:ext>
            </a:extLst>
          </p:cNvPr>
          <p:cNvSpPr txBox="1"/>
          <p:nvPr/>
        </p:nvSpPr>
        <p:spPr>
          <a:xfrm>
            <a:off x="8409709" y="3428999"/>
            <a:ext cx="721351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n = 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812C21E-9812-9FDB-9389-702467A951A7}"/>
              </a:ext>
            </a:extLst>
          </p:cNvPr>
          <p:cNvSpPr txBox="1"/>
          <p:nvPr/>
        </p:nvSpPr>
        <p:spPr>
          <a:xfrm>
            <a:off x="6095207" y="3106881"/>
            <a:ext cx="1332096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n &gt; 0, Fail</a:t>
            </a:r>
          </a:p>
        </p:txBody>
      </p:sp>
    </p:spTree>
    <p:extLst>
      <p:ext uri="{BB962C8B-B14F-4D97-AF65-F5344CB8AC3E}">
        <p14:creationId xmlns:p14="http://schemas.microsoft.com/office/powerpoint/2010/main" val="34582699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F155B0-7BE4-C122-FB4D-A78BFCDC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D121EF-48C9-74EE-BE04-FD02764D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39</a:t>
            </a:fld>
            <a:endParaRPr lang="da-DK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EFCCE8C-DC79-C3E1-387D-36F1DE60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3" y="620714"/>
            <a:ext cx="11012488" cy="863599"/>
          </a:xfrm>
        </p:spPr>
        <p:txBody>
          <a:bodyPr/>
          <a:lstStyle/>
          <a:p>
            <a:r>
              <a:rPr lang="de-DE" dirty="0"/>
              <a:t>Iterative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Recursive</a:t>
            </a:r>
            <a:r>
              <a:rPr lang="de-DE" dirty="0"/>
              <a:t> Approach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331F90B-EAA5-DF12-E6B0-2B9ED6C79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638" y="2151727"/>
            <a:ext cx="2379518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factorial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* n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n -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4C8C60-8D88-4F5B-45C9-D737447222D6}"/>
              </a:ext>
            </a:extLst>
          </p:cNvPr>
          <p:cNvSpPr txBox="1"/>
          <p:nvPr/>
        </p:nvSpPr>
        <p:spPr>
          <a:xfrm>
            <a:off x="5766955" y="1782395"/>
            <a:ext cx="2083904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6! =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factorial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(6)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2E783D2-D3E8-0739-F64A-5ECF5AFFE405}"/>
              </a:ext>
            </a:extLst>
          </p:cNvPr>
          <p:cNvCxnSpPr>
            <a:cxnSpLocks/>
          </p:cNvCxnSpPr>
          <p:nvPr/>
        </p:nvCxnSpPr>
        <p:spPr>
          <a:xfrm flipH="1">
            <a:off x="3498418" y="4231469"/>
            <a:ext cx="2596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B1B94BEB-E59E-C3FA-F68E-2EC1DFEE0F06}"/>
              </a:ext>
            </a:extLst>
          </p:cNvPr>
          <p:cNvSpPr txBox="1"/>
          <p:nvPr/>
        </p:nvSpPr>
        <p:spPr>
          <a:xfrm>
            <a:off x="8409709" y="3080449"/>
            <a:ext cx="1277594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res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= 720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7D9B5E5-645C-7D59-A63F-C947F3719919}"/>
              </a:ext>
            </a:extLst>
          </p:cNvPr>
          <p:cNvSpPr txBox="1"/>
          <p:nvPr/>
        </p:nvSpPr>
        <p:spPr>
          <a:xfrm>
            <a:off x="8409709" y="3428999"/>
            <a:ext cx="721351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n = 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812C21E-9812-9FDB-9389-702467A951A7}"/>
              </a:ext>
            </a:extLst>
          </p:cNvPr>
          <p:cNvSpPr txBox="1"/>
          <p:nvPr/>
        </p:nvSpPr>
        <p:spPr>
          <a:xfrm>
            <a:off x="6184469" y="4046803"/>
            <a:ext cx="1413849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return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720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B787E21-A265-4B8B-7EE6-4662F917DFA1}"/>
              </a:ext>
            </a:extLst>
          </p:cNvPr>
          <p:cNvSpPr txBox="1"/>
          <p:nvPr/>
        </p:nvSpPr>
        <p:spPr>
          <a:xfrm>
            <a:off x="1163782" y="5496791"/>
            <a:ext cx="4108497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 This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is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iterative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approach</a:t>
            </a:r>
            <a:endParaRPr lang="de-DE" sz="24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384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6762-6C62-2D8E-E24F-C08723E2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Classes – Self 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B5C3E-872C-C3C2-9B1B-F1D84A0C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1DB7E-633E-E407-640E-879E0FB8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4</a:t>
            </a:fld>
            <a:endParaRPr lang="da-DK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D1C32C5-45FA-F940-2022-982DE0B68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2" y="1720840"/>
            <a:ext cx="3794501" cy="341632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Dog: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sound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lang="da-DK" altLang="da-DK" sz="2400" dirty="0">
                <a:solidFill>
                  <a:srgbClr val="6AAB73"/>
                </a:solidFill>
                <a:latin typeface="JetBrains Mono"/>
              </a:rPr>
              <a:t>”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vov</a:t>
            </a:r>
            <a:r>
              <a:rPr lang="da-DK" altLang="da-DK" sz="2400" dirty="0">
                <a:solidFill>
                  <a:srgbClr val="6AAB73"/>
                </a:solidFill>
                <a:latin typeface="JetBrains Mono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a-DK" altLang="da-DK" sz="2400" dirty="0">
              <a:solidFill>
                <a:srgbClr val="6AAB73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sz="2400" dirty="0" err="1">
                <a:solidFill>
                  <a:srgbClr val="CF8E6D"/>
                </a:solidFill>
                <a:latin typeface="JetBrains Mono"/>
              </a:rPr>
              <a:t>if</a:t>
            </a:r>
            <a:r>
              <a:rPr lang="da-DK" altLang="da-DK" sz="2400" dirty="0">
                <a:solidFill>
                  <a:srgbClr val="6AAB73"/>
                </a:solidFill>
                <a:latin typeface="JetBrains Mono"/>
              </a:rPr>
              <a:t> </a:t>
            </a:r>
            <a:r>
              <a:rPr lang="da-DK" altLang="da-DK" sz="2400" dirty="0">
                <a:solidFill>
                  <a:srgbClr val="BCBEC4"/>
                </a:solidFill>
                <a:latin typeface="JetBrains Mono"/>
              </a:rPr>
              <a:t>__</a:t>
            </a:r>
            <a:r>
              <a:rPr lang="da-DK" altLang="da-DK" sz="2400" dirty="0" err="1">
                <a:solidFill>
                  <a:srgbClr val="BCBEC4"/>
                </a:solidFill>
                <a:latin typeface="JetBrains Mono"/>
              </a:rPr>
              <a:t>name</a:t>
            </a:r>
            <a:r>
              <a:rPr lang="da-DK" altLang="da-DK" sz="2400" dirty="0">
                <a:solidFill>
                  <a:srgbClr val="BCBEC4"/>
                </a:solidFill>
                <a:latin typeface="JetBrains Mono"/>
              </a:rPr>
              <a:t>__ ==</a:t>
            </a:r>
            <a:r>
              <a:rPr lang="da-DK" altLang="da-DK" sz="2400" dirty="0">
                <a:solidFill>
                  <a:srgbClr val="6AAB73"/>
                </a:solidFill>
                <a:latin typeface="JetBrains Mono"/>
              </a:rPr>
              <a:t> ‘__</a:t>
            </a:r>
            <a:r>
              <a:rPr lang="da-DK" altLang="da-DK" sz="2400" dirty="0" err="1">
                <a:solidFill>
                  <a:srgbClr val="6AAB73"/>
                </a:solidFill>
                <a:latin typeface="JetBrains Mono"/>
              </a:rPr>
              <a:t>main</a:t>
            </a:r>
            <a:r>
              <a:rPr lang="da-DK" altLang="da-DK" sz="2400" dirty="0">
                <a:solidFill>
                  <a:srgbClr val="6AAB73"/>
                </a:solidFill>
                <a:latin typeface="JetBrains Mono"/>
              </a:rPr>
              <a:t>__’</a:t>
            </a:r>
            <a:r>
              <a:rPr lang="da-DK" altLang="da-DK" sz="2400" dirty="0">
                <a:solidFill>
                  <a:srgbClr val="BCBEC4"/>
                </a:solidFill>
                <a:latin typeface="JetBrains Mono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sz="2400" dirty="0">
                <a:solidFill>
                  <a:srgbClr val="6AAB73"/>
                </a:solidFill>
                <a:latin typeface="JetBrains Mono"/>
              </a:rPr>
              <a:t>    </a:t>
            </a:r>
            <a:r>
              <a:rPr lang="da-DK" altLang="da-DK" sz="2400" dirty="0">
                <a:solidFill>
                  <a:srgbClr val="BCBEC4"/>
                </a:solidFill>
                <a:latin typeface="JetBrains Mono"/>
              </a:rPr>
              <a:t>d1 = Dog()</a:t>
            </a:r>
            <a:br>
              <a:rPr lang="da-DK" altLang="da-DK" sz="2400" dirty="0">
                <a:solidFill>
                  <a:srgbClr val="6AAB73"/>
                </a:solidFill>
                <a:latin typeface="JetBrains Mono"/>
              </a:rPr>
            </a:br>
            <a:r>
              <a:rPr lang="da-DK" altLang="da-DK" sz="2400" dirty="0">
                <a:solidFill>
                  <a:srgbClr val="6AAB73"/>
                </a:solidFill>
                <a:latin typeface="JetBrains Mono"/>
              </a:rPr>
              <a:t>    </a:t>
            </a:r>
            <a:r>
              <a:rPr lang="da-DK" altLang="da-DK" sz="2400" dirty="0">
                <a:solidFill>
                  <a:srgbClr val="BCBEC4"/>
                </a:solidFill>
                <a:latin typeface="JetBrains Mono"/>
              </a:rPr>
              <a:t>d2 = Dog()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sz="2400" dirty="0">
                <a:solidFill>
                  <a:srgbClr val="BCBEC4"/>
                </a:solidFill>
                <a:latin typeface="JetBrains Mono"/>
              </a:rPr>
              <a:t>    d1.sound() </a:t>
            </a:r>
            <a:r>
              <a:rPr lang="da-DK" altLang="da-DK" sz="2400" dirty="0">
                <a:solidFill>
                  <a:srgbClr val="BCBEC4"/>
                </a:solidFill>
                <a:latin typeface="JetBrains Mono"/>
                <a:sym typeface="Wingdings" panose="05000000000000000000" pitchFamily="2" charset="2"/>
              </a:rPr>
              <a:t> vov</a:t>
            </a:r>
            <a:endParaRPr lang="da-DK" altLang="da-DK" sz="2400" dirty="0">
              <a:solidFill>
                <a:srgbClr val="BCBEC4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sz="2400" dirty="0">
                <a:solidFill>
                  <a:srgbClr val="BCBEC4"/>
                </a:solidFill>
                <a:latin typeface="JetBrains Mono"/>
              </a:rPr>
              <a:t>    d2.sound() </a:t>
            </a:r>
            <a:r>
              <a:rPr lang="da-DK" altLang="da-DK" sz="2400" dirty="0">
                <a:solidFill>
                  <a:srgbClr val="BCBEC4"/>
                </a:solidFill>
                <a:latin typeface="JetBrains Mono"/>
                <a:sym typeface="Wingdings" panose="05000000000000000000" pitchFamily="2" charset="2"/>
              </a:rPr>
              <a:t> vov</a:t>
            </a:r>
            <a:endParaRPr lang="da-DK" altLang="da-DK" sz="2400" dirty="0">
              <a:solidFill>
                <a:srgbClr val="BCBEC4"/>
              </a:solidFill>
              <a:latin typeface="JetBrains Mono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FD24B3-901C-8C30-A4CE-573EA94B971D}"/>
              </a:ext>
            </a:extLst>
          </p:cNvPr>
          <p:cNvSpPr/>
          <p:nvPr/>
        </p:nvSpPr>
        <p:spPr>
          <a:xfrm>
            <a:off x="5468112" y="1581912"/>
            <a:ext cx="1764792" cy="2185416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lang="en-GB" sz="2400" dirty="0" err="1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A69F5B-22B2-A022-55DF-575B130AD508}"/>
              </a:ext>
            </a:extLst>
          </p:cNvPr>
          <p:cNvCxnSpPr/>
          <p:nvPr/>
        </p:nvCxnSpPr>
        <p:spPr>
          <a:xfrm>
            <a:off x="5632315" y="1867711"/>
            <a:ext cx="9630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8EC201-8A97-DAFD-4927-D397D8DA7A25}"/>
              </a:ext>
            </a:extLst>
          </p:cNvPr>
          <p:cNvCxnSpPr/>
          <p:nvPr/>
        </p:nvCxnSpPr>
        <p:spPr>
          <a:xfrm>
            <a:off x="5632315" y="2107659"/>
            <a:ext cx="9630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DB07A-02C2-F71F-324C-385925298283}"/>
              </a:ext>
            </a:extLst>
          </p:cNvPr>
          <p:cNvCxnSpPr/>
          <p:nvPr/>
        </p:nvCxnSpPr>
        <p:spPr>
          <a:xfrm>
            <a:off x="5632315" y="2331396"/>
            <a:ext cx="9630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F67CF0-EABD-FE9C-5E50-033A2F5C4148}"/>
              </a:ext>
            </a:extLst>
          </p:cNvPr>
          <p:cNvCxnSpPr/>
          <p:nvPr/>
        </p:nvCxnSpPr>
        <p:spPr>
          <a:xfrm>
            <a:off x="5632315" y="2613498"/>
            <a:ext cx="9630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0DC4ED-F358-6BDD-EAF3-51BEDF7DEEB2}"/>
              </a:ext>
            </a:extLst>
          </p:cNvPr>
          <p:cNvSpPr txBox="1"/>
          <p:nvPr/>
        </p:nvSpPr>
        <p:spPr>
          <a:xfrm>
            <a:off x="5397254" y="1173510"/>
            <a:ext cx="2378856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400" b="0" dirty="0">
                <a:solidFill>
                  <a:schemeClr val="tx1"/>
                </a:solidFill>
                <a:latin typeface="+mn-lt"/>
              </a:rPr>
              <a:t>Code Instructions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A8BACF3-00BA-4343-B176-C8EFEA1377AE}"/>
              </a:ext>
            </a:extLst>
          </p:cNvPr>
          <p:cNvCxnSpPr>
            <a:cxnSpLocks/>
          </p:cNvCxnSpPr>
          <p:nvPr/>
        </p:nvCxnSpPr>
        <p:spPr>
          <a:xfrm flipV="1">
            <a:off x="6734354" y="1867711"/>
            <a:ext cx="1986883" cy="463685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8B006C7-80CB-E792-9ED5-7C511092E88B}"/>
              </a:ext>
            </a:extLst>
          </p:cNvPr>
          <p:cNvSpPr txBox="1"/>
          <p:nvPr/>
        </p:nvSpPr>
        <p:spPr>
          <a:xfrm>
            <a:off x="8855149" y="959580"/>
            <a:ext cx="2947923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400" b="0" dirty="0">
                <a:solidFill>
                  <a:schemeClr val="tx1"/>
                </a:solidFill>
                <a:latin typeface="+mn-lt"/>
              </a:rPr>
              <a:t>Runtime environment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5AFD359-202F-5320-C6A1-6B58BCD973E0}"/>
              </a:ext>
            </a:extLst>
          </p:cNvPr>
          <p:cNvSpPr/>
          <p:nvPr/>
        </p:nvSpPr>
        <p:spPr>
          <a:xfrm>
            <a:off x="8855150" y="1581912"/>
            <a:ext cx="765506" cy="59943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GB" sz="2400" dirty="0">
                <a:solidFill>
                  <a:schemeClr val="bg1"/>
                </a:solidFill>
              </a:rPr>
              <a:t>d1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CB8985F-DB7A-D1A9-39B8-E2F61446BE79}"/>
              </a:ext>
            </a:extLst>
          </p:cNvPr>
          <p:cNvSpPr/>
          <p:nvPr/>
        </p:nvSpPr>
        <p:spPr>
          <a:xfrm>
            <a:off x="9754569" y="1581912"/>
            <a:ext cx="765506" cy="59943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GB" sz="2400" dirty="0">
                <a:solidFill>
                  <a:schemeClr val="bg1"/>
                </a:solidFill>
              </a:rPr>
              <a:t>d2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8F1C3F-757F-F667-F116-6B9038E346AD}"/>
              </a:ext>
            </a:extLst>
          </p:cNvPr>
          <p:cNvCxnSpPr/>
          <p:nvPr/>
        </p:nvCxnSpPr>
        <p:spPr>
          <a:xfrm>
            <a:off x="9237903" y="2181351"/>
            <a:ext cx="0" cy="29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6D66C15-CAB1-623B-BEFE-62F368F53756}"/>
              </a:ext>
            </a:extLst>
          </p:cNvPr>
          <p:cNvCxnSpPr/>
          <p:nvPr/>
        </p:nvCxnSpPr>
        <p:spPr>
          <a:xfrm>
            <a:off x="10137322" y="2181351"/>
            <a:ext cx="0" cy="29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A4A6EDE-4AAA-0EA0-0AA9-DAA56758D6B1}"/>
              </a:ext>
            </a:extLst>
          </p:cNvPr>
          <p:cNvSpPr txBox="1"/>
          <p:nvPr/>
        </p:nvSpPr>
        <p:spPr>
          <a:xfrm>
            <a:off x="8817114" y="2480553"/>
            <a:ext cx="841577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400" b="0" dirty="0">
                <a:solidFill>
                  <a:schemeClr val="tx1"/>
                </a:solidFill>
                <a:latin typeface="+mn-lt"/>
              </a:rPr>
              <a:t>sound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CBBAA3-B33D-6A05-D3FE-F04057B9E180}"/>
              </a:ext>
            </a:extLst>
          </p:cNvPr>
          <p:cNvSpPr txBox="1"/>
          <p:nvPr/>
        </p:nvSpPr>
        <p:spPr>
          <a:xfrm>
            <a:off x="9819288" y="2490121"/>
            <a:ext cx="841577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400" b="0" dirty="0">
                <a:solidFill>
                  <a:schemeClr val="tx1"/>
                </a:solidFill>
                <a:latin typeface="+mn-lt"/>
              </a:rPr>
              <a:t>sound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A0B025A-9FED-86A4-86A6-5322627F2805}"/>
              </a:ext>
            </a:extLst>
          </p:cNvPr>
          <p:cNvCxnSpPr>
            <a:cxnSpLocks/>
          </p:cNvCxnSpPr>
          <p:nvPr/>
        </p:nvCxnSpPr>
        <p:spPr>
          <a:xfrm flipV="1">
            <a:off x="2223272" y="2402732"/>
            <a:ext cx="3477137" cy="1384293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048A917-D461-6195-12C9-03A5BE73556C}"/>
              </a:ext>
            </a:extLst>
          </p:cNvPr>
          <p:cNvCxnSpPr>
            <a:cxnSpLocks/>
          </p:cNvCxnSpPr>
          <p:nvPr/>
        </p:nvCxnSpPr>
        <p:spPr>
          <a:xfrm flipV="1">
            <a:off x="2223272" y="2461261"/>
            <a:ext cx="3559812" cy="1692450"/>
          </a:xfrm>
          <a:prstGeom prst="straightConnector1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05EF349-CF00-37FC-8C60-DE07A5A1F061}"/>
              </a:ext>
            </a:extLst>
          </p:cNvPr>
          <p:cNvCxnSpPr>
            <a:cxnSpLocks/>
          </p:cNvCxnSpPr>
          <p:nvPr/>
        </p:nvCxnSpPr>
        <p:spPr>
          <a:xfrm>
            <a:off x="9250741" y="2795676"/>
            <a:ext cx="0" cy="190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4ADF5E6-F528-5702-9391-ED823AF41B07}"/>
              </a:ext>
            </a:extLst>
          </p:cNvPr>
          <p:cNvCxnSpPr>
            <a:cxnSpLocks/>
          </p:cNvCxnSpPr>
          <p:nvPr/>
        </p:nvCxnSpPr>
        <p:spPr>
          <a:xfrm>
            <a:off x="10137322" y="2795676"/>
            <a:ext cx="0" cy="190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CBC2FCB-B724-24C4-2F01-C6B8403A5B9B}"/>
              </a:ext>
            </a:extLst>
          </p:cNvPr>
          <p:cNvSpPr txBox="1"/>
          <p:nvPr/>
        </p:nvSpPr>
        <p:spPr>
          <a:xfrm>
            <a:off x="8902047" y="2964421"/>
            <a:ext cx="711733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400" b="0" dirty="0">
                <a:solidFill>
                  <a:schemeClr val="tx1"/>
                </a:solidFill>
                <a:latin typeface="+mn-lt"/>
              </a:rPr>
              <a:t>“</a:t>
            </a:r>
            <a:r>
              <a:rPr lang="en-GB" sz="2400" b="0" dirty="0" err="1">
                <a:solidFill>
                  <a:schemeClr val="tx1"/>
                </a:solidFill>
                <a:latin typeface="+mn-lt"/>
              </a:rPr>
              <a:t>vov</a:t>
            </a:r>
            <a:r>
              <a:rPr lang="en-GB" sz="2400" b="0" dirty="0">
                <a:solidFill>
                  <a:schemeClr val="tx1"/>
                </a:solidFill>
                <a:latin typeface="+mn-lt"/>
              </a:rPr>
              <a:t>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B7AD1B-19D7-FE39-D15C-C9A463BD2CB7}"/>
              </a:ext>
            </a:extLst>
          </p:cNvPr>
          <p:cNvSpPr txBox="1"/>
          <p:nvPr/>
        </p:nvSpPr>
        <p:spPr>
          <a:xfrm>
            <a:off x="9785193" y="2964421"/>
            <a:ext cx="711733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400" b="0" dirty="0">
                <a:solidFill>
                  <a:schemeClr val="tx1"/>
                </a:solidFill>
                <a:latin typeface="+mn-lt"/>
              </a:rPr>
              <a:t>“</a:t>
            </a:r>
            <a:r>
              <a:rPr lang="en-GB" sz="2400" b="0" dirty="0" err="1">
                <a:solidFill>
                  <a:schemeClr val="tx1"/>
                </a:solidFill>
                <a:latin typeface="+mn-lt"/>
              </a:rPr>
              <a:t>vov</a:t>
            </a:r>
            <a:r>
              <a:rPr lang="en-GB" sz="2400" b="0" dirty="0">
                <a:solidFill>
                  <a:schemeClr val="tx1"/>
                </a:solidFill>
                <a:latin typeface="+mn-lt"/>
              </a:rPr>
              <a:t>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4C0DCE-9516-EE99-DE9A-F37158A77B4C}"/>
              </a:ext>
            </a:extLst>
          </p:cNvPr>
          <p:cNvSpPr txBox="1"/>
          <p:nvPr/>
        </p:nvSpPr>
        <p:spPr>
          <a:xfrm>
            <a:off x="5203865" y="4705444"/>
            <a:ext cx="6397585" cy="861774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800" b="0" dirty="0">
                <a:solidFill>
                  <a:schemeClr val="tx1"/>
                </a:solidFill>
                <a:latin typeface="+mn-lt"/>
              </a:rPr>
              <a:t>There is more happening! </a:t>
            </a:r>
            <a:br>
              <a:rPr lang="en-GB" sz="2800" b="0" dirty="0">
                <a:solidFill>
                  <a:schemeClr val="tx1"/>
                </a:solidFill>
                <a:latin typeface="+mn-lt"/>
              </a:rPr>
            </a:br>
            <a:r>
              <a:rPr lang="en-GB" sz="2800" b="0" dirty="0">
                <a:solidFill>
                  <a:schemeClr val="tx1"/>
                </a:solidFill>
                <a:latin typeface="+mn-lt"/>
              </a:rPr>
              <a:t>Let’s make d1 and d2 sound differently!</a:t>
            </a:r>
          </a:p>
        </p:txBody>
      </p:sp>
    </p:spTree>
    <p:extLst>
      <p:ext uri="{BB962C8B-B14F-4D97-AF65-F5344CB8AC3E}">
        <p14:creationId xmlns:p14="http://schemas.microsoft.com/office/powerpoint/2010/main" val="424843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/>
      <p:bldP spid="31" grpId="0"/>
      <p:bldP spid="32" grpId="0" animBg="1"/>
      <p:bldP spid="33" grpId="0" animBg="1"/>
      <p:bldP spid="38" grpId="0"/>
      <p:bldP spid="39" grpId="0"/>
      <p:bldP spid="49" grpId="0"/>
      <p:bldP spid="50" grpId="0"/>
      <p:bldP spid="5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FEF9E-492C-A3EA-A1BE-60A7D101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Iterative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Recursive</a:t>
            </a:r>
            <a:r>
              <a:rPr lang="de-DE" dirty="0"/>
              <a:t> Approach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8378D5-DBCE-971B-F7D3-5DBEDF1C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6F0D18-B316-57D8-AD08-DD024C7E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40</a:t>
            </a:fld>
            <a:endParaRPr lang="da-DK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75515D4-42F9-F6CE-B67C-35CBCA2B2C55}"/>
              </a:ext>
            </a:extLst>
          </p:cNvPr>
          <p:cNvSpPr txBox="1"/>
          <p:nvPr/>
        </p:nvSpPr>
        <p:spPr>
          <a:xfrm>
            <a:off x="1049482" y="1704109"/>
            <a:ext cx="4299254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There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is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also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another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definition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!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0A3C316-DD17-D1D6-150D-C4BCE3423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576" y="2628428"/>
            <a:ext cx="2648320" cy="56205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C12ADBC-E134-42DD-B689-34234288F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523" y="2585565"/>
            <a:ext cx="562053" cy="514422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363BC06-6085-A836-35EE-9510AACAA646}"/>
              </a:ext>
            </a:extLst>
          </p:cNvPr>
          <p:cNvSpPr txBox="1"/>
          <p:nvPr/>
        </p:nvSpPr>
        <p:spPr>
          <a:xfrm>
            <a:off x="6095207" y="3875809"/>
            <a:ext cx="4414670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The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definition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is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refering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to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itself</a:t>
            </a:r>
            <a:endParaRPr lang="de-DE" sz="2400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E47C031-55A0-F20B-9DF1-A6C7752878AA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6567055" y="3099987"/>
            <a:ext cx="1735487" cy="77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2F1C93D1-D547-F255-B1CA-E0208B3C6715}"/>
              </a:ext>
            </a:extLst>
          </p:cNvPr>
          <p:cNvSpPr txBox="1"/>
          <p:nvPr/>
        </p:nvSpPr>
        <p:spPr>
          <a:xfrm>
            <a:off x="3365900" y="4385435"/>
            <a:ext cx="3306996" cy="221599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dirty="0"/>
              <a:t>6! = 6 * 5!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6! = 6 * (5 * 4!)</a:t>
            </a:r>
            <a:br>
              <a:rPr lang="de-DE" sz="2400" b="0" dirty="0">
                <a:solidFill>
                  <a:schemeClr val="tx1"/>
                </a:solidFill>
                <a:latin typeface="+mn-lt"/>
              </a:rPr>
            </a:br>
            <a:r>
              <a:rPr lang="de-DE" sz="2400" b="0" dirty="0">
                <a:solidFill>
                  <a:schemeClr val="tx1"/>
                </a:solidFill>
                <a:latin typeface="+mn-lt"/>
              </a:rPr>
              <a:t>6! = 6 * (5 * (4 * 3!))</a:t>
            </a:r>
            <a:br>
              <a:rPr lang="de-DE" sz="2400" b="0" dirty="0">
                <a:solidFill>
                  <a:schemeClr val="tx1"/>
                </a:solidFill>
                <a:latin typeface="+mn-lt"/>
              </a:rPr>
            </a:br>
            <a:r>
              <a:rPr lang="de-DE" sz="2400" b="0" dirty="0">
                <a:solidFill>
                  <a:schemeClr val="tx1"/>
                </a:solidFill>
                <a:latin typeface="+mn-lt"/>
              </a:rPr>
              <a:t>6! = 6 * (5 * (4 * (3 * 2!)))</a:t>
            </a:r>
            <a:br>
              <a:rPr lang="de-DE" sz="2400" b="0" dirty="0">
                <a:solidFill>
                  <a:schemeClr val="tx1"/>
                </a:solidFill>
                <a:latin typeface="+mn-lt"/>
              </a:rPr>
            </a:br>
            <a:r>
              <a:rPr lang="de-DE" sz="2400" b="0" dirty="0">
                <a:solidFill>
                  <a:schemeClr val="tx1"/>
                </a:solidFill>
                <a:latin typeface="+mn-lt"/>
              </a:rPr>
              <a:t>6! = 6 * 5 * 4 * 3 * 2 * 1!</a:t>
            </a:r>
            <a:br>
              <a:rPr lang="de-DE" sz="2400" b="0" dirty="0">
                <a:solidFill>
                  <a:schemeClr val="tx1"/>
                </a:solidFill>
                <a:latin typeface="+mn-lt"/>
              </a:rPr>
            </a:br>
            <a:r>
              <a:rPr lang="de-DE" sz="2400" b="0" dirty="0">
                <a:solidFill>
                  <a:schemeClr val="tx1"/>
                </a:solidFill>
                <a:latin typeface="+mn-lt"/>
              </a:rPr>
              <a:t>6! = 6 * 5 * 4 * 3 * 2 * 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2D00546-4669-DB4E-ECEE-078CBF1B7ADC}"/>
              </a:ext>
            </a:extLst>
          </p:cNvPr>
          <p:cNvSpPr txBox="1"/>
          <p:nvPr/>
        </p:nvSpPr>
        <p:spPr>
          <a:xfrm>
            <a:off x="7284027" y="5268191"/>
            <a:ext cx="3978653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We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can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do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this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in Python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to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5854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C4192-7FF2-1611-D36A-8CE8FEF8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Iterative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Recursive</a:t>
            </a:r>
            <a:r>
              <a:rPr lang="de-DE" dirty="0"/>
              <a:t> Approach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E29BA9-379C-C96C-B9B0-4E544CA3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7C0EBC-1BB4-C753-2F26-FA9F286A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41</a:t>
            </a:fld>
            <a:endParaRPr lang="da-DK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D7C711C-CE6E-3B43-5F8C-9E2E88A88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3" y="2579769"/>
            <a:ext cx="3252354" cy="224676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factorial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*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factorial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 -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==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A2C831-3AA4-1940-E4A3-BB6ED074FD68}"/>
              </a:ext>
            </a:extLst>
          </p:cNvPr>
          <p:cNvSpPr/>
          <p:nvPr/>
        </p:nvSpPr>
        <p:spPr>
          <a:xfrm>
            <a:off x="7772400" y="902670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(6)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7799E80-C24D-DE81-3DFD-83C038A7C239}"/>
              </a:ext>
            </a:extLst>
          </p:cNvPr>
          <p:cNvCxnSpPr>
            <a:cxnSpLocks/>
          </p:cNvCxnSpPr>
          <p:nvPr/>
        </p:nvCxnSpPr>
        <p:spPr>
          <a:xfrm flipH="1">
            <a:off x="3938155" y="3096491"/>
            <a:ext cx="852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40C17655-99E9-166C-501F-A22B8FA524FF}"/>
              </a:ext>
            </a:extLst>
          </p:cNvPr>
          <p:cNvSpPr txBox="1"/>
          <p:nvPr/>
        </p:nvSpPr>
        <p:spPr>
          <a:xfrm>
            <a:off x="4935682" y="2911825"/>
            <a:ext cx="820738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Check</a:t>
            </a:r>
          </a:p>
        </p:txBody>
      </p:sp>
    </p:spTree>
    <p:extLst>
      <p:ext uri="{BB962C8B-B14F-4D97-AF65-F5344CB8AC3E}">
        <p14:creationId xmlns:p14="http://schemas.microsoft.com/office/powerpoint/2010/main" val="12183685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C4192-7FF2-1611-D36A-8CE8FEF8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Iterative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Recursive</a:t>
            </a:r>
            <a:r>
              <a:rPr lang="de-DE" dirty="0"/>
              <a:t> Approach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E29BA9-379C-C96C-B9B0-4E544CA3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13-12-2023</a:t>
            </a:fld>
            <a:endParaRPr lang="da-DK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7C0EBC-1BB4-C753-2F26-FA9F286A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42</a:t>
            </a:fld>
            <a:endParaRPr lang="da-DK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D7C711C-CE6E-3B43-5F8C-9E2E88A88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3" y="2579769"/>
            <a:ext cx="3252354" cy="224676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factorial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*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factorial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 -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==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28E20BFF-3978-5CDE-F4C6-2D0C69217316}"/>
              </a:ext>
            </a:extLst>
          </p:cNvPr>
          <p:cNvSpPr/>
          <p:nvPr/>
        </p:nvSpPr>
        <p:spPr>
          <a:xfrm>
            <a:off x="7772400" y="2048225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(5)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C7E0416-89AD-A7C4-9A72-6653B3CF23B5}"/>
              </a:ext>
            </a:extLst>
          </p:cNvPr>
          <p:cNvSpPr/>
          <p:nvPr/>
        </p:nvSpPr>
        <p:spPr>
          <a:xfrm>
            <a:off x="7772400" y="902670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(6)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9FB24F1-0BD6-C25A-AD62-7452447295E5}"/>
              </a:ext>
            </a:extLst>
          </p:cNvPr>
          <p:cNvCxnSpPr>
            <a:stCxn id="8" idx="4"/>
            <a:endCxn id="3" idx="0"/>
          </p:cNvCxnSpPr>
          <p:nvPr/>
        </p:nvCxnSpPr>
        <p:spPr>
          <a:xfrm>
            <a:off x="8993332" y="1766269"/>
            <a:ext cx="0" cy="28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180A40A-78C3-F05B-68A7-7199EF4E9BD6}"/>
              </a:ext>
            </a:extLst>
          </p:cNvPr>
          <p:cNvCxnSpPr>
            <a:cxnSpLocks/>
          </p:cNvCxnSpPr>
          <p:nvPr/>
        </p:nvCxnSpPr>
        <p:spPr>
          <a:xfrm flipH="1">
            <a:off x="3948546" y="3429000"/>
            <a:ext cx="852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8412DEA0-3E2D-8AD6-F1AE-62EFC715FF19}"/>
              </a:ext>
            </a:extLst>
          </p:cNvPr>
          <p:cNvSpPr txBox="1"/>
          <p:nvPr/>
        </p:nvSpPr>
        <p:spPr>
          <a:xfrm>
            <a:off x="4946073" y="3244334"/>
            <a:ext cx="891270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invoke</a:t>
            </a:r>
            <a:endParaRPr lang="de-DE" sz="24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2289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C4192-7FF2-1611-D36A-8CE8FEF8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Iterative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Recursive</a:t>
            </a:r>
            <a:r>
              <a:rPr lang="de-DE" dirty="0"/>
              <a:t> Approach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E29BA9-379C-C96C-B9B0-4E544CA3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13-12-2023</a:t>
            </a:fld>
            <a:endParaRPr lang="da-DK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7C0EBC-1BB4-C753-2F26-FA9F286A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43</a:t>
            </a:fld>
            <a:endParaRPr lang="da-DK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D7C711C-CE6E-3B43-5F8C-9E2E88A88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3" y="2579769"/>
            <a:ext cx="3252354" cy="224676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factorial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*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factorial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 -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==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28E20BFF-3978-5CDE-F4C6-2D0C69217316}"/>
              </a:ext>
            </a:extLst>
          </p:cNvPr>
          <p:cNvSpPr/>
          <p:nvPr/>
        </p:nvSpPr>
        <p:spPr>
          <a:xfrm>
            <a:off x="7772400" y="2048225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(5)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C7E0416-89AD-A7C4-9A72-6653B3CF23B5}"/>
              </a:ext>
            </a:extLst>
          </p:cNvPr>
          <p:cNvSpPr/>
          <p:nvPr/>
        </p:nvSpPr>
        <p:spPr>
          <a:xfrm>
            <a:off x="7772400" y="902670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(6)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9FB24F1-0BD6-C25A-AD62-7452447295E5}"/>
              </a:ext>
            </a:extLst>
          </p:cNvPr>
          <p:cNvCxnSpPr>
            <a:stCxn id="8" idx="4"/>
            <a:endCxn id="3" idx="0"/>
          </p:cNvCxnSpPr>
          <p:nvPr/>
        </p:nvCxnSpPr>
        <p:spPr>
          <a:xfrm>
            <a:off x="8993332" y="1766269"/>
            <a:ext cx="0" cy="28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30DB5F01-1537-045B-1685-D4294E23F339}"/>
              </a:ext>
            </a:extLst>
          </p:cNvPr>
          <p:cNvSpPr/>
          <p:nvPr/>
        </p:nvSpPr>
        <p:spPr>
          <a:xfrm>
            <a:off x="7772400" y="3193780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(4)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4E3A04E-8786-D35F-CF8B-FB0987EE8BF3}"/>
              </a:ext>
            </a:extLst>
          </p:cNvPr>
          <p:cNvCxnSpPr>
            <a:endCxn id="7" idx="0"/>
          </p:cNvCxnSpPr>
          <p:nvPr/>
        </p:nvCxnSpPr>
        <p:spPr>
          <a:xfrm>
            <a:off x="8993332" y="2911824"/>
            <a:ext cx="0" cy="28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C92625A4-62DA-B64D-D266-D2BAC895B1BB}"/>
              </a:ext>
            </a:extLst>
          </p:cNvPr>
          <p:cNvSpPr/>
          <p:nvPr/>
        </p:nvSpPr>
        <p:spPr>
          <a:xfrm>
            <a:off x="7772400" y="4339335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(3)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726F7D8-B5BE-3152-8C80-196AAF8FCAC3}"/>
              </a:ext>
            </a:extLst>
          </p:cNvPr>
          <p:cNvCxnSpPr>
            <a:endCxn id="10" idx="0"/>
          </p:cNvCxnSpPr>
          <p:nvPr/>
        </p:nvCxnSpPr>
        <p:spPr>
          <a:xfrm>
            <a:off x="8993332" y="4057379"/>
            <a:ext cx="0" cy="28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55EF39A1-77F4-42F1-8ECF-01CDF5A7D8B4}"/>
              </a:ext>
            </a:extLst>
          </p:cNvPr>
          <p:cNvSpPr/>
          <p:nvPr/>
        </p:nvSpPr>
        <p:spPr>
          <a:xfrm>
            <a:off x="7772400" y="5497898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(2)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BAFAD88-72A4-975B-B5DE-B1B532E28879}"/>
              </a:ext>
            </a:extLst>
          </p:cNvPr>
          <p:cNvCxnSpPr>
            <a:endCxn id="13" idx="0"/>
          </p:cNvCxnSpPr>
          <p:nvPr/>
        </p:nvCxnSpPr>
        <p:spPr>
          <a:xfrm>
            <a:off x="8993332" y="5215942"/>
            <a:ext cx="0" cy="28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76115753-60C4-1BF3-F42B-30C3CD9975E8}"/>
              </a:ext>
            </a:extLst>
          </p:cNvPr>
          <p:cNvSpPr/>
          <p:nvPr/>
        </p:nvSpPr>
        <p:spPr>
          <a:xfrm>
            <a:off x="4874275" y="5497898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(1)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5D54DB5-373B-0392-5A85-E79C410FDC27}"/>
              </a:ext>
            </a:extLst>
          </p:cNvPr>
          <p:cNvSpPr/>
          <p:nvPr/>
        </p:nvSpPr>
        <p:spPr>
          <a:xfrm>
            <a:off x="1977737" y="5490194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(0)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E3DA72E-2F2C-FA45-A36B-834D1B0C1255}"/>
              </a:ext>
            </a:extLst>
          </p:cNvPr>
          <p:cNvCxnSpPr>
            <a:cxnSpLocks/>
            <a:stCxn id="13" idx="2"/>
            <a:endCxn id="15" idx="6"/>
          </p:cNvCxnSpPr>
          <p:nvPr/>
        </p:nvCxnSpPr>
        <p:spPr>
          <a:xfrm flipH="1">
            <a:off x="7316139" y="5929698"/>
            <a:ext cx="456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1D08214-F544-76EC-AC19-A1D6388C9311}"/>
              </a:ext>
            </a:extLst>
          </p:cNvPr>
          <p:cNvCxnSpPr>
            <a:cxnSpLocks/>
            <a:stCxn id="15" idx="2"/>
            <a:endCxn id="16" idx="6"/>
          </p:cNvCxnSpPr>
          <p:nvPr/>
        </p:nvCxnSpPr>
        <p:spPr>
          <a:xfrm flipH="1" flipV="1">
            <a:off x="4419601" y="5921994"/>
            <a:ext cx="454674" cy="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364BE9E-7985-E203-438A-E1F214EA0619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881433" y="5566365"/>
            <a:ext cx="1096304" cy="355629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F979E39-90C3-DDAC-AD08-C905D8575886}"/>
              </a:ext>
            </a:extLst>
          </p:cNvPr>
          <p:cNvCxnSpPr/>
          <p:nvPr/>
        </p:nvCxnSpPr>
        <p:spPr>
          <a:xfrm flipH="1">
            <a:off x="3938155" y="3703153"/>
            <a:ext cx="10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7D14EC5-96B5-EDEC-38CD-8ED8BA56D563}"/>
              </a:ext>
            </a:extLst>
          </p:cNvPr>
          <p:cNvSpPr txBox="1"/>
          <p:nvPr/>
        </p:nvSpPr>
        <p:spPr>
          <a:xfrm>
            <a:off x="5074083" y="3536719"/>
            <a:ext cx="931345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n == 0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A0376FFC-275B-675B-B165-54F37AA81A60}"/>
              </a:ext>
            </a:extLst>
          </p:cNvPr>
          <p:cNvCxnSpPr>
            <a:stCxn id="16" idx="7"/>
            <a:endCxn id="15" idx="1"/>
          </p:cNvCxnSpPr>
          <p:nvPr/>
        </p:nvCxnSpPr>
        <p:spPr>
          <a:xfrm>
            <a:off x="4061998" y="5616665"/>
            <a:ext cx="1169880" cy="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297417D7-84C8-0220-87C8-E229DCBA8BCC}"/>
              </a:ext>
            </a:extLst>
          </p:cNvPr>
          <p:cNvSpPr txBox="1"/>
          <p:nvPr/>
        </p:nvSpPr>
        <p:spPr>
          <a:xfrm>
            <a:off x="4479433" y="5255037"/>
            <a:ext cx="166712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563987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C4192-7FF2-1611-D36A-8CE8FEF8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Iterative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Recursive</a:t>
            </a:r>
            <a:r>
              <a:rPr lang="de-DE" dirty="0"/>
              <a:t> Approach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E29BA9-379C-C96C-B9B0-4E544CA3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13-12-2023</a:t>
            </a:fld>
            <a:endParaRPr lang="da-DK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7C0EBC-1BB4-C753-2F26-FA9F286A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44</a:t>
            </a:fld>
            <a:endParaRPr lang="da-DK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D7C711C-CE6E-3B43-5F8C-9E2E88A88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3" y="2579769"/>
            <a:ext cx="3252354" cy="224676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factorial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*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factorial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 -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==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28E20BFF-3978-5CDE-F4C6-2D0C69217316}"/>
              </a:ext>
            </a:extLst>
          </p:cNvPr>
          <p:cNvSpPr/>
          <p:nvPr/>
        </p:nvSpPr>
        <p:spPr>
          <a:xfrm>
            <a:off x="7772400" y="2048225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(5)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C7E0416-89AD-A7C4-9A72-6653B3CF23B5}"/>
              </a:ext>
            </a:extLst>
          </p:cNvPr>
          <p:cNvSpPr/>
          <p:nvPr/>
        </p:nvSpPr>
        <p:spPr>
          <a:xfrm>
            <a:off x="7772400" y="902670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(6)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9FB24F1-0BD6-C25A-AD62-7452447295E5}"/>
              </a:ext>
            </a:extLst>
          </p:cNvPr>
          <p:cNvCxnSpPr>
            <a:stCxn id="8" idx="4"/>
            <a:endCxn id="3" idx="0"/>
          </p:cNvCxnSpPr>
          <p:nvPr/>
        </p:nvCxnSpPr>
        <p:spPr>
          <a:xfrm>
            <a:off x="8993332" y="1766269"/>
            <a:ext cx="0" cy="28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30DB5F01-1537-045B-1685-D4294E23F339}"/>
              </a:ext>
            </a:extLst>
          </p:cNvPr>
          <p:cNvSpPr/>
          <p:nvPr/>
        </p:nvSpPr>
        <p:spPr>
          <a:xfrm>
            <a:off x="7772400" y="3193780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(4)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4E3A04E-8786-D35F-CF8B-FB0987EE8BF3}"/>
              </a:ext>
            </a:extLst>
          </p:cNvPr>
          <p:cNvCxnSpPr>
            <a:endCxn id="7" idx="0"/>
          </p:cNvCxnSpPr>
          <p:nvPr/>
        </p:nvCxnSpPr>
        <p:spPr>
          <a:xfrm>
            <a:off x="8993332" y="2911824"/>
            <a:ext cx="0" cy="28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C92625A4-62DA-B64D-D266-D2BAC895B1BB}"/>
              </a:ext>
            </a:extLst>
          </p:cNvPr>
          <p:cNvSpPr/>
          <p:nvPr/>
        </p:nvSpPr>
        <p:spPr>
          <a:xfrm>
            <a:off x="7772400" y="4339335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(3)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726F7D8-B5BE-3152-8C80-196AAF8FCAC3}"/>
              </a:ext>
            </a:extLst>
          </p:cNvPr>
          <p:cNvCxnSpPr>
            <a:endCxn id="10" idx="0"/>
          </p:cNvCxnSpPr>
          <p:nvPr/>
        </p:nvCxnSpPr>
        <p:spPr>
          <a:xfrm>
            <a:off x="8993332" y="4057379"/>
            <a:ext cx="0" cy="28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55EF39A1-77F4-42F1-8ECF-01CDF5A7D8B4}"/>
              </a:ext>
            </a:extLst>
          </p:cNvPr>
          <p:cNvSpPr/>
          <p:nvPr/>
        </p:nvSpPr>
        <p:spPr>
          <a:xfrm>
            <a:off x="7772400" y="5497898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(2)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BAFAD88-72A4-975B-B5DE-B1B532E28879}"/>
              </a:ext>
            </a:extLst>
          </p:cNvPr>
          <p:cNvCxnSpPr>
            <a:endCxn id="13" idx="0"/>
          </p:cNvCxnSpPr>
          <p:nvPr/>
        </p:nvCxnSpPr>
        <p:spPr>
          <a:xfrm>
            <a:off x="8993332" y="5215942"/>
            <a:ext cx="0" cy="28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76115753-60C4-1BF3-F42B-30C3CD9975E8}"/>
              </a:ext>
            </a:extLst>
          </p:cNvPr>
          <p:cNvSpPr/>
          <p:nvPr/>
        </p:nvSpPr>
        <p:spPr>
          <a:xfrm>
            <a:off x="4874275" y="5497898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(1)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5D54DB5-373B-0392-5A85-E79C410FDC27}"/>
              </a:ext>
            </a:extLst>
          </p:cNvPr>
          <p:cNvSpPr/>
          <p:nvPr/>
        </p:nvSpPr>
        <p:spPr>
          <a:xfrm>
            <a:off x="1977737" y="5490194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(0)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E3DA72E-2F2C-FA45-A36B-834D1B0C1255}"/>
              </a:ext>
            </a:extLst>
          </p:cNvPr>
          <p:cNvCxnSpPr>
            <a:cxnSpLocks/>
            <a:stCxn id="13" idx="2"/>
            <a:endCxn id="15" idx="6"/>
          </p:cNvCxnSpPr>
          <p:nvPr/>
        </p:nvCxnSpPr>
        <p:spPr>
          <a:xfrm flipH="1">
            <a:off x="7316139" y="5929698"/>
            <a:ext cx="456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1D08214-F544-76EC-AC19-A1D6388C9311}"/>
              </a:ext>
            </a:extLst>
          </p:cNvPr>
          <p:cNvCxnSpPr>
            <a:cxnSpLocks/>
            <a:stCxn id="15" idx="2"/>
            <a:endCxn id="16" idx="6"/>
          </p:cNvCxnSpPr>
          <p:nvPr/>
        </p:nvCxnSpPr>
        <p:spPr>
          <a:xfrm flipH="1" flipV="1">
            <a:off x="4419601" y="5921994"/>
            <a:ext cx="454674" cy="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364BE9E-7985-E203-438A-E1F214EA0619}"/>
              </a:ext>
            </a:extLst>
          </p:cNvPr>
          <p:cNvCxnSpPr>
            <a:cxnSpLocks/>
          </p:cNvCxnSpPr>
          <p:nvPr/>
        </p:nvCxnSpPr>
        <p:spPr>
          <a:xfrm>
            <a:off x="4798545" y="5084397"/>
            <a:ext cx="1096304" cy="355629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F979E39-90C3-DDAC-AD08-C905D8575886}"/>
              </a:ext>
            </a:extLst>
          </p:cNvPr>
          <p:cNvCxnSpPr/>
          <p:nvPr/>
        </p:nvCxnSpPr>
        <p:spPr>
          <a:xfrm flipH="1">
            <a:off x="3901400" y="3413490"/>
            <a:ext cx="10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7D14EC5-96B5-EDEC-38CD-8ED8BA56D563}"/>
              </a:ext>
            </a:extLst>
          </p:cNvPr>
          <p:cNvSpPr txBox="1"/>
          <p:nvPr/>
        </p:nvSpPr>
        <p:spPr>
          <a:xfrm>
            <a:off x="5037328" y="3247056"/>
            <a:ext cx="1922001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n *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factorial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(0)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A0376FFC-275B-675B-B165-54F37AA81A60}"/>
              </a:ext>
            </a:extLst>
          </p:cNvPr>
          <p:cNvCxnSpPr>
            <a:stCxn id="16" idx="7"/>
            <a:endCxn id="15" idx="1"/>
          </p:cNvCxnSpPr>
          <p:nvPr/>
        </p:nvCxnSpPr>
        <p:spPr>
          <a:xfrm>
            <a:off x="4061998" y="5616665"/>
            <a:ext cx="1169880" cy="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297417D7-84C8-0220-87C8-E229DCBA8BCC}"/>
              </a:ext>
            </a:extLst>
          </p:cNvPr>
          <p:cNvSpPr txBox="1"/>
          <p:nvPr/>
        </p:nvSpPr>
        <p:spPr>
          <a:xfrm>
            <a:off x="4479433" y="5255037"/>
            <a:ext cx="166712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1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6BDB016-84BE-637F-09E1-91ED695A0F1F}"/>
              </a:ext>
            </a:extLst>
          </p:cNvPr>
          <p:cNvCxnSpPr>
            <a:cxnSpLocks/>
          </p:cNvCxnSpPr>
          <p:nvPr/>
        </p:nvCxnSpPr>
        <p:spPr>
          <a:xfrm>
            <a:off x="6959329" y="5612813"/>
            <a:ext cx="1000107" cy="1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D4D12751-9E06-64A3-20D4-C46F206C0773}"/>
              </a:ext>
            </a:extLst>
          </p:cNvPr>
          <p:cNvSpPr txBox="1"/>
          <p:nvPr/>
        </p:nvSpPr>
        <p:spPr>
          <a:xfrm>
            <a:off x="7311437" y="5224616"/>
            <a:ext cx="461665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1*1</a:t>
            </a:r>
          </a:p>
        </p:txBody>
      </p:sp>
    </p:spTree>
    <p:extLst>
      <p:ext uri="{BB962C8B-B14F-4D97-AF65-F5344CB8AC3E}">
        <p14:creationId xmlns:p14="http://schemas.microsoft.com/office/powerpoint/2010/main" val="41291264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C4192-7FF2-1611-D36A-8CE8FEF8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Iterative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Recursive</a:t>
            </a:r>
            <a:r>
              <a:rPr lang="de-DE" dirty="0"/>
              <a:t> Approach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E29BA9-379C-C96C-B9B0-4E544CA3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13-12-2023</a:t>
            </a:fld>
            <a:endParaRPr lang="da-DK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7C0EBC-1BB4-C753-2F26-FA9F286A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45</a:t>
            </a:fld>
            <a:endParaRPr lang="da-DK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D7C711C-CE6E-3B43-5F8C-9E2E88A88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3" y="2579769"/>
            <a:ext cx="3252354" cy="224676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factorial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*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factorial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 -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==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28E20BFF-3978-5CDE-F4C6-2D0C69217316}"/>
              </a:ext>
            </a:extLst>
          </p:cNvPr>
          <p:cNvSpPr/>
          <p:nvPr/>
        </p:nvSpPr>
        <p:spPr>
          <a:xfrm>
            <a:off x="7772400" y="2048225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(5)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C7E0416-89AD-A7C4-9A72-6653B3CF23B5}"/>
              </a:ext>
            </a:extLst>
          </p:cNvPr>
          <p:cNvSpPr/>
          <p:nvPr/>
        </p:nvSpPr>
        <p:spPr>
          <a:xfrm>
            <a:off x="7772400" y="902670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(6)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9FB24F1-0BD6-C25A-AD62-7452447295E5}"/>
              </a:ext>
            </a:extLst>
          </p:cNvPr>
          <p:cNvCxnSpPr>
            <a:stCxn id="8" idx="4"/>
            <a:endCxn id="3" idx="0"/>
          </p:cNvCxnSpPr>
          <p:nvPr/>
        </p:nvCxnSpPr>
        <p:spPr>
          <a:xfrm>
            <a:off x="8993332" y="1766269"/>
            <a:ext cx="0" cy="28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30DB5F01-1537-045B-1685-D4294E23F339}"/>
              </a:ext>
            </a:extLst>
          </p:cNvPr>
          <p:cNvSpPr/>
          <p:nvPr/>
        </p:nvSpPr>
        <p:spPr>
          <a:xfrm>
            <a:off x="7772400" y="3193780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(4)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4E3A04E-8786-D35F-CF8B-FB0987EE8BF3}"/>
              </a:ext>
            </a:extLst>
          </p:cNvPr>
          <p:cNvCxnSpPr>
            <a:endCxn id="7" idx="0"/>
          </p:cNvCxnSpPr>
          <p:nvPr/>
        </p:nvCxnSpPr>
        <p:spPr>
          <a:xfrm>
            <a:off x="8993332" y="2911824"/>
            <a:ext cx="0" cy="28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C92625A4-62DA-B64D-D266-D2BAC895B1BB}"/>
              </a:ext>
            </a:extLst>
          </p:cNvPr>
          <p:cNvSpPr/>
          <p:nvPr/>
        </p:nvSpPr>
        <p:spPr>
          <a:xfrm>
            <a:off x="7772400" y="4339335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(3)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726F7D8-B5BE-3152-8C80-196AAF8FCAC3}"/>
              </a:ext>
            </a:extLst>
          </p:cNvPr>
          <p:cNvCxnSpPr>
            <a:endCxn id="10" idx="0"/>
          </p:cNvCxnSpPr>
          <p:nvPr/>
        </p:nvCxnSpPr>
        <p:spPr>
          <a:xfrm>
            <a:off x="8993332" y="4057379"/>
            <a:ext cx="0" cy="28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55EF39A1-77F4-42F1-8ECF-01CDF5A7D8B4}"/>
              </a:ext>
            </a:extLst>
          </p:cNvPr>
          <p:cNvSpPr/>
          <p:nvPr/>
        </p:nvSpPr>
        <p:spPr>
          <a:xfrm>
            <a:off x="7772400" y="5497898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(2)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BAFAD88-72A4-975B-B5DE-B1B532E28879}"/>
              </a:ext>
            </a:extLst>
          </p:cNvPr>
          <p:cNvCxnSpPr>
            <a:endCxn id="13" idx="0"/>
          </p:cNvCxnSpPr>
          <p:nvPr/>
        </p:nvCxnSpPr>
        <p:spPr>
          <a:xfrm>
            <a:off x="8993332" y="5215942"/>
            <a:ext cx="0" cy="28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76115753-60C4-1BF3-F42B-30C3CD9975E8}"/>
              </a:ext>
            </a:extLst>
          </p:cNvPr>
          <p:cNvSpPr/>
          <p:nvPr/>
        </p:nvSpPr>
        <p:spPr>
          <a:xfrm>
            <a:off x="4874275" y="5497898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(1)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5D54DB5-373B-0392-5A85-E79C410FDC27}"/>
              </a:ext>
            </a:extLst>
          </p:cNvPr>
          <p:cNvSpPr/>
          <p:nvPr/>
        </p:nvSpPr>
        <p:spPr>
          <a:xfrm>
            <a:off x="1977737" y="5490194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(0)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E3DA72E-2F2C-FA45-A36B-834D1B0C1255}"/>
              </a:ext>
            </a:extLst>
          </p:cNvPr>
          <p:cNvCxnSpPr>
            <a:cxnSpLocks/>
            <a:stCxn id="13" idx="2"/>
            <a:endCxn id="15" idx="6"/>
          </p:cNvCxnSpPr>
          <p:nvPr/>
        </p:nvCxnSpPr>
        <p:spPr>
          <a:xfrm flipH="1">
            <a:off x="7316139" y="5929698"/>
            <a:ext cx="456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1D08214-F544-76EC-AC19-A1D6388C9311}"/>
              </a:ext>
            </a:extLst>
          </p:cNvPr>
          <p:cNvCxnSpPr>
            <a:cxnSpLocks/>
            <a:stCxn id="15" idx="2"/>
            <a:endCxn id="16" idx="6"/>
          </p:cNvCxnSpPr>
          <p:nvPr/>
        </p:nvCxnSpPr>
        <p:spPr>
          <a:xfrm flipH="1" flipV="1">
            <a:off x="4419601" y="5921994"/>
            <a:ext cx="454674" cy="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364BE9E-7985-E203-438A-E1F214EA0619}"/>
              </a:ext>
            </a:extLst>
          </p:cNvPr>
          <p:cNvCxnSpPr>
            <a:cxnSpLocks/>
            <a:endCxn id="13" idx="6"/>
          </p:cNvCxnSpPr>
          <p:nvPr/>
        </p:nvCxnSpPr>
        <p:spPr>
          <a:xfrm flipH="1" flipV="1">
            <a:off x="10214264" y="5929698"/>
            <a:ext cx="1005427" cy="15999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F979E39-90C3-DDAC-AD08-C905D8575886}"/>
              </a:ext>
            </a:extLst>
          </p:cNvPr>
          <p:cNvCxnSpPr/>
          <p:nvPr/>
        </p:nvCxnSpPr>
        <p:spPr>
          <a:xfrm flipH="1">
            <a:off x="3901400" y="3413490"/>
            <a:ext cx="10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7D14EC5-96B5-EDEC-38CD-8ED8BA56D563}"/>
              </a:ext>
            </a:extLst>
          </p:cNvPr>
          <p:cNvSpPr txBox="1"/>
          <p:nvPr/>
        </p:nvSpPr>
        <p:spPr>
          <a:xfrm>
            <a:off x="5037328" y="3247056"/>
            <a:ext cx="1922001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n *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factorial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(1)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A0376FFC-275B-675B-B165-54F37AA81A60}"/>
              </a:ext>
            </a:extLst>
          </p:cNvPr>
          <p:cNvCxnSpPr>
            <a:stCxn id="16" idx="7"/>
            <a:endCxn id="15" idx="1"/>
          </p:cNvCxnSpPr>
          <p:nvPr/>
        </p:nvCxnSpPr>
        <p:spPr>
          <a:xfrm>
            <a:off x="4061998" y="5616665"/>
            <a:ext cx="1169880" cy="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297417D7-84C8-0220-87C8-E229DCBA8BCC}"/>
              </a:ext>
            </a:extLst>
          </p:cNvPr>
          <p:cNvSpPr txBox="1"/>
          <p:nvPr/>
        </p:nvSpPr>
        <p:spPr>
          <a:xfrm>
            <a:off x="4479433" y="5255037"/>
            <a:ext cx="166712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1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6BDB016-84BE-637F-09E1-91ED695A0F1F}"/>
              </a:ext>
            </a:extLst>
          </p:cNvPr>
          <p:cNvCxnSpPr>
            <a:cxnSpLocks/>
          </p:cNvCxnSpPr>
          <p:nvPr/>
        </p:nvCxnSpPr>
        <p:spPr>
          <a:xfrm>
            <a:off x="6959329" y="5612813"/>
            <a:ext cx="1000107" cy="1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D4D12751-9E06-64A3-20D4-C46F206C0773}"/>
              </a:ext>
            </a:extLst>
          </p:cNvPr>
          <p:cNvSpPr txBox="1"/>
          <p:nvPr/>
        </p:nvSpPr>
        <p:spPr>
          <a:xfrm>
            <a:off x="7040196" y="5214545"/>
            <a:ext cx="838371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1*1=1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0C3B18B-DD88-0186-C6B8-741E65BB60C9}"/>
              </a:ext>
            </a:extLst>
          </p:cNvPr>
          <p:cNvCxnSpPr>
            <a:cxnSpLocks/>
            <a:stCxn id="13" idx="7"/>
            <a:endCxn id="10" idx="5"/>
          </p:cNvCxnSpPr>
          <p:nvPr/>
        </p:nvCxnSpPr>
        <p:spPr>
          <a:xfrm flipV="1">
            <a:off x="9856661" y="5076463"/>
            <a:ext cx="0" cy="54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836CE7B5-A1D0-EA63-8778-D79013D837A1}"/>
              </a:ext>
            </a:extLst>
          </p:cNvPr>
          <p:cNvSpPr txBox="1"/>
          <p:nvPr/>
        </p:nvSpPr>
        <p:spPr>
          <a:xfrm>
            <a:off x="9980905" y="5178583"/>
            <a:ext cx="838371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1*2=2</a:t>
            </a:r>
          </a:p>
        </p:txBody>
      </p:sp>
    </p:spTree>
    <p:extLst>
      <p:ext uri="{BB962C8B-B14F-4D97-AF65-F5344CB8AC3E}">
        <p14:creationId xmlns:p14="http://schemas.microsoft.com/office/powerpoint/2010/main" val="21116508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C4192-7FF2-1611-D36A-8CE8FEF8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Iterative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Recursive</a:t>
            </a:r>
            <a:r>
              <a:rPr lang="de-DE" dirty="0"/>
              <a:t> Approach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E29BA9-379C-C96C-B9B0-4E544CA3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13-12-2023</a:t>
            </a:fld>
            <a:endParaRPr lang="da-DK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7C0EBC-1BB4-C753-2F26-FA9F286A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46</a:t>
            </a:fld>
            <a:endParaRPr lang="da-DK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D7C711C-CE6E-3B43-5F8C-9E2E88A88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3" y="2579769"/>
            <a:ext cx="3252354" cy="224676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factorial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*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factorial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 -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==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28E20BFF-3978-5CDE-F4C6-2D0C69217316}"/>
              </a:ext>
            </a:extLst>
          </p:cNvPr>
          <p:cNvSpPr/>
          <p:nvPr/>
        </p:nvSpPr>
        <p:spPr>
          <a:xfrm>
            <a:off x="7772400" y="2048225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(5)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C7E0416-89AD-A7C4-9A72-6653B3CF23B5}"/>
              </a:ext>
            </a:extLst>
          </p:cNvPr>
          <p:cNvSpPr/>
          <p:nvPr/>
        </p:nvSpPr>
        <p:spPr>
          <a:xfrm>
            <a:off x="7772400" y="902670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(6)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9FB24F1-0BD6-C25A-AD62-7452447295E5}"/>
              </a:ext>
            </a:extLst>
          </p:cNvPr>
          <p:cNvCxnSpPr>
            <a:stCxn id="8" idx="4"/>
            <a:endCxn id="3" idx="0"/>
          </p:cNvCxnSpPr>
          <p:nvPr/>
        </p:nvCxnSpPr>
        <p:spPr>
          <a:xfrm>
            <a:off x="8993332" y="1766269"/>
            <a:ext cx="0" cy="28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30DB5F01-1537-045B-1685-D4294E23F339}"/>
              </a:ext>
            </a:extLst>
          </p:cNvPr>
          <p:cNvSpPr/>
          <p:nvPr/>
        </p:nvSpPr>
        <p:spPr>
          <a:xfrm>
            <a:off x="7772400" y="3193780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(4)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4E3A04E-8786-D35F-CF8B-FB0987EE8BF3}"/>
              </a:ext>
            </a:extLst>
          </p:cNvPr>
          <p:cNvCxnSpPr>
            <a:endCxn id="7" idx="0"/>
          </p:cNvCxnSpPr>
          <p:nvPr/>
        </p:nvCxnSpPr>
        <p:spPr>
          <a:xfrm>
            <a:off x="8993332" y="2911824"/>
            <a:ext cx="0" cy="28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C92625A4-62DA-B64D-D266-D2BAC895B1BB}"/>
              </a:ext>
            </a:extLst>
          </p:cNvPr>
          <p:cNvSpPr/>
          <p:nvPr/>
        </p:nvSpPr>
        <p:spPr>
          <a:xfrm>
            <a:off x="7772400" y="4339335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(3)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726F7D8-B5BE-3152-8C80-196AAF8FCAC3}"/>
              </a:ext>
            </a:extLst>
          </p:cNvPr>
          <p:cNvCxnSpPr>
            <a:endCxn id="10" idx="0"/>
          </p:cNvCxnSpPr>
          <p:nvPr/>
        </p:nvCxnSpPr>
        <p:spPr>
          <a:xfrm>
            <a:off x="8993332" y="4057379"/>
            <a:ext cx="0" cy="28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55EF39A1-77F4-42F1-8ECF-01CDF5A7D8B4}"/>
              </a:ext>
            </a:extLst>
          </p:cNvPr>
          <p:cNvSpPr/>
          <p:nvPr/>
        </p:nvSpPr>
        <p:spPr>
          <a:xfrm>
            <a:off x="7772400" y="5497898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(2)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BAFAD88-72A4-975B-B5DE-B1B532E28879}"/>
              </a:ext>
            </a:extLst>
          </p:cNvPr>
          <p:cNvCxnSpPr>
            <a:endCxn id="13" idx="0"/>
          </p:cNvCxnSpPr>
          <p:nvPr/>
        </p:nvCxnSpPr>
        <p:spPr>
          <a:xfrm>
            <a:off x="8993332" y="5215942"/>
            <a:ext cx="0" cy="28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76115753-60C4-1BF3-F42B-30C3CD9975E8}"/>
              </a:ext>
            </a:extLst>
          </p:cNvPr>
          <p:cNvSpPr/>
          <p:nvPr/>
        </p:nvSpPr>
        <p:spPr>
          <a:xfrm>
            <a:off x="4874275" y="5497898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(1)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5D54DB5-373B-0392-5A85-E79C410FDC27}"/>
              </a:ext>
            </a:extLst>
          </p:cNvPr>
          <p:cNvSpPr/>
          <p:nvPr/>
        </p:nvSpPr>
        <p:spPr>
          <a:xfrm>
            <a:off x="1977737" y="5490194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(0)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E3DA72E-2F2C-FA45-A36B-834D1B0C1255}"/>
              </a:ext>
            </a:extLst>
          </p:cNvPr>
          <p:cNvCxnSpPr>
            <a:cxnSpLocks/>
            <a:stCxn id="13" idx="2"/>
            <a:endCxn id="15" idx="6"/>
          </p:cNvCxnSpPr>
          <p:nvPr/>
        </p:nvCxnSpPr>
        <p:spPr>
          <a:xfrm flipH="1">
            <a:off x="7316139" y="5929698"/>
            <a:ext cx="456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1D08214-F544-76EC-AC19-A1D6388C9311}"/>
              </a:ext>
            </a:extLst>
          </p:cNvPr>
          <p:cNvCxnSpPr>
            <a:cxnSpLocks/>
            <a:stCxn id="15" idx="2"/>
            <a:endCxn id="16" idx="6"/>
          </p:cNvCxnSpPr>
          <p:nvPr/>
        </p:nvCxnSpPr>
        <p:spPr>
          <a:xfrm flipH="1" flipV="1">
            <a:off x="4419601" y="5921994"/>
            <a:ext cx="454674" cy="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364BE9E-7985-E203-438A-E1F214EA0619}"/>
              </a:ext>
            </a:extLst>
          </p:cNvPr>
          <p:cNvCxnSpPr>
            <a:cxnSpLocks/>
          </p:cNvCxnSpPr>
          <p:nvPr/>
        </p:nvCxnSpPr>
        <p:spPr>
          <a:xfrm flipH="1" flipV="1">
            <a:off x="10316561" y="4755135"/>
            <a:ext cx="1005427" cy="15999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F979E39-90C3-DDAC-AD08-C905D8575886}"/>
              </a:ext>
            </a:extLst>
          </p:cNvPr>
          <p:cNvCxnSpPr/>
          <p:nvPr/>
        </p:nvCxnSpPr>
        <p:spPr>
          <a:xfrm flipH="1">
            <a:off x="3901400" y="3413490"/>
            <a:ext cx="10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7D14EC5-96B5-EDEC-38CD-8ED8BA56D563}"/>
              </a:ext>
            </a:extLst>
          </p:cNvPr>
          <p:cNvSpPr txBox="1"/>
          <p:nvPr/>
        </p:nvSpPr>
        <p:spPr>
          <a:xfrm>
            <a:off x="5037328" y="3247056"/>
            <a:ext cx="1922001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n *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factorial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(2)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A0376FFC-275B-675B-B165-54F37AA81A60}"/>
              </a:ext>
            </a:extLst>
          </p:cNvPr>
          <p:cNvCxnSpPr>
            <a:stCxn id="16" idx="7"/>
            <a:endCxn id="15" idx="1"/>
          </p:cNvCxnSpPr>
          <p:nvPr/>
        </p:nvCxnSpPr>
        <p:spPr>
          <a:xfrm>
            <a:off x="4061998" y="5616665"/>
            <a:ext cx="1169880" cy="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297417D7-84C8-0220-87C8-E229DCBA8BCC}"/>
              </a:ext>
            </a:extLst>
          </p:cNvPr>
          <p:cNvSpPr txBox="1"/>
          <p:nvPr/>
        </p:nvSpPr>
        <p:spPr>
          <a:xfrm>
            <a:off x="4479433" y="5255037"/>
            <a:ext cx="166712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1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6BDB016-84BE-637F-09E1-91ED695A0F1F}"/>
              </a:ext>
            </a:extLst>
          </p:cNvPr>
          <p:cNvCxnSpPr>
            <a:cxnSpLocks/>
          </p:cNvCxnSpPr>
          <p:nvPr/>
        </p:nvCxnSpPr>
        <p:spPr>
          <a:xfrm>
            <a:off x="6959329" y="5612813"/>
            <a:ext cx="1000107" cy="1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D4D12751-9E06-64A3-20D4-C46F206C0773}"/>
              </a:ext>
            </a:extLst>
          </p:cNvPr>
          <p:cNvSpPr txBox="1"/>
          <p:nvPr/>
        </p:nvSpPr>
        <p:spPr>
          <a:xfrm>
            <a:off x="7040196" y="5214545"/>
            <a:ext cx="838371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1*1=1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0C3B18B-DD88-0186-C6B8-741E65BB60C9}"/>
              </a:ext>
            </a:extLst>
          </p:cNvPr>
          <p:cNvCxnSpPr>
            <a:cxnSpLocks/>
            <a:stCxn id="13" idx="7"/>
            <a:endCxn id="10" idx="5"/>
          </p:cNvCxnSpPr>
          <p:nvPr/>
        </p:nvCxnSpPr>
        <p:spPr>
          <a:xfrm flipV="1">
            <a:off x="9856661" y="5076463"/>
            <a:ext cx="0" cy="54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836CE7B5-A1D0-EA63-8778-D79013D837A1}"/>
              </a:ext>
            </a:extLst>
          </p:cNvPr>
          <p:cNvSpPr txBox="1"/>
          <p:nvPr/>
        </p:nvSpPr>
        <p:spPr>
          <a:xfrm>
            <a:off x="9980905" y="5178583"/>
            <a:ext cx="838371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1*2=2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4421FAE-1CA4-E339-A7F1-5EC21BC05E37}"/>
              </a:ext>
            </a:extLst>
          </p:cNvPr>
          <p:cNvCxnSpPr>
            <a:cxnSpLocks/>
          </p:cNvCxnSpPr>
          <p:nvPr/>
        </p:nvCxnSpPr>
        <p:spPr>
          <a:xfrm flipV="1">
            <a:off x="9838495" y="3940390"/>
            <a:ext cx="0" cy="54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38F13EC4-D9AC-173A-33E9-D417D356EACF}"/>
              </a:ext>
            </a:extLst>
          </p:cNvPr>
          <p:cNvSpPr txBox="1"/>
          <p:nvPr/>
        </p:nvSpPr>
        <p:spPr>
          <a:xfrm>
            <a:off x="9980904" y="4063983"/>
            <a:ext cx="838371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dirty="0"/>
              <a:t>2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*3=6</a:t>
            </a:r>
          </a:p>
        </p:txBody>
      </p:sp>
    </p:spTree>
    <p:extLst>
      <p:ext uri="{BB962C8B-B14F-4D97-AF65-F5344CB8AC3E}">
        <p14:creationId xmlns:p14="http://schemas.microsoft.com/office/powerpoint/2010/main" val="7838879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C4192-7FF2-1611-D36A-8CE8FEF8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Iterative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Recursive</a:t>
            </a:r>
            <a:r>
              <a:rPr lang="de-DE" dirty="0"/>
              <a:t> Approach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E29BA9-379C-C96C-B9B0-4E544CA3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13-12-2023</a:t>
            </a:fld>
            <a:endParaRPr lang="da-DK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7C0EBC-1BB4-C753-2F26-FA9F286A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47</a:t>
            </a:fld>
            <a:endParaRPr lang="da-DK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D7C711C-CE6E-3B43-5F8C-9E2E88A88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3" y="2579769"/>
            <a:ext cx="3252354" cy="224676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factorial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*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factorial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 -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==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28E20BFF-3978-5CDE-F4C6-2D0C69217316}"/>
              </a:ext>
            </a:extLst>
          </p:cNvPr>
          <p:cNvSpPr/>
          <p:nvPr/>
        </p:nvSpPr>
        <p:spPr>
          <a:xfrm>
            <a:off x="7772400" y="2048225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(5)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C7E0416-89AD-A7C4-9A72-6653B3CF23B5}"/>
              </a:ext>
            </a:extLst>
          </p:cNvPr>
          <p:cNvSpPr/>
          <p:nvPr/>
        </p:nvSpPr>
        <p:spPr>
          <a:xfrm>
            <a:off x="7772400" y="902670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(6)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9FB24F1-0BD6-C25A-AD62-7452447295E5}"/>
              </a:ext>
            </a:extLst>
          </p:cNvPr>
          <p:cNvCxnSpPr>
            <a:stCxn id="8" idx="4"/>
            <a:endCxn id="3" idx="0"/>
          </p:cNvCxnSpPr>
          <p:nvPr/>
        </p:nvCxnSpPr>
        <p:spPr>
          <a:xfrm>
            <a:off x="8993332" y="1766269"/>
            <a:ext cx="0" cy="28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30DB5F01-1537-045B-1685-D4294E23F339}"/>
              </a:ext>
            </a:extLst>
          </p:cNvPr>
          <p:cNvSpPr/>
          <p:nvPr/>
        </p:nvSpPr>
        <p:spPr>
          <a:xfrm>
            <a:off x="7772400" y="3193780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(4)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4E3A04E-8786-D35F-CF8B-FB0987EE8BF3}"/>
              </a:ext>
            </a:extLst>
          </p:cNvPr>
          <p:cNvCxnSpPr>
            <a:endCxn id="7" idx="0"/>
          </p:cNvCxnSpPr>
          <p:nvPr/>
        </p:nvCxnSpPr>
        <p:spPr>
          <a:xfrm>
            <a:off x="8993332" y="2911824"/>
            <a:ext cx="0" cy="28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C92625A4-62DA-B64D-D266-D2BAC895B1BB}"/>
              </a:ext>
            </a:extLst>
          </p:cNvPr>
          <p:cNvSpPr/>
          <p:nvPr/>
        </p:nvSpPr>
        <p:spPr>
          <a:xfrm>
            <a:off x="7772400" y="4339335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(3)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726F7D8-B5BE-3152-8C80-196AAF8FCAC3}"/>
              </a:ext>
            </a:extLst>
          </p:cNvPr>
          <p:cNvCxnSpPr>
            <a:endCxn id="10" idx="0"/>
          </p:cNvCxnSpPr>
          <p:nvPr/>
        </p:nvCxnSpPr>
        <p:spPr>
          <a:xfrm>
            <a:off x="8993332" y="4057379"/>
            <a:ext cx="0" cy="28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55EF39A1-77F4-42F1-8ECF-01CDF5A7D8B4}"/>
              </a:ext>
            </a:extLst>
          </p:cNvPr>
          <p:cNvSpPr/>
          <p:nvPr/>
        </p:nvSpPr>
        <p:spPr>
          <a:xfrm>
            <a:off x="7772400" y="5497898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(2)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BAFAD88-72A4-975B-B5DE-B1B532E28879}"/>
              </a:ext>
            </a:extLst>
          </p:cNvPr>
          <p:cNvCxnSpPr>
            <a:endCxn id="13" idx="0"/>
          </p:cNvCxnSpPr>
          <p:nvPr/>
        </p:nvCxnSpPr>
        <p:spPr>
          <a:xfrm>
            <a:off x="8993332" y="5215942"/>
            <a:ext cx="0" cy="28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76115753-60C4-1BF3-F42B-30C3CD9975E8}"/>
              </a:ext>
            </a:extLst>
          </p:cNvPr>
          <p:cNvSpPr/>
          <p:nvPr/>
        </p:nvSpPr>
        <p:spPr>
          <a:xfrm>
            <a:off x="4874275" y="5497898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(1)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5D54DB5-373B-0392-5A85-E79C410FDC27}"/>
              </a:ext>
            </a:extLst>
          </p:cNvPr>
          <p:cNvSpPr/>
          <p:nvPr/>
        </p:nvSpPr>
        <p:spPr>
          <a:xfrm>
            <a:off x="1977737" y="5490194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(0)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E3DA72E-2F2C-FA45-A36B-834D1B0C1255}"/>
              </a:ext>
            </a:extLst>
          </p:cNvPr>
          <p:cNvCxnSpPr>
            <a:cxnSpLocks/>
            <a:stCxn id="13" idx="2"/>
            <a:endCxn id="15" idx="6"/>
          </p:cNvCxnSpPr>
          <p:nvPr/>
        </p:nvCxnSpPr>
        <p:spPr>
          <a:xfrm flipH="1">
            <a:off x="7316139" y="5929698"/>
            <a:ext cx="456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1D08214-F544-76EC-AC19-A1D6388C9311}"/>
              </a:ext>
            </a:extLst>
          </p:cNvPr>
          <p:cNvCxnSpPr>
            <a:cxnSpLocks/>
            <a:stCxn id="15" idx="2"/>
            <a:endCxn id="16" idx="6"/>
          </p:cNvCxnSpPr>
          <p:nvPr/>
        </p:nvCxnSpPr>
        <p:spPr>
          <a:xfrm flipH="1" flipV="1">
            <a:off x="4419601" y="5921994"/>
            <a:ext cx="454674" cy="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364BE9E-7985-E203-438A-E1F214EA0619}"/>
              </a:ext>
            </a:extLst>
          </p:cNvPr>
          <p:cNvCxnSpPr>
            <a:cxnSpLocks/>
          </p:cNvCxnSpPr>
          <p:nvPr/>
        </p:nvCxnSpPr>
        <p:spPr>
          <a:xfrm flipH="1" flipV="1">
            <a:off x="10300277" y="3600389"/>
            <a:ext cx="1005427" cy="15999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F979E39-90C3-DDAC-AD08-C905D8575886}"/>
              </a:ext>
            </a:extLst>
          </p:cNvPr>
          <p:cNvCxnSpPr/>
          <p:nvPr/>
        </p:nvCxnSpPr>
        <p:spPr>
          <a:xfrm flipH="1">
            <a:off x="3901400" y="3413490"/>
            <a:ext cx="10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7D14EC5-96B5-EDEC-38CD-8ED8BA56D563}"/>
              </a:ext>
            </a:extLst>
          </p:cNvPr>
          <p:cNvSpPr txBox="1"/>
          <p:nvPr/>
        </p:nvSpPr>
        <p:spPr>
          <a:xfrm>
            <a:off x="5037328" y="3247056"/>
            <a:ext cx="1922001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n *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factorial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(3)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A0376FFC-275B-675B-B165-54F37AA81A60}"/>
              </a:ext>
            </a:extLst>
          </p:cNvPr>
          <p:cNvCxnSpPr>
            <a:stCxn id="16" idx="7"/>
            <a:endCxn id="15" idx="1"/>
          </p:cNvCxnSpPr>
          <p:nvPr/>
        </p:nvCxnSpPr>
        <p:spPr>
          <a:xfrm>
            <a:off x="4061998" y="5616665"/>
            <a:ext cx="1169880" cy="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297417D7-84C8-0220-87C8-E229DCBA8BCC}"/>
              </a:ext>
            </a:extLst>
          </p:cNvPr>
          <p:cNvSpPr txBox="1"/>
          <p:nvPr/>
        </p:nvSpPr>
        <p:spPr>
          <a:xfrm>
            <a:off x="4479433" y="5255037"/>
            <a:ext cx="166712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1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6BDB016-84BE-637F-09E1-91ED695A0F1F}"/>
              </a:ext>
            </a:extLst>
          </p:cNvPr>
          <p:cNvCxnSpPr>
            <a:cxnSpLocks/>
          </p:cNvCxnSpPr>
          <p:nvPr/>
        </p:nvCxnSpPr>
        <p:spPr>
          <a:xfrm>
            <a:off x="6959329" y="5612813"/>
            <a:ext cx="1000107" cy="1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D4D12751-9E06-64A3-20D4-C46F206C0773}"/>
              </a:ext>
            </a:extLst>
          </p:cNvPr>
          <p:cNvSpPr txBox="1"/>
          <p:nvPr/>
        </p:nvSpPr>
        <p:spPr>
          <a:xfrm>
            <a:off x="7040196" y="5214545"/>
            <a:ext cx="838371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1*1=1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0C3B18B-DD88-0186-C6B8-741E65BB60C9}"/>
              </a:ext>
            </a:extLst>
          </p:cNvPr>
          <p:cNvCxnSpPr>
            <a:cxnSpLocks/>
            <a:stCxn id="13" idx="7"/>
            <a:endCxn id="10" idx="5"/>
          </p:cNvCxnSpPr>
          <p:nvPr/>
        </p:nvCxnSpPr>
        <p:spPr>
          <a:xfrm flipV="1">
            <a:off x="9856661" y="5076463"/>
            <a:ext cx="0" cy="54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836CE7B5-A1D0-EA63-8778-D79013D837A1}"/>
              </a:ext>
            </a:extLst>
          </p:cNvPr>
          <p:cNvSpPr txBox="1"/>
          <p:nvPr/>
        </p:nvSpPr>
        <p:spPr>
          <a:xfrm>
            <a:off x="9980905" y="5178583"/>
            <a:ext cx="838371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1*2=2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4421FAE-1CA4-E339-A7F1-5EC21BC05E37}"/>
              </a:ext>
            </a:extLst>
          </p:cNvPr>
          <p:cNvCxnSpPr>
            <a:cxnSpLocks/>
          </p:cNvCxnSpPr>
          <p:nvPr/>
        </p:nvCxnSpPr>
        <p:spPr>
          <a:xfrm flipV="1">
            <a:off x="9838495" y="3940390"/>
            <a:ext cx="0" cy="54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38F13EC4-D9AC-173A-33E9-D417D356EACF}"/>
              </a:ext>
            </a:extLst>
          </p:cNvPr>
          <p:cNvSpPr txBox="1"/>
          <p:nvPr/>
        </p:nvSpPr>
        <p:spPr>
          <a:xfrm>
            <a:off x="9980904" y="4063983"/>
            <a:ext cx="838371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dirty="0"/>
              <a:t>2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*3=6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F5B58C1-3CBF-3F00-1B83-57B46A100FFD}"/>
              </a:ext>
            </a:extLst>
          </p:cNvPr>
          <p:cNvCxnSpPr>
            <a:cxnSpLocks/>
          </p:cNvCxnSpPr>
          <p:nvPr/>
        </p:nvCxnSpPr>
        <p:spPr>
          <a:xfrm flipV="1">
            <a:off x="9837443" y="2803708"/>
            <a:ext cx="0" cy="54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457063BA-5195-9F8E-720B-C49D1328C8B4}"/>
              </a:ext>
            </a:extLst>
          </p:cNvPr>
          <p:cNvSpPr txBox="1"/>
          <p:nvPr/>
        </p:nvSpPr>
        <p:spPr>
          <a:xfrm>
            <a:off x="9979852" y="2927301"/>
            <a:ext cx="1005083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4*6=24</a:t>
            </a:r>
          </a:p>
        </p:txBody>
      </p:sp>
    </p:spTree>
    <p:extLst>
      <p:ext uri="{BB962C8B-B14F-4D97-AF65-F5344CB8AC3E}">
        <p14:creationId xmlns:p14="http://schemas.microsoft.com/office/powerpoint/2010/main" val="17067957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C4192-7FF2-1611-D36A-8CE8FEF8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Iterative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Recursive</a:t>
            </a:r>
            <a:r>
              <a:rPr lang="de-DE" dirty="0"/>
              <a:t> Approach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E29BA9-379C-C96C-B9B0-4E544CA3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13-12-2023</a:t>
            </a:fld>
            <a:endParaRPr lang="da-DK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7C0EBC-1BB4-C753-2F26-FA9F286A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48</a:t>
            </a:fld>
            <a:endParaRPr lang="da-DK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D7C711C-CE6E-3B43-5F8C-9E2E88A88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3" y="2579769"/>
            <a:ext cx="3252354" cy="224676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factorial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*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factorial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 -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==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28E20BFF-3978-5CDE-F4C6-2D0C69217316}"/>
              </a:ext>
            </a:extLst>
          </p:cNvPr>
          <p:cNvSpPr/>
          <p:nvPr/>
        </p:nvSpPr>
        <p:spPr>
          <a:xfrm>
            <a:off x="7772400" y="2048225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(5)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C7E0416-89AD-A7C4-9A72-6653B3CF23B5}"/>
              </a:ext>
            </a:extLst>
          </p:cNvPr>
          <p:cNvSpPr/>
          <p:nvPr/>
        </p:nvSpPr>
        <p:spPr>
          <a:xfrm>
            <a:off x="7772400" y="902670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(6)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9FB24F1-0BD6-C25A-AD62-7452447295E5}"/>
              </a:ext>
            </a:extLst>
          </p:cNvPr>
          <p:cNvCxnSpPr>
            <a:stCxn id="8" idx="4"/>
            <a:endCxn id="3" idx="0"/>
          </p:cNvCxnSpPr>
          <p:nvPr/>
        </p:nvCxnSpPr>
        <p:spPr>
          <a:xfrm>
            <a:off x="8993332" y="1766269"/>
            <a:ext cx="0" cy="28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30DB5F01-1537-045B-1685-D4294E23F339}"/>
              </a:ext>
            </a:extLst>
          </p:cNvPr>
          <p:cNvSpPr/>
          <p:nvPr/>
        </p:nvSpPr>
        <p:spPr>
          <a:xfrm>
            <a:off x="7772400" y="3193780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(4)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4E3A04E-8786-D35F-CF8B-FB0987EE8BF3}"/>
              </a:ext>
            </a:extLst>
          </p:cNvPr>
          <p:cNvCxnSpPr>
            <a:endCxn id="7" idx="0"/>
          </p:cNvCxnSpPr>
          <p:nvPr/>
        </p:nvCxnSpPr>
        <p:spPr>
          <a:xfrm>
            <a:off x="8993332" y="2911824"/>
            <a:ext cx="0" cy="28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C92625A4-62DA-B64D-D266-D2BAC895B1BB}"/>
              </a:ext>
            </a:extLst>
          </p:cNvPr>
          <p:cNvSpPr/>
          <p:nvPr/>
        </p:nvSpPr>
        <p:spPr>
          <a:xfrm>
            <a:off x="7772400" y="4339335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(3)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726F7D8-B5BE-3152-8C80-196AAF8FCAC3}"/>
              </a:ext>
            </a:extLst>
          </p:cNvPr>
          <p:cNvCxnSpPr>
            <a:endCxn id="10" idx="0"/>
          </p:cNvCxnSpPr>
          <p:nvPr/>
        </p:nvCxnSpPr>
        <p:spPr>
          <a:xfrm>
            <a:off x="8993332" y="4057379"/>
            <a:ext cx="0" cy="28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55EF39A1-77F4-42F1-8ECF-01CDF5A7D8B4}"/>
              </a:ext>
            </a:extLst>
          </p:cNvPr>
          <p:cNvSpPr/>
          <p:nvPr/>
        </p:nvSpPr>
        <p:spPr>
          <a:xfrm>
            <a:off x="7772400" y="5497898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(2)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BAFAD88-72A4-975B-B5DE-B1B532E28879}"/>
              </a:ext>
            </a:extLst>
          </p:cNvPr>
          <p:cNvCxnSpPr>
            <a:endCxn id="13" idx="0"/>
          </p:cNvCxnSpPr>
          <p:nvPr/>
        </p:nvCxnSpPr>
        <p:spPr>
          <a:xfrm>
            <a:off x="8993332" y="5215942"/>
            <a:ext cx="0" cy="28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76115753-60C4-1BF3-F42B-30C3CD9975E8}"/>
              </a:ext>
            </a:extLst>
          </p:cNvPr>
          <p:cNvSpPr/>
          <p:nvPr/>
        </p:nvSpPr>
        <p:spPr>
          <a:xfrm>
            <a:off x="4874275" y="5497898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(1)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5D54DB5-373B-0392-5A85-E79C410FDC27}"/>
              </a:ext>
            </a:extLst>
          </p:cNvPr>
          <p:cNvSpPr/>
          <p:nvPr/>
        </p:nvSpPr>
        <p:spPr>
          <a:xfrm>
            <a:off x="1977737" y="5490194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(0)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E3DA72E-2F2C-FA45-A36B-834D1B0C1255}"/>
              </a:ext>
            </a:extLst>
          </p:cNvPr>
          <p:cNvCxnSpPr>
            <a:cxnSpLocks/>
            <a:stCxn id="13" idx="2"/>
            <a:endCxn id="15" idx="6"/>
          </p:cNvCxnSpPr>
          <p:nvPr/>
        </p:nvCxnSpPr>
        <p:spPr>
          <a:xfrm flipH="1">
            <a:off x="7316139" y="5929698"/>
            <a:ext cx="456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1D08214-F544-76EC-AC19-A1D6388C9311}"/>
              </a:ext>
            </a:extLst>
          </p:cNvPr>
          <p:cNvCxnSpPr>
            <a:cxnSpLocks/>
            <a:stCxn id="15" idx="2"/>
            <a:endCxn id="16" idx="6"/>
          </p:cNvCxnSpPr>
          <p:nvPr/>
        </p:nvCxnSpPr>
        <p:spPr>
          <a:xfrm flipH="1" flipV="1">
            <a:off x="4419601" y="5921994"/>
            <a:ext cx="454674" cy="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364BE9E-7985-E203-438A-E1F214EA0619}"/>
              </a:ext>
            </a:extLst>
          </p:cNvPr>
          <p:cNvCxnSpPr>
            <a:cxnSpLocks/>
          </p:cNvCxnSpPr>
          <p:nvPr/>
        </p:nvCxnSpPr>
        <p:spPr>
          <a:xfrm flipH="1" flipV="1">
            <a:off x="10341841" y="2455277"/>
            <a:ext cx="1005427" cy="15999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F979E39-90C3-DDAC-AD08-C905D8575886}"/>
              </a:ext>
            </a:extLst>
          </p:cNvPr>
          <p:cNvCxnSpPr/>
          <p:nvPr/>
        </p:nvCxnSpPr>
        <p:spPr>
          <a:xfrm flipH="1">
            <a:off x="3901400" y="3413490"/>
            <a:ext cx="10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7D14EC5-96B5-EDEC-38CD-8ED8BA56D563}"/>
              </a:ext>
            </a:extLst>
          </p:cNvPr>
          <p:cNvSpPr txBox="1"/>
          <p:nvPr/>
        </p:nvSpPr>
        <p:spPr>
          <a:xfrm>
            <a:off x="5037328" y="3247056"/>
            <a:ext cx="1922001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n *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factorial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(</a:t>
            </a:r>
            <a:r>
              <a:rPr lang="de-DE" sz="2400" dirty="0"/>
              <a:t>5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A0376FFC-275B-675B-B165-54F37AA81A60}"/>
              </a:ext>
            </a:extLst>
          </p:cNvPr>
          <p:cNvCxnSpPr>
            <a:stCxn id="16" idx="7"/>
            <a:endCxn id="15" idx="1"/>
          </p:cNvCxnSpPr>
          <p:nvPr/>
        </p:nvCxnSpPr>
        <p:spPr>
          <a:xfrm>
            <a:off x="4061998" y="5616665"/>
            <a:ext cx="1169880" cy="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297417D7-84C8-0220-87C8-E229DCBA8BCC}"/>
              </a:ext>
            </a:extLst>
          </p:cNvPr>
          <p:cNvSpPr txBox="1"/>
          <p:nvPr/>
        </p:nvSpPr>
        <p:spPr>
          <a:xfrm>
            <a:off x="4479433" y="5255037"/>
            <a:ext cx="166712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1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6BDB016-84BE-637F-09E1-91ED695A0F1F}"/>
              </a:ext>
            </a:extLst>
          </p:cNvPr>
          <p:cNvCxnSpPr>
            <a:cxnSpLocks/>
          </p:cNvCxnSpPr>
          <p:nvPr/>
        </p:nvCxnSpPr>
        <p:spPr>
          <a:xfrm>
            <a:off x="6959329" y="5612813"/>
            <a:ext cx="1000107" cy="1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D4D12751-9E06-64A3-20D4-C46F206C0773}"/>
              </a:ext>
            </a:extLst>
          </p:cNvPr>
          <p:cNvSpPr txBox="1"/>
          <p:nvPr/>
        </p:nvSpPr>
        <p:spPr>
          <a:xfrm>
            <a:off x="7040196" y="5214545"/>
            <a:ext cx="838371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1*1=1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0C3B18B-DD88-0186-C6B8-741E65BB60C9}"/>
              </a:ext>
            </a:extLst>
          </p:cNvPr>
          <p:cNvCxnSpPr>
            <a:cxnSpLocks/>
            <a:stCxn id="13" idx="7"/>
            <a:endCxn id="10" idx="5"/>
          </p:cNvCxnSpPr>
          <p:nvPr/>
        </p:nvCxnSpPr>
        <p:spPr>
          <a:xfrm flipV="1">
            <a:off x="9856661" y="5076463"/>
            <a:ext cx="0" cy="54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836CE7B5-A1D0-EA63-8778-D79013D837A1}"/>
              </a:ext>
            </a:extLst>
          </p:cNvPr>
          <p:cNvSpPr txBox="1"/>
          <p:nvPr/>
        </p:nvSpPr>
        <p:spPr>
          <a:xfrm>
            <a:off x="9980905" y="5178583"/>
            <a:ext cx="838371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1*2=2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4421FAE-1CA4-E339-A7F1-5EC21BC05E37}"/>
              </a:ext>
            </a:extLst>
          </p:cNvPr>
          <p:cNvCxnSpPr>
            <a:cxnSpLocks/>
          </p:cNvCxnSpPr>
          <p:nvPr/>
        </p:nvCxnSpPr>
        <p:spPr>
          <a:xfrm flipV="1">
            <a:off x="9838495" y="3940390"/>
            <a:ext cx="0" cy="54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38F13EC4-D9AC-173A-33E9-D417D356EACF}"/>
              </a:ext>
            </a:extLst>
          </p:cNvPr>
          <p:cNvSpPr txBox="1"/>
          <p:nvPr/>
        </p:nvSpPr>
        <p:spPr>
          <a:xfrm>
            <a:off x="9980904" y="4063983"/>
            <a:ext cx="838371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dirty="0"/>
              <a:t>2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*3=6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F5B58C1-3CBF-3F00-1B83-57B46A100FFD}"/>
              </a:ext>
            </a:extLst>
          </p:cNvPr>
          <p:cNvCxnSpPr>
            <a:cxnSpLocks/>
          </p:cNvCxnSpPr>
          <p:nvPr/>
        </p:nvCxnSpPr>
        <p:spPr>
          <a:xfrm flipV="1">
            <a:off x="9837443" y="2803708"/>
            <a:ext cx="0" cy="54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457063BA-5195-9F8E-720B-C49D1328C8B4}"/>
              </a:ext>
            </a:extLst>
          </p:cNvPr>
          <p:cNvSpPr txBox="1"/>
          <p:nvPr/>
        </p:nvSpPr>
        <p:spPr>
          <a:xfrm>
            <a:off x="9979852" y="2927301"/>
            <a:ext cx="1005083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4*6=24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4F6C1820-73D3-9A9F-33F1-32ADD08E0157}"/>
              </a:ext>
            </a:extLst>
          </p:cNvPr>
          <p:cNvCxnSpPr>
            <a:cxnSpLocks/>
          </p:cNvCxnSpPr>
          <p:nvPr/>
        </p:nvCxnSpPr>
        <p:spPr>
          <a:xfrm flipV="1">
            <a:off x="9846222" y="1688093"/>
            <a:ext cx="0" cy="54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C44F4353-2559-78D8-859F-EB5D7D09F90A}"/>
              </a:ext>
            </a:extLst>
          </p:cNvPr>
          <p:cNvSpPr txBox="1"/>
          <p:nvPr/>
        </p:nvSpPr>
        <p:spPr>
          <a:xfrm>
            <a:off x="9988631" y="1811686"/>
            <a:ext cx="1338508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dirty="0"/>
              <a:t>5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*</a:t>
            </a:r>
            <a:r>
              <a:rPr lang="de-DE" sz="2400" dirty="0"/>
              <a:t>24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=</a:t>
            </a:r>
            <a:r>
              <a:rPr lang="de-DE" sz="2400" dirty="0"/>
              <a:t>120</a:t>
            </a:r>
            <a:endParaRPr lang="de-DE" sz="24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41947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C4192-7FF2-1611-D36A-8CE8FEF8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Iterative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Recursive</a:t>
            </a:r>
            <a:r>
              <a:rPr lang="de-DE" dirty="0"/>
              <a:t> Approach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E29BA9-379C-C96C-B9B0-4E544CA3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13-12-2023</a:t>
            </a:fld>
            <a:endParaRPr lang="da-DK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7C0EBC-1BB4-C753-2F26-FA9F286A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49</a:t>
            </a:fld>
            <a:endParaRPr lang="da-DK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D7C711C-CE6E-3B43-5F8C-9E2E88A88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3" y="2579769"/>
            <a:ext cx="3252354" cy="224676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factorial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&gt;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*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factorial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 -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==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-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28E20BFF-3978-5CDE-F4C6-2D0C69217316}"/>
              </a:ext>
            </a:extLst>
          </p:cNvPr>
          <p:cNvSpPr/>
          <p:nvPr/>
        </p:nvSpPr>
        <p:spPr>
          <a:xfrm>
            <a:off x="7772400" y="2048225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(5)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C7E0416-89AD-A7C4-9A72-6653B3CF23B5}"/>
              </a:ext>
            </a:extLst>
          </p:cNvPr>
          <p:cNvSpPr/>
          <p:nvPr/>
        </p:nvSpPr>
        <p:spPr>
          <a:xfrm>
            <a:off x="7772400" y="902670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(6)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9FB24F1-0BD6-C25A-AD62-7452447295E5}"/>
              </a:ext>
            </a:extLst>
          </p:cNvPr>
          <p:cNvCxnSpPr>
            <a:stCxn id="8" idx="4"/>
            <a:endCxn id="3" idx="0"/>
          </p:cNvCxnSpPr>
          <p:nvPr/>
        </p:nvCxnSpPr>
        <p:spPr>
          <a:xfrm>
            <a:off x="8993332" y="1766269"/>
            <a:ext cx="0" cy="28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30DB5F01-1537-045B-1685-D4294E23F339}"/>
              </a:ext>
            </a:extLst>
          </p:cNvPr>
          <p:cNvSpPr/>
          <p:nvPr/>
        </p:nvSpPr>
        <p:spPr>
          <a:xfrm>
            <a:off x="7772400" y="3193780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(4)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4E3A04E-8786-D35F-CF8B-FB0987EE8BF3}"/>
              </a:ext>
            </a:extLst>
          </p:cNvPr>
          <p:cNvCxnSpPr>
            <a:endCxn id="7" idx="0"/>
          </p:cNvCxnSpPr>
          <p:nvPr/>
        </p:nvCxnSpPr>
        <p:spPr>
          <a:xfrm>
            <a:off x="8993332" y="2911824"/>
            <a:ext cx="0" cy="28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C92625A4-62DA-B64D-D266-D2BAC895B1BB}"/>
              </a:ext>
            </a:extLst>
          </p:cNvPr>
          <p:cNvSpPr/>
          <p:nvPr/>
        </p:nvSpPr>
        <p:spPr>
          <a:xfrm>
            <a:off x="7772400" y="4339335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(3)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726F7D8-B5BE-3152-8C80-196AAF8FCAC3}"/>
              </a:ext>
            </a:extLst>
          </p:cNvPr>
          <p:cNvCxnSpPr>
            <a:endCxn id="10" idx="0"/>
          </p:cNvCxnSpPr>
          <p:nvPr/>
        </p:nvCxnSpPr>
        <p:spPr>
          <a:xfrm>
            <a:off x="8993332" y="4057379"/>
            <a:ext cx="0" cy="28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55EF39A1-77F4-42F1-8ECF-01CDF5A7D8B4}"/>
              </a:ext>
            </a:extLst>
          </p:cNvPr>
          <p:cNvSpPr/>
          <p:nvPr/>
        </p:nvSpPr>
        <p:spPr>
          <a:xfrm>
            <a:off x="7772400" y="5497898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(2)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BAFAD88-72A4-975B-B5DE-B1B532E28879}"/>
              </a:ext>
            </a:extLst>
          </p:cNvPr>
          <p:cNvCxnSpPr>
            <a:endCxn id="13" idx="0"/>
          </p:cNvCxnSpPr>
          <p:nvPr/>
        </p:nvCxnSpPr>
        <p:spPr>
          <a:xfrm>
            <a:off x="8993332" y="5215942"/>
            <a:ext cx="0" cy="28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76115753-60C4-1BF3-F42B-30C3CD9975E8}"/>
              </a:ext>
            </a:extLst>
          </p:cNvPr>
          <p:cNvSpPr/>
          <p:nvPr/>
        </p:nvSpPr>
        <p:spPr>
          <a:xfrm>
            <a:off x="4874275" y="5497898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(1)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5D54DB5-373B-0392-5A85-E79C410FDC27}"/>
              </a:ext>
            </a:extLst>
          </p:cNvPr>
          <p:cNvSpPr/>
          <p:nvPr/>
        </p:nvSpPr>
        <p:spPr>
          <a:xfrm>
            <a:off x="1977737" y="5490194"/>
            <a:ext cx="2441864" cy="86359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de-DE" sz="2400" dirty="0" err="1">
                <a:solidFill>
                  <a:schemeClr val="bg1"/>
                </a:solidFill>
              </a:rPr>
              <a:t>factorial</a:t>
            </a:r>
            <a:r>
              <a:rPr lang="de-DE" sz="2400" dirty="0">
                <a:solidFill>
                  <a:schemeClr val="bg1"/>
                </a:solidFill>
              </a:rPr>
              <a:t>(0)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E3DA72E-2F2C-FA45-A36B-834D1B0C1255}"/>
              </a:ext>
            </a:extLst>
          </p:cNvPr>
          <p:cNvCxnSpPr>
            <a:cxnSpLocks/>
            <a:stCxn id="13" idx="2"/>
            <a:endCxn id="15" idx="6"/>
          </p:cNvCxnSpPr>
          <p:nvPr/>
        </p:nvCxnSpPr>
        <p:spPr>
          <a:xfrm flipH="1">
            <a:off x="7316139" y="5929698"/>
            <a:ext cx="456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1D08214-F544-76EC-AC19-A1D6388C9311}"/>
              </a:ext>
            </a:extLst>
          </p:cNvPr>
          <p:cNvCxnSpPr>
            <a:cxnSpLocks/>
            <a:stCxn id="15" idx="2"/>
            <a:endCxn id="16" idx="6"/>
          </p:cNvCxnSpPr>
          <p:nvPr/>
        </p:nvCxnSpPr>
        <p:spPr>
          <a:xfrm flipH="1" flipV="1">
            <a:off x="4419601" y="5921994"/>
            <a:ext cx="454674" cy="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364BE9E-7985-E203-438A-E1F214EA0619}"/>
              </a:ext>
            </a:extLst>
          </p:cNvPr>
          <p:cNvCxnSpPr>
            <a:cxnSpLocks/>
          </p:cNvCxnSpPr>
          <p:nvPr/>
        </p:nvCxnSpPr>
        <p:spPr>
          <a:xfrm flipH="1" flipV="1">
            <a:off x="10233885" y="1502717"/>
            <a:ext cx="1005427" cy="15999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F979E39-90C3-DDAC-AD08-C905D8575886}"/>
              </a:ext>
            </a:extLst>
          </p:cNvPr>
          <p:cNvCxnSpPr/>
          <p:nvPr/>
        </p:nvCxnSpPr>
        <p:spPr>
          <a:xfrm flipH="1">
            <a:off x="3901400" y="3413490"/>
            <a:ext cx="10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7D14EC5-96B5-EDEC-38CD-8ED8BA56D563}"/>
              </a:ext>
            </a:extLst>
          </p:cNvPr>
          <p:cNvSpPr txBox="1"/>
          <p:nvPr/>
        </p:nvSpPr>
        <p:spPr>
          <a:xfrm>
            <a:off x="5037328" y="3247056"/>
            <a:ext cx="1922001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n *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factorial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(</a:t>
            </a:r>
            <a:r>
              <a:rPr lang="de-DE" sz="2400" dirty="0"/>
              <a:t>5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A0376FFC-275B-675B-B165-54F37AA81A60}"/>
              </a:ext>
            </a:extLst>
          </p:cNvPr>
          <p:cNvCxnSpPr>
            <a:stCxn id="16" idx="7"/>
            <a:endCxn id="15" idx="1"/>
          </p:cNvCxnSpPr>
          <p:nvPr/>
        </p:nvCxnSpPr>
        <p:spPr>
          <a:xfrm>
            <a:off x="4061998" y="5616665"/>
            <a:ext cx="1169880" cy="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297417D7-84C8-0220-87C8-E229DCBA8BCC}"/>
              </a:ext>
            </a:extLst>
          </p:cNvPr>
          <p:cNvSpPr txBox="1"/>
          <p:nvPr/>
        </p:nvSpPr>
        <p:spPr>
          <a:xfrm>
            <a:off x="4479433" y="5255037"/>
            <a:ext cx="166712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1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6BDB016-84BE-637F-09E1-91ED695A0F1F}"/>
              </a:ext>
            </a:extLst>
          </p:cNvPr>
          <p:cNvCxnSpPr>
            <a:cxnSpLocks/>
          </p:cNvCxnSpPr>
          <p:nvPr/>
        </p:nvCxnSpPr>
        <p:spPr>
          <a:xfrm>
            <a:off x="6959329" y="5612813"/>
            <a:ext cx="1000107" cy="1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D4D12751-9E06-64A3-20D4-C46F206C0773}"/>
              </a:ext>
            </a:extLst>
          </p:cNvPr>
          <p:cNvSpPr txBox="1"/>
          <p:nvPr/>
        </p:nvSpPr>
        <p:spPr>
          <a:xfrm>
            <a:off x="7040196" y="5214545"/>
            <a:ext cx="838371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1*1=1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0C3B18B-DD88-0186-C6B8-741E65BB60C9}"/>
              </a:ext>
            </a:extLst>
          </p:cNvPr>
          <p:cNvCxnSpPr>
            <a:cxnSpLocks/>
            <a:stCxn id="13" idx="7"/>
            <a:endCxn id="10" idx="5"/>
          </p:cNvCxnSpPr>
          <p:nvPr/>
        </p:nvCxnSpPr>
        <p:spPr>
          <a:xfrm flipV="1">
            <a:off x="9856661" y="5076463"/>
            <a:ext cx="0" cy="54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836CE7B5-A1D0-EA63-8778-D79013D837A1}"/>
              </a:ext>
            </a:extLst>
          </p:cNvPr>
          <p:cNvSpPr txBox="1"/>
          <p:nvPr/>
        </p:nvSpPr>
        <p:spPr>
          <a:xfrm>
            <a:off x="9980905" y="5178583"/>
            <a:ext cx="838371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1*2=2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4421FAE-1CA4-E339-A7F1-5EC21BC05E37}"/>
              </a:ext>
            </a:extLst>
          </p:cNvPr>
          <p:cNvCxnSpPr>
            <a:cxnSpLocks/>
          </p:cNvCxnSpPr>
          <p:nvPr/>
        </p:nvCxnSpPr>
        <p:spPr>
          <a:xfrm flipV="1">
            <a:off x="9838495" y="3940390"/>
            <a:ext cx="0" cy="54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38F13EC4-D9AC-173A-33E9-D417D356EACF}"/>
              </a:ext>
            </a:extLst>
          </p:cNvPr>
          <p:cNvSpPr txBox="1"/>
          <p:nvPr/>
        </p:nvSpPr>
        <p:spPr>
          <a:xfrm>
            <a:off x="9980904" y="4063983"/>
            <a:ext cx="838371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dirty="0"/>
              <a:t>2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*3=6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F5B58C1-3CBF-3F00-1B83-57B46A100FFD}"/>
              </a:ext>
            </a:extLst>
          </p:cNvPr>
          <p:cNvCxnSpPr>
            <a:cxnSpLocks/>
          </p:cNvCxnSpPr>
          <p:nvPr/>
        </p:nvCxnSpPr>
        <p:spPr>
          <a:xfrm flipV="1">
            <a:off x="9837443" y="2803708"/>
            <a:ext cx="0" cy="54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457063BA-5195-9F8E-720B-C49D1328C8B4}"/>
              </a:ext>
            </a:extLst>
          </p:cNvPr>
          <p:cNvSpPr txBox="1"/>
          <p:nvPr/>
        </p:nvSpPr>
        <p:spPr>
          <a:xfrm>
            <a:off x="9979852" y="2927301"/>
            <a:ext cx="1005083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4*6=24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4F6C1820-73D3-9A9F-33F1-32ADD08E0157}"/>
              </a:ext>
            </a:extLst>
          </p:cNvPr>
          <p:cNvCxnSpPr>
            <a:cxnSpLocks/>
          </p:cNvCxnSpPr>
          <p:nvPr/>
        </p:nvCxnSpPr>
        <p:spPr>
          <a:xfrm flipV="1">
            <a:off x="9846222" y="1688093"/>
            <a:ext cx="0" cy="54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C44F4353-2559-78D8-859F-EB5D7D09F90A}"/>
              </a:ext>
            </a:extLst>
          </p:cNvPr>
          <p:cNvSpPr txBox="1"/>
          <p:nvPr/>
        </p:nvSpPr>
        <p:spPr>
          <a:xfrm>
            <a:off x="9988631" y="1811686"/>
            <a:ext cx="1338508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dirty="0"/>
              <a:t>5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*</a:t>
            </a:r>
            <a:r>
              <a:rPr lang="de-DE" sz="2400" dirty="0"/>
              <a:t>24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=</a:t>
            </a:r>
            <a:r>
              <a:rPr lang="de-DE" sz="2400" dirty="0"/>
              <a:t>120</a:t>
            </a:r>
            <a:endParaRPr lang="de-DE" sz="2400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0FA6D197-6622-4907-03BC-0AD5A25E80B2}"/>
              </a:ext>
            </a:extLst>
          </p:cNvPr>
          <p:cNvCxnSpPr/>
          <p:nvPr/>
        </p:nvCxnSpPr>
        <p:spPr>
          <a:xfrm>
            <a:off x="10316561" y="1319645"/>
            <a:ext cx="1005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22C521C2-D2E9-274C-858D-8797EA504933}"/>
              </a:ext>
            </a:extLst>
          </p:cNvPr>
          <p:cNvSpPr txBox="1"/>
          <p:nvPr/>
        </p:nvSpPr>
        <p:spPr>
          <a:xfrm>
            <a:off x="10329111" y="853023"/>
            <a:ext cx="1505220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6*120=720</a:t>
            </a:r>
          </a:p>
        </p:txBody>
      </p:sp>
    </p:spTree>
    <p:extLst>
      <p:ext uri="{BB962C8B-B14F-4D97-AF65-F5344CB8AC3E}">
        <p14:creationId xmlns:p14="http://schemas.microsoft.com/office/powerpoint/2010/main" val="427353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6762-6C62-2D8E-E24F-C08723E2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Classes – Self 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B5C3E-872C-C3C2-9B1B-F1D84A0C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1DB7E-633E-E407-640E-879E0FB8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5</a:t>
            </a:fld>
            <a:endParaRPr lang="da-DK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F96FE1D-8474-70A3-61D6-31E9CEF79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78" y="1833603"/>
            <a:ext cx="4523449" cy="378565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Dog:</a:t>
            </a:r>
            <a:b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__init__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sound):</a:t>
            </a:r>
            <a:b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.sound = sound</a:t>
            </a:r>
            <a:b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make_sound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.sound</a:t>
            </a:r>
            <a:b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__name__ ==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'__main__'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d1 = Dog(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"vov"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d2 = Dog(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"VOOOOOV"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(d1.make_sound())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sym typeface="Wingdings" panose="05000000000000000000" pitchFamily="2" charset="2"/>
              </a:rPr>
              <a:t>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vov</a:t>
            </a:r>
            <a:b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(d2.make_sound())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  <a:sym typeface="Wingdings" panose="05000000000000000000" pitchFamily="2" charset="2"/>
              </a:rPr>
              <a:t> VOOOOOV</a:t>
            </a:r>
            <a:endParaRPr kumimoji="0" lang="da-DK" alt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B328E-FFAE-827A-468D-6095308A83CE}"/>
              </a:ext>
            </a:extLst>
          </p:cNvPr>
          <p:cNvSpPr txBox="1"/>
          <p:nvPr/>
        </p:nvSpPr>
        <p:spPr>
          <a:xfrm>
            <a:off x="7220902" y="1473153"/>
            <a:ext cx="2947923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400" b="0" dirty="0">
                <a:solidFill>
                  <a:schemeClr val="tx1"/>
                </a:solidFill>
                <a:latin typeface="+mn-lt"/>
              </a:rPr>
              <a:t>Runtime environment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7C717C-A8DD-354E-349D-0FB98F2AB209}"/>
              </a:ext>
            </a:extLst>
          </p:cNvPr>
          <p:cNvSpPr/>
          <p:nvPr/>
        </p:nvSpPr>
        <p:spPr>
          <a:xfrm>
            <a:off x="7473823" y="2336752"/>
            <a:ext cx="765506" cy="59943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GB" sz="2400" dirty="0">
                <a:solidFill>
                  <a:schemeClr val="bg1"/>
                </a:solidFill>
              </a:rPr>
              <a:t>d1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D0D4F4-2884-2686-5F1E-6586ECD8714B}"/>
              </a:ext>
            </a:extLst>
          </p:cNvPr>
          <p:cNvSpPr/>
          <p:nvPr/>
        </p:nvSpPr>
        <p:spPr>
          <a:xfrm>
            <a:off x="8531203" y="4209536"/>
            <a:ext cx="765506" cy="599439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r>
              <a:rPr lang="en-GB" sz="2400" dirty="0">
                <a:solidFill>
                  <a:schemeClr val="bg1"/>
                </a:solidFill>
              </a:rPr>
              <a:t>d2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D43DED-5471-9B5D-47CE-3E2778C4827A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 flipH="1">
            <a:off x="6536686" y="2848405"/>
            <a:ext cx="1049243" cy="508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781EA2A-5AB3-E07C-9F8B-9C82D0D8C78A}"/>
              </a:ext>
            </a:extLst>
          </p:cNvPr>
          <p:cNvSpPr txBox="1"/>
          <p:nvPr/>
        </p:nvSpPr>
        <p:spPr>
          <a:xfrm>
            <a:off x="5572479" y="3357097"/>
            <a:ext cx="1928413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400" b="0" dirty="0">
                <a:solidFill>
                  <a:schemeClr val="tx1"/>
                </a:solidFill>
                <a:latin typeface="+mn-lt"/>
              </a:rPr>
              <a:t>sound = “</a:t>
            </a:r>
            <a:r>
              <a:rPr lang="en-GB" sz="2400" b="0" dirty="0" err="1">
                <a:solidFill>
                  <a:schemeClr val="tx1"/>
                </a:solidFill>
                <a:latin typeface="+mn-lt"/>
              </a:rPr>
              <a:t>vov</a:t>
            </a:r>
            <a:r>
              <a:rPr lang="en-GB" sz="2400" b="0" dirty="0">
                <a:solidFill>
                  <a:schemeClr val="tx1"/>
                </a:solidFill>
                <a:latin typeface="+mn-lt"/>
              </a:rPr>
              <a:t>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8D665E-9B2F-C4C2-CA4D-2BA3B39741CE}"/>
              </a:ext>
            </a:extLst>
          </p:cNvPr>
          <p:cNvSpPr txBox="1"/>
          <p:nvPr/>
        </p:nvSpPr>
        <p:spPr>
          <a:xfrm>
            <a:off x="8314268" y="5079929"/>
            <a:ext cx="2996013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400" b="0" dirty="0">
                <a:solidFill>
                  <a:schemeClr val="tx1"/>
                </a:solidFill>
                <a:latin typeface="+mn-lt"/>
              </a:rPr>
              <a:t>sound = “VOOOOOV”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4EDD84-EB4C-C10C-2F52-8734DF38D1BD}"/>
              </a:ext>
            </a:extLst>
          </p:cNvPr>
          <p:cNvCxnSpPr>
            <a:cxnSpLocks/>
            <a:stCxn id="10" idx="5"/>
            <a:endCxn id="23" idx="0"/>
          </p:cNvCxnSpPr>
          <p:nvPr/>
        </p:nvCxnSpPr>
        <p:spPr>
          <a:xfrm>
            <a:off x="9184603" y="4721189"/>
            <a:ext cx="627672" cy="358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F848124-B958-6B0A-86E9-4A60CB48C2E5}"/>
              </a:ext>
            </a:extLst>
          </p:cNvPr>
          <p:cNvCxnSpPr>
            <a:cxnSpLocks/>
            <a:stCxn id="9" idx="5"/>
            <a:endCxn id="41" idx="0"/>
          </p:cNvCxnSpPr>
          <p:nvPr/>
        </p:nvCxnSpPr>
        <p:spPr>
          <a:xfrm>
            <a:off x="8127223" y="2848405"/>
            <a:ext cx="950730" cy="42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917D371-30EE-40A5-E7C0-271B8DBA7C3D}"/>
              </a:ext>
            </a:extLst>
          </p:cNvPr>
          <p:cNvSpPr txBox="1"/>
          <p:nvPr/>
        </p:nvSpPr>
        <p:spPr>
          <a:xfrm>
            <a:off x="8225956" y="3274259"/>
            <a:ext cx="1703993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400" dirty="0" err="1"/>
              <a:t>make_sound</a:t>
            </a:r>
            <a:endParaRPr lang="en-GB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F21088-861D-39F3-9DDF-54C80E45441F}"/>
              </a:ext>
            </a:extLst>
          </p:cNvPr>
          <p:cNvSpPr txBox="1"/>
          <p:nvPr/>
        </p:nvSpPr>
        <p:spPr>
          <a:xfrm>
            <a:off x="6193446" y="5079929"/>
            <a:ext cx="1703993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400" dirty="0" err="1"/>
              <a:t>make_sound</a:t>
            </a:r>
            <a:endParaRPr lang="en-GB" sz="2400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8AFE71B-D304-C67C-5383-1AAE9D63FC80}"/>
              </a:ext>
            </a:extLst>
          </p:cNvPr>
          <p:cNvCxnSpPr>
            <a:cxnSpLocks/>
            <a:stCxn id="10" idx="3"/>
            <a:endCxn id="46" idx="0"/>
          </p:cNvCxnSpPr>
          <p:nvPr/>
        </p:nvCxnSpPr>
        <p:spPr>
          <a:xfrm flipH="1">
            <a:off x="7045443" y="4721189"/>
            <a:ext cx="1597866" cy="358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8F75166-F6A1-2B42-D858-BBF9E3CA5FC5}"/>
              </a:ext>
            </a:extLst>
          </p:cNvPr>
          <p:cNvCxnSpPr>
            <a:endCxn id="9" idx="2"/>
          </p:cNvCxnSpPr>
          <p:nvPr/>
        </p:nvCxnSpPr>
        <p:spPr>
          <a:xfrm flipV="1">
            <a:off x="6096000" y="2636472"/>
            <a:ext cx="1377823" cy="72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467D0A5-9DA1-E584-C979-73B9F50075C1}"/>
              </a:ext>
            </a:extLst>
          </p:cNvPr>
          <p:cNvSpPr txBox="1"/>
          <p:nvPr/>
        </p:nvSpPr>
        <p:spPr>
          <a:xfrm>
            <a:off x="6350009" y="2576137"/>
            <a:ext cx="461665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400" b="0" dirty="0">
                <a:solidFill>
                  <a:schemeClr val="tx1"/>
                </a:solidFill>
                <a:latin typeface="+mn-lt"/>
              </a:rPr>
              <a:t>self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E5E9A2-699A-5B7D-EFD0-3003938411AD}"/>
              </a:ext>
            </a:extLst>
          </p:cNvPr>
          <p:cNvSpPr txBox="1"/>
          <p:nvPr/>
        </p:nvSpPr>
        <p:spPr>
          <a:xfrm>
            <a:off x="9969454" y="4390454"/>
            <a:ext cx="461665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400" b="0" dirty="0">
                <a:solidFill>
                  <a:schemeClr val="tx1"/>
                </a:solidFill>
                <a:latin typeface="+mn-lt"/>
              </a:rPr>
              <a:t>self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03037EE-8F68-25F3-B0F6-A423C494AD4A}"/>
              </a:ext>
            </a:extLst>
          </p:cNvPr>
          <p:cNvCxnSpPr>
            <a:cxnSpLocks/>
          </p:cNvCxnSpPr>
          <p:nvPr/>
        </p:nvCxnSpPr>
        <p:spPr>
          <a:xfrm flipH="1" flipV="1">
            <a:off x="9296709" y="4525347"/>
            <a:ext cx="1349520" cy="554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98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5" grpId="0"/>
      <p:bldP spid="23" grpId="0"/>
      <p:bldP spid="41" grpId="0"/>
      <p:bldP spid="46" grpId="0"/>
      <p:bldP spid="56" grpId="0"/>
      <p:bldP spid="5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34079-D927-04D2-216E-275C46B2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turn!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C23AE8-7D7A-11E5-5151-5ED15CE3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13-12-2023</a:t>
            </a:fld>
            <a:endParaRPr lang="da-DK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413565-E19A-D4D5-5E21-44C32DC8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50</a:t>
            </a:fld>
            <a:endParaRPr lang="da-DK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D9DD5DE-C0B1-8C31-4CC6-279451A8DB53}"/>
              </a:ext>
            </a:extLst>
          </p:cNvPr>
          <p:cNvSpPr txBox="1"/>
          <p:nvPr/>
        </p:nvSpPr>
        <p:spPr>
          <a:xfrm>
            <a:off x="588963" y="2057400"/>
            <a:ext cx="10033196" cy="1107996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b="0" dirty="0">
                <a:solidFill>
                  <a:schemeClr val="tx1"/>
                </a:solidFill>
                <a:latin typeface="+mn-lt"/>
              </a:rPr>
              <a:t>Implement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the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Fibonacci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numbers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sequence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recursively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defined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as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e-DE" sz="2400" b="0" dirty="0" err="1">
                <a:solidFill>
                  <a:schemeClr val="tx1"/>
                </a:solidFill>
                <a:latin typeface="+mn-lt"/>
              </a:rPr>
              <a:t>follows</a:t>
            </a:r>
            <a:r>
              <a:rPr lang="de-DE" sz="2400" b="0" dirty="0">
                <a:solidFill>
                  <a:schemeClr val="tx1"/>
                </a:solidFill>
                <a:latin typeface="+mn-lt"/>
              </a:rPr>
              <a:t>:</a:t>
            </a:r>
            <a:br>
              <a:rPr lang="de-DE" sz="2400" b="0" dirty="0">
                <a:solidFill>
                  <a:schemeClr val="tx1"/>
                </a:solidFill>
                <a:latin typeface="+mn-lt"/>
              </a:rPr>
            </a:br>
            <a:br>
              <a:rPr lang="de-DE" sz="2400" b="0" dirty="0">
                <a:solidFill>
                  <a:schemeClr val="tx1"/>
                </a:solidFill>
                <a:latin typeface="+mn-lt"/>
              </a:rPr>
            </a:br>
            <a:endParaRPr lang="de-DE" sz="24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E53520E-CE47-DF21-7D18-6ECE7E63A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936" y="2611398"/>
            <a:ext cx="4601217" cy="79068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412B9735-F3CB-F6AF-DCC4-7678D6AED428}"/>
              </a:ext>
            </a:extLst>
          </p:cNvPr>
          <p:cNvSpPr/>
          <p:nvPr/>
        </p:nvSpPr>
        <p:spPr>
          <a:xfrm>
            <a:off x="3751118" y="2441864"/>
            <a:ext cx="727364" cy="32211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lang="de-DE" sz="2400" dirty="0" err="1">
              <a:solidFill>
                <a:schemeClr val="bg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8C4530B-A862-A47A-386A-635FC1AE1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541" y="3373473"/>
            <a:ext cx="1991003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00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1704-9D7E-D730-6D19-221BB8A2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add a cat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4B185-4A20-47EE-53E7-6EE3E429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84F31-9A1C-529F-F741-7CCB4EEA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6</a:t>
            </a:fld>
            <a:endParaRPr lang="da-DK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44E727D-4798-A3DC-94DC-5859590E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889" y="2215910"/>
            <a:ext cx="3009870" cy="197353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Cat:</a:t>
            </a:r>
            <a:b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da-DK" altLang="da-DK" sz="2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a-DK" altLang="da-DK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sound):</a:t>
            </a:r>
            <a:b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a-DK" altLang="da-DK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a-DK" altLang="da-DK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.sound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sound </a:t>
            </a:r>
            <a:b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b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da-DK" altLang="da-DK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make_sound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a-DK" altLang="da-DK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da-DK" altLang="da-DK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a-DK" altLang="da-DK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.sound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endParaRPr kumimoji="0" lang="da-DK" alt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49985-C4F7-2769-7100-9D5CF660AC48}"/>
              </a:ext>
            </a:extLst>
          </p:cNvPr>
          <p:cNvSpPr txBox="1"/>
          <p:nvPr/>
        </p:nvSpPr>
        <p:spPr>
          <a:xfrm>
            <a:off x="7319242" y="2215910"/>
            <a:ext cx="3009869" cy="2031325"/>
          </a:xfrm>
          <a:prstGeom prst="rect">
            <a:avLst/>
          </a:prstGeom>
          <a:solidFill>
            <a:srgbClr val="1E1F22"/>
          </a:solidFill>
        </p:spPr>
        <p:txBody>
          <a:bodyPr wrap="square">
            <a:spAutoFit/>
          </a:bodyPr>
          <a:lstStyle/>
          <a:p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Dog:</a:t>
            </a:r>
            <a:b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da-DK" altLang="da-DK" sz="18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a-DK" altLang="da-DK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sound):</a:t>
            </a:r>
            <a:b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a-DK" altLang="da-DK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a-DK" altLang="da-DK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.sound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sound</a:t>
            </a:r>
            <a:b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da-DK" altLang="da-DK" sz="1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make_sound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a-DK" altLang="da-DK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da-DK" altLang="da-DK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a-DK" altLang="da-DK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.sound</a:t>
            </a:r>
            <a:br>
              <a:rPr kumimoji="0" lang="da-DK" altLang="da-DK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EC93AF-18D9-E560-0548-C40BB89E1CEA}"/>
              </a:ext>
            </a:extLst>
          </p:cNvPr>
          <p:cNvSpPr txBox="1"/>
          <p:nvPr/>
        </p:nvSpPr>
        <p:spPr>
          <a:xfrm>
            <a:off x="4642084" y="5126477"/>
            <a:ext cx="2906245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400" b="0" dirty="0">
                <a:solidFill>
                  <a:schemeClr val="tx1"/>
                </a:solidFill>
                <a:latin typeface="+mn-lt"/>
              </a:rPr>
              <a:t>What do you notice ?</a:t>
            </a:r>
          </a:p>
        </p:txBody>
      </p:sp>
    </p:spTree>
    <p:extLst>
      <p:ext uri="{BB962C8B-B14F-4D97-AF65-F5344CB8AC3E}">
        <p14:creationId xmlns:p14="http://schemas.microsoft.com/office/powerpoint/2010/main" val="3569476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1704-9D7E-D730-6D19-221BB8A2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Unified Modelling Language (UML) Diagrams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4B185-4A20-47EE-53E7-6EE3E4296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84F31-9A1C-529F-F741-7CCB4EEA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7</a:t>
            </a:fld>
            <a:endParaRPr lang="da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E09F2B-083E-D196-C879-17D54D36E6E9}"/>
              </a:ext>
            </a:extLst>
          </p:cNvPr>
          <p:cNvSpPr txBox="1"/>
          <p:nvPr/>
        </p:nvSpPr>
        <p:spPr>
          <a:xfrm>
            <a:off x="511939" y="2271990"/>
            <a:ext cx="11168122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400" b="0" dirty="0">
                <a:solidFill>
                  <a:schemeClr val="tx1"/>
                </a:solidFill>
                <a:latin typeface="+mn-lt"/>
              </a:rPr>
              <a:t>UML is a Suite of Diagram Types to illustrate the structure of Source Code Projects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504CFC-F91C-8AB9-69A6-325ED17BE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653" y="3429000"/>
            <a:ext cx="3479372" cy="25027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15237B-D78B-D126-349F-E8A32A044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987" y="3350069"/>
            <a:ext cx="3962953" cy="258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8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A761-9686-CDD0-A192-D69B909A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Class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6EB7D-90EB-7B6B-F82F-BE817BC9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E9938-CF66-F58C-D0F7-4EDB1E25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8</a:t>
            </a:fld>
            <a:endParaRPr lang="da-DK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5779DE-C337-853B-A8DF-A7D90F241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993" y="2738341"/>
            <a:ext cx="4496427" cy="13813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920BD3-3C24-1108-AD9B-5FBBCFF227A0}"/>
              </a:ext>
            </a:extLst>
          </p:cNvPr>
          <p:cNvSpPr txBox="1"/>
          <p:nvPr/>
        </p:nvSpPr>
        <p:spPr>
          <a:xfrm>
            <a:off x="1799617" y="2023353"/>
            <a:ext cx="4873129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400" b="0" dirty="0">
                <a:solidFill>
                  <a:schemeClr val="tx1"/>
                </a:solidFill>
                <a:latin typeface="+mn-lt"/>
              </a:rPr>
              <a:t>This is what we have at the moment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FF1129-6628-AD88-E805-02D7C2934963}"/>
              </a:ext>
            </a:extLst>
          </p:cNvPr>
          <p:cNvSpPr txBox="1"/>
          <p:nvPr/>
        </p:nvSpPr>
        <p:spPr>
          <a:xfrm>
            <a:off x="4552774" y="4683343"/>
            <a:ext cx="4239943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400" b="0" dirty="0">
                <a:solidFill>
                  <a:schemeClr val="tx1"/>
                </a:solidFill>
                <a:latin typeface="+mn-lt"/>
              </a:rPr>
              <a:t>Let’s improve the redundancies</a:t>
            </a:r>
          </a:p>
        </p:txBody>
      </p:sp>
    </p:spTree>
    <p:extLst>
      <p:ext uri="{BB962C8B-B14F-4D97-AF65-F5344CB8AC3E}">
        <p14:creationId xmlns:p14="http://schemas.microsoft.com/office/powerpoint/2010/main" val="3831269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A761-9686-CDD0-A192-D69B909A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Cats and Dogs are Animals - Inheritance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6EB7D-90EB-7B6B-F82F-BE817BC9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2488-620E-4717-952D-4163044243D3}" type="datetime1">
              <a:rPr lang="da-DK" smtClean="0"/>
              <a:t>12-12-2023</a:t>
            </a:fld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E9938-CF66-F58C-D0F7-4EDB1E25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da-DK" smtClean="0"/>
              <a:t>9</a:t>
            </a:fld>
            <a:endParaRPr lang="da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264066-30D7-9972-7832-777F01BD0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816" y="2075053"/>
            <a:ext cx="4105848" cy="25911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CEDAAE-3AEE-BBD4-7B11-3595D82F46D4}"/>
              </a:ext>
            </a:extLst>
          </p:cNvPr>
          <p:cNvSpPr txBox="1"/>
          <p:nvPr/>
        </p:nvSpPr>
        <p:spPr>
          <a:xfrm>
            <a:off x="0" y="1890387"/>
            <a:ext cx="2117567" cy="36933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400" dirty="0"/>
              <a:t>“is” relationship</a:t>
            </a:r>
            <a:endParaRPr lang="en-GB" sz="2400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A58470-5E7C-3CE1-BDA6-9269BD4D9ED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117567" y="2075053"/>
            <a:ext cx="761820" cy="1504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77BD25BE-4040-9BC8-B0CC-66477C314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763" y="1686953"/>
            <a:ext cx="3414309" cy="378565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Animal:</a:t>
            </a:r>
            <a:b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da-DK" altLang="da-DK" sz="2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a-DK" altLang="da-DK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sound):</a:t>
            </a:r>
            <a:b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a-DK" altLang="da-DK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a-DK" altLang="da-DK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.sound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sound</a:t>
            </a:r>
            <a:b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da-DK" altLang="da-DK" sz="2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make_sound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a-DK" altLang="da-DK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da-DK" altLang="da-DK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da-DK" altLang="da-DK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.sound</a:t>
            </a:r>
            <a:b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Dog(Animal):</a:t>
            </a:r>
            <a:b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a-DK" altLang="da-DK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pass</a:t>
            </a:r>
            <a:b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Cat(Animal):</a:t>
            </a:r>
            <a:b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a-DK" altLang="da-DK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pass</a:t>
            </a:r>
            <a:b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endParaRPr kumimoji="0" lang="da-DK" alt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290792"/>
      </p:ext>
    </p:extLst>
  </p:cSld>
  <p:clrMapOvr>
    <a:masterClrMapping/>
  </p:clrMapOvr>
</p:sld>
</file>

<file path=ppt/theme/theme1.xml><?xml version="1.0" encoding="utf-8"?>
<a:theme xmlns:a="http://schemas.openxmlformats.org/drawingml/2006/main" name="Brugerdefineret design">
  <a:themeElements>
    <a:clrScheme name="KU 2023">
      <a:dk1>
        <a:srgbClr val="000000"/>
      </a:dk1>
      <a:lt1>
        <a:srgbClr val="FFFFFF"/>
      </a:lt1>
      <a:dk2>
        <a:srgbClr val="6E6E6E"/>
      </a:dk2>
      <a:lt2>
        <a:srgbClr val="E7E6E6"/>
      </a:lt2>
      <a:accent1>
        <a:srgbClr val="A31D20"/>
      </a:accent1>
      <a:accent2>
        <a:srgbClr val="7B7B7B"/>
      </a:accent2>
      <a:accent3>
        <a:srgbClr val="C73028"/>
      </a:accent3>
      <a:accent4>
        <a:srgbClr val="415570"/>
      </a:accent4>
      <a:accent5>
        <a:srgbClr val="197F8E"/>
      </a:accent5>
      <a:accent6>
        <a:srgbClr val="4B8324"/>
      </a:accent6>
      <a:hlink>
        <a:srgbClr val="A31D20"/>
      </a:hlink>
      <a:folHlink>
        <a:srgbClr val="000000"/>
      </a:folHlink>
    </a:clrScheme>
    <a:fontScheme name="KU 2023">
      <a:majorFont>
        <a:latin typeface="Microsoft New Tai Lue"/>
        <a:ea typeface=""/>
        <a:cs typeface=""/>
      </a:majorFont>
      <a:minorFont>
        <a:latin typeface="Microsoft New Tai Lue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>
          <a:solidFill>
            <a:schemeClr val="accent1"/>
          </a:solidFill>
        </a:ln>
      </a:spPr>
      <a:bodyPr wrap="square" rtlCol="0" anchor="ctr">
        <a:noAutofit/>
      </a:bodyPr>
      <a:lstStyle>
        <a:defPPr algn="l">
          <a:defRPr sz="2400" dirty="0" err="1" smtClean="0">
            <a:solidFill>
              <a:schemeClr val="bg1"/>
            </a:solidFill>
          </a:defRPr>
        </a:defPPr>
      </a:lstStyle>
    </a:spDef>
    <a:txDef>
      <a:spPr/>
      <a:bodyPr vert="horz" wrap="square" lIns="0" tIns="0" rIns="0" bIns="0" rtlCol="0" anchor="t" anchorCtr="0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sz="2400" b="0" dirty="0" smtClean="0">
            <a:solidFill>
              <a:schemeClr val="tx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5543F3BF-36F3-4963-802B-107C5B2B2BE9}" vid="{1A6B4748-6059-4D52-A034-550C0EAB7ADD}"/>
    </a:ext>
  </a:extLst>
</a:theme>
</file>

<file path=ppt/theme/theme2.xml><?xml version="1.0" encoding="utf-8"?>
<a:theme xmlns:a="http://schemas.openxmlformats.org/drawingml/2006/main" name="Office Theme">
  <a:themeElements>
    <a:clrScheme name="KU 2023">
      <a:dk1>
        <a:srgbClr val="000000"/>
      </a:dk1>
      <a:lt1>
        <a:srgbClr val="FFFFFF"/>
      </a:lt1>
      <a:dk2>
        <a:srgbClr val="6E6E6E"/>
      </a:dk2>
      <a:lt2>
        <a:srgbClr val="E7E6E6"/>
      </a:lt2>
      <a:accent1>
        <a:srgbClr val="A31D20"/>
      </a:accent1>
      <a:accent2>
        <a:srgbClr val="7B7B7B"/>
      </a:accent2>
      <a:accent3>
        <a:srgbClr val="C73028"/>
      </a:accent3>
      <a:accent4>
        <a:srgbClr val="415570"/>
      </a:accent4>
      <a:accent5>
        <a:srgbClr val="197F8E"/>
      </a:accent5>
      <a:accent6>
        <a:srgbClr val="4B8324"/>
      </a:accent6>
      <a:hlink>
        <a:srgbClr val="A31D20"/>
      </a:hlink>
      <a:folHlink>
        <a:srgbClr val="000000"/>
      </a:folHlink>
    </a:clrScheme>
    <a:fontScheme name="KU 2023">
      <a:majorFont>
        <a:latin typeface="Microsoft New Tai Lue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KU 2023">
      <a:dk1>
        <a:srgbClr val="000000"/>
      </a:dk1>
      <a:lt1>
        <a:srgbClr val="FFFFFF"/>
      </a:lt1>
      <a:dk2>
        <a:srgbClr val="6E6E6E"/>
      </a:dk2>
      <a:lt2>
        <a:srgbClr val="E7E6E6"/>
      </a:lt2>
      <a:accent1>
        <a:srgbClr val="A31D20"/>
      </a:accent1>
      <a:accent2>
        <a:srgbClr val="7B7B7B"/>
      </a:accent2>
      <a:accent3>
        <a:srgbClr val="C73028"/>
      </a:accent3>
      <a:accent4>
        <a:srgbClr val="415570"/>
      </a:accent4>
      <a:accent5>
        <a:srgbClr val="197F8E"/>
      </a:accent5>
      <a:accent6>
        <a:srgbClr val="4B8324"/>
      </a:accent6>
      <a:hlink>
        <a:srgbClr val="A31D20"/>
      </a:hlink>
      <a:folHlink>
        <a:srgbClr val="000000"/>
      </a:folHlink>
    </a:clrScheme>
    <a:fontScheme name="KU 2023">
      <a:majorFont>
        <a:latin typeface="Microsoft New Tai Lue"/>
        <a:ea typeface=""/>
        <a:cs typeface=""/>
      </a:majorFont>
      <a:minorFont>
        <a:latin typeface="Microsoft New Tai Lue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4002</Words>
  <Application>Microsoft Office PowerPoint</Application>
  <PresentationFormat>Breitbild</PresentationFormat>
  <Paragraphs>463</Paragraphs>
  <Slides>50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50</vt:i4>
      </vt:variant>
    </vt:vector>
  </HeadingPairs>
  <TitlesOfParts>
    <vt:vector size="54" baseType="lpstr">
      <vt:lpstr>Arial</vt:lpstr>
      <vt:lpstr>JetBrains Mono</vt:lpstr>
      <vt:lpstr>Microsoft New Tai Lue</vt:lpstr>
      <vt:lpstr>Brugerdefineret design</vt:lpstr>
      <vt:lpstr>PowerPoint-Präsentation</vt:lpstr>
      <vt:lpstr>Agenda for Today</vt:lpstr>
      <vt:lpstr>Understanding Classes</vt:lpstr>
      <vt:lpstr>Understanding Classes – Self ?</vt:lpstr>
      <vt:lpstr>Understanding Classes – Self ?</vt:lpstr>
      <vt:lpstr>Let’s add a cat</vt:lpstr>
      <vt:lpstr>Unified Modelling Language (UML) Diagrams</vt:lpstr>
      <vt:lpstr>UML Class Diagram</vt:lpstr>
      <vt:lpstr>Cats and Dogs are Animals - Inheritance</vt:lpstr>
      <vt:lpstr>We can agree on a contract now</vt:lpstr>
      <vt:lpstr>Adding behavior to classes</vt:lpstr>
      <vt:lpstr>Now it’s your turn!</vt:lpstr>
      <vt:lpstr>UML Diagram of the Result</vt:lpstr>
      <vt:lpstr>Applying the concepts in the Hand-In</vt:lpstr>
      <vt:lpstr>UML Class Diagram Simulation Button</vt:lpstr>
      <vt:lpstr>PowerPoint-Präsentation</vt:lpstr>
      <vt:lpstr>Iterative vs Recursive Approach</vt:lpstr>
      <vt:lpstr>Iterative vs Recursive Approach</vt:lpstr>
      <vt:lpstr>Iterative vs Recursive Approach</vt:lpstr>
      <vt:lpstr>Iterative vs Recursive Approach</vt:lpstr>
      <vt:lpstr>Iterative vs Recursive Approach</vt:lpstr>
      <vt:lpstr>Iterative vs Recursive Approach</vt:lpstr>
      <vt:lpstr>Iterative vs Recursive Approach</vt:lpstr>
      <vt:lpstr>Iterative vs Recursive Approach</vt:lpstr>
      <vt:lpstr>Iterative vs Recursive Approach</vt:lpstr>
      <vt:lpstr>Iterative vs Recursive Approach</vt:lpstr>
      <vt:lpstr>Iterative vs Recursive Approach</vt:lpstr>
      <vt:lpstr>Iterative vs Recursive Approach</vt:lpstr>
      <vt:lpstr>Iterative vs Recursive Approach</vt:lpstr>
      <vt:lpstr>Iterative vs Recursive Approach</vt:lpstr>
      <vt:lpstr>Iterative vs Recursive Approach</vt:lpstr>
      <vt:lpstr>Iterative vs Recursive Approach</vt:lpstr>
      <vt:lpstr>Iterative vs Recursive Approach</vt:lpstr>
      <vt:lpstr>Iterative vs Recursive Approach</vt:lpstr>
      <vt:lpstr>Iterative vs Recursive Approach</vt:lpstr>
      <vt:lpstr>Iterative vs Recursive Approach</vt:lpstr>
      <vt:lpstr>Iterative vs Recursive Approach</vt:lpstr>
      <vt:lpstr>Iterative vs Recursive Approach</vt:lpstr>
      <vt:lpstr>Iterative vs Recursive Approach</vt:lpstr>
      <vt:lpstr>Iterative vs Recursive Approach</vt:lpstr>
      <vt:lpstr>Iterative vs Recursive Approach</vt:lpstr>
      <vt:lpstr>Iterative vs Recursive Approach</vt:lpstr>
      <vt:lpstr>Iterative vs Recursive Approach</vt:lpstr>
      <vt:lpstr>Iterative vs Recursive Approach</vt:lpstr>
      <vt:lpstr>Iterative vs Recursive Approach</vt:lpstr>
      <vt:lpstr>Iterative vs Recursive Approach</vt:lpstr>
      <vt:lpstr>Iterative vs Recursive Approach</vt:lpstr>
      <vt:lpstr>Iterative vs Recursive Approach</vt:lpstr>
      <vt:lpstr>Iterative vs Recursive Approach</vt:lpstr>
      <vt:lpstr>Now it is your turn!</vt:lpstr>
    </vt:vector>
  </TitlesOfParts>
  <Company>University of Copenhagen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Tilman Zuckmantel</dc:creator>
  <cp:lastModifiedBy>Tilman Zuckmantel</cp:lastModifiedBy>
  <cp:revision>20</cp:revision>
  <dcterms:created xsi:type="dcterms:W3CDTF">2023-12-12T12:29:46Z</dcterms:created>
  <dcterms:modified xsi:type="dcterms:W3CDTF">2023-12-12T23:39:39Z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:">
    <vt:lpwstr>www.skabelon.dk</vt:lpwstr>
  </property>
</Properties>
</file>