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4" r:id="rId4"/>
  </p:sldMasterIdLst>
  <p:sldIdLst>
    <p:sldId id="257" r:id="rId5"/>
    <p:sldId id="259" r:id="rId6"/>
    <p:sldId id="262" r:id="rId7"/>
    <p:sldId id="260" r:id="rId8"/>
    <p:sldId id="261" r:id="rId9"/>
    <p:sldId id="258"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187680-E10C-4BF8-B19C-7E9B7D2BDDAC}" v="42" dt="2020-08-24T07:42:43.7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86" d="100"/>
          <a:sy n="86" d="100"/>
        </p:scale>
        <p:origin x="5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6819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0716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260067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523176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8556561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2167148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8588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3987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812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113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7842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2400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5184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9170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4326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40074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8/24/2020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81247443"/>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Lst>
  <p:hf sldNum="0" hdr="0" ft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edukational1.web.app/"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0" y="784118"/>
            <a:ext cx="10993549" cy="1227562"/>
          </a:xfrm>
        </p:spPr>
        <p:txBody>
          <a:bodyPr>
            <a:normAutofit/>
          </a:bodyPr>
          <a:lstStyle/>
          <a:p>
            <a:pPr algn="ctr"/>
            <a:r>
              <a:rPr lang="en-US" b="1" dirty="0"/>
              <a:t>EDUKATIONAL!</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059935" y="3696895"/>
            <a:ext cx="3756617" cy="2557601"/>
          </a:xfrm>
        </p:spPr>
        <p:txBody>
          <a:bodyPr>
            <a:normAutofit/>
          </a:bodyPr>
          <a:lstStyle/>
          <a:p>
            <a:pPr algn="l"/>
            <a:r>
              <a:rPr lang="en-US" i="1" dirty="0">
                <a:solidFill>
                  <a:schemeClr val="tx1"/>
                </a:solidFill>
              </a:rPr>
              <a:t>Founders:</a:t>
            </a:r>
          </a:p>
          <a:p>
            <a:pPr algn="l"/>
            <a:r>
              <a:rPr lang="en-US" i="1" dirty="0">
                <a:solidFill>
                  <a:schemeClr val="tx1"/>
                </a:solidFill>
              </a:rPr>
              <a:t> Deepak. P </a:t>
            </a:r>
          </a:p>
          <a:p>
            <a:pPr algn="l"/>
            <a:r>
              <a:rPr lang="en-US" i="1" dirty="0">
                <a:solidFill>
                  <a:schemeClr val="tx1"/>
                </a:solidFill>
              </a:rPr>
              <a:t> </a:t>
            </a:r>
            <a:r>
              <a:rPr lang="en-US" i="1" dirty="0" err="1">
                <a:solidFill>
                  <a:schemeClr val="tx1"/>
                </a:solidFill>
              </a:rPr>
              <a:t>Adit.K</a:t>
            </a:r>
            <a:r>
              <a:rPr lang="en-US" i="1" dirty="0">
                <a:solidFill>
                  <a:schemeClr val="tx1"/>
                </a:solidFill>
              </a:rPr>
              <a:t> </a:t>
            </a:r>
          </a:p>
          <a:p>
            <a:pPr algn="l"/>
            <a:r>
              <a:rPr lang="en-US" i="1" dirty="0">
                <a:solidFill>
                  <a:schemeClr val="tx1"/>
                </a:solidFill>
              </a:rPr>
              <a:t> </a:t>
            </a:r>
            <a:r>
              <a:rPr lang="en-US" i="1" dirty="0" err="1">
                <a:solidFill>
                  <a:schemeClr val="tx1"/>
                </a:solidFill>
              </a:rPr>
              <a:t>Dhatrik</a:t>
            </a:r>
            <a:r>
              <a:rPr lang="en-US" i="1" dirty="0">
                <a:solidFill>
                  <a:schemeClr val="tx1"/>
                </a:solidFill>
              </a:rPr>
              <a:t> Rao S</a:t>
            </a:r>
          </a:p>
          <a:p>
            <a:pPr algn="l"/>
            <a:r>
              <a:rPr lang="en-US" i="1" dirty="0">
                <a:solidFill>
                  <a:schemeClr val="tx1"/>
                </a:solidFill>
              </a:rPr>
              <a:t> Kartik. A</a:t>
            </a:r>
          </a:p>
          <a:p>
            <a:pPr algn="ctr"/>
            <a:r>
              <a:rPr lang="en-US" b="1" i="1" u="sng" dirty="0">
                <a:solidFill>
                  <a:schemeClr val="tx1"/>
                </a:solidFill>
              </a:rPr>
              <a:t>Team - 126002</a:t>
            </a:r>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3117859" y="3234077"/>
            <a:ext cx="45719" cy="3310466"/>
          </a:xfrm>
          <a:prstGeom prst="rect">
            <a:avLst/>
          </a:prstGeom>
        </p:spPr>
      </p:pic>
      <p:sp>
        <p:nvSpPr>
          <p:cNvPr id="4" name="TextBox 3">
            <a:extLst>
              <a:ext uri="{FF2B5EF4-FFF2-40B4-BE49-F238E27FC236}">
                <a16:creationId xmlns:a16="http://schemas.microsoft.com/office/drawing/2014/main" id="{58279336-7DA1-4C36-86D1-1041BAFCBE28}"/>
              </a:ext>
            </a:extLst>
          </p:cNvPr>
          <p:cNvSpPr txBox="1"/>
          <p:nvPr/>
        </p:nvSpPr>
        <p:spPr>
          <a:xfrm>
            <a:off x="6592824" y="2322576"/>
            <a:ext cx="2999232" cy="369332"/>
          </a:xfrm>
          <a:prstGeom prst="rect">
            <a:avLst/>
          </a:prstGeom>
          <a:noFill/>
        </p:spPr>
        <p:txBody>
          <a:bodyPr wrap="square" rtlCol="0">
            <a:spAutoFit/>
          </a:bodyPr>
          <a:lstStyle/>
          <a:p>
            <a:r>
              <a:rPr lang="en-US" i="1" u="sng" dirty="0"/>
              <a:t>A Great Place To Learn</a:t>
            </a:r>
            <a:endParaRPr lang="en-GB" i="1" u="sng" dirty="0"/>
          </a:p>
        </p:txBody>
      </p:sp>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7C1324-F470-4581-B872-3397AF3AE7C5}"/>
              </a:ext>
            </a:extLst>
          </p:cNvPr>
          <p:cNvSpPr txBox="1"/>
          <p:nvPr/>
        </p:nvSpPr>
        <p:spPr>
          <a:xfrm>
            <a:off x="578528" y="1766656"/>
            <a:ext cx="10022890" cy="6986528"/>
          </a:xfrm>
          <a:prstGeom prst="rect">
            <a:avLst/>
          </a:prstGeom>
          <a:noFill/>
        </p:spPr>
        <p:txBody>
          <a:bodyPr wrap="square" rtlCol="0">
            <a:spAutoFit/>
          </a:bodyPr>
          <a:lstStyle/>
          <a:p>
            <a:pPr marL="457200" indent="-457200" algn="just">
              <a:buFont typeface="Wingdings" panose="05000000000000000000" pitchFamily="2" charset="2"/>
              <a:buChar char="v"/>
            </a:pPr>
            <a:r>
              <a:rPr lang="en-US" sz="3200" dirty="0" err="1"/>
              <a:t>Edukational</a:t>
            </a:r>
            <a:r>
              <a:rPr lang="en-US" sz="3200" dirty="0"/>
              <a:t> is a unique platform that provides affordable education.</a:t>
            </a:r>
          </a:p>
          <a:p>
            <a:pPr marL="457200" indent="-457200" algn="just">
              <a:buFont typeface="Wingdings" panose="05000000000000000000" pitchFamily="2" charset="2"/>
              <a:buChar char="v"/>
            </a:pPr>
            <a:endParaRPr lang="en-US" sz="3200" dirty="0"/>
          </a:p>
          <a:p>
            <a:pPr algn="just"/>
            <a:endParaRPr lang="en-US" sz="3200" dirty="0"/>
          </a:p>
          <a:p>
            <a:pPr marL="342900" indent="-342900" algn="just">
              <a:buFont typeface="+mj-lt"/>
              <a:buAutoNum type="arabicPeriod"/>
            </a:pPr>
            <a:endParaRPr lang="en-US" sz="3200" dirty="0"/>
          </a:p>
          <a:p>
            <a:pPr marL="457200" indent="-457200" algn="just">
              <a:buFont typeface="Wingdings" panose="05000000000000000000" pitchFamily="2" charset="2"/>
              <a:buChar char="v"/>
            </a:pPr>
            <a:r>
              <a:rPr lang="en-US" sz="3200" dirty="0"/>
              <a:t>The endeavor is to provide access to quality education.</a:t>
            </a:r>
          </a:p>
          <a:p>
            <a:pPr marL="342900" indent="-342900" algn="just">
              <a:buFont typeface="+mj-lt"/>
              <a:buAutoNum type="arabicPeriod"/>
            </a:pPr>
            <a:endParaRPr lang="en-US" sz="3200" dirty="0"/>
          </a:p>
          <a:p>
            <a:pPr marL="342900" indent="-342900" algn="just">
              <a:buFont typeface="+mj-lt"/>
              <a:buAutoNum type="arabicPeriod"/>
            </a:pPr>
            <a:endParaRPr lang="en-US" sz="3200" dirty="0"/>
          </a:p>
          <a:p>
            <a:pPr marL="457200" indent="-457200" algn="just">
              <a:buFont typeface="+mj-lt"/>
              <a:buAutoNum type="arabicPeriod"/>
            </a:pPr>
            <a:endParaRPr lang="en-US" sz="3200" dirty="0"/>
          </a:p>
          <a:p>
            <a:pPr algn="just"/>
            <a:endParaRPr lang="en-US" sz="3200" dirty="0"/>
          </a:p>
          <a:p>
            <a:pPr algn="just"/>
            <a:r>
              <a:rPr lang="en-US" sz="3200" dirty="0"/>
              <a:t> </a:t>
            </a:r>
          </a:p>
          <a:p>
            <a:pPr marL="342900" indent="-342900" algn="just">
              <a:buFont typeface="+mj-lt"/>
              <a:buAutoNum type="arabicPeriod"/>
            </a:pPr>
            <a:endParaRPr lang="en-US" sz="3200" dirty="0"/>
          </a:p>
          <a:p>
            <a:pPr marL="342900" indent="-342900" algn="just">
              <a:buFont typeface="+mj-lt"/>
              <a:buAutoNum type="arabicPeriod"/>
            </a:pPr>
            <a:endParaRPr lang="en-GB" sz="3200" dirty="0"/>
          </a:p>
        </p:txBody>
      </p:sp>
    </p:spTree>
    <p:extLst>
      <p:ext uri="{BB962C8B-B14F-4D97-AF65-F5344CB8AC3E}">
        <p14:creationId xmlns:p14="http://schemas.microsoft.com/office/powerpoint/2010/main" val="3825140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9027B3-906B-4CDF-B0A0-2D32798526B3}"/>
              </a:ext>
            </a:extLst>
          </p:cNvPr>
          <p:cNvSpPr txBox="1"/>
          <p:nvPr/>
        </p:nvSpPr>
        <p:spPr>
          <a:xfrm>
            <a:off x="426128" y="1038688"/>
            <a:ext cx="8708994" cy="4524315"/>
          </a:xfrm>
          <a:prstGeom prst="rect">
            <a:avLst/>
          </a:prstGeom>
          <a:noFill/>
        </p:spPr>
        <p:txBody>
          <a:bodyPr wrap="square" rtlCol="0">
            <a:spAutoFit/>
          </a:bodyPr>
          <a:lstStyle/>
          <a:p>
            <a:pPr marL="571500" indent="-571500" algn="just">
              <a:buFont typeface="Wingdings" panose="05000000000000000000" pitchFamily="2" charset="2"/>
              <a:buChar char="v"/>
            </a:pPr>
            <a:r>
              <a:rPr lang="en-US" sz="3600" dirty="0"/>
              <a:t> Lucid language enables easy understanding.</a:t>
            </a:r>
          </a:p>
          <a:p>
            <a:pPr marL="571500" indent="-571500" algn="just">
              <a:buFont typeface="Wingdings" panose="05000000000000000000" pitchFamily="2" charset="2"/>
              <a:buChar char="v"/>
            </a:pPr>
            <a:endParaRPr lang="en-US" sz="3600" dirty="0"/>
          </a:p>
          <a:p>
            <a:pPr marL="571500" indent="-571500" algn="just">
              <a:buFont typeface="Wingdings" panose="05000000000000000000" pitchFamily="2" charset="2"/>
              <a:buChar char="v"/>
            </a:pPr>
            <a:endParaRPr lang="en-US" sz="3600" dirty="0"/>
          </a:p>
          <a:p>
            <a:pPr marL="342900" indent="-342900" algn="just">
              <a:buFont typeface="+mj-lt"/>
              <a:buAutoNum type="arabicPeriod"/>
            </a:pPr>
            <a:endParaRPr lang="en-US" sz="3600" dirty="0"/>
          </a:p>
          <a:p>
            <a:pPr marL="571500" indent="-571500" algn="just">
              <a:buFont typeface="Wingdings" panose="05000000000000000000" pitchFamily="2" charset="2"/>
              <a:buChar char="v"/>
            </a:pPr>
            <a:r>
              <a:rPr lang="en-US" sz="3600" dirty="0"/>
              <a:t> Access to wide range of subjects to enhance knowledge.</a:t>
            </a:r>
          </a:p>
          <a:p>
            <a:pPr algn="just"/>
            <a:endParaRPr lang="en-GB" sz="3600" dirty="0"/>
          </a:p>
        </p:txBody>
      </p:sp>
    </p:spTree>
    <p:extLst>
      <p:ext uri="{BB962C8B-B14F-4D97-AF65-F5344CB8AC3E}">
        <p14:creationId xmlns:p14="http://schemas.microsoft.com/office/powerpoint/2010/main" val="2988544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EC1AC7-2149-404A-BBEF-C85BFBC6B972}"/>
              </a:ext>
            </a:extLst>
          </p:cNvPr>
          <p:cNvSpPr txBox="1"/>
          <p:nvPr/>
        </p:nvSpPr>
        <p:spPr>
          <a:xfrm>
            <a:off x="998738" y="749592"/>
            <a:ext cx="6098958" cy="5509200"/>
          </a:xfrm>
          <a:prstGeom prst="rect">
            <a:avLst/>
          </a:prstGeom>
          <a:noFill/>
        </p:spPr>
        <p:txBody>
          <a:bodyPr wrap="square">
            <a:spAutoFit/>
          </a:bodyPr>
          <a:lstStyle/>
          <a:p>
            <a:pPr marL="457200" indent="-457200" algn="just">
              <a:buFont typeface="Wingdings" panose="05000000000000000000" pitchFamily="2" charset="2"/>
              <a:buChar char="v"/>
            </a:pPr>
            <a:r>
              <a:rPr lang="en-US" sz="3200" dirty="0"/>
              <a:t>Doubts can be clarified through chat.</a:t>
            </a:r>
          </a:p>
          <a:p>
            <a:pPr marL="457200" indent="-457200" algn="just">
              <a:buFont typeface="Wingdings" panose="05000000000000000000" pitchFamily="2" charset="2"/>
              <a:buChar char="v"/>
            </a:pPr>
            <a:endParaRPr lang="en-US" sz="3200" dirty="0"/>
          </a:p>
          <a:p>
            <a:pPr marL="342900" indent="-342900" algn="just">
              <a:buFont typeface="+mj-lt"/>
              <a:buAutoNum type="arabicPeriod"/>
            </a:pPr>
            <a:endParaRPr lang="en-US" sz="3200" dirty="0"/>
          </a:p>
          <a:p>
            <a:pPr marL="457200" indent="-457200" algn="just">
              <a:buFont typeface="Wingdings" panose="05000000000000000000" pitchFamily="2" charset="2"/>
              <a:buChar char="v"/>
            </a:pPr>
            <a:r>
              <a:rPr lang="en-US" sz="3200" dirty="0"/>
              <a:t>          Alerts to limit screen exposure.</a:t>
            </a:r>
          </a:p>
          <a:p>
            <a:pPr marL="457200" indent="-457200" algn="just">
              <a:buFont typeface="Wingdings" panose="05000000000000000000" pitchFamily="2" charset="2"/>
              <a:buChar char="v"/>
            </a:pPr>
            <a:endParaRPr lang="en-US" sz="3200" dirty="0"/>
          </a:p>
          <a:p>
            <a:pPr algn="just"/>
            <a:endParaRPr lang="en-US" sz="3200" dirty="0"/>
          </a:p>
          <a:p>
            <a:pPr marL="457200" indent="-457200" algn="just">
              <a:buFont typeface="Wingdings" panose="05000000000000000000" pitchFamily="2" charset="2"/>
              <a:buChar char="v"/>
            </a:pPr>
            <a:r>
              <a:rPr lang="en-US" sz="3200" dirty="0"/>
              <a:t>Proposed Government tie up to increase penetration.</a:t>
            </a:r>
          </a:p>
          <a:p>
            <a:pPr algn="just"/>
            <a:endParaRPr lang="en-US" sz="3200" dirty="0"/>
          </a:p>
        </p:txBody>
      </p:sp>
      <p:pic>
        <p:nvPicPr>
          <p:cNvPr id="1026" name="Picture 2">
            <a:extLst>
              <a:ext uri="{FF2B5EF4-FFF2-40B4-BE49-F238E27FC236}">
                <a16:creationId xmlns:a16="http://schemas.microsoft.com/office/drawing/2014/main" id="{012E7E2F-8C03-4F72-9E82-83F696530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340" y="2494627"/>
            <a:ext cx="825624" cy="719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058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01CEBA-138D-4B6D-B165-D704259411D5}"/>
              </a:ext>
            </a:extLst>
          </p:cNvPr>
          <p:cNvSpPr txBox="1"/>
          <p:nvPr/>
        </p:nvSpPr>
        <p:spPr>
          <a:xfrm>
            <a:off x="1154098" y="776264"/>
            <a:ext cx="8797771" cy="5509200"/>
          </a:xfrm>
          <a:prstGeom prst="rect">
            <a:avLst/>
          </a:prstGeom>
          <a:noFill/>
        </p:spPr>
        <p:txBody>
          <a:bodyPr wrap="square" rtlCol="0">
            <a:spAutoFit/>
          </a:bodyPr>
          <a:lstStyle/>
          <a:p>
            <a:pPr marL="457200" indent="-457200" algn="just">
              <a:buFont typeface="Wingdings" panose="05000000000000000000" pitchFamily="2" charset="2"/>
              <a:buChar char="v"/>
            </a:pPr>
            <a:r>
              <a:rPr lang="en-US" sz="3200" dirty="0" err="1"/>
              <a:t>Edukational</a:t>
            </a:r>
            <a:r>
              <a:rPr lang="en-US" sz="3200" dirty="0"/>
              <a:t> is a hassle-free website.</a:t>
            </a:r>
          </a:p>
          <a:p>
            <a:pPr algn="just"/>
            <a:endParaRPr lang="en-US" sz="3200" dirty="0"/>
          </a:p>
          <a:p>
            <a:pPr algn="just"/>
            <a:endParaRPr lang="en-US" sz="3200" dirty="0"/>
          </a:p>
          <a:p>
            <a:pPr marL="457200" indent="-457200" algn="just">
              <a:buFont typeface="Wingdings" panose="05000000000000000000" pitchFamily="2" charset="2"/>
              <a:buChar char="v"/>
            </a:pPr>
            <a:r>
              <a:rPr lang="en-US" sz="3200" dirty="0"/>
              <a:t>Access link: </a:t>
            </a:r>
            <a:r>
              <a:rPr lang="en-GB" sz="3200" dirty="0">
                <a:solidFill>
                  <a:srgbClr val="FF0000"/>
                </a:solidFill>
                <a:hlinkClick r:id="rId2">
                  <a:extLst>
                    <a:ext uri="{A12FA001-AC4F-418D-AE19-62706E023703}">
                      <ahyp:hlinkClr xmlns:ahyp="http://schemas.microsoft.com/office/drawing/2018/hyperlinkcolor" val="tx"/>
                    </a:ext>
                  </a:extLst>
                </a:hlinkClick>
              </a:rPr>
              <a:t>https://edukational1.web.app/</a:t>
            </a:r>
            <a:endParaRPr lang="en-GB" sz="3200" dirty="0">
              <a:solidFill>
                <a:srgbClr val="FF0000"/>
              </a:solidFill>
            </a:endParaRPr>
          </a:p>
          <a:p>
            <a:pPr algn="just"/>
            <a:endParaRPr lang="en-GB" sz="3200" dirty="0"/>
          </a:p>
          <a:p>
            <a:pPr algn="just"/>
            <a:endParaRPr lang="en-GB" sz="3200" dirty="0"/>
          </a:p>
          <a:p>
            <a:pPr marL="457200" indent="-457200" algn="just">
              <a:buFont typeface="Wingdings" panose="05000000000000000000" pitchFamily="2" charset="2"/>
              <a:buChar char="v"/>
            </a:pPr>
            <a:r>
              <a:rPr lang="en-GB" sz="3200" dirty="0"/>
              <a:t>Easy navigation: to choose-</a:t>
            </a:r>
          </a:p>
          <a:p>
            <a:pPr algn="just"/>
            <a:endParaRPr lang="en-GB" sz="3200" dirty="0"/>
          </a:p>
          <a:p>
            <a:pPr algn="just"/>
            <a:r>
              <a:rPr lang="en-GB" sz="3200" dirty="0"/>
              <a:t> subjects/class/solutions/videos</a:t>
            </a:r>
          </a:p>
          <a:p>
            <a:pPr algn="just"/>
            <a:endParaRPr lang="en-GB" sz="3200" dirty="0"/>
          </a:p>
          <a:p>
            <a:pPr algn="just"/>
            <a:endParaRPr lang="en-GB" sz="3200" dirty="0"/>
          </a:p>
        </p:txBody>
      </p:sp>
    </p:spTree>
    <p:extLst>
      <p:ext uri="{BB962C8B-B14F-4D97-AF65-F5344CB8AC3E}">
        <p14:creationId xmlns:p14="http://schemas.microsoft.com/office/powerpoint/2010/main" val="2318574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319596" y="161387"/>
            <a:ext cx="11029616" cy="874974"/>
          </a:xfrm>
        </p:spPr>
        <p:txBody>
          <a:bodyPr/>
          <a:lstStyle/>
          <a:p>
            <a:pPr algn="ctr"/>
            <a:r>
              <a:rPr lang="en-US" dirty="0"/>
              <a:t>Why </a:t>
            </a:r>
            <a:r>
              <a:rPr lang="en-US" dirty="0" err="1"/>
              <a:t>Edukational</a:t>
            </a:r>
            <a:r>
              <a:rPr lang="en-US" dirty="0"/>
              <a:t> ?</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091740533"/>
              </p:ext>
            </p:extLst>
          </p:nvPr>
        </p:nvGraphicFramePr>
        <p:xfrm flipV="1">
          <a:off x="8540317" y="6042025"/>
          <a:ext cx="733857" cy="749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781AF5AD-6402-4E3B-9DCD-AB5EFC4AF2BB}"/>
              </a:ext>
            </a:extLst>
          </p:cNvPr>
          <p:cNvSpPr txBox="1"/>
          <p:nvPr/>
        </p:nvSpPr>
        <p:spPr>
          <a:xfrm>
            <a:off x="589477" y="2023209"/>
            <a:ext cx="5244927" cy="5324535"/>
          </a:xfrm>
          <a:prstGeom prst="rect">
            <a:avLst/>
          </a:prstGeom>
          <a:noFill/>
        </p:spPr>
        <p:txBody>
          <a:bodyPr wrap="square" rtlCol="0">
            <a:spAutoFit/>
          </a:bodyPr>
          <a:lstStyle/>
          <a:p>
            <a:pPr marL="457200" indent="-457200">
              <a:buFont typeface="+mj-lt"/>
              <a:buAutoNum type="arabicPeriod"/>
            </a:pPr>
            <a:endParaRPr lang="en-US" sz="2000" dirty="0"/>
          </a:p>
          <a:p>
            <a:pPr marL="342900" indent="-342900">
              <a:buFont typeface="Wingdings" panose="05000000000000000000" pitchFamily="2" charset="2"/>
              <a:buChar char="v"/>
            </a:pPr>
            <a:r>
              <a:rPr lang="en-US" sz="2000" dirty="0"/>
              <a:t> Expensive</a:t>
            </a:r>
          </a:p>
          <a:p>
            <a:pPr marL="457200" indent="-457200">
              <a:buFont typeface="+mj-lt"/>
              <a:buAutoNum type="arabicPeriod"/>
            </a:pPr>
            <a:endParaRPr lang="en-US" sz="2000" dirty="0"/>
          </a:p>
          <a:p>
            <a:pPr marL="342900" indent="-342900">
              <a:buFont typeface="Wingdings" panose="05000000000000000000" pitchFamily="2" charset="2"/>
              <a:buChar char="v"/>
            </a:pPr>
            <a:r>
              <a:rPr lang="en-US" sz="2000" dirty="0"/>
              <a:t> Inaccessible to underprivileged</a:t>
            </a:r>
          </a:p>
          <a:p>
            <a:endParaRPr lang="en-US" sz="2000" dirty="0"/>
          </a:p>
          <a:p>
            <a:endParaRPr lang="en-US" sz="2000" dirty="0"/>
          </a:p>
          <a:p>
            <a:endParaRPr lang="en-US" sz="2000" dirty="0"/>
          </a:p>
          <a:p>
            <a:pPr marL="342900" indent="-342900">
              <a:buFont typeface="Wingdings" panose="05000000000000000000" pitchFamily="2" charset="2"/>
              <a:buChar char="v"/>
            </a:pPr>
            <a:r>
              <a:rPr lang="en-US" sz="2000" dirty="0"/>
              <a:t> Exposure to excessive screen time</a:t>
            </a:r>
          </a:p>
          <a:p>
            <a:endParaRPr lang="en-US" sz="2000" dirty="0"/>
          </a:p>
          <a:p>
            <a:endParaRPr lang="en-US" sz="2000" dirty="0"/>
          </a:p>
          <a:p>
            <a:pPr marL="342900" indent="-342900">
              <a:buFont typeface="Wingdings" panose="05000000000000000000" pitchFamily="2" charset="2"/>
              <a:buChar char="v"/>
            </a:pPr>
            <a:r>
              <a:rPr lang="en-US" sz="2000" dirty="0"/>
              <a:t>Time consuming doubt clarification process. </a:t>
            </a:r>
          </a:p>
          <a:p>
            <a:endParaRPr lang="en-US" sz="2000" dirty="0"/>
          </a:p>
          <a:p>
            <a:endParaRPr lang="en-US" sz="2000" dirty="0"/>
          </a:p>
          <a:p>
            <a:endParaRPr lang="en-US" sz="2000" dirty="0"/>
          </a:p>
          <a:p>
            <a:r>
              <a:rPr lang="en-US" sz="2000" dirty="0"/>
              <a:t>  </a:t>
            </a:r>
          </a:p>
          <a:p>
            <a:endParaRPr lang="en-GB" sz="2000" dirty="0"/>
          </a:p>
        </p:txBody>
      </p:sp>
      <p:sp>
        <p:nvSpPr>
          <p:cNvPr id="5" name="TextBox 4">
            <a:extLst>
              <a:ext uri="{FF2B5EF4-FFF2-40B4-BE49-F238E27FC236}">
                <a16:creationId xmlns:a16="http://schemas.microsoft.com/office/drawing/2014/main" id="{E4B7258A-54EE-4D7D-AFAB-F781B013BE3B}"/>
              </a:ext>
            </a:extLst>
          </p:cNvPr>
          <p:cNvSpPr txBox="1"/>
          <p:nvPr/>
        </p:nvSpPr>
        <p:spPr>
          <a:xfrm>
            <a:off x="5896005" y="2023209"/>
            <a:ext cx="5379868" cy="6032421"/>
          </a:xfrm>
          <a:prstGeom prst="rect">
            <a:avLst/>
          </a:prstGeom>
          <a:noFill/>
        </p:spPr>
        <p:txBody>
          <a:bodyPr wrap="square" rtlCol="0">
            <a:spAutoFit/>
          </a:bodyPr>
          <a:lstStyle/>
          <a:p>
            <a:endParaRPr lang="en-US" sz="2000" dirty="0"/>
          </a:p>
          <a:p>
            <a:pPr marL="342900" indent="-342900">
              <a:buFont typeface="Wingdings" panose="05000000000000000000" pitchFamily="2" charset="2"/>
              <a:buChar char="v"/>
            </a:pPr>
            <a:r>
              <a:rPr lang="en-US" sz="2000" dirty="0"/>
              <a:t> Inexpensive</a:t>
            </a:r>
          </a:p>
          <a:p>
            <a:endParaRPr lang="en-US" sz="2000" dirty="0"/>
          </a:p>
          <a:p>
            <a:pPr marL="342900" indent="-342900">
              <a:buFont typeface="Wingdings" panose="05000000000000000000" pitchFamily="2" charset="2"/>
              <a:buChar char="v"/>
            </a:pPr>
            <a:r>
              <a:rPr lang="en-US" sz="2000" dirty="0"/>
              <a:t> Accessible to remote and underprivileged students across India</a:t>
            </a:r>
          </a:p>
          <a:p>
            <a:pPr marL="457200" indent="-457200">
              <a:buFont typeface="+mj-lt"/>
              <a:buAutoNum type="arabicPeriod"/>
            </a:pPr>
            <a:endParaRPr lang="en-US" sz="2000" dirty="0"/>
          </a:p>
          <a:p>
            <a:pPr marL="457200" indent="-457200">
              <a:buFont typeface="+mj-lt"/>
              <a:buAutoNum type="arabicPeriod"/>
            </a:pPr>
            <a:endParaRPr lang="en-US" sz="2000" dirty="0"/>
          </a:p>
          <a:p>
            <a:pPr marL="342900" indent="-342900">
              <a:buFont typeface="Wingdings" panose="05000000000000000000" pitchFamily="2" charset="2"/>
              <a:buChar char="v"/>
            </a:pPr>
            <a:r>
              <a:rPr lang="en-US" sz="2000" dirty="0"/>
              <a:t> Alerts when the maximum screen time is reached</a:t>
            </a:r>
          </a:p>
          <a:p>
            <a:endParaRPr lang="en-US" sz="2000" dirty="0"/>
          </a:p>
          <a:p>
            <a:pPr marL="342900" indent="-342900">
              <a:buFont typeface="Wingdings" panose="05000000000000000000" pitchFamily="2" charset="2"/>
              <a:buChar char="v"/>
            </a:pPr>
            <a:r>
              <a:rPr lang="en-US" sz="2000" dirty="0"/>
              <a:t>On the spot doubt clearance via chat.</a:t>
            </a:r>
          </a:p>
          <a:p>
            <a:pPr marL="457200" indent="-457200">
              <a:buFont typeface="+mj-lt"/>
              <a:buAutoNum type="arabicPeriod"/>
            </a:pPr>
            <a:endParaRPr lang="en-US" sz="2000" dirty="0"/>
          </a:p>
          <a:p>
            <a:endParaRPr lang="en-US" sz="2000" dirty="0"/>
          </a:p>
          <a:p>
            <a:pPr marL="457200" indent="-457200">
              <a:buFont typeface="+mj-lt"/>
              <a:buAutoNum type="arabicPeriod"/>
            </a:pPr>
            <a:endParaRPr lang="en-US" sz="2400" dirty="0"/>
          </a:p>
          <a:p>
            <a:endParaRPr lang="en-US" sz="2400" dirty="0"/>
          </a:p>
          <a:p>
            <a:pPr marL="457200" indent="-457200">
              <a:buFont typeface="+mj-lt"/>
              <a:buAutoNum type="arabicPeriod"/>
            </a:pPr>
            <a:endParaRPr lang="en-US" sz="2400"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GB" dirty="0"/>
          </a:p>
        </p:txBody>
      </p:sp>
      <p:sp>
        <p:nvSpPr>
          <p:cNvPr id="7" name="TextBox 6">
            <a:extLst>
              <a:ext uri="{FF2B5EF4-FFF2-40B4-BE49-F238E27FC236}">
                <a16:creationId xmlns:a16="http://schemas.microsoft.com/office/drawing/2014/main" id="{06E8179F-370D-4A87-A073-6BBDF3712B65}"/>
              </a:ext>
            </a:extLst>
          </p:cNvPr>
          <p:cNvSpPr txBox="1"/>
          <p:nvPr/>
        </p:nvSpPr>
        <p:spPr>
          <a:xfrm>
            <a:off x="940705" y="1247328"/>
            <a:ext cx="3391270" cy="461665"/>
          </a:xfrm>
          <a:prstGeom prst="rect">
            <a:avLst/>
          </a:prstGeom>
          <a:noFill/>
        </p:spPr>
        <p:txBody>
          <a:bodyPr wrap="square" rtlCol="0">
            <a:spAutoFit/>
          </a:bodyPr>
          <a:lstStyle/>
          <a:p>
            <a:pPr algn="ctr"/>
            <a:r>
              <a:rPr lang="en-US" sz="2400" b="1" i="1" u="sng" dirty="0"/>
              <a:t>Existing   Apps</a:t>
            </a:r>
            <a:endParaRPr lang="en-GB" sz="2400" b="1" i="1" u="sng" dirty="0"/>
          </a:p>
        </p:txBody>
      </p:sp>
      <p:sp>
        <p:nvSpPr>
          <p:cNvPr id="9" name="TextBox 8">
            <a:extLst>
              <a:ext uri="{FF2B5EF4-FFF2-40B4-BE49-F238E27FC236}">
                <a16:creationId xmlns:a16="http://schemas.microsoft.com/office/drawing/2014/main" id="{55FE3565-DDF2-4E9A-8614-94AA39D6B98E}"/>
              </a:ext>
            </a:extLst>
          </p:cNvPr>
          <p:cNvSpPr txBox="1"/>
          <p:nvPr/>
        </p:nvSpPr>
        <p:spPr>
          <a:xfrm>
            <a:off x="319596" y="290900"/>
            <a:ext cx="914400" cy="914400"/>
          </a:xfrm>
          <a:prstGeom prst="rect">
            <a:avLst/>
          </a:prstGeom>
          <a:noFill/>
        </p:spPr>
        <p:txBody>
          <a:bodyPr wrap="square" rtlCol="0">
            <a:spAutoFit/>
          </a:bodyPr>
          <a:lstStyle/>
          <a:p>
            <a:endParaRPr lang="en-GB" dirty="0"/>
          </a:p>
        </p:txBody>
      </p:sp>
      <p:sp>
        <p:nvSpPr>
          <p:cNvPr id="10" name="TextBox 9">
            <a:extLst>
              <a:ext uri="{FF2B5EF4-FFF2-40B4-BE49-F238E27FC236}">
                <a16:creationId xmlns:a16="http://schemas.microsoft.com/office/drawing/2014/main" id="{73381156-D3AE-4FED-A863-6E136BB83C2E}"/>
              </a:ext>
            </a:extLst>
          </p:cNvPr>
          <p:cNvSpPr txBox="1"/>
          <p:nvPr/>
        </p:nvSpPr>
        <p:spPr>
          <a:xfrm>
            <a:off x="6483672" y="1346001"/>
            <a:ext cx="3178175" cy="461665"/>
          </a:xfrm>
          <a:prstGeom prst="rect">
            <a:avLst/>
          </a:prstGeom>
          <a:noFill/>
        </p:spPr>
        <p:txBody>
          <a:bodyPr wrap="square" rtlCol="0">
            <a:spAutoFit/>
          </a:bodyPr>
          <a:lstStyle/>
          <a:p>
            <a:pPr algn="ctr"/>
            <a:r>
              <a:rPr lang="en-US" sz="2400" b="1" i="1" u="sng" dirty="0" err="1"/>
              <a:t>Edukational</a:t>
            </a:r>
            <a:endParaRPr lang="en-GB" sz="2400" b="1" i="1" u="sng" dirty="0"/>
          </a:p>
        </p:txBody>
      </p:sp>
      <p:graphicFrame>
        <p:nvGraphicFramePr>
          <p:cNvPr id="13" name="Table 12">
            <a:extLst>
              <a:ext uri="{FF2B5EF4-FFF2-40B4-BE49-F238E27FC236}">
                <a16:creationId xmlns:a16="http://schemas.microsoft.com/office/drawing/2014/main" id="{3AD14055-51E9-4586-BDB9-D46FC4362794}"/>
              </a:ext>
            </a:extLst>
          </p:cNvPr>
          <p:cNvGraphicFramePr>
            <a:graphicFrameLocks noGrp="1"/>
          </p:cNvGraphicFramePr>
          <p:nvPr>
            <p:extLst>
              <p:ext uri="{D42A27DB-BD31-4B8C-83A1-F6EECF244321}">
                <p14:modId xmlns:p14="http://schemas.microsoft.com/office/powerpoint/2010/main" val="1782507391"/>
              </p:ext>
            </p:extLst>
          </p:nvPr>
        </p:nvGraphicFramePr>
        <p:xfrm>
          <a:off x="319596" y="5877017"/>
          <a:ext cx="208280" cy="639193"/>
        </p:xfrm>
        <a:graphic>
          <a:graphicData uri="http://schemas.openxmlformats.org/drawingml/2006/table">
            <a:tbl>
              <a:tblPr firstRow="1" firstCol="1">
                <a:tableStyleId>{2D5ABB26-0587-4C30-8999-92F81FD0307C}</a:tableStyleId>
              </a:tblPr>
              <a:tblGrid>
                <a:gridCol w="208280">
                  <a:extLst>
                    <a:ext uri="{9D8B030D-6E8A-4147-A177-3AD203B41FA5}">
                      <a16:colId xmlns:a16="http://schemas.microsoft.com/office/drawing/2014/main" val="4011996190"/>
                    </a:ext>
                  </a:extLst>
                </a:gridCol>
              </a:tblGrid>
              <a:tr h="639193">
                <a:tc>
                  <a:txBody>
                    <a:bodyPr/>
                    <a:lstStyle/>
                    <a:p>
                      <a:r>
                        <a:rPr lang="en-US" dirty="0"/>
                        <a:t>                                </a:t>
                      </a:r>
                      <a:endParaRPr lang="en-GB" dirty="0"/>
                    </a:p>
                  </a:txBody>
                  <a:tcPr/>
                </a:tc>
                <a:extLst>
                  <a:ext uri="{0D108BD9-81ED-4DB2-BD59-A6C34878D82A}">
                    <a16:rowId xmlns:a16="http://schemas.microsoft.com/office/drawing/2014/main" val="1082998986"/>
                  </a:ext>
                </a:extLst>
              </a:tr>
            </a:tbl>
          </a:graphicData>
        </a:graphic>
      </p:graphicFrame>
      <p:cxnSp>
        <p:nvCxnSpPr>
          <p:cNvPr id="23" name="Straight Connector 22">
            <a:extLst>
              <a:ext uri="{FF2B5EF4-FFF2-40B4-BE49-F238E27FC236}">
                <a16:creationId xmlns:a16="http://schemas.microsoft.com/office/drawing/2014/main" id="{18C96B84-DEC6-49FF-9907-C1549836B493}"/>
              </a:ext>
            </a:extLst>
          </p:cNvPr>
          <p:cNvCxnSpPr>
            <a:cxnSpLocks/>
          </p:cNvCxnSpPr>
          <p:nvPr/>
        </p:nvCxnSpPr>
        <p:spPr>
          <a:xfrm flipH="1">
            <a:off x="5379868" y="1036361"/>
            <a:ext cx="10653" cy="4840656"/>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6F08FD56-A086-4E18-88F1-57501893C9E7}"/>
              </a:ext>
            </a:extLst>
          </p:cNvPr>
          <p:cNvCxnSpPr>
            <a:cxnSpLocks/>
          </p:cNvCxnSpPr>
          <p:nvPr/>
        </p:nvCxnSpPr>
        <p:spPr>
          <a:xfrm>
            <a:off x="527876" y="1807666"/>
            <a:ext cx="10586967" cy="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58E75868-23D7-4D70-B372-A16363976E7E}"/>
              </a:ext>
            </a:extLst>
          </p:cNvPr>
          <p:cNvCxnSpPr/>
          <p:nvPr/>
        </p:nvCxnSpPr>
        <p:spPr>
          <a:xfrm>
            <a:off x="527876" y="1036361"/>
            <a:ext cx="0" cy="4760757"/>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ED636050-8102-43C7-97F1-076824190A6A}"/>
              </a:ext>
            </a:extLst>
          </p:cNvPr>
          <p:cNvCxnSpPr>
            <a:cxnSpLocks/>
          </p:cNvCxnSpPr>
          <p:nvPr/>
        </p:nvCxnSpPr>
        <p:spPr>
          <a:xfrm>
            <a:off x="589477" y="1036361"/>
            <a:ext cx="10525366" cy="0"/>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id="{7CF03078-E59F-4364-9274-3942E0FC5EA2}"/>
              </a:ext>
            </a:extLst>
          </p:cNvPr>
          <p:cNvCxnSpPr>
            <a:cxnSpLocks/>
          </p:cNvCxnSpPr>
          <p:nvPr/>
        </p:nvCxnSpPr>
        <p:spPr>
          <a:xfrm>
            <a:off x="522550" y="5821640"/>
            <a:ext cx="10681069" cy="97405"/>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79715FE3-3D80-49E5-9BD4-3DF075A689A5}"/>
              </a:ext>
            </a:extLst>
          </p:cNvPr>
          <p:cNvCxnSpPr>
            <a:cxnSpLocks/>
          </p:cNvCxnSpPr>
          <p:nvPr/>
        </p:nvCxnSpPr>
        <p:spPr>
          <a:xfrm flipH="1" flipV="1">
            <a:off x="11114844" y="1027609"/>
            <a:ext cx="88775" cy="489143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3784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469D6E-8EA7-4420-849C-47AD667D032F}"/>
              </a:ext>
            </a:extLst>
          </p:cNvPr>
          <p:cNvSpPr txBox="1"/>
          <p:nvPr/>
        </p:nvSpPr>
        <p:spPr>
          <a:xfrm>
            <a:off x="355107" y="417250"/>
            <a:ext cx="9481351" cy="5078313"/>
          </a:xfrm>
          <a:prstGeom prst="rect">
            <a:avLst/>
          </a:prstGeom>
          <a:noFill/>
        </p:spPr>
        <p:txBody>
          <a:bodyPr wrap="square" rtlCol="0">
            <a:spAutoFit/>
          </a:bodyPr>
          <a:lstStyle/>
          <a:p>
            <a:pPr marL="285750" indent="-285750" algn="just">
              <a:buFont typeface="Wingdings" panose="05000000000000000000" pitchFamily="2" charset="2"/>
              <a:buChar char="v"/>
            </a:pPr>
            <a:endParaRPr lang="en-US" sz="3600" dirty="0"/>
          </a:p>
          <a:p>
            <a:pPr marL="285750" indent="-285750" algn="just">
              <a:buFont typeface="Wingdings" panose="05000000000000000000" pitchFamily="2" charset="2"/>
              <a:buChar char="v"/>
            </a:pPr>
            <a:r>
              <a:rPr lang="en-US" sz="3600" dirty="0" err="1"/>
              <a:t>Edukational</a:t>
            </a:r>
            <a:r>
              <a:rPr lang="en-US" sz="3600" dirty="0"/>
              <a:t> with its sustainable business  module can provide quality education at very affordable prices.</a:t>
            </a:r>
          </a:p>
          <a:p>
            <a:pPr marL="285750" indent="-285750" algn="just">
              <a:buFont typeface="Wingdings" panose="05000000000000000000" pitchFamily="2" charset="2"/>
              <a:buChar char="v"/>
            </a:pPr>
            <a:endParaRPr lang="en-US" sz="3600" dirty="0"/>
          </a:p>
          <a:p>
            <a:pPr algn="just"/>
            <a:endParaRPr lang="en-US" sz="3600" dirty="0"/>
          </a:p>
          <a:p>
            <a:pPr marL="285750" indent="-285750" algn="just">
              <a:buFont typeface="Wingdings" panose="05000000000000000000" pitchFamily="2" charset="2"/>
              <a:buChar char="v"/>
            </a:pPr>
            <a:r>
              <a:rPr lang="en-US" sz="3600" dirty="0" err="1"/>
              <a:t>Edukational</a:t>
            </a:r>
            <a:r>
              <a:rPr lang="en-US" sz="3600" dirty="0"/>
              <a:t> will play a pro-active role in achieving Right to Free and Compulsory Education in India </a:t>
            </a:r>
            <a:endParaRPr lang="en-GB" sz="3600" dirty="0"/>
          </a:p>
        </p:txBody>
      </p:sp>
    </p:spTree>
    <p:extLst>
      <p:ext uri="{BB962C8B-B14F-4D97-AF65-F5344CB8AC3E}">
        <p14:creationId xmlns:p14="http://schemas.microsoft.com/office/powerpoint/2010/main" val="4171532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F14DC1-FD3C-4595-90D2-A0FA7F5D36F7}"/>
              </a:ext>
            </a:extLst>
          </p:cNvPr>
          <p:cNvSpPr txBox="1"/>
          <p:nvPr/>
        </p:nvSpPr>
        <p:spPr>
          <a:xfrm>
            <a:off x="2121763" y="2905780"/>
            <a:ext cx="7022237" cy="646331"/>
          </a:xfrm>
          <a:prstGeom prst="rect">
            <a:avLst/>
          </a:prstGeom>
          <a:noFill/>
        </p:spPr>
        <p:txBody>
          <a:bodyPr wrap="square" rtlCol="0">
            <a:spAutoFit/>
          </a:bodyPr>
          <a:lstStyle/>
          <a:p>
            <a:pPr algn="ctr"/>
            <a:r>
              <a:rPr lang="en-US" sz="3600" dirty="0">
                <a:latin typeface="Aharoni" panose="02010803020104030203" pitchFamily="2" charset="-79"/>
                <a:cs typeface="Aharoni" panose="02010803020104030203" pitchFamily="2" charset="-79"/>
              </a:rPr>
              <a:t>THANK YOU</a:t>
            </a:r>
            <a:endParaRPr lang="en-GB" sz="36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5954222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306</TotalTime>
  <Words>206</Words>
  <Application>Microsoft Office PowerPoint</Application>
  <PresentationFormat>Widescreen</PresentationFormat>
  <Paragraphs>79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Aharoni</vt:lpstr>
      <vt:lpstr>Arial</vt:lpstr>
      <vt:lpstr>Trebuchet MS</vt:lpstr>
      <vt:lpstr>Wingdings</vt:lpstr>
      <vt:lpstr>Wingdings 3</vt:lpstr>
      <vt:lpstr>Facet</vt:lpstr>
      <vt:lpstr>EDUKATIONAL!</vt:lpstr>
      <vt:lpstr>PowerPoint Presentation</vt:lpstr>
      <vt:lpstr>PowerPoint Presentation</vt:lpstr>
      <vt:lpstr>PowerPoint Presentation</vt:lpstr>
      <vt:lpstr>PowerPoint Presentation</vt:lpstr>
      <vt:lpstr>Why Edukational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radha pydipamula</dc:creator>
  <cp:lastModifiedBy>radha pydipamula</cp:lastModifiedBy>
  <cp:revision>4</cp:revision>
  <dcterms:created xsi:type="dcterms:W3CDTF">2020-08-22T08:05:57Z</dcterms:created>
  <dcterms:modified xsi:type="dcterms:W3CDTF">2020-08-24T09:47:14Z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