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j7G9uP8CDs9pj+fkhi9H8iuuQE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40899C-04D5-40EF-B4EE-108D97EF7E88}">
  <a:tblStyle styleId="{DD40899C-04D5-40EF-B4EE-108D97EF7E8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4.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6.xml"/><Relationship Id="rId44" Type="http://schemas.openxmlformats.org/officeDocument/2006/relationships/font" Target="fonts/Lato-bold.fntdata"/><Relationship Id="rId21" Type="http://schemas.openxmlformats.org/officeDocument/2006/relationships/slide" Target="slides/slide15.xml"/><Relationship Id="rId43" Type="http://schemas.openxmlformats.org/officeDocument/2006/relationships/font" Target="fonts/Lato-regular.fntdata"/><Relationship Id="rId24" Type="http://schemas.openxmlformats.org/officeDocument/2006/relationships/slide" Target="slides/slide18.xml"/><Relationship Id="rId46" Type="http://schemas.openxmlformats.org/officeDocument/2006/relationships/font" Target="fonts/Lato-boldItalic.fntdata"/><Relationship Id="rId23" Type="http://schemas.openxmlformats.org/officeDocument/2006/relationships/slide" Target="slides/slide17.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4"/>
          <p:cNvGrpSpPr/>
          <p:nvPr/>
        </p:nvGrpSpPr>
        <p:grpSpPr>
          <a:xfrm>
            <a:off x="830392" y="1191256"/>
            <a:ext cx="745763" cy="45826"/>
            <a:chOff x="4580561" y="2589004"/>
            <a:chExt cx="1064464" cy="25200"/>
          </a:xfrm>
        </p:grpSpPr>
        <p:sp>
          <p:nvSpPr>
            <p:cNvPr id="12" name="Google Shape;12;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43"/>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44"/>
          <p:cNvGrpSpPr/>
          <p:nvPr/>
        </p:nvGrpSpPr>
        <p:grpSpPr>
          <a:xfrm>
            <a:off x="830392" y="4169130"/>
            <a:ext cx="745763" cy="45826"/>
            <a:chOff x="4580561" y="2589004"/>
            <a:chExt cx="1064464" cy="25200"/>
          </a:xfrm>
        </p:grpSpPr>
        <p:sp>
          <p:nvSpPr>
            <p:cNvPr id="77" name="Google Shape;77;p4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4"/>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44"/>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5"/>
          <p:cNvGrpSpPr/>
          <p:nvPr/>
        </p:nvGrpSpPr>
        <p:grpSpPr>
          <a:xfrm>
            <a:off x="830392" y="1191256"/>
            <a:ext cx="745763" cy="45826"/>
            <a:chOff x="4580561" y="2589004"/>
            <a:chExt cx="1064464" cy="25200"/>
          </a:xfrm>
        </p:grpSpPr>
        <p:sp>
          <p:nvSpPr>
            <p:cNvPr id="20" name="Google Shape;20;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 name="Google Shape;29;p37"/>
          <p:cNvGrpSpPr/>
          <p:nvPr/>
        </p:nvGrpSpPr>
        <p:grpSpPr>
          <a:xfrm>
            <a:off x="830392" y="1191256"/>
            <a:ext cx="745763" cy="45826"/>
            <a:chOff x="4580561" y="2589004"/>
            <a:chExt cx="1064464" cy="25200"/>
          </a:xfrm>
        </p:grpSpPr>
        <p:sp>
          <p:nvSpPr>
            <p:cNvPr id="30" name="Google Shape;30;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3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3" name="Google Shape;33;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p38"/>
          <p:cNvGrpSpPr/>
          <p:nvPr/>
        </p:nvGrpSpPr>
        <p:grpSpPr>
          <a:xfrm>
            <a:off x="830392" y="1191256"/>
            <a:ext cx="745763" cy="45826"/>
            <a:chOff x="4580561" y="2589004"/>
            <a:chExt cx="1064464" cy="25200"/>
          </a:xfrm>
        </p:grpSpPr>
        <p:sp>
          <p:nvSpPr>
            <p:cNvPr id="36" name="Google Shape;36;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3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3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9"/>
          <p:cNvGrpSpPr/>
          <p:nvPr/>
        </p:nvGrpSpPr>
        <p:grpSpPr>
          <a:xfrm>
            <a:off x="830392" y="1191256"/>
            <a:ext cx="745763" cy="45826"/>
            <a:chOff x="4580561" y="2589004"/>
            <a:chExt cx="1064464" cy="25200"/>
          </a:xfrm>
        </p:grpSpPr>
        <p:sp>
          <p:nvSpPr>
            <p:cNvPr id="43" name="Google Shape;43;p3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9"/>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39"/>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4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40"/>
          <p:cNvGrpSpPr/>
          <p:nvPr/>
        </p:nvGrpSpPr>
        <p:grpSpPr>
          <a:xfrm>
            <a:off x="830392" y="1191256"/>
            <a:ext cx="745763" cy="45826"/>
            <a:chOff x="4580561" y="2589004"/>
            <a:chExt cx="1064464" cy="25200"/>
          </a:xfrm>
        </p:grpSpPr>
        <p:sp>
          <p:nvSpPr>
            <p:cNvPr id="52" name="Google Shape;52;p4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0"/>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40"/>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41"/>
          <p:cNvGrpSpPr/>
          <p:nvPr/>
        </p:nvGrpSpPr>
        <p:grpSpPr>
          <a:xfrm>
            <a:off x="830392" y="4169130"/>
            <a:ext cx="745763" cy="45826"/>
            <a:chOff x="4580561" y="2589004"/>
            <a:chExt cx="1064464" cy="25200"/>
          </a:xfrm>
        </p:grpSpPr>
        <p:sp>
          <p:nvSpPr>
            <p:cNvPr id="59" name="Google Shape;59;p4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4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42"/>
          <p:cNvGrpSpPr/>
          <p:nvPr/>
        </p:nvGrpSpPr>
        <p:grpSpPr>
          <a:xfrm>
            <a:off x="830392" y="1191256"/>
            <a:ext cx="745763" cy="45826"/>
            <a:chOff x="4580561" y="2589004"/>
            <a:chExt cx="1064464" cy="25200"/>
          </a:xfrm>
        </p:grpSpPr>
        <p:sp>
          <p:nvSpPr>
            <p:cNvPr id="66" name="Google Shape;66;p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42"/>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42"/>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42"/>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mrl.cs.vsb.cz/eyedatas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6000"/>
              <a:t>Drowsiness Detection System</a:t>
            </a:r>
            <a:endParaRPr sz="6000"/>
          </a:p>
        </p:txBody>
      </p:sp>
      <p:sp>
        <p:nvSpPr>
          <p:cNvPr id="87" name="Google Shape;87;p1"/>
          <p:cNvSpPr txBox="1"/>
          <p:nvPr>
            <p:ph idx="1" type="subTitle"/>
          </p:nvPr>
        </p:nvSpPr>
        <p:spPr>
          <a:xfrm>
            <a:off x="729450" y="3331535"/>
            <a:ext cx="8067220" cy="1701209"/>
          </a:xfrm>
          <a:prstGeom prst="rect">
            <a:avLst/>
          </a:prstGeom>
          <a:noFill/>
          <a:ln>
            <a:noFill/>
          </a:ln>
        </p:spPr>
        <p:txBody>
          <a:bodyPr anchorCtr="0" anchor="t" bIns="91425" lIns="91425" spcFirstLastPara="1" rIns="91425" wrap="square" tIns="91425">
            <a:normAutofit/>
          </a:bodyPr>
          <a:lstStyle/>
          <a:p>
            <a:pPr indent="-311150" lvl="0" marL="457200" rtl="0" algn="ctr">
              <a:lnSpc>
                <a:spcPct val="100000"/>
              </a:lnSpc>
              <a:spcBef>
                <a:spcPts val="0"/>
              </a:spcBef>
              <a:spcAft>
                <a:spcPts val="0"/>
              </a:spcAft>
              <a:buSzPts val="1600"/>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10"/>
          <p:cNvGraphicFramePr/>
          <p:nvPr/>
        </p:nvGraphicFramePr>
        <p:xfrm>
          <a:off x="-12" y="953475"/>
          <a:ext cx="3000000" cy="3000000"/>
        </p:xfrm>
        <a:graphic>
          <a:graphicData uri="http://schemas.openxmlformats.org/drawingml/2006/table">
            <a:tbl>
              <a:tblPr>
                <a:noFill/>
                <a:tableStyleId>{DD40899C-04D5-40EF-B4EE-108D97EF7E88}</a:tableStyleId>
              </a:tblPr>
              <a:tblGrid>
                <a:gridCol w="1306300"/>
                <a:gridCol w="1306300"/>
                <a:gridCol w="993450"/>
                <a:gridCol w="1749475"/>
                <a:gridCol w="1230700"/>
                <a:gridCol w="1320700"/>
                <a:gridCol w="1237075"/>
              </a:tblGrid>
              <a:tr h="1002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Tools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Achievements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Suggestions</a:t>
                      </a:r>
                      <a:endParaRPr sz="1400" u="none" cap="none" strike="noStrike"/>
                    </a:p>
                  </a:txBody>
                  <a:tcPr marT="91425" marB="91425" marR="91425" marL="91425"/>
                </a:tc>
              </a:tr>
              <a:tr h="31872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 Smartphone-Based Drowsiness Detection and Warning System for Automotive Drivers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2018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Proposed a 3 stage drowsiness detection system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1.uses the percentage of eyelid closure (PERCLOS)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2.second step uses the voiced to the unvoiced ratio obtained from the speech data from the microphone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3.verification stage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PERCLOS computation algorithm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Accuracy is 85%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This methodology takes lot of time.</a:t>
                      </a:r>
                      <a:endParaRPr sz="1400" u="none" cap="none" strike="noStrike"/>
                    </a:p>
                  </a:txBody>
                  <a:tcPr marT="91425" marB="91425" marR="91425" marL="91425"/>
                </a:tc>
              </a:tr>
            </a:tbl>
          </a:graphicData>
        </a:graphic>
      </p:graphicFrame>
      <p:sp>
        <p:nvSpPr>
          <p:cNvPr id="141" name="Google Shape;141;p10"/>
          <p:cNvSpPr txBox="1"/>
          <p:nvPr/>
        </p:nvSpPr>
        <p:spPr>
          <a:xfrm>
            <a:off x="305525" y="133650"/>
            <a:ext cx="8162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chemeClr val="dk2"/>
                </a:solidFill>
                <a:latin typeface="Raleway"/>
                <a:ea typeface="Raleway"/>
                <a:cs typeface="Raleway"/>
                <a:sym typeface="Raleway"/>
              </a:rPr>
              <a:t>Literature Survey:</a:t>
            </a:r>
            <a:endParaRPr b="1" i="0" sz="2800" u="none" cap="none" strike="noStrike">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nvSpPr>
        <p:spPr>
          <a:xfrm>
            <a:off x="326900" y="130750"/>
            <a:ext cx="6276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chemeClr val="dk2"/>
                </a:solidFill>
                <a:latin typeface="Raleway"/>
                <a:ea typeface="Raleway"/>
                <a:cs typeface="Raleway"/>
                <a:sym typeface="Raleway"/>
              </a:rPr>
              <a:t>Literature Survey:</a:t>
            </a:r>
            <a:endParaRPr b="1" i="0" sz="1300" u="none" cap="none" strike="noStrike">
              <a:solidFill>
                <a:srgbClr val="000000"/>
              </a:solidFill>
              <a:latin typeface="Lato"/>
              <a:ea typeface="Lato"/>
              <a:cs typeface="Lato"/>
              <a:sym typeface="Lato"/>
            </a:endParaRPr>
          </a:p>
        </p:txBody>
      </p:sp>
      <p:graphicFrame>
        <p:nvGraphicFramePr>
          <p:cNvPr id="147" name="Google Shape;147;p11"/>
          <p:cNvGraphicFramePr/>
          <p:nvPr/>
        </p:nvGraphicFramePr>
        <p:xfrm>
          <a:off x="40075" y="731050"/>
          <a:ext cx="3000000" cy="3000000"/>
        </p:xfrm>
        <a:graphic>
          <a:graphicData uri="http://schemas.openxmlformats.org/drawingml/2006/table">
            <a:tbl>
              <a:tblPr>
                <a:noFill/>
                <a:tableStyleId>{DD40899C-04D5-40EF-B4EE-108D97EF7E88}</a:tableStyleId>
              </a:tblPr>
              <a:tblGrid>
                <a:gridCol w="1173400"/>
                <a:gridCol w="1315075"/>
                <a:gridCol w="1315075"/>
                <a:gridCol w="1434925"/>
                <a:gridCol w="1195225"/>
                <a:gridCol w="1315075"/>
                <a:gridCol w="1315075"/>
              </a:tblGrid>
              <a:tr h="414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Drowsiness Detection System based on Eye-closure using A Low-Cost EMG and ESP8266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2017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prototype of drowsiness detection on the driver using a low-cost EMG, called Myoware, which can be used to detect the closure of the eyelid without injuring the eyes, by simply attaching it to the skin around the eyelid.</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Tools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Low-cost EMG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ESP8266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Achievements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The use of closed eye duration indicator has a faster detection, because the results are quickly known so that it can give early warning more quickly when the driver is sleepy.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Suggestions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The weakness of this prototype is that the monitoring cannot run in real time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48" name="Google Shape;148;p11"/>
          <p:cNvCxnSpPr/>
          <p:nvPr/>
        </p:nvCxnSpPr>
        <p:spPr>
          <a:xfrm flipH="1" rot="10800000">
            <a:off x="44250" y="1318675"/>
            <a:ext cx="9055500" cy="10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nvSpPr>
        <p:spPr>
          <a:xfrm>
            <a:off x="326900" y="130750"/>
            <a:ext cx="6276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chemeClr val="dk2"/>
                </a:solidFill>
                <a:latin typeface="Raleway"/>
                <a:ea typeface="Raleway"/>
                <a:cs typeface="Raleway"/>
                <a:sym typeface="Raleway"/>
              </a:rPr>
              <a:t>Literature Survey:</a:t>
            </a:r>
            <a:endParaRPr b="1" i="0" sz="1300" u="none" cap="none" strike="noStrike">
              <a:solidFill>
                <a:srgbClr val="000000"/>
              </a:solidFill>
              <a:latin typeface="Lato"/>
              <a:ea typeface="Lato"/>
              <a:cs typeface="Lato"/>
              <a:sym typeface="Lato"/>
            </a:endParaRPr>
          </a:p>
        </p:txBody>
      </p:sp>
      <p:graphicFrame>
        <p:nvGraphicFramePr>
          <p:cNvPr id="154" name="Google Shape;154;p12"/>
          <p:cNvGraphicFramePr/>
          <p:nvPr/>
        </p:nvGraphicFramePr>
        <p:xfrm>
          <a:off x="40075" y="731050"/>
          <a:ext cx="3000000" cy="3000000"/>
        </p:xfrm>
        <a:graphic>
          <a:graphicData uri="http://schemas.openxmlformats.org/drawingml/2006/table">
            <a:tbl>
              <a:tblPr>
                <a:noFill/>
                <a:tableStyleId>{DD40899C-04D5-40EF-B4EE-108D97EF7E88}</a:tableStyleId>
              </a:tblPr>
              <a:tblGrid>
                <a:gridCol w="1173400"/>
                <a:gridCol w="1315075"/>
                <a:gridCol w="1315075"/>
                <a:gridCol w="1434925"/>
                <a:gridCol w="1195225"/>
                <a:gridCol w="1315075"/>
                <a:gridCol w="1315075"/>
              </a:tblGrid>
              <a:tr h="414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Sleepy Eye's Recognition for Drowsiness Detection</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2013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A cascaded Adaboost classifier with the Haar-like features is utilized to find out the face region. Second, the eyes region is located by ASM search algorithm. Then the binary pattern and edge detection are adopted to extract the eyes feature and determine the eye’s state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Tools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A cascaded Adaboost classifier with the Haar-like features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Active Shape Model (ASM)</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Achievements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Experimental results prove that the proposed method could accurately detect the sleepy eyes. and  performance shows that the proposed recognition system without the training stage is useful for driver’s drowsiness detection.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Suggestions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 training of data and less accuracy is expected</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55" name="Google Shape;155;p12"/>
          <p:cNvCxnSpPr/>
          <p:nvPr/>
        </p:nvCxnSpPr>
        <p:spPr>
          <a:xfrm flipH="1" rot="10800000">
            <a:off x="44250" y="1318675"/>
            <a:ext cx="9055500" cy="10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nvSpPr>
        <p:spPr>
          <a:xfrm>
            <a:off x="326900" y="130750"/>
            <a:ext cx="6276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chemeClr val="dk2"/>
                </a:solidFill>
                <a:latin typeface="Raleway"/>
                <a:ea typeface="Raleway"/>
                <a:cs typeface="Raleway"/>
                <a:sym typeface="Raleway"/>
              </a:rPr>
              <a:t>Literature Survey:</a:t>
            </a:r>
            <a:endParaRPr b="1" i="0" sz="1300" u="none" cap="none" strike="noStrike">
              <a:solidFill>
                <a:srgbClr val="000000"/>
              </a:solidFill>
              <a:latin typeface="Lato"/>
              <a:ea typeface="Lato"/>
              <a:cs typeface="Lato"/>
              <a:sym typeface="Lato"/>
            </a:endParaRPr>
          </a:p>
        </p:txBody>
      </p:sp>
      <p:graphicFrame>
        <p:nvGraphicFramePr>
          <p:cNvPr id="161" name="Google Shape;161;p13"/>
          <p:cNvGraphicFramePr/>
          <p:nvPr/>
        </p:nvGraphicFramePr>
        <p:xfrm>
          <a:off x="40075" y="731050"/>
          <a:ext cx="3000000" cy="3000000"/>
        </p:xfrm>
        <a:graphic>
          <a:graphicData uri="http://schemas.openxmlformats.org/drawingml/2006/table">
            <a:tbl>
              <a:tblPr>
                <a:noFill/>
                <a:tableStyleId>{DD40899C-04D5-40EF-B4EE-108D97EF7E88}</a:tableStyleId>
              </a:tblPr>
              <a:tblGrid>
                <a:gridCol w="1173400"/>
                <a:gridCol w="1315075"/>
                <a:gridCol w="1315075"/>
                <a:gridCol w="1434925"/>
                <a:gridCol w="1195225"/>
                <a:gridCol w="1315075"/>
                <a:gridCol w="1315075"/>
              </a:tblGrid>
              <a:tr h="414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Design of Drowsiness, Heart Beat Detection System and Alertness Indicator for Driver Safety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2016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)In this method, electrodes are placed on the human body to receive EOG of EEG signals generated due to eye blinking. EOG signal is separated from EEG usingDiscrete Wavelet Transform. By setting a threshold value for coefficients, the eye blink rate can be found.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Tools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MATLAB</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R-peak detection algorithm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Image processing toolbox</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Computer vision cascade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toolbox</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Achievements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Not only drowsiness of driver it also takes heartbeat of driver as an input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Suggestions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It includes physical work as connecting electrodes to the driver.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62" name="Google Shape;162;p13"/>
          <p:cNvCxnSpPr/>
          <p:nvPr/>
        </p:nvCxnSpPr>
        <p:spPr>
          <a:xfrm flipH="1" rot="10800000">
            <a:off x="44250" y="1318675"/>
            <a:ext cx="9055500" cy="10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nvSpPr>
        <p:spPr>
          <a:xfrm>
            <a:off x="326900" y="130750"/>
            <a:ext cx="6276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chemeClr val="dk2"/>
                </a:solidFill>
                <a:latin typeface="Raleway"/>
                <a:ea typeface="Raleway"/>
                <a:cs typeface="Raleway"/>
                <a:sym typeface="Raleway"/>
              </a:rPr>
              <a:t>Literature Survey:</a:t>
            </a:r>
            <a:endParaRPr b="1" i="0" sz="1300" u="none" cap="none" strike="noStrike">
              <a:solidFill>
                <a:srgbClr val="000000"/>
              </a:solidFill>
              <a:latin typeface="Lato"/>
              <a:ea typeface="Lato"/>
              <a:cs typeface="Lato"/>
              <a:sym typeface="Lato"/>
            </a:endParaRPr>
          </a:p>
        </p:txBody>
      </p:sp>
      <p:graphicFrame>
        <p:nvGraphicFramePr>
          <p:cNvPr id="168" name="Google Shape;168;p14"/>
          <p:cNvGraphicFramePr/>
          <p:nvPr/>
        </p:nvGraphicFramePr>
        <p:xfrm>
          <a:off x="40075" y="731050"/>
          <a:ext cx="3000000" cy="3000000"/>
        </p:xfrm>
        <a:graphic>
          <a:graphicData uri="http://schemas.openxmlformats.org/drawingml/2006/table">
            <a:tbl>
              <a:tblPr>
                <a:noFill/>
                <a:tableStyleId>{DD40899C-04D5-40EF-B4EE-108D97EF7E88}</a:tableStyleId>
              </a:tblPr>
              <a:tblGrid>
                <a:gridCol w="1173400"/>
                <a:gridCol w="1315075"/>
                <a:gridCol w="1315075"/>
                <a:gridCol w="1434925"/>
                <a:gridCol w="1195225"/>
                <a:gridCol w="1315075"/>
                <a:gridCol w="1315075"/>
              </a:tblGrid>
              <a:tr h="414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Detection of Drowsiness from Facial Images in Real-Time Video Media using Nvidia Jetson Nano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2020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The input part consists of webcam camera for detecting face structure, whereas the process part has Nvidia Jetson Nano as a main equipment to evaluate by using Ubuntu operating system and using Python Conducting OpenCV library has facial landmarks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Tools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Nvidia Nano Jetson.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Nvidia Jetson Nano is a tool that accurately evaluates image by tracking closing eye motions more than 35 FPS or 1.5 seconds,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Achievements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Algorithm can be used when a face is covered some parts except eyes and mouth, which does not affect the accuracy of the detection.</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Suggestions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Infrared camera is difficult to be found. Without this kind of camera, it is hard to detect face motions in dark places or less light accurately.</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69" name="Google Shape;169;p14"/>
          <p:cNvCxnSpPr/>
          <p:nvPr/>
        </p:nvCxnSpPr>
        <p:spPr>
          <a:xfrm flipH="1" rot="10800000">
            <a:off x="44250" y="1318675"/>
            <a:ext cx="9055500" cy="10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326900" y="130750"/>
            <a:ext cx="6276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chemeClr val="dk2"/>
                </a:solidFill>
                <a:latin typeface="Raleway"/>
                <a:ea typeface="Raleway"/>
                <a:cs typeface="Raleway"/>
                <a:sym typeface="Raleway"/>
              </a:rPr>
              <a:t>Literature Survey:</a:t>
            </a:r>
            <a:endParaRPr b="1" i="0" sz="1300" u="none" cap="none" strike="noStrike">
              <a:solidFill>
                <a:srgbClr val="000000"/>
              </a:solidFill>
              <a:latin typeface="Lato"/>
              <a:ea typeface="Lato"/>
              <a:cs typeface="Lato"/>
              <a:sym typeface="Lato"/>
            </a:endParaRPr>
          </a:p>
        </p:txBody>
      </p:sp>
      <p:graphicFrame>
        <p:nvGraphicFramePr>
          <p:cNvPr id="175" name="Google Shape;175;p15"/>
          <p:cNvGraphicFramePr/>
          <p:nvPr/>
        </p:nvGraphicFramePr>
        <p:xfrm>
          <a:off x="40075" y="731050"/>
          <a:ext cx="3000000" cy="3000000"/>
        </p:xfrm>
        <a:graphic>
          <a:graphicData uri="http://schemas.openxmlformats.org/drawingml/2006/table">
            <a:tbl>
              <a:tblPr>
                <a:noFill/>
                <a:tableStyleId>{DD40899C-04D5-40EF-B4EE-108D97EF7E88}</a:tableStyleId>
              </a:tblPr>
              <a:tblGrid>
                <a:gridCol w="1173400"/>
                <a:gridCol w="1315075"/>
                <a:gridCol w="1315075"/>
                <a:gridCol w="1434925"/>
                <a:gridCol w="1195225"/>
                <a:gridCol w="1315075"/>
                <a:gridCol w="1315075"/>
              </a:tblGrid>
              <a:tr h="414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THE SMART AUTOMOBILE (SAM): An Application Based on Drowsiness Detection, Alcohol Detection, Vital Sign Monitoring and Lane based Auto Drive to avoid Accidents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2020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Camera Placement and Initialization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Capturing Video Frames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Face Detection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Eye Extraction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Determining the EAR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Algorithm for determining EAR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Determining the Drowsy state of the driver based on EAR:</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Tools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Raspbian Operating System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openCV</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Python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Dlib library</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Achievements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Not only it detects drowsiness but it also monitors vital signs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Suggestions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76" name="Google Shape;176;p15"/>
          <p:cNvCxnSpPr/>
          <p:nvPr/>
        </p:nvCxnSpPr>
        <p:spPr>
          <a:xfrm flipH="1" rot="10800000">
            <a:off x="44250" y="1318675"/>
            <a:ext cx="9055500" cy="10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nvSpPr>
        <p:spPr>
          <a:xfrm>
            <a:off x="326900" y="130750"/>
            <a:ext cx="6276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chemeClr val="dk2"/>
                </a:solidFill>
                <a:latin typeface="Raleway"/>
                <a:ea typeface="Raleway"/>
                <a:cs typeface="Raleway"/>
                <a:sym typeface="Raleway"/>
              </a:rPr>
              <a:t>Literature Survey:</a:t>
            </a:r>
            <a:endParaRPr b="1" i="0" sz="1300" u="none" cap="none" strike="noStrike">
              <a:solidFill>
                <a:srgbClr val="000000"/>
              </a:solidFill>
              <a:latin typeface="Lato"/>
              <a:ea typeface="Lato"/>
              <a:cs typeface="Lato"/>
              <a:sym typeface="Lato"/>
            </a:endParaRPr>
          </a:p>
        </p:txBody>
      </p:sp>
      <p:graphicFrame>
        <p:nvGraphicFramePr>
          <p:cNvPr id="182" name="Google Shape;182;p16"/>
          <p:cNvGraphicFramePr/>
          <p:nvPr/>
        </p:nvGraphicFramePr>
        <p:xfrm>
          <a:off x="40075" y="731050"/>
          <a:ext cx="3000000" cy="3000000"/>
        </p:xfrm>
        <a:graphic>
          <a:graphicData uri="http://schemas.openxmlformats.org/drawingml/2006/table">
            <a:tbl>
              <a:tblPr>
                <a:noFill/>
                <a:tableStyleId>{DD40899C-04D5-40EF-B4EE-108D97EF7E88}</a:tableStyleId>
              </a:tblPr>
              <a:tblGrid>
                <a:gridCol w="1173400"/>
                <a:gridCol w="1315075"/>
                <a:gridCol w="1315075"/>
                <a:gridCol w="1434925"/>
                <a:gridCol w="1195225"/>
                <a:gridCol w="1315075"/>
                <a:gridCol w="1315075"/>
              </a:tblGrid>
              <a:tr h="414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Drowsiness Detection using Photoplethysmography Signal</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2014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make use of the PRV signal obtained from the PPG signal.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Noise Removal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Wavelet denoising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Squaring</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Tools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Acquisition of signal using DAQ</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PPG technique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Achievements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peak detection algorithm works with an accuracy of almost 100%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Suggestions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It becomes hard to carry and maintain physical things like ppg and electrodes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83" name="Google Shape;183;p16"/>
          <p:cNvCxnSpPr/>
          <p:nvPr/>
        </p:nvCxnSpPr>
        <p:spPr>
          <a:xfrm flipH="1" rot="10800000">
            <a:off x="44250" y="1318675"/>
            <a:ext cx="9055500" cy="10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Limitations Identified:</a:t>
            </a:r>
            <a:endParaRPr/>
          </a:p>
        </p:txBody>
      </p:sp>
      <p:sp>
        <p:nvSpPr>
          <p:cNvPr id="189" name="Google Shape;189;p1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Although there are many working models are there for drowsiness detection system which consider video implementation.</a:t>
            </a:r>
            <a:endParaRPr/>
          </a:p>
          <a:p>
            <a:pPr indent="-311150" lvl="0" marL="457200" rtl="0" algn="l">
              <a:lnSpc>
                <a:spcPct val="115000"/>
              </a:lnSpc>
              <a:spcBef>
                <a:spcPts val="0"/>
              </a:spcBef>
              <a:spcAft>
                <a:spcPts val="0"/>
              </a:spcAft>
              <a:buSzPts val="1300"/>
              <a:buChar char="●"/>
            </a:pPr>
            <a:r>
              <a:rPr lang="en"/>
              <a:t>We are going to use video implementation in this model.</a:t>
            </a:r>
            <a:endParaRPr/>
          </a:p>
          <a:p>
            <a:pPr indent="-311150" lvl="0" marL="457200" rtl="0" algn="l">
              <a:lnSpc>
                <a:spcPct val="115000"/>
              </a:lnSpc>
              <a:spcBef>
                <a:spcPts val="0"/>
              </a:spcBef>
              <a:spcAft>
                <a:spcPts val="0"/>
              </a:spcAft>
              <a:buSzPts val="1300"/>
              <a:buChar char="●"/>
            </a:pPr>
            <a:r>
              <a:rPr lang="en"/>
              <a:t>There were also such models which made use of physical things like PPG and electrodes for detection which was not easy to carry along with us.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595530" y="1231037"/>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Architecture</a:t>
            </a:r>
            <a:br>
              <a:rPr lang="en"/>
            </a:br>
            <a:endParaRPr/>
          </a:p>
        </p:txBody>
      </p:sp>
      <p:pic>
        <p:nvPicPr>
          <p:cNvPr id="195" name="Google Shape;195;p18"/>
          <p:cNvPicPr preferRelativeResize="0"/>
          <p:nvPr/>
        </p:nvPicPr>
        <p:blipFill rotWithShape="1">
          <a:blip r:embed="rId3">
            <a:alphaModFix/>
          </a:blip>
          <a:srcRect b="0" l="0" r="0" t="0"/>
          <a:stretch/>
        </p:blipFill>
        <p:spPr>
          <a:xfrm>
            <a:off x="1578519" y="1624664"/>
            <a:ext cx="5477510" cy="350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t>MRL eye dataset</a:t>
            </a:r>
            <a:br>
              <a:rPr lang="en" u="sng"/>
            </a:br>
            <a:br>
              <a:rPr lang="en" u="sng"/>
            </a:br>
            <a:endParaRPr u="sng"/>
          </a:p>
        </p:txBody>
      </p:sp>
      <p:sp>
        <p:nvSpPr>
          <p:cNvPr id="201" name="Google Shape;201;p19"/>
          <p:cNvSpPr txBox="1"/>
          <p:nvPr>
            <p:ph idx="1" type="body"/>
          </p:nvPr>
        </p:nvSpPr>
        <p:spPr>
          <a:xfrm>
            <a:off x="729449" y="2330970"/>
            <a:ext cx="7919875" cy="2446463"/>
          </a:xfrm>
          <a:prstGeom prst="rect">
            <a:avLst/>
          </a:prstGeom>
          <a:noFill/>
          <a:ln>
            <a:noFill/>
          </a:ln>
        </p:spPr>
        <p:txBody>
          <a:bodyPr anchorCtr="0" anchor="t" bIns="91425" lIns="91425" spcFirstLastPara="1" rIns="91425" wrap="square" tIns="91425">
            <a:normAutofit fontScale="85000" lnSpcReduction="20000"/>
          </a:bodyPr>
          <a:lstStyle/>
          <a:p>
            <a:pPr indent="-311150" lvl="0" marL="457200" rtl="0" algn="l">
              <a:lnSpc>
                <a:spcPct val="115000"/>
              </a:lnSpc>
              <a:spcBef>
                <a:spcPts val="0"/>
              </a:spcBef>
              <a:spcAft>
                <a:spcPts val="0"/>
              </a:spcAft>
              <a:buSzPct val="117647"/>
              <a:buChar char="●"/>
            </a:pPr>
            <a:r>
              <a:rPr lang="en"/>
              <a:t>In the dataset, they annotated the following properties (the properties are indicated in the following order):</a:t>
            </a:r>
            <a:endParaRPr/>
          </a:p>
          <a:p>
            <a:pPr indent="-311150" lvl="0" marL="457200" rtl="0" algn="l">
              <a:lnSpc>
                <a:spcPct val="115000"/>
              </a:lnSpc>
              <a:spcBef>
                <a:spcPts val="0"/>
              </a:spcBef>
              <a:spcAft>
                <a:spcPts val="0"/>
              </a:spcAft>
              <a:buSzPct val="117647"/>
              <a:buChar char="●"/>
            </a:pPr>
            <a:r>
              <a:rPr lang="en"/>
              <a:t>subject ID; in the dataset, they collected the data of 37 different persons (33 men and 4 women)</a:t>
            </a:r>
            <a:endParaRPr/>
          </a:p>
          <a:p>
            <a:pPr indent="-311150" lvl="0" marL="457200" rtl="0" algn="l">
              <a:lnSpc>
                <a:spcPct val="115000"/>
              </a:lnSpc>
              <a:spcBef>
                <a:spcPts val="0"/>
              </a:spcBef>
              <a:spcAft>
                <a:spcPts val="0"/>
              </a:spcAft>
              <a:buSzPct val="117647"/>
              <a:buChar char="●"/>
            </a:pPr>
            <a:r>
              <a:rPr lang="en"/>
              <a:t>image ID; the dataset consists of 84,898 images</a:t>
            </a:r>
            <a:endParaRPr/>
          </a:p>
          <a:p>
            <a:pPr indent="-311150" lvl="0" marL="457200" rtl="0" algn="l">
              <a:lnSpc>
                <a:spcPct val="115000"/>
              </a:lnSpc>
              <a:spcBef>
                <a:spcPts val="0"/>
              </a:spcBef>
              <a:spcAft>
                <a:spcPts val="0"/>
              </a:spcAft>
              <a:buSzPct val="117647"/>
              <a:buChar char="●"/>
            </a:pPr>
            <a:r>
              <a:rPr lang="en"/>
              <a:t>gender [0 - man, 1 - woman]; the dataset contains the information about gender for each image (man, woman)</a:t>
            </a:r>
            <a:endParaRPr/>
          </a:p>
          <a:p>
            <a:pPr indent="-311150" lvl="0" marL="457200" rtl="0" algn="l">
              <a:lnSpc>
                <a:spcPct val="115000"/>
              </a:lnSpc>
              <a:spcBef>
                <a:spcPts val="0"/>
              </a:spcBef>
              <a:spcAft>
                <a:spcPts val="0"/>
              </a:spcAft>
              <a:buSzPct val="117647"/>
              <a:buChar char="●"/>
            </a:pPr>
            <a:r>
              <a:rPr lang="en"/>
              <a:t>glasses [0 - no, 1 - yes]; the information if the eye image contains glasses is also provided for each image (with and without the glasses)</a:t>
            </a:r>
            <a:endParaRPr/>
          </a:p>
          <a:p>
            <a:pPr indent="-311150" lvl="0" marL="457200" rtl="0" algn="l">
              <a:lnSpc>
                <a:spcPct val="115000"/>
              </a:lnSpc>
              <a:spcBef>
                <a:spcPts val="0"/>
              </a:spcBef>
              <a:spcAft>
                <a:spcPts val="0"/>
              </a:spcAft>
              <a:buSzPct val="117647"/>
              <a:buChar char="●"/>
            </a:pPr>
            <a:r>
              <a:rPr lang="en"/>
              <a:t>eye state [0 - closed, 1 - open]; this property contains the information about two eye states (open, close)</a:t>
            </a:r>
            <a:endParaRPr/>
          </a:p>
          <a:p>
            <a:pPr indent="-311150" lvl="0" marL="457200" rtl="0" algn="l">
              <a:lnSpc>
                <a:spcPct val="115000"/>
              </a:lnSpc>
              <a:spcBef>
                <a:spcPts val="0"/>
              </a:spcBef>
              <a:spcAft>
                <a:spcPts val="0"/>
              </a:spcAft>
              <a:buSzPct val="117647"/>
              <a:buChar char="●"/>
            </a:pPr>
            <a:r>
              <a:rPr lang="en"/>
              <a:t>reflections [0 - none, 1 - small, 2 - big]; we annotated three reflection states based on the size of reflections (none, small, and big reflections)</a:t>
            </a:r>
            <a:endParaRPr/>
          </a:p>
          <a:p>
            <a:pPr indent="-311150" lvl="0" marL="457200" rtl="0" algn="l">
              <a:lnSpc>
                <a:spcPct val="115000"/>
              </a:lnSpc>
              <a:spcBef>
                <a:spcPts val="0"/>
              </a:spcBef>
              <a:spcAft>
                <a:spcPts val="0"/>
              </a:spcAft>
              <a:buSzPct val="117647"/>
              <a:buChar char="●"/>
            </a:pPr>
            <a:r>
              <a:rPr lang="en"/>
              <a:t>lighting conditions [0 - bad, 1 - good]; each image has two states (bad, good) based on the amount of light during capturing the videos</a:t>
            </a:r>
            <a:endParaRPr/>
          </a:p>
          <a:p>
            <a:pPr indent="-311150" lvl="0" marL="457200" rtl="0" algn="l">
              <a:lnSpc>
                <a:spcPct val="115000"/>
              </a:lnSpc>
              <a:spcBef>
                <a:spcPts val="0"/>
              </a:spcBef>
              <a:spcAft>
                <a:spcPts val="0"/>
              </a:spcAft>
              <a:buSzPct val="117647"/>
              <a:buChar char="●"/>
            </a:pPr>
            <a:r>
              <a:rPr lang="en"/>
              <a:t>sensor ID [01 - RealSense, 02 - IDS, 03 - Aptina]; at this moment, the dataset contains the images captured by three different sensors (Intel RealSense RS 300 sensor with 640 x 480 resolution, IDS Imaging sensor with 1280 x 1024 resolution, and Aptina sensor with 752 x 480 resolution)</a:t>
            </a:r>
            <a:endParaRPr/>
          </a:p>
        </p:txBody>
      </p:sp>
      <p:pic>
        <p:nvPicPr>
          <p:cNvPr id="202" name="Google Shape;202;p19"/>
          <p:cNvPicPr preferRelativeResize="0"/>
          <p:nvPr/>
        </p:nvPicPr>
        <p:blipFill rotWithShape="1">
          <a:blip r:embed="rId3">
            <a:alphaModFix/>
          </a:blip>
          <a:srcRect b="0" l="0" r="0" t="0"/>
          <a:stretch/>
        </p:blipFill>
        <p:spPr>
          <a:xfrm>
            <a:off x="5228818" y="425805"/>
            <a:ext cx="2895851" cy="19051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93" name="Google Shape;93;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just">
              <a:lnSpc>
                <a:spcPct val="90000"/>
              </a:lnSpc>
              <a:spcBef>
                <a:spcPts val="1000"/>
              </a:spcBef>
              <a:spcAft>
                <a:spcPts val="0"/>
              </a:spcAft>
              <a:buSzPct val="84415"/>
              <a:buNone/>
            </a:pPr>
            <a:r>
              <a:rPr lang="en" sz="2800">
                <a:solidFill>
                  <a:srgbClr val="000000"/>
                </a:solidFill>
                <a:latin typeface="Arial"/>
                <a:ea typeface="Arial"/>
                <a:cs typeface="Arial"/>
                <a:sym typeface="Arial"/>
              </a:rPr>
              <a:t>•Driver drowsiness detection is a car safety technology which helps prevent accidents caused by the driver getting drowsy.</a:t>
            </a:r>
            <a:endParaRPr sz="2800">
              <a:solidFill>
                <a:srgbClr val="000000"/>
              </a:solidFill>
              <a:latin typeface="Arial"/>
              <a:ea typeface="Arial"/>
              <a:cs typeface="Arial"/>
              <a:sym typeface="Arial"/>
            </a:endParaRPr>
          </a:p>
          <a:p>
            <a:pPr indent="0" lvl="0" marL="0" rtl="0" algn="just">
              <a:lnSpc>
                <a:spcPct val="90000"/>
              </a:lnSpc>
              <a:spcBef>
                <a:spcPts val="1000"/>
              </a:spcBef>
              <a:spcAft>
                <a:spcPts val="0"/>
              </a:spcAft>
              <a:buSzPct val="84415"/>
              <a:buNone/>
            </a:pPr>
            <a:r>
              <a:rPr lang="en" sz="2800">
                <a:solidFill>
                  <a:srgbClr val="000000"/>
                </a:solidFill>
                <a:latin typeface="Arial"/>
                <a:ea typeface="Arial"/>
                <a:cs typeface="Arial"/>
                <a:sym typeface="Arial"/>
              </a:rPr>
              <a:t>• Various studies have suggested that around 20% of all road accidents are fatigue-related, up to 50% on certain roads.</a:t>
            </a:r>
            <a:endParaRPr sz="2800">
              <a:solidFill>
                <a:srgbClr val="000000"/>
              </a:solidFill>
              <a:latin typeface="Arial"/>
              <a:ea typeface="Arial"/>
              <a:cs typeface="Arial"/>
              <a:sym typeface="Arial"/>
            </a:endParaRPr>
          </a:p>
          <a:p>
            <a:pPr indent="0" lvl="0" marL="0" rtl="0" algn="just">
              <a:lnSpc>
                <a:spcPct val="90000"/>
              </a:lnSpc>
              <a:spcBef>
                <a:spcPts val="1000"/>
              </a:spcBef>
              <a:spcAft>
                <a:spcPts val="0"/>
              </a:spcAft>
              <a:buSzPct val="84415"/>
              <a:buNone/>
            </a:pPr>
            <a:r>
              <a:rPr lang="en" sz="2800">
                <a:solidFill>
                  <a:srgbClr val="000000"/>
                </a:solidFill>
                <a:latin typeface="Arial"/>
                <a:ea typeface="Arial"/>
                <a:cs typeface="Arial"/>
                <a:sym typeface="Arial"/>
              </a:rPr>
              <a:t>•Nowadays the driver safety in the car is one of the most wanted system to avoid accidents.</a:t>
            </a:r>
            <a:endParaRPr sz="2800">
              <a:solidFill>
                <a:srgbClr val="000000"/>
              </a:solidFill>
              <a:latin typeface="Arial"/>
              <a:ea typeface="Arial"/>
              <a:cs typeface="Arial"/>
              <a:sym typeface="Arial"/>
            </a:endParaRPr>
          </a:p>
          <a:p>
            <a:pPr indent="0" lvl="0" marL="0" rtl="0" algn="just">
              <a:lnSpc>
                <a:spcPct val="90000"/>
              </a:lnSpc>
              <a:spcBef>
                <a:spcPts val="1000"/>
              </a:spcBef>
              <a:spcAft>
                <a:spcPts val="0"/>
              </a:spcAft>
              <a:buSzPct val="84415"/>
              <a:buNone/>
            </a:pPr>
            <a:r>
              <a:rPr lang="en" sz="2800">
                <a:solidFill>
                  <a:srgbClr val="000000"/>
                </a:solidFill>
                <a:latin typeface="Arial"/>
                <a:ea typeface="Arial"/>
                <a:cs typeface="Arial"/>
                <a:sym typeface="Arial"/>
              </a:rPr>
              <a:t>•Our objective of the project is to ensure the safety system.</a:t>
            </a:r>
            <a:endParaRPr sz="2800">
              <a:solidFill>
                <a:srgbClr val="000000"/>
              </a:solidFill>
              <a:latin typeface="Arial"/>
              <a:ea typeface="Arial"/>
              <a:cs typeface="Arial"/>
              <a:sym typeface="Arial"/>
            </a:endParaRPr>
          </a:p>
          <a:p>
            <a:pPr indent="0" lvl="0" marL="0" rtl="0" algn="just">
              <a:lnSpc>
                <a:spcPct val="90000"/>
              </a:lnSpc>
              <a:spcBef>
                <a:spcPts val="1000"/>
              </a:spcBef>
              <a:spcAft>
                <a:spcPts val="0"/>
              </a:spcAft>
              <a:buSzPct val="84415"/>
              <a:buNone/>
            </a:pPr>
            <a:r>
              <a:rPr lang="en" sz="2800">
                <a:solidFill>
                  <a:srgbClr val="000000"/>
                </a:solidFill>
                <a:latin typeface="Arial"/>
                <a:ea typeface="Arial"/>
                <a:cs typeface="Arial"/>
                <a:sym typeface="Arial"/>
              </a:rPr>
              <a:t>•For enhancing the safety, we are detecting the eye blinks of the driver and estimating the driver status and control the car accordingly.</a:t>
            </a:r>
            <a:endParaRPr sz="2800">
              <a:solidFill>
                <a:srgbClr val="000000"/>
              </a:solidFill>
              <a:latin typeface="Arial"/>
              <a:ea typeface="Arial"/>
              <a:cs typeface="Arial"/>
              <a:sym typeface="Arial"/>
            </a:endParaRPr>
          </a:p>
          <a:p>
            <a:pPr indent="0" lvl="0" marL="0" rtl="0" algn="l">
              <a:lnSpc>
                <a:spcPct val="115000"/>
              </a:lnSpc>
              <a:spcBef>
                <a:spcPts val="0"/>
              </a:spcBef>
              <a:spcAft>
                <a:spcPts val="1200"/>
              </a:spcAft>
              <a:buSzPct val="181818"/>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idx="1" type="body"/>
          </p:nvPr>
        </p:nvSpPr>
        <p:spPr>
          <a:xfrm>
            <a:off x="729450" y="742013"/>
            <a:ext cx="7688700" cy="3597962"/>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208" name="Google Shape;208;p20"/>
          <p:cNvPicPr preferRelativeResize="0"/>
          <p:nvPr/>
        </p:nvPicPr>
        <p:blipFill rotWithShape="1">
          <a:blip r:embed="rId3">
            <a:alphaModFix/>
          </a:blip>
          <a:srcRect b="0" l="0" r="0" t="0"/>
          <a:stretch/>
        </p:blipFill>
        <p:spPr>
          <a:xfrm>
            <a:off x="153649" y="803525"/>
            <a:ext cx="8836702" cy="1202144"/>
          </a:xfrm>
          <a:prstGeom prst="rect">
            <a:avLst/>
          </a:prstGeom>
          <a:noFill/>
          <a:ln>
            <a:noFill/>
          </a:ln>
        </p:spPr>
      </p:pic>
      <p:pic>
        <p:nvPicPr>
          <p:cNvPr id="209" name="Google Shape;209;p20"/>
          <p:cNvPicPr preferRelativeResize="0"/>
          <p:nvPr/>
        </p:nvPicPr>
        <p:blipFill rotWithShape="1">
          <a:blip r:embed="rId4">
            <a:alphaModFix/>
          </a:blip>
          <a:srcRect b="0" l="0" r="0" t="0"/>
          <a:stretch/>
        </p:blipFill>
        <p:spPr>
          <a:xfrm>
            <a:off x="1147183" y="2005669"/>
            <a:ext cx="6452829" cy="22934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idx="1" type="body"/>
          </p:nvPr>
        </p:nvSpPr>
        <p:spPr>
          <a:xfrm>
            <a:off x="729450" y="667062"/>
            <a:ext cx="7688700" cy="3672913"/>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sp>
        <p:nvSpPr>
          <p:cNvPr id="215" name="Google Shape;215;p21"/>
          <p:cNvSpPr txBox="1"/>
          <p:nvPr/>
        </p:nvSpPr>
        <p:spPr>
          <a:xfrm>
            <a:off x="727650" y="735293"/>
            <a:ext cx="7688700" cy="3672913"/>
          </a:xfrm>
          <a:prstGeom prst="rect">
            <a:avLst/>
          </a:prstGeom>
          <a:noFill/>
          <a:ln>
            <a:noFill/>
          </a:ln>
        </p:spPr>
        <p:txBody>
          <a:bodyPr anchorCtr="0" anchor="t" bIns="91425" lIns="91425" spcFirstLastPara="1" rIns="91425" wrap="square" tIns="91425">
            <a:normAutofit/>
          </a:bodyPr>
          <a:lstStyle/>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p:txBody>
      </p:sp>
      <p:pic>
        <p:nvPicPr>
          <p:cNvPr id="216" name="Google Shape;216;p21"/>
          <p:cNvPicPr preferRelativeResize="0"/>
          <p:nvPr/>
        </p:nvPicPr>
        <p:blipFill rotWithShape="1">
          <a:blip r:embed="rId3">
            <a:alphaModFix/>
          </a:blip>
          <a:srcRect b="0" l="0" r="0" t="0"/>
          <a:stretch/>
        </p:blipFill>
        <p:spPr>
          <a:xfrm>
            <a:off x="725850" y="701177"/>
            <a:ext cx="7568233" cy="2429315"/>
          </a:xfrm>
          <a:prstGeom prst="rect">
            <a:avLst/>
          </a:prstGeom>
          <a:noFill/>
          <a:ln>
            <a:noFill/>
          </a:ln>
        </p:spPr>
      </p:pic>
      <p:pic>
        <p:nvPicPr>
          <p:cNvPr id="217" name="Google Shape;217;p21"/>
          <p:cNvPicPr preferRelativeResize="0"/>
          <p:nvPr/>
        </p:nvPicPr>
        <p:blipFill rotWithShape="1">
          <a:blip r:embed="rId4">
            <a:alphaModFix/>
          </a:blip>
          <a:srcRect b="0" l="0" r="0" t="0"/>
          <a:stretch/>
        </p:blipFill>
        <p:spPr>
          <a:xfrm>
            <a:off x="724050" y="3198723"/>
            <a:ext cx="7570033" cy="90191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729450" y="209862"/>
            <a:ext cx="7688700" cy="599607"/>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building</a:t>
            </a:r>
            <a:br>
              <a:rPr lang="en"/>
            </a:br>
            <a:endParaRPr/>
          </a:p>
        </p:txBody>
      </p:sp>
      <p:sp>
        <p:nvSpPr>
          <p:cNvPr id="223" name="Google Shape;223;p22"/>
          <p:cNvSpPr txBox="1"/>
          <p:nvPr>
            <p:ph idx="1" type="body"/>
          </p:nvPr>
        </p:nvSpPr>
        <p:spPr>
          <a:xfrm>
            <a:off x="729450" y="1169232"/>
            <a:ext cx="7688700" cy="3432747"/>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224" name="Google Shape;224;p22"/>
          <p:cNvPicPr preferRelativeResize="0"/>
          <p:nvPr/>
        </p:nvPicPr>
        <p:blipFill rotWithShape="1">
          <a:blip r:embed="rId3">
            <a:alphaModFix/>
          </a:blip>
          <a:srcRect b="0" l="0" r="0" t="0"/>
          <a:stretch/>
        </p:blipFill>
        <p:spPr>
          <a:xfrm>
            <a:off x="725850" y="707007"/>
            <a:ext cx="6850974" cy="1109274"/>
          </a:xfrm>
          <a:prstGeom prst="rect">
            <a:avLst/>
          </a:prstGeom>
          <a:noFill/>
          <a:ln>
            <a:noFill/>
          </a:ln>
        </p:spPr>
      </p:pic>
      <p:pic>
        <p:nvPicPr>
          <p:cNvPr id="225" name="Google Shape;225;p22"/>
          <p:cNvPicPr preferRelativeResize="0"/>
          <p:nvPr/>
        </p:nvPicPr>
        <p:blipFill rotWithShape="1">
          <a:blip r:embed="rId4">
            <a:alphaModFix/>
          </a:blip>
          <a:srcRect b="0" l="0" r="0" t="0"/>
          <a:stretch/>
        </p:blipFill>
        <p:spPr>
          <a:xfrm>
            <a:off x="725850" y="1894978"/>
            <a:ext cx="5593565" cy="1196744"/>
          </a:xfrm>
          <a:prstGeom prst="rect">
            <a:avLst/>
          </a:prstGeom>
          <a:noFill/>
          <a:ln>
            <a:noFill/>
          </a:ln>
        </p:spPr>
      </p:pic>
      <p:pic>
        <p:nvPicPr>
          <p:cNvPr id="226" name="Google Shape;226;p22"/>
          <p:cNvPicPr preferRelativeResize="0"/>
          <p:nvPr/>
        </p:nvPicPr>
        <p:blipFill rotWithShape="1">
          <a:blip r:embed="rId5">
            <a:alphaModFix/>
          </a:blip>
          <a:srcRect b="0" l="0" r="0" t="0"/>
          <a:stretch/>
        </p:blipFill>
        <p:spPr>
          <a:xfrm>
            <a:off x="725850" y="3091722"/>
            <a:ext cx="8146486" cy="20236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729450" y="509666"/>
            <a:ext cx="7688700" cy="779488"/>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training</a:t>
            </a:r>
            <a:br>
              <a:rPr lang="en"/>
            </a:br>
            <a:endParaRPr/>
          </a:p>
        </p:txBody>
      </p:sp>
      <p:sp>
        <p:nvSpPr>
          <p:cNvPr id="232" name="Google Shape;232;p23"/>
          <p:cNvSpPr txBox="1"/>
          <p:nvPr>
            <p:ph idx="1" type="body"/>
          </p:nvPr>
        </p:nvSpPr>
        <p:spPr>
          <a:xfrm>
            <a:off x="729450" y="1289154"/>
            <a:ext cx="7688700" cy="3050821"/>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233" name="Google Shape;233;p23"/>
          <p:cNvPicPr preferRelativeResize="0"/>
          <p:nvPr/>
        </p:nvPicPr>
        <p:blipFill rotWithShape="1">
          <a:blip r:embed="rId3">
            <a:alphaModFix/>
          </a:blip>
          <a:srcRect b="0" l="0" r="0" t="0"/>
          <a:stretch/>
        </p:blipFill>
        <p:spPr>
          <a:xfrm>
            <a:off x="710062" y="1040520"/>
            <a:ext cx="7704488" cy="1341236"/>
          </a:xfrm>
          <a:prstGeom prst="rect">
            <a:avLst/>
          </a:prstGeom>
          <a:noFill/>
          <a:ln>
            <a:noFill/>
          </a:ln>
        </p:spPr>
      </p:pic>
      <p:pic>
        <p:nvPicPr>
          <p:cNvPr id="234" name="Google Shape;234;p23"/>
          <p:cNvPicPr preferRelativeResize="0"/>
          <p:nvPr/>
        </p:nvPicPr>
        <p:blipFill rotWithShape="1">
          <a:blip r:embed="rId4">
            <a:alphaModFix/>
          </a:blip>
          <a:srcRect b="0" l="0" r="0" t="0"/>
          <a:stretch/>
        </p:blipFill>
        <p:spPr>
          <a:xfrm>
            <a:off x="432288" y="2771500"/>
            <a:ext cx="7982262" cy="98093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t/>
            </a:r>
            <a:endParaRPr/>
          </a:p>
        </p:txBody>
      </p:sp>
      <p:sp>
        <p:nvSpPr>
          <p:cNvPr id="240" name="Google Shape;240;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241" name="Google Shape;241;p24"/>
          <p:cNvPicPr preferRelativeResize="0"/>
          <p:nvPr/>
        </p:nvPicPr>
        <p:blipFill rotWithShape="1">
          <a:blip r:embed="rId3">
            <a:alphaModFix/>
          </a:blip>
          <a:srcRect b="0" l="0" r="0" t="0"/>
          <a:stretch/>
        </p:blipFill>
        <p:spPr>
          <a:xfrm>
            <a:off x="0" y="31394"/>
            <a:ext cx="9144000" cy="50807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t/>
            </a:r>
            <a:endParaRPr/>
          </a:p>
        </p:txBody>
      </p:sp>
      <p:sp>
        <p:nvSpPr>
          <p:cNvPr id="247" name="Google Shape;247;p2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248" name="Google Shape;248;p25"/>
          <p:cNvPicPr preferRelativeResize="0"/>
          <p:nvPr/>
        </p:nvPicPr>
        <p:blipFill rotWithShape="1">
          <a:blip r:embed="rId3">
            <a:alphaModFix/>
          </a:blip>
          <a:srcRect b="0" l="0" r="0" t="0"/>
          <a:stretch/>
        </p:blipFill>
        <p:spPr>
          <a:xfrm>
            <a:off x="0" y="69788"/>
            <a:ext cx="9144000" cy="50039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54" name="Google Shape;254;p2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255" name="Google Shape;255;p26"/>
          <p:cNvPicPr preferRelativeResize="0"/>
          <p:nvPr/>
        </p:nvPicPr>
        <p:blipFill rotWithShape="1">
          <a:blip r:embed="rId3">
            <a:alphaModFix/>
          </a:blip>
          <a:srcRect b="0" l="0" r="0" t="0"/>
          <a:stretch/>
        </p:blipFill>
        <p:spPr>
          <a:xfrm>
            <a:off x="0" y="69788"/>
            <a:ext cx="9144000" cy="50039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Description</a:t>
            </a:r>
            <a:endParaRPr/>
          </a:p>
        </p:txBody>
      </p:sp>
      <p:sp>
        <p:nvSpPr>
          <p:cNvPr id="261" name="Google Shape;261;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42900" lvl="0" marL="488950" rtl="0" algn="l">
              <a:lnSpc>
                <a:spcPct val="115000"/>
              </a:lnSpc>
              <a:spcBef>
                <a:spcPts val="0"/>
              </a:spcBef>
              <a:spcAft>
                <a:spcPts val="0"/>
              </a:spcAft>
              <a:buSzPts val="1300"/>
              <a:buFont typeface="Arial"/>
              <a:buAutoNum type="arabicPeriod"/>
            </a:pPr>
            <a:r>
              <a:rPr b="1" lang="en" sz="1600"/>
              <a:t>Importing the dataset:</a:t>
            </a:r>
            <a:endParaRPr/>
          </a:p>
          <a:p>
            <a:pPr indent="0" lvl="0" marL="146050" rtl="0" algn="l">
              <a:lnSpc>
                <a:spcPct val="115000"/>
              </a:lnSpc>
              <a:spcBef>
                <a:spcPts val="0"/>
              </a:spcBef>
              <a:spcAft>
                <a:spcPts val="0"/>
              </a:spcAft>
              <a:buSzPts val="1300"/>
              <a:buNone/>
            </a:pPr>
            <a:r>
              <a:rPr lang="en" sz="1600"/>
              <a:t>	The dataset has been taken from </a:t>
            </a:r>
            <a:endParaRPr sz="1600"/>
          </a:p>
          <a:p>
            <a:pPr indent="0" lvl="0" marL="146050" rtl="0" algn="l">
              <a:lnSpc>
                <a:spcPct val="115000"/>
              </a:lnSpc>
              <a:spcBef>
                <a:spcPts val="0"/>
              </a:spcBef>
              <a:spcAft>
                <a:spcPts val="0"/>
              </a:spcAft>
              <a:buSzPts val="1300"/>
              <a:buNone/>
            </a:pPr>
            <a:r>
              <a:rPr lang="en" sz="1600"/>
              <a:t>	</a:t>
            </a:r>
            <a:r>
              <a:rPr lang="en" sz="1600" u="sng">
                <a:solidFill>
                  <a:schemeClr val="hlink"/>
                </a:solidFill>
                <a:hlinkClick r:id="rId3"/>
              </a:rPr>
              <a:t>http://mrl.cs.vsb.cz/eyedataset</a:t>
            </a:r>
            <a:endParaRPr sz="1600"/>
          </a:p>
          <a:p>
            <a:pPr indent="0" lvl="0" marL="146050" rtl="0" algn="l">
              <a:lnSpc>
                <a:spcPct val="115000"/>
              </a:lnSpc>
              <a:spcBef>
                <a:spcPts val="0"/>
              </a:spcBef>
              <a:spcAft>
                <a:spcPts val="0"/>
              </a:spcAft>
              <a:buSzPts val="1300"/>
              <a:buNone/>
            </a:pPr>
            <a:r>
              <a:t/>
            </a:r>
            <a:endParaRPr sz="1600"/>
          </a:p>
          <a:p>
            <a:pPr indent="-342900" lvl="0" marL="488950" rtl="0" algn="l">
              <a:lnSpc>
                <a:spcPct val="115000"/>
              </a:lnSpc>
              <a:spcBef>
                <a:spcPts val="0"/>
              </a:spcBef>
              <a:spcAft>
                <a:spcPts val="0"/>
              </a:spcAft>
              <a:buSzPts val="1300"/>
              <a:buAutoNum type="arabicPeriod" startAt="2"/>
            </a:pPr>
            <a:r>
              <a:rPr b="1" lang="en" sz="1600"/>
              <a:t>Working with dataset:</a:t>
            </a:r>
            <a:endParaRPr/>
          </a:p>
          <a:p>
            <a:pPr indent="0" lvl="1" marL="603250" rtl="0" algn="l">
              <a:lnSpc>
                <a:spcPct val="115000"/>
              </a:lnSpc>
              <a:spcBef>
                <a:spcPts val="0"/>
              </a:spcBef>
              <a:spcAft>
                <a:spcPts val="0"/>
              </a:spcAft>
              <a:buSzPts val="1100"/>
              <a:buNone/>
            </a:pPr>
            <a:r>
              <a:rPr lang="en" sz="1600"/>
              <a:t>	Visualizing and dividing dataset randomly into validation and training data.</a:t>
            </a:r>
            <a:endParaRPr/>
          </a:p>
          <a:p>
            <a:pPr indent="0" lvl="0" marL="146050" rtl="0" algn="l">
              <a:lnSpc>
                <a:spcPct val="115000"/>
              </a:lnSpc>
              <a:spcBef>
                <a:spcPts val="0"/>
              </a:spcBef>
              <a:spcAft>
                <a:spcPts val="0"/>
              </a:spcAft>
              <a:buSzPts val="13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Description</a:t>
            </a:r>
            <a:endParaRPr/>
          </a:p>
        </p:txBody>
      </p:sp>
      <p:sp>
        <p:nvSpPr>
          <p:cNvPr id="267" name="Google Shape;267;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b="1" lang="en" sz="1600"/>
              <a:t>3. Model Building:</a:t>
            </a:r>
            <a:endParaRPr/>
          </a:p>
          <a:p>
            <a:pPr indent="0" lvl="0" marL="146050" rtl="0" algn="l">
              <a:lnSpc>
                <a:spcPct val="115000"/>
              </a:lnSpc>
              <a:spcBef>
                <a:spcPts val="0"/>
              </a:spcBef>
              <a:spcAft>
                <a:spcPts val="0"/>
              </a:spcAft>
              <a:buSzPts val="1300"/>
              <a:buNone/>
            </a:pPr>
            <a:r>
              <a:rPr lang="en" sz="1600"/>
              <a:t>	Now we will build our model, we start with the initialization of the model and adding different convents layers with ReLu as an activation function etc. to  do learning efficiently. </a:t>
            </a:r>
            <a:endParaRPr/>
          </a:p>
          <a:p>
            <a:pPr indent="0" lvl="0" marL="146050" rtl="0" algn="l">
              <a:lnSpc>
                <a:spcPct val="115000"/>
              </a:lnSpc>
              <a:spcBef>
                <a:spcPts val="0"/>
              </a:spcBef>
              <a:spcAft>
                <a:spcPts val="0"/>
              </a:spcAft>
              <a:buSzPts val="1300"/>
              <a:buNone/>
            </a:pPr>
            <a:r>
              <a:t/>
            </a:r>
            <a:endParaRPr sz="1600"/>
          </a:p>
          <a:p>
            <a:pPr indent="0" lvl="0" marL="146050" rtl="0" algn="l">
              <a:lnSpc>
                <a:spcPct val="115000"/>
              </a:lnSpc>
              <a:spcBef>
                <a:spcPts val="0"/>
              </a:spcBef>
              <a:spcAft>
                <a:spcPts val="0"/>
              </a:spcAft>
              <a:buSzPts val="1300"/>
              <a:buNone/>
            </a:pPr>
            <a:r>
              <a:rPr b="1" lang="en" sz="1600"/>
              <a:t>4.Fitting model with Data:</a:t>
            </a:r>
            <a:endParaRPr/>
          </a:p>
          <a:p>
            <a:pPr indent="0" lvl="0" marL="146050" rtl="0" algn="l">
              <a:lnSpc>
                <a:spcPct val="115000"/>
              </a:lnSpc>
              <a:spcBef>
                <a:spcPts val="0"/>
              </a:spcBef>
              <a:spcAft>
                <a:spcPts val="0"/>
              </a:spcAft>
              <a:buSzPts val="1300"/>
              <a:buNone/>
            </a:pPr>
            <a:r>
              <a:rPr lang="en" sz="1600"/>
              <a:t>	After building the model we will fit the dataset with the model.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	</a:t>
            </a:r>
            <a:endParaRPr/>
          </a:p>
        </p:txBody>
      </p:sp>
      <p:sp>
        <p:nvSpPr>
          <p:cNvPr id="273" name="Google Shape;273;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
              <a:t>[1] [ Ajay Verma, Sergio Cabrera, Allan Mayorga, and Homer Nazeran] “A Robust Algorithm for Derivation of Heart Rate Variability Spectra from ECG and PPG Signals,” in in 29th Southern Biomedical Engineering Conference </a:t>
            </a:r>
            <a:endParaRPr/>
          </a:p>
          <a:p>
            <a:pPr indent="0" lvl="0" marL="146050" rtl="0" algn="l">
              <a:lnSpc>
                <a:spcPct val="115000"/>
              </a:lnSpc>
              <a:spcBef>
                <a:spcPts val="0"/>
              </a:spcBef>
              <a:spcAft>
                <a:spcPts val="0"/>
              </a:spcAft>
              <a:buSzPts val="1300"/>
              <a:buNone/>
            </a:pPr>
            <a:r>
              <a:rPr lang="en"/>
              <a:t>[2] [S. Mohamed Yacin1, M. Manivannan2, and V. Srinivasa Chakravarthy3] “Effect of Gastric Myoelectric Activity on Photoplethysmographic Signals” in International Journal of Recent Trends in Engineering Vol. 2, No. 1, Nov 2009 </a:t>
            </a:r>
            <a:endParaRPr/>
          </a:p>
          <a:p>
            <a:pPr indent="0" lvl="0" marL="146050" rtl="0" algn="l">
              <a:lnSpc>
                <a:spcPct val="115000"/>
              </a:lnSpc>
              <a:spcBef>
                <a:spcPts val="0"/>
              </a:spcBef>
              <a:spcAft>
                <a:spcPts val="0"/>
              </a:spcAft>
              <a:buSzPts val="1300"/>
              <a:buNone/>
            </a:pPr>
            <a:r>
              <a:rPr lang="en"/>
              <a:t>[3] [Vanisree K, Jyothi Singaraju] “Automatic Detection of ECG R-R Interval using Discrete Wavelet Transformation” in International Journal on Computer Science and Engineering (IJCSE)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Abstract:</a:t>
            </a:r>
            <a:endParaRPr/>
          </a:p>
        </p:txBody>
      </p:sp>
      <p:sp>
        <p:nvSpPr>
          <p:cNvPr id="99" name="Google Shape;9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en" sz="1500">
                <a:latin typeface="Arial"/>
                <a:ea typeface="Arial"/>
                <a:cs typeface="Arial"/>
                <a:sym typeface="Arial"/>
              </a:rPr>
              <a:t>The main idea behind this project is to develop a nonintrusive system which can detect fatigue of any human and can issue a timely warning. Drivers who do not take regular breaks when driving long distances run a high risk of becoming drowsy a state which they often fail to recognize early enough</a:t>
            </a:r>
            <a:endParaRPr/>
          </a:p>
          <a:p>
            <a:pPr indent="-311150" lvl="0" marL="457200" rtl="0" algn="l">
              <a:lnSpc>
                <a:spcPct val="115000"/>
              </a:lnSpc>
              <a:spcBef>
                <a:spcPts val="0"/>
              </a:spcBef>
              <a:spcAft>
                <a:spcPts val="0"/>
              </a:spcAft>
              <a:buSzPts val="1300"/>
              <a:buChar char="●"/>
            </a:pPr>
            <a:r>
              <a:rPr lang="en" sz="1600"/>
              <a:t>This system will monitor the driver eyes using a camera and by developing an algorithm we can detect symptoms of driver fatigue early enough to avoid the person from sleeping. So, this project will be helpful in detecting driver fatigue in advance and will give warning output in form of alarm and pop-ups.</a:t>
            </a:r>
            <a:endParaRPr/>
          </a:p>
          <a:p>
            <a:pPr indent="-228600" lvl="0" marL="457200" rtl="0" algn="l">
              <a:lnSpc>
                <a:spcPct val="115000"/>
              </a:lnSpc>
              <a:spcBef>
                <a:spcPts val="0"/>
              </a:spcBef>
              <a:spcAft>
                <a:spcPts val="0"/>
              </a:spcAft>
              <a:buSzPts val="1300"/>
              <a:buNone/>
            </a:pPr>
            <a:r>
              <a:t/>
            </a:r>
            <a:endParaRPr sz="15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279" name="Google Shape;279;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
              <a:t>[5] K. Vengatesan, A. Kumar, V. Karuppuchamy, R. Shaktivel and A. Singhal, "Face Recognition of Identical Twins Based On Support Vector Machine Classifier," 2019 Third International conference on I-SMAC (IoT in Social, Mobile, Analytics and Cloud), Palladam, India, 2019, pp. 577-580, doi: 10.1109/ISMAC47947.2019.9032548.</a:t>
            </a:r>
            <a:endParaRPr/>
          </a:p>
          <a:p>
            <a:pPr indent="0" lvl="0" marL="146050" rtl="0" algn="l">
              <a:lnSpc>
                <a:spcPct val="115000"/>
              </a:lnSpc>
              <a:spcBef>
                <a:spcPts val="0"/>
              </a:spcBef>
              <a:spcAft>
                <a:spcPts val="0"/>
              </a:spcAft>
              <a:buSzPts val="1300"/>
              <a:buNone/>
            </a:pPr>
            <a:r>
              <a:rPr lang="en"/>
              <a:t>[6] P. K. Kavitha and P. V. Saraswathi, "An Efficient Image Retrieval Using Fuzzy Based Clustering," Third International conference on ISMAC (IoT in Social, Mobile, Analytics and Cloud), P alladam, India, 2019, pp. 551-555, doi: 10.1109/ISMAC47947.2019.9032517</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285" name="Google Shape;285;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92500" lnSpcReduction="10000"/>
          </a:bodyPr>
          <a:lstStyle/>
          <a:p>
            <a:pPr indent="0" lvl="0" marL="146050" rtl="0" algn="l">
              <a:lnSpc>
                <a:spcPct val="115000"/>
              </a:lnSpc>
              <a:spcBef>
                <a:spcPts val="0"/>
              </a:spcBef>
              <a:spcAft>
                <a:spcPts val="0"/>
              </a:spcAft>
              <a:buSzPct val="108108"/>
              <a:buNone/>
            </a:pPr>
            <a:r>
              <a:rPr lang="en"/>
              <a:t>[7] I Isabelle Tang and Toby P.Breckon., “Automatic Road Environment Classification,” IEEE Transactions on Intelligent Transportation Systems, vol. 12, no. 2, pp. 476-484, June 2011</a:t>
            </a:r>
            <a:endParaRPr/>
          </a:p>
          <a:p>
            <a:pPr indent="0" lvl="0" marL="146050" rtl="0" algn="l">
              <a:lnSpc>
                <a:spcPct val="115000"/>
              </a:lnSpc>
              <a:spcBef>
                <a:spcPts val="0"/>
              </a:spcBef>
              <a:spcAft>
                <a:spcPts val="0"/>
              </a:spcAft>
              <a:buSzPct val="108108"/>
              <a:buNone/>
            </a:pPr>
            <a:r>
              <a:rPr lang="en"/>
              <a:t>[8] P. Jansen, W. van der Mark, J. C. van den Heuvel, and F. C. A. Groen , “Colour based off-road environment and terrin type classification,” Proceedings of the 8th International IEEE Conference on Intelligent Transportation Systems, pp. 216–221,2005. </a:t>
            </a:r>
            <a:endParaRPr/>
          </a:p>
          <a:p>
            <a:pPr indent="0" lvl="0" marL="146050" rtl="0" algn="l">
              <a:lnSpc>
                <a:spcPct val="115000"/>
              </a:lnSpc>
              <a:spcBef>
                <a:spcPts val="0"/>
              </a:spcBef>
              <a:spcAft>
                <a:spcPts val="0"/>
              </a:spcAft>
              <a:buSzPct val="108108"/>
              <a:buNone/>
            </a:pPr>
            <a:r>
              <a:rPr lang="en"/>
              <a:t>[9] Inho Choi, Seungchul Han, and Daijin Kim, “Eye Detection and Eye Blink Detection using Adaboost Learning and Grouping,” Proceedings of the 20th International Conference on ICCCN, 2012. </a:t>
            </a:r>
            <a:endParaRPr/>
          </a:p>
          <a:p>
            <a:pPr indent="0" lvl="0" marL="146050" rtl="0" algn="l">
              <a:lnSpc>
                <a:spcPct val="115000"/>
              </a:lnSpc>
              <a:spcBef>
                <a:spcPts val="0"/>
              </a:spcBef>
              <a:spcAft>
                <a:spcPts val="0"/>
              </a:spcAft>
              <a:buSzPct val="108108"/>
              <a:buNone/>
            </a:pPr>
            <a:r>
              <a:rPr lang="en"/>
              <a:t>[10] Xue Liu, Xiaoyang Tan, and Songcan Chen, “ Eye Closeness Detection Using Appearance Based Methods,” Intelligent Information Processing, volume 385 of IFIP Advances in Information and Communication Technology, pp. 398-408, 2012.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MOTIVATION</a:t>
            </a:r>
            <a:endParaRPr/>
          </a:p>
        </p:txBody>
      </p:sp>
      <p:sp>
        <p:nvSpPr>
          <p:cNvPr id="105" name="Google Shape;105;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Now-a-days, there is a huge increase in private transportation in this modernized world. </a:t>
            </a:r>
            <a:endParaRPr/>
          </a:p>
          <a:p>
            <a:pPr indent="-311150" lvl="0" marL="457200" rtl="0" algn="l">
              <a:lnSpc>
                <a:spcPct val="115000"/>
              </a:lnSpc>
              <a:spcBef>
                <a:spcPts val="0"/>
              </a:spcBef>
              <a:spcAft>
                <a:spcPts val="0"/>
              </a:spcAft>
              <a:buSzPts val="1300"/>
              <a:buChar char="●"/>
            </a:pPr>
            <a:r>
              <a:rPr lang="en"/>
              <a:t>Driving for long hours and distance can be a tedious task and boring for drivers. </a:t>
            </a:r>
            <a:endParaRPr/>
          </a:p>
          <a:p>
            <a:pPr indent="-311150" lvl="0" marL="457200" rtl="0" algn="l">
              <a:lnSpc>
                <a:spcPct val="115000"/>
              </a:lnSpc>
              <a:spcBef>
                <a:spcPts val="0"/>
              </a:spcBef>
              <a:spcAft>
                <a:spcPts val="0"/>
              </a:spcAft>
              <a:buSzPts val="1300"/>
              <a:buChar char="●"/>
            </a:pPr>
            <a:r>
              <a:rPr lang="en"/>
              <a:t>One of the main causes behind the driver’s lack of alertness is due to the excessive travelling without any sleep or rest. </a:t>
            </a:r>
            <a:endParaRPr/>
          </a:p>
          <a:p>
            <a:pPr indent="-311150" lvl="0" marL="457200" rtl="0" algn="l">
              <a:lnSpc>
                <a:spcPct val="115000"/>
              </a:lnSpc>
              <a:spcBef>
                <a:spcPts val="0"/>
              </a:spcBef>
              <a:spcAft>
                <a:spcPts val="0"/>
              </a:spcAft>
              <a:buSzPts val="1300"/>
              <a:buChar char="●"/>
            </a:pPr>
            <a:r>
              <a:rPr lang="en"/>
              <a:t>Tired driver can tend to get drowsy while driving.</a:t>
            </a:r>
            <a:endParaRPr/>
          </a:p>
          <a:p>
            <a:pPr indent="-311150" lvl="0" marL="457200" rtl="0" algn="l">
              <a:lnSpc>
                <a:spcPct val="115000"/>
              </a:lnSpc>
              <a:spcBef>
                <a:spcPts val="0"/>
              </a:spcBef>
              <a:spcAft>
                <a:spcPts val="0"/>
              </a:spcAft>
              <a:buSzPts val="1300"/>
              <a:buChar char="●"/>
            </a:pPr>
            <a:r>
              <a:rPr lang="en"/>
              <a:t>In every fraction of a second, drowsiness can turn into dangerous and life- threatening accidents that may even lead to death. </a:t>
            </a:r>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PURPOSE</a:t>
            </a:r>
            <a:endParaRPr/>
          </a:p>
        </p:txBody>
      </p:sp>
      <p:sp>
        <p:nvSpPr>
          <p:cNvPr id="111" name="Google Shape;111;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To prevent those types of incidents, it is vital to monitor the driver’s alertness level continuously.</a:t>
            </a:r>
            <a:endParaRPr/>
          </a:p>
          <a:p>
            <a:pPr indent="-311150" lvl="0" marL="457200" rtl="0" algn="l">
              <a:lnSpc>
                <a:spcPct val="115000"/>
              </a:lnSpc>
              <a:spcBef>
                <a:spcPts val="0"/>
              </a:spcBef>
              <a:spcAft>
                <a:spcPts val="0"/>
              </a:spcAft>
              <a:buSzPts val="1300"/>
              <a:buChar char="●"/>
            </a:pPr>
            <a:r>
              <a:rPr lang="en"/>
              <a:t> If the machine detects drowsiness, the driver should be alerted. Through this system, we can reduce accidents and save lives of a lot of people.</a:t>
            </a:r>
            <a:endParaRPr/>
          </a:p>
          <a:p>
            <a:pPr indent="-311150" lvl="0" marL="457200" rtl="0" algn="l">
              <a:lnSpc>
                <a:spcPct val="115000"/>
              </a:lnSpc>
              <a:spcBef>
                <a:spcPts val="0"/>
              </a:spcBef>
              <a:spcAft>
                <a:spcPts val="0"/>
              </a:spcAft>
              <a:buSzPts val="1300"/>
              <a:buChar char="●"/>
            </a:pPr>
            <a:r>
              <a:rPr lang="en"/>
              <a:t>This system will monitor the driver’s eyes using a camera and by developing an algorithm we can detect symptoms of driver fatigue early enough to avoid the person from sleeping. </a:t>
            </a:r>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PROPOSED METHODOLOGY:</a:t>
            </a:r>
            <a:endParaRPr/>
          </a:p>
        </p:txBody>
      </p:sp>
      <p:sp>
        <p:nvSpPr>
          <p:cNvPr id="117" name="Google Shape;117;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In the project, the main focus will be based on:</a:t>
            </a:r>
            <a:endParaRPr/>
          </a:p>
          <a:p>
            <a:pPr indent="-311150" lvl="0" marL="457200" rtl="0" algn="l">
              <a:lnSpc>
                <a:spcPct val="115000"/>
              </a:lnSpc>
              <a:spcBef>
                <a:spcPts val="0"/>
              </a:spcBef>
              <a:spcAft>
                <a:spcPts val="0"/>
              </a:spcAft>
              <a:buSzPts val="1300"/>
              <a:buChar char="●"/>
            </a:pPr>
            <a:r>
              <a:rPr lang="en"/>
              <a:t>Concept of drowsiness detection system.</a:t>
            </a:r>
            <a:endParaRPr/>
          </a:p>
          <a:p>
            <a:pPr indent="-311150" lvl="0" marL="457200" rtl="0" algn="l">
              <a:lnSpc>
                <a:spcPct val="115000"/>
              </a:lnSpc>
              <a:spcBef>
                <a:spcPts val="0"/>
              </a:spcBef>
              <a:spcAft>
                <a:spcPts val="0"/>
              </a:spcAft>
              <a:buSzPts val="1300"/>
              <a:buChar char="●"/>
            </a:pPr>
            <a:r>
              <a:rPr lang="en"/>
              <a:t>Determine drowsiness from these parameters: a)eye open . b) Eye Close.</a:t>
            </a:r>
            <a:endParaRPr/>
          </a:p>
          <a:p>
            <a:pPr indent="-311150" lvl="0" marL="457200" rtl="0" algn="l">
              <a:lnSpc>
                <a:spcPct val="115000"/>
              </a:lnSpc>
              <a:spcBef>
                <a:spcPts val="0"/>
              </a:spcBef>
              <a:spcAft>
                <a:spcPts val="0"/>
              </a:spcAft>
              <a:buSzPts val="1300"/>
              <a:buChar char="●"/>
            </a:pPr>
            <a:r>
              <a:rPr lang="en"/>
              <a:t>This will increase the accuracy of drowsiness detection, leading to better assessment of attentiveness of drivers while driving.</a:t>
            </a:r>
            <a:endParaRPr/>
          </a:p>
          <a:p>
            <a:pPr indent="-311150" lvl="0" marL="457200" rtl="0" algn="l">
              <a:lnSpc>
                <a:spcPct val="115000"/>
              </a:lnSpc>
              <a:spcBef>
                <a:spcPts val="0"/>
              </a:spcBef>
              <a:spcAft>
                <a:spcPts val="0"/>
              </a:spcAft>
              <a:buSzPts val="1300"/>
              <a:buChar char="●"/>
            </a:pPr>
            <a:r>
              <a:rPr lang="en"/>
              <a:t>We will use transfer learning for this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idx="4294967295" type="title"/>
          </p:nvPr>
        </p:nvSpPr>
        <p:spPr>
          <a:xfrm>
            <a:off x="727650" y="3161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Literature Survey:</a:t>
            </a:r>
            <a:endParaRPr/>
          </a:p>
        </p:txBody>
      </p:sp>
      <p:graphicFrame>
        <p:nvGraphicFramePr>
          <p:cNvPr id="123" name="Google Shape;123;p7"/>
          <p:cNvGraphicFramePr/>
          <p:nvPr/>
        </p:nvGraphicFramePr>
        <p:xfrm>
          <a:off x="-12" y="953475"/>
          <a:ext cx="3000000" cy="3000000"/>
        </p:xfrm>
        <a:graphic>
          <a:graphicData uri="http://schemas.openxmlformats.org/drawingml/2006/table">
            <a:tbl>
              <a:tblPr>
                <a:noFill/>
                <a:tableStyleId>{DD40899C-04D5-40EF-B4EE-108D97EF7E88}</a:tableStyleId>
              </a:tblPr>
              <a:tblGrid>
                <a:gridCol w="1225725"/>
                <a:gridCol w="1778275"/>
                <a:gridCol w="682625"/>
                <a:gridCol w="1668900"/>
                <a:gridCol w="1019500"/>
                <a:gridCol w="1507050"/>
                <a:gridCol w="1261925"/>
              </a:tblGrid>
              <a:tr h="604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Tools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Achievements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Suggestions</a:t>
                      </a:r>
                      <a:endParaRPr sz="1400" u="none" cap="none" strike="noStrike"/>
                    </a:p>
                  </a:txBody>
                  <a:tcPr marT="91425" marB="91425" marR="91425" marL="91425"/>
                </a:tc>
              </a:tr>
              <a:tr h="3596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 Real-time Driving Drowsiness Detection Algorithm With Individual Differences Consideration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This paper proposes a real-time driving drowsiness detection algorithm that considers the individual differences of driver. A deep cascaded convolutional neural network was constructed to detect the face region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Dlib toolkit - for detecting the face region.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CNN,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SVM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Achieved accuracy of 84%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Input was taken in such a way that almost all cases were taken during day time i.e when driver was not drowsy.</a:t>
                      </a:r>
                      <a:endParaRPr sz="14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idx="4294967295" type="title"/>
          </p:nvPr>
        </p:nvSpPr>
        <p:spPr>
          <a:xfrm>
            <a:off x="727650" y="3161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Literature Survey:</a:t>
            </a:r>
            <a:endParaRPr/>
          </a:p>
        </p:txBody>
      </p:sp>
      <p:graphicFrame>
        <p:nvGraphicFramePr>
          <p:cNvPr id="129" name="Google Shape;129;p8"/>
          <p:cNvGraphicFramePr/>
          <p:nvPr/>
        </p:nvGraphicFramePr>
        <p:xfrm>
          <a:off x="-12" y="953475"/>
          <a:ext cx="3000000" cy="3000000"/>
        </p:xfrm>
        <a:graphic>
          <a:graphicData uri="http://schemas.openxmlformats.org/drawingml/2006/table">
            <a:tbl>
              <a:tblPr>
                <a:noFill/>
                <a:tableStyleId>{DD40899C-04D5-40EF-B4EE-108D97EF7E88}</a:tableStyleId>
              </a:tblPr>
              <a:tblGrid>
                <a:gridCol w="1306300"/>
                <a:gridCol w="1306300"/>
                <a:gridCol w="993450"/>
                <a:gridCol w="1749475"/>
                <a:gridCol w="1019500"/>
                <a:gridCol w="1507050"/>
                <a:gridCol w="1261950"/>
              </a:tblGrid>
              <a:tr h="728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Tools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Achievements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Suggestions</a:t>
                      </a:r>
                      <a:endParaRPr sz="1400" u="none" cap="none" strike="noStrike"/>
                    </a:p>
                  </a:txBody>
                  <a:tcPr marT="91425" marB="91425" marR="91425" marL="91425"/>
                </a:tc>
              </a:tr>
              <a:tr h="2103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Driver Drowsiness Detection Using Face Expression Recognition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2011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Used sensors to detect the drivers drowsiness.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capacitive sensors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Accuracy achieved may be high</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Involves lot of hardware components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Also it is very uncomfortable for the drivers.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9"/>
          <p:cNvGraphicFramePr/>
          <p:nvPr/>
        </p:nvGraphicFramePr>
        <p:xfrm>
          <a:off x="-12" y="953475"/>
          <a:ext cx="3000000" cy="3000000"/>
        </p:xfrm>
        <a:graphic>
          <a:graphicData uri="http://schemas.openxmlformats.org/drawingml/2006/table">
            <a:tbl>
              <a:tblPr>
                <a:noFill/>
                <a:tableStyleId>{DD40899C-04D5-40EF-B4EE-108D97EF7E88}</a:tableStyleId>
              </a:tblPr>
              <a:tblGrid>
                <a:gridCol w="1306300"/>
                <a:gridCol w="1306300"/>
                <a:gridCol w="993450"/>
                <a:gridCol w="1749475"/>
                <a:gridCol w="1019500"/>
                <a:gridCol w="1507050"/>
                <a:gridCol w="1261925"/>
              </a:tblGrid>
              <a:tr h="728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Methodology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Tools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Achievements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Limitations/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Suggestions</a:t>
                      </a:r>
                      <a:endParaRPr sz="1400" u="none" cap="none" strike="noStrike"/>
                    </a:p>
                  </a:txBody>
                  <a:tcPr marT="91425" marB="91425" marR="91425" marL="91425"/>
                </a:tc>
              </a:tr>
              <a:tr h="2103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Driver Drowsiness Detection Using Condition-Adaptive Representation Learning Framework</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2018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Representation learning, adaptive learning, convolutional neural network</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Keras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Accuracy is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76%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Accuracy is low.</a:t>
                      </a:r>
                      <a:endParaRPr sz="1400" u="none" cap="none" strike="noStrike"/>
                    </a:p>
                  </a:txBody>
                  <a:tcPr marT="91425" marB="91425" marR="91425" marL="91425"/>
                </a:tc>
              </a:tr>
            </a:tbl>
          </a:graphicData>
        </a:graphic>
      </p:graphicFrame>
      <p:sp>
        <p:nvSpPr>
          <p:cNvPr id="135" name="Google Shape;135;p9"/>
          <p:cNvSpPr txBox="1"/>
          <p:nvPr/>
        </p:nvSpPr>
        <p:spPr>
          <a:xfrm>
            <a:off x="490800" y="111825"/>
            <a:ext cx="8162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chemeClr val="dk2"/>
                </a:solidFill>
                <a:latin typeface="Raleway"/>
                <a:ea typeface="Raleway"/>
                <a:cs typeface="Raleway"/>
                <a:sym typeface="Raleway"/>
              </a:rPr>
              <a:t>Literature Survey:</a:t>
            </a:r>
            <a:endParaRPr b="1" i="0" sz="2800" u="none" cap="none" strike="noStrike">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Alankrit</dc:creator>
</cp:coreProperties>
</file>