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44"/>
    <p:sldId id="257" r:id="rId45"/>
    <p:sldId id="258" r:id="rId46"/>
    <p:sldId id="259" r:id="rId47"/>
    <p:sldId id="260" r:id="rId48"/>
    <p:sldId id="261" r:id="rId49"/>
    <p:sldId id="262" r:id="rId50"/>
    <p:sldId id="263" r:id="rId51"/>
    <p:sldId id="264" r:id="rId52"/>
    <p:sldId id="265" r:id="rId53"/>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Karnchang" charset="1" panose="00000000000000000000"/>
      <p:regular r:id="rId10"/>
    </p:embeddedFont>
    <p:embeddedFont>
      <p:font typeface="Karnchang Bold" charset="1" panose="00000000000000000000"/>
      <p:regular r:id="rId11"/>
    </p:embeddedFont>
    <p:embeddedFont>
      <p:font typeface="Karnchang Italics" charset="1" panose="00000000000000000000"/>
      <p:regular r:id="rId12"/>
    </p:embeddedFont>
    <p:embeddedFont>
      <p:font typeface="Karnchang Bold Italics" charset="1" panose="00000000000000000000"/>
      <p:regular r:id="rId13"/>
    </p:embeddedFont>
    <p:embeddedFont>
      <p:font typeface="Karnchang Thin" charset="1" panose="00000000000000000000"/>
      <p:regular r:id="rId14"/>
    </p:embeddedFont>
    <p:embeddedFont>
      <p:font typeface="Karnchang Thin Italics" charset="1" panose="00000000000000000000"/>
      <p:regular r:id="rId15"/>
    </p:embeddedFont>
    <p:embeddedFont>
      <p:font typeface="Karnchang Light" charset="1" panose="00000000000000000000"/>
      <p:regular r:id="rId16"/>
    </p:embeddedFont>
    <p:embeddedFont>
      <p:font typeface="Karnchang Light Italics" charset="1" panose="00000000000000000000"/>
      <p:regular r:id="rId17"/>
    </p:embeddedFont>
    <p:embeddedFont>
      <p:font typeface="Karnchang Medium" charset="1" panose="00000000000000000000"/>
      <p:regular r:id="rId18"/>
    </p:embeddedFont>
    <p:embeddedFont>
      <p:font typeface="Karnchang Medium Italics" charset="1" panose="00000000000000000000"/>
      <p:regular r:id="rId19"/>
    </p:embeddedFont>
    <p:embeddedFont>
      <p:font typeface="Karnchang Semi-Bold" charset="1" panose="00000000000000000000"/>
      <p:regular r:id="rId20"/>
    </p:embeddedFont>
    <p:embeddedFont>
      <p:font typeface="Karnchang Semi-Bold Italics" charset="1" panose="00000000000000000000"/>
      <p:regular r:id="rId21"/>
    </p:embeddedFont>
    <p:embeddedFont>
      <p:font typeface="Karnchang Ultra-Bold" charset="1" panose="00000000000000000000"/>
      <p:regular r:id="rId22"/>
    </p:embeddedFont>
    <p:embeddedFont>
      <p:font typeface="Karnchang Ultra-Bold Italics" charset="1" panose="00000000000000000000"/>
      <p:regular r:id="rId23"/>
    </p:embeddedFont>
    <p:embeddedFont>
      <p:font typeface="Karnchang Heavy" charset="1" panose="00000000000000000000"/>
      <p:regular r:id="rId24"/>
    </p:embeddedFont>
    <p:embeddedFont>
      <p:font typeface="Karnchang Heavy Italics" charset="1" panose="00000000000000000000"/>
      <p:regular r:id="rId25"/>
    </p:embeddedFont>
    <p:embeddedFont>
      <p:font typeface="Montserrat" charset="1" panose="00000500000000000000"/>
      <p:regular r:id="rId26"/>
    </p:embeddedFont>
    <p:embeddedFont>
      <p:font typeface="Montserrat Bold" charset="1" panose="00000800000000000000"/>
      <p:regular r:id="rId27"/>
    </p:embeddedFont>
    <p:embeddedFont>
      <p:font typeface="Montserrat Italics" charset="1" panose="00000500000000000000"/>
      <p:regular r:id="rId28"/>
    </p:embeddedFont>
    <p:embeddedFont>
      <p:font typeface="Montserrat Bold Italics" charset="1" panose="00000800000000000000"/>
      <p:regular r:id="rId29"/>
    </p:embeddedFont>
    <p:embeddedFont>
      <p:font typeface="Montserrat Thin" charset="1" panose="00000300000000000000"/>
      <p:regular r:id="rId30"/>
    </p:embeddedFont>
    <p:embeddedFont>
      <p:font typeface="Montserrat Thin Italics" charset="1" panose="00000300000000000000"/>
      <p:regular r:id="rId31"/>
    </p:embeddedFont>
    <p:embeddedFont>
      <p:font typeface="Montserrat Extra-Light" charset="1" panose="00000300000000000000"/>
      <p:regular r:id="rId32"/>
    </p:embeddedFont>
    <p:embeddedFont>
      <p:font typeface="Montserrat Extra-Light Italics" charset="1" panose="00000300000000000000"/>
      <p:regular r:id="rId33"/>
    </p:embeddedFont>
    <p:embeddedFont>
      <p:font typeface="Montserrat Light" charset="1" panose="00000400000000000000"/>
      <p:regular r:id="rId34"/>
    </p:embeddedFont>
    <p:embeddedFont>
      <p:font typeface="Montserrat Light Italics" charset="1" panose="00000400000000000000"/>
      <p:regular r:id="rId35"/>
    </p:embeddedFont>
    <p:embeddedFont>
      <p:font typeface="Montserrat Medium" charset="1" panose="00000600000000000000"/>
      <p:regular r:id="rId36"/>
    </p:embeddedFont>
    <p:embeddedFont>
      <p:font typeface="Montserrat Medium Italics" charset="1" panose="00000600000000000000"/>
      <p:regular r:id="rId37"/>
    </p:embeddedFont>
    <p:embeddedFont>
      <p:font typeface="Montserrat Semi-Bold" charset="1" panose="00000700000000000000"/>
      <p:regular r:id="rId38"/>
    </p:embeddedFont>
    <p:embeddedFont>
      <p:font typeface="Montserrat Semi-Bold Italics" charset="1" panose="00000700000000000000"/>
      <p:regular r:id="rId39"/>
    </p:embeddedFont>
    <p:embeddedFont>
      <p:font typeface="Montserrat Ultra-Bold" charset="1" panose="00000900000000000000"/>
      <p:regular r:id="rId40"/>
    </p:embeddedFont>
    <p:embeddedFont>
      <p:font typeface="Montserrat Ultra-Bold Italics" charset="1" panose="00000900000000000000"/>
      <p:regular r:id="rId41"/>
    </p:embeddedFont>
    <p:embeddedFont>
      <p:font typeface="Montserrat Heavy" charset="1" panose="00000A00000000000000"/>
      <p:regular r:id="rId42"/>
    </p:embeddedFont>
    <p:embeddedFont>
      <p:font typeface="Montserrat Heavy Italics" charset="1" panose="00000A00000000000000"/>
      <p:regular r:id="rId4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38" Target="fonts/font38.fntdata" Type="http://schemas.openxmlformats.org/officeDocument/2006/relationships/font"/><Relationship Id="rId39" Target="fonts/font39.fntdata" Type="http://schemas.openxmlformats.org/officeDocument/2006/relationships/font"/><Relationship Id="rId4" Target="theme/theme1.xml" Type="http://schemas.openxmlformats.org/officeDocument/2006/relationships/theme"/><Relationship Id="rId40" Target="fonts/font40.fntdata" Type="http://schemas.openxmlformats.org/officeDocument/2006/relationships/font"/><Relationship Id="rId41" Target="fonts/font41.fntdata" Type="http://schemas.openxmlformats.org/officeDocument/2006/relationships/font"/><Relationship Id="rId42" Target="fonts/font42.fntdata" Type="http://schemas.openxmlformats.org/officeDocument/2006/relationships/font"/><Relationship Id="rId43" Target="fonts/font43.fntdata" Type="http://schemas.openxmlformats.org/officeDocument/2006/relationships/font"/><Relationship Id="rId44" Target="slides/slide1.xml" Type="http://schemas.openxmlformats.org/officeDocument/2006/relationships/slide"/><Relationship Id="rId45" Target="slides/slide2.xml" Type="http://schemas.openxmlformats.org/officeDocument/2006/relationships/slide"/><Relationship Id="rId46" Target="slides/slide3.xml" Type="http://schemas.openxmlformats.org/officeDocument/2006/relationships/slide"/><Relationship Id="rId47" Target="slides/slide4.xml" Type="http://schemas.openxmlformats.org/officeDocument/2006/relationships/slide"/><Relationship Id="rId48" Target="slides/slide5.xml" Type="http://schemas.openxmlformats.org/officeDocument/2006/relationships/slide"/><Relationship Id="rId49" Target="slides/slide6.xml" Type="http://schemas.openxmlformats.org/officeDocument/2006/relationships/slide"/><Relationship Id="rId5" Target="tableStyles.xml" Type="http://schemas.openxmlformats.org/officeDocument/2006/relationships/tableStyles"/><Relationship Id="rId50" Target="slides/slide7.xml" Type="http://schemas.openxmlformats.org/officeDocument/2006/relationships/slide"/><Relationship Id="rId51" Target="slides/slide8.xml" Type="http://schemas.openxmlformats.org/officeDocument/2006/relationships/slide"/><Relationship Id="rId52" Target="slides/slide9.xml" Type="http://schemas.openxmlformats.org/officeDocument/2006/relationships/slide"/><Relationship Id="rId53" Target="slides/slide10.xml" Type="http://schemas.openxmlformats.org/officeDocument/2006/relationships/slide"/><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7.png" Type="http://schemas.openxmlformats.org/officeDocument/2006/relationships/image"/><Relationship Id="rId5" Target="../media/image8.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E6EAEF"/>
        </a:solidFill>
      </p:bgPr>
    </p:bg>
    <p:spTree>
      <p:nvGrpSpPr>
        <p:cNvPr id="1" name=""/>
        <p:cNvGrpSpPr/>
        <p:nvPr/>
      </p:nvGrpSpPr>
      <p:grpSpPr>
        <a:xfrm>
          <a:off x="0" y="0"/>
          <a:ext cx="0" cy="0"/>
          <a:chOff x="0" y="0"/>
          <a:chExt cx="0" cy="0"/>
        </a:xfrm>
      </p:grpSpPr>
      <p:sp>
        <p:nvSpPr>
          <p:cNvPr name="TextBox 2" id="2"/>
          <p:cNvSpPr txBox="true"/>
          <p:nvPr/>
        </p:nvSpPr>
        <p:spPr>
          <a:xfrm rot="0">
            <a:off x="1028700" y="485775"/>
            <a:ext cx="8951437" cy="1758949"/>
          </a:xfrm>
          <a:prstGeom prst="rect">
            <a:avLst/>
          </a:prstGeom>
        </p:spPr>
        <p:txBody>
          <a:bodyPr anchor="t" rtlCol="false" tIns="0" lIns="0" bIns="0" rIns="0">
            <a:spAutoFit/>
          </a:bodyPr>
          <a:lstStyle/>
          <a:p>
            <a:pPr>
              <a:lnSpc>
                <a:spcPts val="11200"/>
              </a:lnSpc>
            </a:pPr>
            <a:r>
              <a:rPr lang="en-US" sz="8000">
                <a:solidFill>
                  <a:srgbClr val="000000"/>
                </a:solidFill>
                <a:latin typeface="Karnchang"/>
              </a:rPr>
              <a:t>Tugas-2 </a:t>
            </a:r>
          </a:p>
        </p:txBody>
      </p:sp>
      <p:sp>
        <p:nvSpPr>
          <p:cNvPr name="TextBox 3" id="3"/>
          <p:cNvSpPr txBox="true"/>
          <p:nvPr/>
        </p:nvSpPr>
        <p:spPr>
          <a:xfrm rot="0">
            <a:off x="1028700" y="2035174"/>
            <a:ext cx="9725747" cy="3986967"/>
          </a:xfrm>
          <a:prstGeom prst="rect">
            <a:avLst/>
          </a:prstGeom>
        </p:spPr>
        <p:txBody>
          <a:bodyPr anchor="t" rtlCol="false" tIns="0" lIns="0" bIns="0" rIns="0">
            <a:spAutoFit/>
          </a:bodyPr>
          <a:lstStyle/>
          <a:p>
            <a:pPr>
              <a:lnSpc>
                <a:spcPts val="9014"/>
              </a:lnSpc>
            </a:pPr>
            <a:r>
              <a:rPr lang="en-US" sz="9797">
                <a:solidFill>
                  <a:srgbClr val="000000"/>
                </a:solidFill>
                <a:latin typeface="Karnchang Bold"/>
              </a:rPr>
              <a:t>IMPLEMENTASI JARINGAN SARAF TIRUAN</a:t>
            </a:r>
          </a:p>
        </p:txBody>
      </p:sp>
      <p:sp>
        <p:nvSpPr>
          <p:cNvPr name="TextBox 4" id="4"/>
          <p:cNvSpPr txBox="true"/>
          <p:nvPr/>
        </p:nvSpPr>
        <p:spPr>
          <a:xfrm rot="0">
            <a:off x="1028700" y="8518617"/>
            <a:ext cx="7644346" cy="666750"/>
          </a:xfrm>
          <a:prstGeom prst="rect">
            <a:avLst/>
          </a:prstGeom>
        </p:spPr>
        <p:txBody>
          <a:bodyPr anchor="t" rtlCol="false" tIns="0" lIns="0" bIns="0" rIns="0">
            <a:spAutoFit/>
          </a:bodyPr>
          <a:lstStyle/>
          <a:p>
            <a:pPr>
              <a:lnSpc>
                <a:spcPts val="4200"/>
              </a:lnSpc>
            </a:pPr>
            <a:r>
              <a:rPr lang="en-US" sz="3000">
                <a:solidFill>
                  <a:srgbClr val="000000"/>
                </a:solidFill>
                <a:latin typeface="Karnchang"/>
              </a:rPr>
              <a:t>Aditya Rizki Ramadhan | 2108107010002</a:t>
            </a:r>
          </a:p>
        </p:txBody>
      </p:sp>
      <p:sp>
        <p:nvSpPr>
          <p:cNvPr name="TextBox 5" id="5"/>
          <p:cNvSpPr txBox="true"/>
          <p:nvPr/>
        </p:nvSpPr>
        <p:spPr>
          <a:xfrm rot="0">
            <a:off x="1028700" y="5630956"/>
            <a:ext cx="7093082" cy="869950"/>
          </a:xfrm>
          <a:prstGeom prst="rect">
            <a:avLst/>
          </a:prstGeom>
        </p:spPr>
        <p:txBody>
          <a:bodyPr anchor="t" rtlCol="false" tIns="0" lIns="0" bIns="0" rIns="0">
            <a:spAutoFit/>
          </a:bodyPr>
          <a:lstStyle/>
          <a:p>
            <a:pPr>
              <a:lnSpc>
                <a:spcPts val="5599"/>
              </a:lnSpc>
            </a:pPr>
            <a:r>
              <a:rPr lang="en-US" sz="3999">
                <a:solidFill>
                  <a:srgbClr val="000000"/>
                </a:solidFill>
                <a:latin typeface="Karnchang Bold"/>
              </a:rPr>
              <a:t>INF311-Kecerdasan Artifisial</a:t>
            </a:r>
          </a:p>
        </p:txBody>
      </p:sp>
      <p:grpSp>
        <p:nvGrpSpPr>
          <p:cNvPr name="Group 6" id="6"/>
          <p:cNvGrpSpPr/>
          <p:nvPr/>
        </p:nvGrpSpPr>
        <p:grpSpPr>
          <a:xfrm rot="0">
            <a:off x="10754447" y="-3093732"/>
            <a:ext cx="18901247" cy="17982775"/>
            <a:chOff x="0" y="0"/>
            <a:chExt cx="25201662" cy="23977033"/>
          </a:xfrm>
        </p:grpSpPr>
        <p:grpSp>
          <p:nvGrpSpPr>
            <p:cNvPr name="Group 7" id="7"/>
            <p:cNvGrpSpPr/>
            <p:nvPr/>
          </p:nvGrpSpPr>
          <p:grpSpPr>
            <a:xfrm rot="2252144">
              <a:off x="2887185" y="2861146"/>
              <a:ext cx="14259267" cy="14323066"/>
              <a:chOff x="0" y="0"/>
              <a:chExt cx="2816645" cy="2829248"/>
            </a:xfrm>
          </p:grpSpPr>
          <p:sp>
            <p:nvSpPr>
              <p:cNvPr name="Freeform 8" id="8"/>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9" id="9"/>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2252144">
              <a:off x="4620058" y="6213209"/>
              <a:ext cx="14259267" cy="14323066"/>
              <a:chOff x="0" y="0"/>
              <a:chExt cx="2816645" cy="2829248"/>
            </a:xfrm>
          </p:grpSpPr>
          <p:sp>
            <p:nvSpPr>
              <p:cNvPr name="Freeform 11" id="11"/>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2" id="12"/>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3" id="13"/>
            <p:cNvGrpSpPr/>
            <p:nvPr/>
          </p:nvGrpSpPr>
          <p:grpSpPr>
            <a:xfrm rot="2252144">
              <a:off x="8055210" y="6792821"/>
              <a:ext cx="14259267" cy="14323066"/>
              <a:chOff x="0" y="0"/>
              <a:chExt cx="2816645" cy="2829248"/>
            </a:xfrm>
          </p:grpSpPr>
          <p:sp>
            <p:nvSpPr>
              <p:cNvPr name="Freeform 14" id="14"/>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5" id="15"/>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Tree>
  </p:cSld>
  <p:clrMapOvr>
    <a:masterClrMapping/>
  </p:clrMapOvr>
</p:sld>
</file>

<file path=ppt/slides/slide10.xml><?xml version="1.0" encoding="utf-8"?>
<p:sld xmlns:p="http://schemas.openxmlformats.org/presentationml/2006/main" xmlns:a="http://schemas.openxmlformats.org/drawingml/2006/main">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9559999">
            <a:off x="-6690254" y="3123721"/>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38117">
            <a:off x="14860579" y="-2339974"/>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
        <p:nvSpPr>
          <p:cNvPr name="TextBox 25" id="25"/>
          <p:cNvSpPr txBox="true"/>
          <p:nvPr/>
        </p:nvSpPr>
        <p:spPr>
          <a:xfrm rot="0">
            <a:off x="2032038" y="2811643"/>
            <a:ext cx="14223925" cy="2600279"/>
          </a:xfrm>
          <a:prstGeom prst="rect">
            <a:avLst/>
          </a:prstGeom>
        </p:spPr>
        <p:txBody>
          <a:bodyPr anchor="t" rtlCol="false" tIns="0" lIns="0" bIns="0" rIns="0">
            <a:spAutoFit/>
          </a:bodyPr>
          <a:lstStyle/>
          <a:p>
            <a:pPr algn="ctr">
              <a:lnSpc>
                <a:spcPts val="13800"/>
              </a:lnSpc>
            </a:pPr>
            <a:r>
              <a:rPr lang="en-US" sz="15000">
                <a:solidFill>
                  <a:srgbClr val="243342"/>
                </a:solidFill>
                <a:latin typeface="Karnchang Bold"/>
              </a:rPr>
              <a:t>Terima Kasih</a:t>
            </a:r>
          </a:p>
        </p:txBody>
      </p:sp>
      <p:grpSp>
        <p:nvGrpSpPr>
          <p:cNvPr name="Group 26" id="26"/>
          <p:cNvGrpSpPr/>
          <p:nvPr/>
        </p:nvGrpSpPr>
        <p:grpSpPr>
          <a:xfrm rot="0">
            <a:off x="3917411" y="5548722"/>
            <a:ext cx="10453178" cy="921776"/>
            <a:chOff x="0" y="0"/>
            <a:chExt cx="13937571" cy="1229035"/>
          </a:xfrm>
        </p:grpSpPr>
        <p:grpSp>
          <p:nvGrpSpPr>
            <p:cNvPr name="Group 27" id="27"/>
            <p:cNvGrpSpPr/>
            <p:nvPr/>
          </p:nvGrpSpPr>
          <p:grpSpPr>
            <a:xfrm rot="0">
              <a:off x="153848" y="0"/>
              <a:ext cx="13629875" cy="1229035"/>
              <a:chOff x="0" y="0"/>
              <a:chExt cx="1833526" cy="165333"/>
            </a:xfrm>
          </p:grpSpPr>
          <p:sp>
            <p:nvSpPr>
              <p:cNvPr name="Freeform 28" id="28"/>
              <p:cNvSpPr/>
              <p:nvPr/>
            </p:nvSpPr>
            <p:spPr>
              <a:xfrm flipH="false" flipV="false" rot="0">
                <a:off x="0" y="0"/>
                <a:ext cx="1833526" cy="165333"/>
              </a:xfrm>
              <a:custGeom>
                <a:avLst/>
                <a:gdLst/>
                <a:ahLst/>
                <a:cxnLst/>
                <a:rect r="r" b="b" t="t" l="l"/>
                <a:pathLst>
                  <a:path h="165333" w="1833526">
                    <a:moveTo>
                      <a:pt x="16681" y="0"/>
                    </a:moveTo>
                    <a:lnTo>
                      <a:pt x="1816845" y="0"/>
                    </a:lnTo>
                    <a:cubicBezTo>
                      <a:pt x="1821269" y="0"/>
                      <a:pt x="1825512" y="1757"/>
                      <a:pt x="1828640" y="4886"/>
                    </a:cubicBezTo>
                    <a:cubicBezTo>
                      <a:pt x="1831769" y="8014"/>
                      <a:pt x="1833526" y="12257"/>
                      <a:pt x="1833526" y="16681"/>
                    </a:cubicBezTo>
                    <a:lnTo>
                      <a:pt x="1833526" y="148652"/>
                    </a:lnTo>
                    <a:cubicBezTo>
                      <a:pt x="1833526" y="157865"/>
                      <a:pt x="1826058" y="165333"/>
                      <a:pt x="1816845" y="165333"/>
                    </a:cubicBezTo>
                    <a:lnTo>
                      <a:pt x="16681" y="165333"/>
                    </a:lnTo>
                    <a:cubicBezTo>
                      <a:pt x="7468" y="165333"/>
                      <a:pt x="0" y="157865"/>
                      <a:pt x="0" y="148652"/>
                    </a:cubicBezTo>
                    <a:lnTo>
                      <a:pt x="0" y="16681"/>
                    </a:lnTo>
                    <a:cubicBezTo>
                      <a:pt x="0" y="7468"/>
                      <a:pt x="7468" y="0"/>
                      <a:pt x="16681" y="0"/>
                    </a:cubicBezTo>
                    <a:close/>
                  </a:path>
                </a:pathLst>
              </a:custGeom>
              <a:solidFill>
                <a:srgbClr val="535659"/>
              </a:solidFill>
              <a:ln w="19050" cap="sq">
                <a:solidFill>
                  <a:srgbClr val="243342"/>
                </a:solidFill>
                <a:prstDash val="solid"/>
                <a:miter/>
              </a:ln>
            </p:spPr>
          </p:sp>
          <p:sp>
            <p:nvSpPr>
              <p:cNvPr name="TextBox 29" id="29"/>
              <p:cNvSpPr txBox="true"/>
              <p:nvPr/>
            </p:nvSpPr>
            <p:spPr>
              <a:xfrm>
                <a:off x="0" y="-38100"/>
                <a:ext cx="1833526" cy="203433"/>
              </a:xfrm>
              <a:prstGeom prst="rect">
                <a:avLst/>
              </a:prstGeom>
            </p:spPr>
            <p:txBody>
              <a:bodyPr anchor="ctr" rtlCol="false" tIns="50800" lIns="50800" bIns="50800" rIns="50800"/>
              <a:lstStyle/>
              <a:p>
                <a:pPr algn="ctr">
                  <a:lnSpc>
                    <a:spcPts val="3362"/>
                  </a:lnSpc>
                </a:pPr>
              </a:p>
            </p:txBody>
          </p:sp>
        </p:grpSp>
        <p:sp>
          <p:nvSpPr>
            <p:cNvPr name="TextBox 30" id="30"/>
            <p:cNvSpPr txBox="true"/>
            <p:nvPr/>
          </p:nvSpPr>
          <p:spPr>
            <a:xfrm rot="0">
              <a:off x="0" y="172945"/>
              <a:ext cx="13937571" cy="790560"/>
            </a:xfrm>
            <a:prstGeom prst="rect">
              <a:avLst/>
            </a:prstGeom>
          </p:spPr>
          <p:txBody>
            <a:bodyPr anchor="t" rtlCol="false" tIns="0" lIns="0" bIns="0" rIns="0">
              <a:spAutoFit/>
            </a:bodyPr>
            <a:lstStyle/>
            <a:p>
              <a:pPr algn="ctr">
                <a:lnSpc>
                  <a:spcPts val="4111"/>
                </a:lnSpc>
              </a:pPr>
              <a:r>
                <a:rPr lang="en-US" sz="2936" spc="176">
                  <a:solidFill>
                    <a:srgbClr val="FFFFFF"/>
                  </a:solidFill>
                  <a:latin typeface="Karnchang"/>
                </a:rPr>
                <a:t>Aditya Rizki Ramadhan | 2108107010002 | S1-Informatika</a:t>
              </a:r>
            </a:p>
          </p:txBody>
        </p:sp>
      </p:grpSp>
    </p:spTree>
  </p:cSld>
  <p:clrMapOvr>
    <a:masterClrMapping/>
  </p:clrMapOvr>
</p:sld>
</file>

<file path=ppt/slides/slide2.xml><?xml version="1.0" encoding="utf-8"?>
<p:sld xmlns:p="http://schemas.openxmlformats.org/presentationml/2006/main" xmlns:a="http://schemas.openxmlformats.org/drawingml/2006/main">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
        <p:nvSpPr>
          <p:cNvPr name="TextBox 25" id="25"/>
          <p:cNvSpPr txBox="true"/>
          <p:nvPr/>
        </p:nvSpPr>
        <p:spPr>
          <a:xfrm rot="0">
            <a:off x="2559493" y="1002004"/>
            <a:ext cx="13169015" cy="1905544"/>
          </a:xfrm>
          <a:prstGeom prst="rect">
            <a:avLst/>
          </a:prstGeom>
        </p:spPr>
        <p:txBody>
          <a:bodyPr anchor="t" rtlCol="false" tIns="0" lIns="0" bIns="0" rIns="0">
            <a:spAutoFit/>
          </a:bodyPr>
          <a:lstStyle/>
          <a:p>
            <a:pPr algn="ctr">
              <a:lnSpc>
                <a:spcPts val="10120"/>
              </a:lnSpc>
            </a:pPr>
            <a:r>
              <a:rPr lang="en-US" sz="11000">
                <a:solidFill>
                  <a:srgbClr val="000000"/>
                </a:solidFill>
                <a:latin typeface="Karnchang Bold"/>
              </a:rPr>
              <a:t>DAFTAR ISI</a:t>
            </a:r>
          </a:p>
        </p:txBody>
      </p:sp>
      <p:sp>
        <p:nvSpPr>
          <p:cNvPr name="TextBox 26" id="26"/>
          <p:cNvSpPr txBox="true"/>
          <p:nvPr/>
        </p:nvSpPr>
        <p:spPr>
          <a:xfrm rot="0">
            <a:off x="2559493" y="3455133"/>
            <a:ext cx="6219242" cy="6508750"/>
          </a:xfrm>
          <a:prstGeom prst="rect">
            <a:avLst/>
          </a:prstGeom>
        </p:spPr>
        <p:txBody>
          <a:bodyPr anchor="t" rtlCol="false" tIns="0" lIns="0" bIns="0" rIns="0">
            <a:spAutoFit/>
          </a:bodyPr>
          <a:lstStyle/>
          <a:p>
            <a:pPr>
              <a:lnSpc>
                <a:spcPts val="5599"/>
              </a:lnSpc>
            </a:pPr>
            <a:r>
              <a:rPr lang="en-US" sz="3999">
                <a:solidFill>
                  <a:srgbClr val="000000"/>
                </a:solidFill>
                <a:latin typeface="Karnchang"/>
              </a:rPr>
              <a:t>Jenis Kasus</a:t>
            </a:r>
          </a:p>
          <a:p>
            <a:pPr>
              <a:lnSpc>
                <a:spcPts val="5599"/>
              </a:lnSpc>
            </a:pPr>
            <a:r>
              <a:rPr lang="en-US" sz="3999">
                <a:solidFill>
                  <a:srgbClr val="000000"/>
                </a:solidFill>
                <a:latin typeface="Karnchang"/>
              </a:rPr>
              <a:t>Dataset yang digunakan</a:t>
            </a:r>
          </a:p>
          <a:p>
            <a:pPr>
              <a:lnSpc>
                <a:spcPts val="5599"/>
              </a:lnSpc>
            </a:pPr>
            <a:r>
              <a:rPr lang="en-US" sz="3999">
                <a:solidFill>
                  <a:srgbClr val="000000"/>
                </a:solidFill>
                <a:latin typeface="Karnchang"/>
              </a:rPr>
              <a:t>Jumlah Fitur</a:t>
            </a:r>
          </a:p>
          <a:p>
            <a:pPr>
              <a:lnSpc>
                <a:spcPts val="5599"/>
              </a:lnSpc>
            </a:pPr>
            <a:r>
              <a:rPr lang="en-US" sz="3999">
                <a:solidFill>
                  <a:srgbClr val="000000"/>
                </a:solidFill>
                <a:latin typeface="Karnchang"/>
              </a:rPr>
              <a:t>Jumlah Label</a:t>
            </a:r>
          </a:p>
          <a:p>
            <a:pPr>
              <a:lnSpc>
                <a:spcPts val="5599"/>
              </a:lnSpc>
            </a:pPr>
            <a:r>
              <a:rPr lang="en-US" sz="3999">
                <a:solidFill>
                  <a:srgbClr val="000000"/>
                </a:solidFill>
                <a:latin typeface="Karnchang"/>
              </a:rPr>
              <a:t>Jenis Jaringan Saraf Tiruan yang digunakan</a:t>
            </a:r>
          </a:p>
          <a:p>
            <a:pPr>
              <a:lnSpc>
                <a:spcPts val="5599"/>
              </a:lnSpc>
            </a:pPr>
            <a:r>
              <a:rPr lang="en-US" sz="3999">
                <a:solidFill>
                  <a:srgbClr val="000000"/>
                </a:solidFill>
                <a:latin typeface="Karnchang"/>
              </a:rPr>
              <a:t>Jenis Optimasi</a:t>
            </a:r>
          </a:p>
          <a:p>
            <a:pPr>
              <a:lnSpc>
                <a:spcPts val="5599"/>
              </a:lnSpc>
            </a:pPr>
          </a:p>
          <a:p>
            <a:pPr>
              <a:lnSpc>
                <a:spcPts val="5599"/>
              </a:lnSpc>
            </a:pPr>
          </a:p>
        </p:txBody>
      </p:sp>
      <p:sp>
        <p:nvSpPr>
          <p:cNvPr name="TextBox 27" id="27"/>
          <p:cNvSpPr txBox="true"/>
          <p:nvPr/>
        </p:nvSpPr>
        <p:spPr>
          <a:xfrm rot="0">
            <a:off x="1511966" y="3455133"/>
            <a:ext cx="1346123" cy="5099050"/>
          </a:xfrm>
          <a:prstGeom prst="rect">
            <a:avLst/>
          </a:prstGeom>
        </p:spPr>
        <p:txBody>
          <a:bodyPr anchor="t" rtlCol="false" tIns="0" lIns="0" bIns="0" rIns="0">
            <a:spAutoFit/>
          </a:bodyPr>
          <a:lstStyle/>
          <a:p>
            <a:pPr>
              <a:lnSpc>
                <a:spcPts val="5599"/>
              </a:lnSpc>
            </a:pPr>
            <a:r>
              <a:rPr lang="en-US" sz="3999">
                <a:solidFill>
                  <a:srgbClr val="000000"/>
                </a:solidFill>
                <a:latin typeface="Karnchang Bold"/>
              </a:rPr>
              <a:t>01</a:t>
            </a:r>
          </a:p>
          <a:p>
            <a:pPr>
              <a:lnSpc>
                <a:spcPts val="5599"/>
              </a:lnSpc>
            </a:pPr>
            <a:r>
              <a:rPr lang="en-US" sz="3999">
                <a:solidFill>
                  <a:srgbClr val="000000"/>
                </a:solidFill>
                <a:latin typeface="Karnchang Bold"/>
              </a:rPr>
              <a:t>02</a:t>
            </a:r>
          </a:p>
          <a:p>
            <a:pPr>
              <a:lnSpc>
                <a:spcPts val="5599"/>
              </a:lnSpc>
            </a:pPr>
            <a:r>
              <a:rPr lang="en-US" sz="3999">
                <a:solidFill>
                  <a:srgbClr val="000000"/>
                </a:solidFill>
                <a:latin typeface="Karnchang Bold"/>
              </a:rPr>
              <a:t>03</a:t>
            </a:r>
          </a:p>
          <a:p>
            <a:pPr>
              <a:lnSpc>
                <a:spcPts val="5599"/>
              </a:lnSpc>
            </a:pPr>
            <a:r>
              <a:rPr lang="en-US" sz="3999">
                <a:solidFill>
                  <a:srgbClr val="000000"/>
                </a:solidFill>
                <a:latin typeface="Karnchang Bold"/>
              </a:rPr>
              <a:t>04</a:t>
            </a:r>
          </a:p>
          <a:p>
            <a:pPr>
              <a:lnSpc>
                <a:spcPts val="5599"/>
              </a:lnSpc>
            </a:pPr>
            <a:r>
              <a:rPr lang="en-US" sz="3999">
                <a:solidFill>
                  <a:srgbClr val="000000"/>
                </a:solidFill>
                <a:latin typeface="Karnchang Bold"/>
              </a:rPr>
              <a:t>05</a:t>
            </a:r>
          </a:p>
          <a:p>
            <a:pPr>
              <a:lnSpc>
                <a:spcPts val="5599"/>
              </a:lnSpc>
            </a:pPr>
          </a:p>
          <a:p>
            <a:pPr>
              <a:lnSpc>
                <a:spcPts val="5599"/>
              </a:lnSpc>
            </a:pPr>
            <a:r>
              <a:rPr lang="en-US" sz="3999">
                <a:solidFill>
                  <a:srgbClr val="000000"/>
                </a:solidFill>
                <a:latin typeface="Karnchang Bold"/>
              </a:rPr>
              <a:t>06</a:t>
            </a:r>
          </a:p>
        </p:txBody>
      </p:sp>
      <p:sp>
        <p:nvSpPr>
          <p:cNvPr name="TextBox 28" id="28"/>
          <p:cNvSpPr txBox="true"/>
          <p:nvPr/>
        </p:nvSpPr>
        <p:spPr>
          <a:xfrm rot="0">
            <a:off x="10000901" y="3455133"/>
            <a:ext cx="7500032" cy="4394200"/>
          </a:xfrm>
          <a:prstGeom prst="rect">
            <a:avLst/>
          </a:prstGeom>
        </p:spPr>
        <p:txBody>
          <a:bodyPr anchor="t" rtlCol="false" tIns="0" lIns="0" bIns="0" rIns="0">
            <a:spAutoFit/>
          </a:bodyPr>
          <a:lstStyle/>
          <a:p>
            <a:pPr>
              <a:lnSpc>
                <a:spcPts val="5599"/>
              </a:lnSpc>
            </a:pPr>
            <a:r>
              <a:rPr lang="en-US" sz="3999">
                <a:solidFill>
                  <a:srgbClr val="000000"/>
                </a:solidFill>
                <a:latin typeface="Karnchang"/>
              </a:rPr>
              <a:t>Jenis Fungsi Aktivasi yang digunakan</a:t>
            </a:r>
          </a:p>
          <a:p>
            <a:pPr>
              <a:lnSpc>
                <a:spcPts val="5599"/>
              </a:lnSpc>
            </a:pPr>
            <a:r>
              <a:rPr lang="en-US" sz="3999">
                <a:solidFill>
                  <a:srgbClr val="000000"/>
                </a:solidFill>
                <a:latin typeface="Karnchang"/>
              </a:rPr>
              <a:t>Jumlah Hidden Layer</a:t>
            </a:r>
          </a:p>
          <a:p>
            <a:pPr>
              <a:lnSpc>
                <a:spcPts val="5599"/>
              </a:lnSpc>
            </a:pPr>
            <a:r>
              <a:rPr lang="en-US" sz="3999">
                <a:solidFill>
                  <a:srgbClr val="000000"/>
                </a:solidFill>
                <a:latin typeface="Karnchang"/>
              </a:rPr>
              <a:t>Jumlah Total Hidden Node per Layer</a:t>
            </a:r>
          </a:p>
          <a:p>
            <a:pPr>
              <a:lnSpc>
                <a:spcPts val="5599"/>
              </a:lnSpc>
            </a:pPr>
            <a:r>
              <a:rPr lang="en-US" sz="3999">
                <a:solidFill>
                  <a:srgbClr val="000000"/>
                </a:solidFill>
                <a:latin typeface="Karnchang"/>
              </a:rPr>
              <a:t>Jumlah Total Bobot (Weight)</a:t>
            </a:r>
          </a:p>
        </p:txBody>
      </p:sp>
      <p:sp>
        <p:nvSpPr>
          <p:cNvPr name="TextBox 29" id="29"/>
          <p:cNvSpPr txBox="true"/>
          <p:nvPr/>
        </p:nvSpPr>
        <p:spPr>
          <a:xfrm rot="0">
            <a:off x="9077331" y="3455133"/>
            <a:ext cx="1346123" cy="4394200"/>
          </a:xfrm>
          <a:prstGeom prst="rect">
            <a:avLst/>
          </a:prstGeom>
        </p:spPr>
        <p:txBody>
          <a:bodyPr anchor="t" rtlCol="false" tIns="0" lIns="0" bIns="0" rIns="0">
            <a:spAutoFit/>
          </a:bodyPr>
          <a:lstStyle/>
          <a:p>
            <a:pPr>
              <a:lnSpc>
                <a:spcPts val="5599"/>
              </a:lnSpc>
            </a:pPr>
            <a:r>
              <a:rPr lang="en-US" sz="3999">
                <a:solidFill>
                  <a:srgbClr val="000000"/>
                </a:solidFill>
                <a:latin typeface="Karnchang Bold"/>
              </a:rPr>
              <a:t>07</a:t>
            </a:r>
          </a:p>
          <a:p>
            <a:pPr>
              <a:lnSpc>
                <a:spcPts val="5599"/>
              </a:lnSpc>
            </a:pPr>
          </a:p>
          <a:p>
            <a:pPr>
              <a:lnSpc>
                <a:spcPts val="5599"/>
              </a:lnSpc>
            </a:pPr>
            <a:r>
              <a:rPr lang="en-US" sz="3999">
                <a:solidFill>
                  <a:srgbClr val="000000"/>
                </a:solidFill>
                <a:latin typeface="Karnchang Bold"/>
              </a:rPr>
              <a:t>08</a:t>
            </a:r>
          </a:p>
          <a:p>
            <a:pPr>
              <a:lnSpc>
                <a:spcPts val="5599"/>
              </a:lnSpc>
            </a:pPr>
            <a:r>
              <a:rPr lang="en-US" sz="3999">
                <a:solidFill>
                  <a:srgbClr val="000000"/>
                </a:solidFill>
                <a:latin typeface="Karnchang Bold"/>
              </a:rPr>
              <a:t>09</a:t>
            </a:r>
          </a:p>
          <a:p>
            <a:pPr>
              <a:lnSpc>
                <a:spcPts val="5599"/>
              </a:lnSpc>
            </a:pPr>
          </a:p>
          <a:p>
            <a:pPr>
              <a:lnSpc>
                <a:spcPts val="5599"/>
              </a:lnSpc>
            </a:pPr>
            <a:r>
              <a:rPr lang="en-US" sz="3999">
                <a:solidFill>
                  <a:srgbClr val="000000"/>
                </a:solidFill>
                <a:latin typeface="Karnchang Bold"/>
              </a:rPr>
              <a:t>10</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25" id="25"/>
          <p:cNvGrpSpPr>
            <a:grpSpLocks noChangeAspect="true"/>
          </p:cNvGrpSpPr>
          <p:nvPr/>
        </p:nvGrpSpPr>
        <p:grpSpPr>
          <a:xfrm rot="0">
            <a:off x="1490452" y="3745408"/>
            <a:ext cx="6458391" cy="4848531"/>
            <a:chOff x="0" y="0"/>
            <a:chExt cx="8916670" cy="6694043"/>
          </a:xfrm>
        </p:grpSpPr>
        <p:sp>
          <p:nvSpPr>
            <p:cNvPr name="Freeform 26" id="26"/>
            <p:cNvSpPr/>
            <p:nvPr/>
          </p:nvSpPr>
          <p:spPr>
            <a:xfrm flipH="false" flipV="false" rot="0">
              <a:off x="155575" y="155575"/>
              <a:ext cx="8605520" cy="6382893"/>
            </a:xfrm>
            <a:custGeom>
              <a:avLst/>
              <a:gdLst/>
              <a:ahLst/>
              <a:cxnLst/>
              <a:rect r="r" b="b" t="t" l="l"/>
              <a:pathLst>
                <a:path h="6382893" w="8605520">
                  <a:moveTo>
                    <a:pt x="0" y="0"/>
                  </a:moveTo>
                  <a:lnTo>
                    <a:pt x="8605520" y="0"/>
                  </a:lnTo>
                  <a:lnTo>
                    <a:pt x="8605520" y="6382893"/>
                  </a:lnTo>
                  <a:lnTo>
                    <a:pt x="0" y="6382893"/>
                  </a:lnTo>
                  <a:close/>
                </a:path>
              </a:pathLst>
            </a:custGeom>
            <a:blipFill>
              <a:blip r:embed="rId2"/>
              <a:stretch>
                <a:fillRect l="-16225" t="0" r="-16225" b="0"/>
              </a:stretch>
            </a:blipFill>
          </p:spPr>
        </p:sp>
        <p:sp>
          <p:nvSpPr>
            <p:cNvPr name="Freeform 27" id="27"/>
            <p:cNvSpPr/>
            <p:nvPr/>
          </p:nvSpPr>
          <p:spPr>
            <a:xfrm flipH="false" flipV="false" rot="0">
              <a:off x="6350" y="6350"/>
              <a:ext cx="8903970" cy="6681343"/>
            </a:xfrm>
            <a:custGeom>
              <a:avLst/>
              <a:gdLst/>
              <a:ahLst/>
              <a:cxnLst/>
              <a:rect r="r" b="b" t="t" l="l"/>
              <a:pathLst>
                <a:path h="6681343" w="8903970">
                  <a:moveTo>
                    <a:pt x="8903970" y="6681343"/>
                  </a:moveTo>
                  <a:lnTo>
                    <a:pt x="0" y="6681343"/>
                  </a:lnTo>
                  <a:lnTo>
                    <a:pt x="0" y="0"/>
                  </a:lnTo>
                  <a:lnTo>
                    <a:pt x="8903970" y="0"/>
                  </a:lnTo>
                  <a:lnTo>
                    <a:pt x="8903970" y="6681343"/>
                  </a:lnTo>
                  <a:close/>
                  <a:moveTo>
                    <a:pt x="19050" y="6662293"/>
                  </a:moveTo>
                  <a:lnTo>
                    <a:pt x="8884920" y="6662293"/>
                  </a:lnTo>
                  <a:lnTo>
                    <a:pt x="8884920" y="19050"/>
                  </a:lnTo>
                  <a:lnTo>
                    <a:pt x="19050" y="19050"/>
                  </a:lnTo>
                  <a:lnTo>
                    <a:pt x="19050" y="6662293"/>
                  </a:lnTo>
                  <a:close/>
                  <a:moveTo>
                    <a:pt x="8764270" y="6541643"/>
                  </a:moveTo>
                  <a:lnTo>
                    <a:pt x="139700" y="6541643"/>
                  </a:lnTo>
                  <a:lnTo>
                    <a:pt x="139700" y="139700"/>
                  </a:lnTo>
                  <a:lnTo>
                    <a:pt x="8764270" y="139700"/>
                  </a:lnTo>
                  <a:lnTo>
                    <a:pt x="8764270" y="6541643"/>
                  </a:lnTo>
                  <a:close/>
                  <a:moveTo>
                    <a:pt x="158750" y="6522593"/>
                  </a:moveTo>
                  <a:lnTo>
                    <a:pt x="8745220" y="6522593"/>
                  </a:lnTo>
                  <a:lnTo>
                    <a:pt x="8745220" y="158750"/>
                  </a:lnTo>
                  <a:lnTo>
                    <a:pt x="158750" y="158750"/>
                  </a:lnTo>
                  <a:lnTo>
                    <a:pt x="158750" y="6522593"/>
                  </a:lnTo>
                  <a:close/>
                </a:path>
              </a:pathLst>
            </a:custGeom>
            <a:solidFill>
              <a:srgbClr val="535659"/>
            </a:solidFill>
          </p:spPr>
        </p:sp>
      </p:grpSp>
      <p:sp>
        <p:nvSpPr>
          <p:cNvPr name="Freeform 28" id="28"/>
          <p:cNvSpPr/>
          <p:nvPr/>
        </p:nvSpPr>
        <p:spPr>
          <a:xfrm flipH="false" flipV="false" rot="0">
            <a:off x="8933563" y="2372988"/>
            <a:ext cx="659308" cy="659308"/>
          </a:xfrm>
          <a:custGeom>
            <a:avLst/>
            <a:gdLst/>
            <a:ahLst/>
            <a:cxnLst/>
            <a:rect r="r" b="b" t="t" l="l"/>
            <a:pathLst>
              <a:path h="659308" w="659308">
                <a:moveTo>
                  <a:pt x="0" y="0"/>
                </a:moveTo>
                <a:lnTo>
                  <a:pt x="659308" y="0"/>
                </a:lnTo>
                <a:lnTo>
                  <a:pt x="659308" y="659308"/>
                </a:lnTo>
                <a:lnTo>
                  <a:pt x="0" y="65930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9" id="29"/>
          <p:cNvGrpSpPr/>
          <p:nvPr/>
        </p:nvGrpSpPr>
        <p:grpSpPr>
          <a:xfrm rot="0">
            <a:off x="13475357" y="317552"/>
            <a:ext cx="4232265" cy="952362"/>
            <a:chOff x="0" y="0"/>
            <a:chExt cx="1114671" cy="250828"/>
          </a:xfrm>
        </p:grpSpPr>
        <p:sp>
          <p:nvSpPr>
            <p:cNvPr name="Freeform 30" id="30"/>
            <p:cNvSpPr/>
            <p:nvPr/>
          </p:nvSpPr>
          <p:spPr>
            <a:xfrm flipH="false" flipV="false" rot="0">
              <a:off x="0" y="0"/>
              <a:ext cx="1114671" cy="250828"/>
            </a:xfrm>
            <a:custGeom>
              <a:avLst/>
              <a:gdLst/>
              <a:ahLst/>
              <a:cxnLst/>
              <a:rect r="r" b="b" t="t" l="l"/>
              <a:pathLst>
                <a:path h="250828" w="1114671">
                  <a:moveTo>
                    <a:pt x="25610" y="0"/>
                  </a:moveTo>
                  <a:lnTo>
                    <a:pt x="1089061" y="0"/>
                  </a:lnTo>
                  <a:cubicBezTo>
                    <a:pt x="1095853" y="0"/>
                    <a:pt x="1102367" y="2698"/>
                    <a:pt x="1107170" y="7501"/>
                  </a:cubicBezTo>
                  <a:cubicBezTo>
                    <a:pt x="1111972" y="12304"/>
                    <a:pt x="1114671" y="18818"/>
                    <a:pt x="1114671" y="25610"/>
                  </a:cubicBezTo>
                  <a:lnTo>
                    <a:pt x="1114671" y="225218"/>
                  </a:lnTo>
                  <a:cubicBezTo>
                    <a:pt x="1114671" y="232010"/>
                    <a:pt x="1111972" y="238524"/>
                    <a:pt x="1107170" y="243327"/>
                  </a:cubicBezTo>
                  <a:cubicBezTo>
                    <a:pt x="1102367" y="248130"/>
                    <a:pt x="1095853" y="250828"/>
                    <a:pt x="1089061" y="250828"/>
                  </a:cubicBezTo>
                  <a:lnTo>
                    <a:pt x="25610" y="250828"/>
                  </a:lnTo>
                  <a:cubicBezTo>
                    <a:pt x="18818" y="250828"/>
                    <a:pt x="12304" y="248130"/>
                    <a:pt x="7501" y="243327"/>
                  </a:cubicBezTo>
                  <a:cubicBezTo>
                    <a:pt x="2698" y="238524"/>
                    <a:pt x="0" y="232010"/>
                    <a:pt x="0" y="225218"/>
                  </a:cubicBezTo>
                  <a:lnTo>
                    <a:pt x="0" y="25610"/>
                  </a:lnTo>
                  <a:cubicBezTo>
                    <a:pt x="0" y="18818"/>
                    <a:pt x="2698" y="12304"/>
                    <a:pt x="7501" y="7501"/>
                  </a:cubicBezTo>
                  <a:cubicBezTo>
                    <a:pt x="12304" y="2698"/>
                    <a:pt x="18818" y="0"/>
                    <a:pt x="25610" y="0"/>
                  </a:cubicBezTo>
                  <a:close/>
                </a:path>
              </a:pathLst>
            </a:custGeom>
            <a:solidFill>
              <a:srgbClr val="535659"/>
            </a:solidFill>
            <a:ln w="19050" cap="sq">
              <a:solidFill>
                <a:srgbClr val="243342"/>
              </a:solidFill>
              <a:prstDash val="solid"/>
              <a:miter/>
            </a:ln>
          </p:spPr>
        </p:sp>
        <p:sp>
          <p:nvSpPr>
            <p:cNvPr name="TextBox 31" id="31"/>
            <p:cNvSpPr txBox="true"/>
            <p:nvPr/>
          </p:nvSpPr>
          <p:spPr>
            <a:xfrm>
              <a:off x="0" y="-38100"/>
              <a:ext cx="1114671" cy="288928"/>
            </a:xfrm>
            <a:prstGeom prst="rect">
              <a:avLst/>
            </a:prstGeom>
          </p:spPr>
          <p:txBody>
            <a:bodyPr anchor="ctr" rtlCol="false" tIns="50800" lIns="50800" bIns="50800" rIns="50800"/>
            <a:lstStyle/>
            <a:p>
              <a:pPr algn="ctr">
                <a:lnSpc>
                  <a:spcPts val="3362"/>
                </a:lnSpc>
              </a:pPr>
            </a:p>
          </p:txBody>
        </p:sp>
      </p:grpSp>
      <p:grpSp>
        <p:nvGrpSpPr>
          <p:cNvPr name="Group 32" id="32"/>
          <p:cNvGrpSpPr/>
          <p:nvPr/>
        </p:nvGrpSpPr>
        <p:grpSpPr>
          <a:xfrm rot="0">
            <a:off x="629723" y="9258300"/>
            <a:ext cx="6961669" cy="627749"/>
            <a:chOff x="0" y="0"/>
            <a:chExt cx="1833526" cy="165333"/>
          </a:xfrm>
        </p:grpSpPr>
        <p:sp>
          <p:nvSpPr>
            <p:cNvPr name="Freeform 33" id="33"/>
            <p:cNvSpPr/>
            <p:nvPr/>
          </p:nvSpPr>
          <p:spPr>
            <a:xfrm flipH="false" flipV="false" rot="0">
              <a:off x="0" y="0"/>
              <a:ext cx="1833526" cy="165333"/>
            </a:xfrm>
            <a:custGeom>
              <a:avLst/>
              <a:gdLst/>
              <a:ahLst/>
              <a:cxnLst/>
              <a:rect r="r" b="b" t="t" l="l"/>
              <a:pathLst>
                <a:path h="165333" w="1833526">
                  <a:moveTo>
                    <a:pt x="16681" y="0"/>
                  </a:moveTo>
                  <a:lnTo>
                    <a:pt x="1816845" y="0"/>
                  </a:lnTo>
                  <a:cubicBezTo>
                    <a:pt x="1821269" y="0"/>
                    <a:pt x="1825512" y="1757"/>
                    <a:pt x="1828640" y="4886"/>
                  </a:cubicBezTo>
                  <a:cubicBezTo>
                    <a:pt x="1831769" y="8014"/>
                    <a:pt x="1833526" y="12257"/>
                    <a:pt x="1833526" y="16681"/>
                  </a:cubicBezTo>
                  <a:lnTo>
                    <a:pt x="1833526" y="148652"/>
                  </a:lnTo>
                  <a:cubicBezTo>
                    <a:pt x="1833526" y="157865"/>
                    <a:pt x="1826058" y="165333"/>
                    <a:pt x="1816845" y="165333"/>
                  </a:cubicBezTo>
                  <a:lnTo>
                    <a:pt x="16681" y="165333"/>
                  </a:lnTo>
                  <a:cubicBezTo>
                    <a:pt x="7468" y="165333"/>
                    <a:pt x="0" y="157865"/>
                    <a:pt x="0" y="148652"/>
                  </a:cubicBezTo>
                  <a:lnTo>
                    <a:pt x="0" y="16681"/>
                  </a:lnTo>
                  <a:cubicBezTo>
                    <a:pt x="0" y="7468"/>
                    <a:pt x="7468" y="0"/>
                    <a:pt x="16681" y="0"/>
                  </a:cubicBezTo>
                  <a:close/>
                </a:path>
              </a:pathLst>
            </a:custGeom>
            <a:solidFill>
              <a:srgbClr val="535659"/>
            </a:solidFill>
            <a:ln w="19050" cap="sq">
              <a:solidFill>
                <a:srgbClr val="243342"/>
              </a:solidFill>
              <a:prstDash val="solid"/>
              <a:miter/>
            </a:ln>
          </p:spPr>
        </p:sp>
        <p:sp>
          <p:nvSpPr>
            <p:cNvPr name="TextBox 34" id="34"/>
            <p:cNvSpPr txBox="true"/>
            <p:nvPr/>
          </p:nvSpPr>
          <p:spPr>
            <a:xfrm>
              <a:off x="0" y="-38100"/>
              <a:ext cx="1833526" cy="203433"/>
            </a:xfrm>
            <a:prstGeom prst="rect">
              <a:avLst/>
            </a:prstGeom>
          </p:spPr>
          <p:txBody>
            <a:bodyPr anchor="ctr" rtlCol="false" tIns="50800" lIns="50800" bIns="50800" rIns="50800"/>
            <a:lstStyle/>
            <a:p>
              <a:pPr algn="ctr">
                <a:lnSpc>
                  <a:spcPts val="3362"/>
                </a:lnSpc>
              </a:pPr>
            </a:p>
          </p:txBody>
        </p:sp>
      </p:grpSp>
      <p:grpSp>
        <p:nvGrpSpPr>
          <p:cNvPr name="Group 35" id="35"/>
          <p:cNvGrpSpPr/>
          <p:nvPr/>
        </p:nvGrpSpPr>
        <p:grpSpPr>
          <a:xfrm rot="0">
            <a:off x="8585553" y="3745408"/>
            <a:ext cx="8304195" cy="5240420"/>
            <a:chOff x="0" y="0"/>
            <a:chExt cx="2187113" cy="1380193"/>
          </a:xfrm>
        </p:grpSpPr>
        <p:sp>
          <p:nvSpPr>
            <p:cNvPr name="Freeform 36" id="36"/>
            <p:cNvSpPr/>
            <p:nvPr/>
          </p:nvSpPr>
          <p:spPr>
            <a:xfrm flipH="false" flipV="false" rot="0">
              <a:off x="0" y="0"/>
              <a:ext cx="2187113" cy="1380193"/>
            </a:xfrm>
            <a:custGeom>
              <a:avLst/>
              <a:gdLst/>
              <a:ahLst/>
              <a:cxnLst/>
              <a:rect r="r" b="b" t="t" l="l"/>
              <a:pathLst>
                <a:path h="1380193" w="2187113">
                  <a:moveTo>
                    <a:pt x="47547" y="0"/>
                  </a:moveTo>
                  <a:lnTo>
                    <a:pt x="2139566" y="0"/>
                  </a:lnTo>
                  <a:cubicBezTo>
                    <a:pt x="2152177" y="0"/>
                    <a:pt x="2164270" y="5009"/>
                    <a:pt x="2173187" y="13926"/>
                  </a:cubicBezTo>
                  <a:cubicBezTo>
                    <a:pt x="2182104" y="22843"/>
                    <a:pt x="2187113" y="34937"/>
                    <a:pt x="2187113" y="47547"/>
                  </a:cubicBezTo>
                  <a:lnTo>
                    <a:pt x="2187113" y="1332646"/>
                  </a:lnTo>
                  <a:cubicBezTo>
                    <a:pt x="2187113" y="1345256"/>
                    <a:pt x="2182104" y="1357350"/>
                    <a:pt x="2173187" y="1366267"/>
                  </a:cubicBezTo>
                  <a:cubicBezTo>
                    <a:pt x="2164270" y="1375183"/>
                    <a:pt x="2152177" y="1380193"/>
                    <a:pt x="2139566" y="1380193"/>
                  </a:cubicBezTo>
                  <a:lnTo>
                    <a:pt x="47547" y="1380193"/>
                  </a:lnTo>
                  <a:cubicBezTo>
                    <a:pt x="34937" y="1380193"/>
                    <a:pt x="22843" y="1375183"/>
                    <a:pt x="13926" y="1366267"/>
                  </a:cubicBezTo>
                  <a:cubicBezTo>
                    <a:pt x="5009" y="1357350"/>
                    <a:pt x="0" y="1345256"/>
                    <a:pt x="0" y="1332646"/>
                  </a:cubicBezTo>
                  <a:lnTo>
                    <a:pt x="0" y="47547"/>
                  </a:lnTo>
                  <a:cubicBezTo>
                    <a:pt x="0" y="34937"/>
                    <a:pt x="5009" y="22843"/>
                    <a:pt x="13926" y="13926"/>
                  </a:cubicBezTo>
                  <a:cubicBezTo>
                    <a:pt x="22843" y="5009"/>
                    <a:pt x="34937" y="0"/>
                    <a:pt x="47547" y="0"/>
                  </a:cubicBezTo>
                  <a:close/>
                </a:path>
              </a:pathLst>
            </a:custGeom>
            <a:solidFill>
              <a:srgbClr val="858789">
                <a:alpha val="40000"/>
              </a:srgbClr>
            </a:solidFill>
            <a:ln w="19050" cap="rnd">
              <a:solidFill>
                <a:srgbClr val="243342">
                  <a:alpha val="40000"/>
                </a:srgbClr>
              </a:solidFill>
              <a:prstDash val="solid"/>
              <a:round/>
            </a:ln>
          </p:spPr>
        </p:sp>
        <p:sp>
          <p:nvSpPr>
            <p:cNvPr name="TextBox 37" id="37"/>
            <p:cNvSpPr txBox="true"/>
            <p:nvPr/>
          </p:nvSpPr>
          <p:spPr>
            <a:xfrm>
              <a:off x="0" y="-38100"/>
              <a:ext cx="2187113" cy="1418293"/>
            </a:xfrm>
            <a:prstGeom prst="rect">
              <a:avLst/>
            </a:prstGeom>
          </p:spPr>
          <p:txBody>
            <a:bodyPr anchor="ctr" rtlCol="false" tIns="50800" lIns="50800" bIns="50800" rIns="50800"/>
            <a:lstStyle/>
            <a:p>
              <a:pPr algn="ctr">
                <a:lnSpc>
                  <a:spcPts val="3362"/>
                </a:lnSpc>
              </a:pPr>
            </a:p>
          </p:txBody>
        </p:sp>
      </p:grpSp>
      <p:sp>
        <p:nvSpPr>
          <p:cNvPr name="TextBox 38" id="38"/>
          <p:cNvSpPr txBox="true"/>
          <p:nvPr/>
        </p:nvSpPr>
        <p:spPr>
          <a:xfrm rot="0">
            <a:off x="1490452" y="819150"/>
            <a:ext cx="6584507" cy="1727199"/>
          </a:xfrm>
          <a:prstGeom prst="rect">
            <a:avLst/>
          </a:prstGeom>
        </p:spPr>
        <p:txBody>
          <a:bodyPr anchor="t" rtlCol="false" tIns="0" lIns="0" bIns="0" rIns="0">
            <a:spAutoFit/>
          </a:bodyPr>
          <a:lstStyle/>
          <a:p>
            <a:pPr algn="ctr">
              <a:lnSpc>
                <a:spcPts val="9199"/>
              </a:lnSpc>
            </a:pPr>
            <a:r>
              <a:rPr lang="en-US" sz="9999">
                <a:solidFill>
                  <a:srgbClr val="243342"/>
                </a:solidFill>
                <a:latin typeface="Karnchang Bold"/>
              </a:rPr>
              <a:t>01</a:t>
            </a:r>
          </a:p>
        </p:txBody>
      </p:sp>
      <p:sp>
        <p:nvSpPr>
          <p:cNvPr name="TextBox 39" id="39"/>
          <p:cNvSpPr txBox="true"/>
          <p:nvPr/>
        </p:nvSpPr>
        <p:spPr>
          <a:xfrm rot="0">
            <a:off x="853742" y="2344002"/>
            <a:ext cx="7731811" cy="1107440"/>
          </a:xfrm>
          <a:prstGeom prst="rect">
            <a:avLst/>
          </a:prstGeom>
        </p:spPr>
        <p:txBody>
          <a:bodyPr anchor="t" rtlCol="false" tIns="0" lIns="0" bIns="0" rIns="0">
            <a:spAutoFit/>
          </a:bodyPr>
          <a:lstStyle/>
          <a:p>
            <a:pPr algn="ctr">
              <a:lnSpc>
                <a:spcPts val="5980"/>
              </a:lnSpc>
            </a:pPr>
            <a:r>
              <a:rPr lang="en-US" sz="6500">
                <a:solidFill>
                  <a:srgbClr val="000000"/>
                </a:solidFill>
                <a:latin typeface="Karnchang Bold"/>
              </a:rPr>
              <a:t>Jenis Kasus</a:t>
            </a:r>
          </a:p>
        </p:txBody>
      </p:sp>
      <p:sp>
        <p:nvSpPr>
          <p:cNvPr name="TextBox 40" id="40"/>
          <p:cNvSpPr txBox="true"/>
          <p:nvPr/>
        </p:nvSpPr>
        <p:spPr>
          <a:xfrm rot="0">
            <a:off x="9781025" y="2337651"/>
            <a:ext cx="6867586" cy="1161415"/>
          </a:xfrm>
          <a:prstGeom prst="rect">
            <a:avLst/>
          </a:prstGeom>
        </p:spPr>
        <p:txBody>
          <a:bodyPr anchor="t" rtlCol="false" tIns="0" lIns="0" bIns="0" rIns="0">
            <a:spAutoFit/>
          </a:bodyPr>
          <a:lstStyle/>
          <a:p>
            <a:pPr>
              <a:lnSpc>
                <a:spcPts val="3680"/>
              </a:lnSpc>
            </a:pPr>
            <a:r>
              <a:rPr lang="en-US" sz="4000">
                <a:solidFill>
                  <a:srgbClr val="000000"/>
                </a:solidFill>
                <a:latin typeface="Karnchang Bold"/>
              </a:rPr>
              <a:t>Klasifikasi Gambar Batu Gunting Kertas </a:t>
            </a:r>
          </a:p>
        </p:txBody>
      </p:sp>
      <p:sp>
        <p:nvSpPr>
          <p:cNvPr name="TextBox 41" id="41"/>
          <p:cNvSpPr txBox="true"/>
          <p:nvPr/>
        </p:nvSpPr>
        <p:spPr>
          <a:xfrm rot="0">
            <a:off x="13475357" y="349050"/>
            <a:ext cx="4314409" cy="796925"/>
          </a:xfrm>
          <a:prstGeom prst="rect">
            <a:avLst/>
          </a:prstGeom>
        </p:spPr>
        <p:txBody>
          <a:bodyPr anchor="t" rtlCol="false" tIns="0" lIns="0" bIns="0" rIns="0">
            <a:spAutoFit/>
          </a:bodyPr>
          <a:lstStyle/>
          <a:p>
            <a:pPr algn="ctr">
              <a:lnSpc>
                <a:spcPts val="2800"/>
              </a:lnSpc>
            </a:pPr>
            <a:r>
              <a:rPr lang="en-US" sz="2000" spc="120">
                <a:solidFill>
                  <a:srgbClr val="FFFFFF"/>
                </a:solidFill>
                <a:latin typeface="Karnchang"/>
              </a:rPr>
              <a:t>Aditya Rizki Ramadhan</a:t>
            </a:r>
          </a:p>
          <a:p>
            <a:pPr algn="ctr">
              <a:lnSpc>
                <a:spcPts val="2800"/>
              </a:lnSpc>
            </a:pPr>
            <a:r>
              <a:rPr lang="en-US" sz="2000" spc="120">
                <a:solidFill>
                  <a:srgbClr val="FFFFFF"/>
                </a:solidFill>
                <a:latin typeface="Karnchang"/>
              </a:rPr>
              <a:t>2108107010002</a:t>
            </a:r>
          </a:p>
        </p:txBody>
      </p:sp>
      <p:sp>
        <p:nvSpPr>
          <p:cNvPr name="TextBox 42" id="42"/>
          <p:cNvSpPr txBox="true"/>
          <p:nvPr/>
        </p:nvSpPr>
        <p:spPr>
          <a:xfrm rot="0">
            <a:off x="551143" y="9305925"/>
            <a:ext cx="7118830" cy="444500"/>
          </a:xfrm>
          <a:prstGeom prst="rect">
            <a:avLst/>
          </a:prstGeom>
        </p:spPr>
        <p:txBody>
          <a:bodyPr anchor="t" rtlCol="false" tIns="0" lIns="0" bIns="0" rIns="0">
            <a:spAutoFit/>
          </a:bodyPr>
          <a:lstStyle/>
          <a:p>
            <a:pPr algn="ctr">
              <a:lnSpc>
                <a:spcPts val="2800"/>
              </a:lnSpc>
            </a:pPr>
            <a:r>
              <a:rPr lang="en-US" sz="2000" spc="120">
                <a:solidFill>
                  <a:srgbClr val="FFFFFF"/>
                </a:solidFill>
                <a:latin typeface="Karnchang"/>
              </a:rPr>
              <a:t>Universitas Syiah Kuala | FMIPA | S1-Informatika </a:t>
            </a:r>
          </a:p>
        </p:txBody>
      </p:sp>
      <p:sp>
        <p:nvSpPr>
          <p:cNvPr name="TextBox 43" id="43"/>
          <p:cNvSpPr txBox="true"/>
          <p:nvPr/>
        </p:nvSpPr>
        <p:spPr>
          <a:xfrm rot="0">
            <a:off x="8933563" y="3907155"/>
            <a:ext cx="7715048" cy="4398645"/>
          </a:xfrm>
          <a:prstGeom prst="rect">
            <a:avLst/>
          </a:prstGeom>
        </p:spPr>
        <p:txBody>
          <a:bodyPr anchor="t" rtlCol="false" tIns="0" lIns="0" bIns="0" rIns="0">
            <a:spAutoFit/>
          </a:bodyPr>
          <a:lstStyle/>
          <a:p>
            <a:pPr>
              <a:lnSpc>
                <a:spcPts val="3779"/>
              </a:lnSpc>
            </a:pPr>
            <a:r>
              <a:rPr lang="en-US" sz="2700">
                <a:solidFill>
                  <a:srgbClr val="000000"/>
                </a:solidFill>
                <a:latin typeface="Karnchang"/>
              </a:rPr>
              <a:t>Mengklasifikasikan gambar yang diinput, batu gunting atau kertas, melibatkan pengenalan pola dan fitur-fitur khas dalam gambar-gambar tersebut, serta melatih model untuk melakukan klasifikasi secara akurat pada dataset yang telah  disiapkan. Model diharapkan dapat mengenali dan memahami perbedaan antara tiga kategori tersebut, memberikan hasil yang efektif untuk klasifikasi gambar multikelas.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25" id="25"/>
          <p:cNvGrpSpPr>
            <a:grpSpLocks noChangeAspect="true"/>
          </p:cNvGrpSpPr>
          <p:nvPr/>
        </p:nvGrpSpPr>
        <p:grpSpPr>
          <a:xfrm rot="0">
            <a:off x="1490452" y="3745408"/>
            <a:ext cx="6458391" cy="4848531"/>
            <a:chOff x="0" y="0"/>
            <a:chExt cx="8916670" cy="6694043"/>
          </a:xfrm>
        </p:grpSpPr>
        <p:sp>
          <p:nvSpPr>
            <p:cNvPr name="Freeform 26" id="26"/>
            <p:cNvSpPr/>
            <p:nvPr/>
          </p:nvSpPr>
          <p:spPr>
            <a:xfrm flipH="false" flipV="false" rot="0">
              <a:off x="155575" y="155575"/>
              <a:ext cx="8605520" cy="6382893"/>
            </a:xfrm>
            <a:custGeom>
              <a:avLst/>
              <a:gdLst/>
              <a:ahLst/>
              <a:cxnLst/>
              <a:rect r="r" b="b" t="t" l="l"/>
              <a:pathLst>
                <a:path h="6382893" w="8605520">
                  <a:moveTo>
                    <a:pt x="0" y="0"/>
                  </a:moveTo>
                  <a:lnTo>
                    <a:pt x="8605520" y="0"/>
                  </a:lnTo>
                  <a:lnTo>
                    <a:pt x="8605520" y="6382893"/>
                  </a:lnTo>
                  <a:lnTo>
                    <a:pt x="0" y="6382893"/>
                  </a:lnTo>
                  <a:close/>
                </a:path>
              </a:pathLst>
            </a:custGeom>
            <a:blipFill>
              <a:blip r:embed="rId2"/>
              <a:stretch>
                <a:fillRect l="-24172" t="0" r="-24172" b="0"/>
              </a:stretch>
            </a:blipFill>
          </p:spPr>
        </p:sp>
        <p:sp>
          <p:nvSpPr>
            <p:cNvPr name="Freeform 27" id="27"/>
            <p:cNvSpPr/>
            <p:nvPr/>
          </p:nvSpPr>
          <p:spPr>
            <a:xfrm flipH="false" flipV="false" rot="0">
              <a:off x="6350" y="6350"/>
              <a:ext cx="8903970" cy="6681343"/>
            </a:xfrm>
            <a:custGeom>
              <a:avLst/>
              <a:gdLst/>
              <a:ahLst/>
              <a:cxnLst/>
              <a:rect r="r" b="b" t="t" l="l"/>
              <a:pathLst>
                <a:path h="6681343" w="8903970">
                  <a:moveTo>
                    <a:pt x="8903970" y="6681343"/>
                  </a:moveTo>
                  <a:lnTo>
                    <a:pt x="0" y="6681343"/>
                  </a:lnTo>
                  <a:lnTo>
                    <a:pt x="0" y="0"/>
                  </a:lnTo>
                  <a:lnTo>
                    <a:pt x="8903970" y="0"/>
                  </a:lnTo>
                  <a:lnTo>
                    <a:pt x="8903970" y="6681343"/>
                  </a:lnTo>
                  <a:close/>
                  <a:moveTo>
                    <a:pt x="19050" y="6662293"/>
                  </a:moveTo>
                  <a:lnTo>
                    <a:pt x="8884920" y="6662293"/>
                  </a:lnTo>
                  <a:lnTo>
                    <a:pt x="8884920" y="19050"/>
                  </a:lnTo>
                  <a:lnTo>
                    <a:pt x="19050" y="19050"/>
                  </a:lnTo>
                  <a:lnTo>
                    <a:pt x="19050" y="6662293"/>
                  </a:lnTo>
                  <a:close/>
                  <a:moveTo>
                    <a:pt x="8764270" y="6541643"/>
                  </a:moveTo>
                  <a:lnTo>
                    <a:pt x="139700" y="6541643"/>
                  </a:lnTo>
                  <a:lnTo>
                    <a:pt x="139700" y="139700"/>
                  </a:lnTo>
                  <a:lnTo>
                    <a:pt x="8764270" y="139700"/>
                  </a:lnTo>
                  <a:lnTo>
                    <a:pt x="8764270" y="6541643"/>
                  </a:lnTo>
                  <a:close/>
                  <a:moveTo>
                    <a:pt x="158750" y="6522593"/>
                  </a:moveTo>
                  <a:lnTo>
                    <a:pt x="8745220" y="6522593"/>
                  </a:lnTo>
                  <a:lnTo>
                    <a:pt x="8745220" y="158750"/>
                  </a:lnTo>
                  <a:lnTo>
                    <a:pt x="158750" y="158750"/>
                  </a:lnTo>
                  <a:lnTo>
                    <a:pt x="158750" y="6522593"/>
                  </a:lnTo>
                  <a:close/>
                </a:path>
              </a:pathLst>
            </a:custGeom>
            <a:solidFill>
              <a:srgbClr val="535659"/>
            </a:solidFill>
          </p:spPr>
        </p:sp>
      </p:grpSp>
      <p:sp>
        <p:nvSpPr>
          <p:cNvPr name="Freeform 28" id="28"/>
          <p:cNvSpPr/>
          <p:nvPr/>
        </p:nvSpPr>
        <p:spPr>
          <a:xfrm flipH="false" flipV="false" rot="0">
            <a:off x="8585553" y="1639914"/>
            <a:ext cx="659308" cy="659308"/>
          </a:xfrm>
          <a:custGeom>
            <a:avLst/>
            <a:gdLst/>
            <a:ahLst/>
            <a:cxnLst/>
            <a:rect r="r" b="b" t="t" l="l"/>
            <a:pathLst>
              <a:path h="659308" w="659308">
                <a:moveTo>
                  <a:pt x="0" y="0"/>
                </a:moveTo>
                <a:lnTo>
                  <a:pt x="659308" y="0"/>
                </a:lnTo>
                <a:lnTo>
                  <a:pt x="659308" y="659308"/>
                </a:lnTo>
                <a:lnTo>
                  <a:pt x="0" y="65930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9" id="29"/>
          <p:cNvGrpSpPr/>
          <p:nvPr/>
        </p:nvGrpSpPr>
        <p:grpSpPr>
          <a:xfrm rot="0">
            <a:off x="8615044" y="2546349"/>
            <a:ext cx="8304195" cy="6047589"/>
            <a:chOff x="0" y="0"/>
            <a:chExt cx="2187113" cy="1592781"/>
          </a:xfrm>
        </p:grpSpPr>
        <p:sp>
          <p:nvSpPr>
            <p:cNvPr name="Freeform 30" id="30"/>
            <p:cNvSpPr/>
            <p:nvPr/>
          </p:nvSpPr>
          <p:spPr>
            <a:xfrm flipH="false" flipV="false" rot="0">
              <a:off x="0" y="0"/>
              <a:ext cx="2187113" cy="1592781"/>
            </a:xfrm>
            <a:custGeom>
              <a:avLst/>
              <a:gdLst/>
              <a:ahLst/>
              <a:cxnLst/>
              <a:rect r="r" b="b" t="t" l="l"/>
              <a:pathLst>
                <a:path h="1592781" w="2187113">
                  <a:moveTo>
                    <a:pt x="47547" y="0"/>
                  </a:moveTo>
                  <a:lnTo>
                    <a:pt x="2139566" y="0"/>
                  </a:lnTo>
                  <a:cubicBezTo>
                    <a:pt x="2152177" y="0"/>
                    <a:pt x="2164270" y="5009"/>
                    <a:pt x="2173187" y="13926"/>
                  </a:cubicBezTo>
                  <a:cubicBezTo>
                    <a:pt x="2182104" y="22843"/>
                    <a:pt x="2187113" y="34937"/>
                    <a:pt x="2187113" y="47547"/>
                  </a:cubicBezTo>
                  <a:lnTo>
                    <a:pt x="2187113" y="1545234"/>
                  </a:lnTo>
                  <a:cubicBezTo>
                    <a:pt x="2187113" y="1557844"/>
                    <a:pt x="2182104" y="1569938"/>
                    <a:pt x="2173187" y="1578855"/>
                  </a:cubicBezTo>
                  <a:cubicBezTo>
                    <a:pt x="2164270" y="1587771"/>
                    <a:pt x="2152177" y="1592781"/>
                    <a:pt x="2139566" y="1592781"/>
                  </a:cubicBezTo>
                  <a:lnTo>
                    <a:pt x="47547" y="1592781"/>
                  </a:lnTo>
                  <a:cubicBezTo>
                    <a:pt x="34937" y="1592781"/>
                    <a:pt x="22843" y="1587771"/>
                    <a:pt x="13926" y="1578855"/>
                  </a:cubicBezTo>
                  <a:cubicBezTo>
                    <a:pt x="5009" y="1569938"/>
                    <a:pt x="0" y="1557844"/>
                    <a:pt x="0" y="1545234"/>
                  </a:cubicBezTo>
                  <a:lnTo>
                    <a:pt x="0" y="47547"/>
                  </a:lnTo>
                  <a:cubicBezTo>
                    <a:pt x="0" y="34937"/>
                    <a:pt x="5009" y="22843"/>
                    <a:pt x="13926" y="13926"/>
                  </a:cubicBezTo>
                  <a:cubicBezTo>
                    <a:pt x="22843" y="5009"/>
                    <a:pt x="34937" y="0"/>
                    <a:pt x="47547" y="0"/>
                  </a:cubicBezTo>
                  <a:close/>
                </a:path>
              </a:pathLst>
            </a:custGeom>
            <a:solidFill>
              <a:srgbClr val="858789">
                <a:alpha val="40000"/>
              </a:srgbClr>
            </a:solidFill>
            <a:ln w="19050" cap="rnd">
              <a:solidFill>
                <a:srgbClr val="243342">
                  <a:alpha val="40000"/>
                </a:srgbClr>
              </a:solidFill>
              <a:prstDash val="solid"/>
              <a:round/>
            </a:ln>
          </p:spPr>
        </p:sp>
        <p:sp>
          <p:nvSpPr>
            <p:cNvPr name="TextBox 31" id="31"/>
            <p:cNvSpPr txBox="true"/>
            <p:nvPr/>
          </p:nvSpPr>
          <p:spPr>
            <a:xfrm>
              <a:off x="0" y="-38100"/>
              <a:ext cx="2187113" cy="1630881"/>
            </a:xfrm>
            <a:prstGeom prst="rect">
              <a:avLst/>
            </a:prstGeom>
          </p:spPr>
          <p:txBody>
            <a:bodyPr anchor="ctr" rtlCol="false" tIns="50800" lIns="50800" bIns="50800" rIns="50800"/>
            <a:lstStyle/>
            <a:p>
              <a:pPr algn="ctr">
                <a:lnSpc>
                  <a:spcPts val="3362"/>
                </a:lnSpc>
              </a:pPr>
            </a:p>
          </p:txBody>
        </p:sp>
      </p:grpSp>
      <p:grpSp>
        <p:nvGrpSpPr>
          <p:cNvPr name="Group 32" id="32"/>
          <p:cNvGrpSpPr/>
          <p:nvPr/>
        </p:nvGrpSpPr>
        <p:grpSpPr>
          <a:xfrm rot="0">
            <a:off x="13475357" y="317552"/>
            <a:ext cx="4232265" cy="952362"/>
            <a:chOff x="0" y="0"/>
            <a:chExt cx="1114671" cy="250828"/>
          </a:xfrm>
        </p:grpSpPr>
        <p:sp>
          <p:nvSpPr>
            <p:cNvPr name="Freeform 33" id="33"/>
            <p:cNvSpPr/>
            <p:nvPr/>
          </p:nvSpPr>
          <p:spPr>
            <a:xfrm flipH="false" flipV="false" rot="0">
              <a:off x="0" y="0"/>
              <a:ext cx="1114671" cy="250828"/>
            </a:xfrm>
            <a:custGeom>
              <a:avLst/>
              <a:gdLst/>
              <a:ahLst/>
              <a:cxnLst/>
              <a:rect r="r" b="b" t="t" l="l"/>
              <a:pathLst>
                <a:path h="250828" w="1114671">
                  <a:moveTo>
                    <a:pt x="25610" y="0"/>
                  </a:moveTo>
                  <a:lnTo>
                    <a:pt x="1089061" y="0"/>
                  </a:lnTo>
                  <a:cubicBezTo>
                    <a:pt x="1095853" y="0"/>
                    <a:pt x="1102367" y="2698"/>
                    <a:pt x="1107170" y="7501"/>
                  </a:cubicBezTo>
                  <a:cubicBezTo>
                    <a:pt x="1111972" y="12304"/>
                    <a:pt x="1114671" y="18818"/>
                    <a:pt x="1114671" y="25610"/>
                  </a:cubicBezTo>
                  <a:lnTo>
                    <a:pt x="1114671" y="225218"/>
                  </a:lnTo>
                  <a:cubicBezTo>
                    <a:pt x="1114671" y="232010"/>
                    <a:pt x="1111972" y="238524"/>
                    <a:pt x="1107170" y="243327"/>
                  </a:cubicBezTo>
                  <a:cubicBezTo>
                    <a:pt x="1102367" y="248130"/>
                    <a:pt x="1095853" y="250828"/>
                    <a:pt x="1089061" y="250828"/>
                  </a:cubicBezTo>
                  <a:lnTo>
                    <a:pt x="25610" y="250828"/>
                  </a:lnTo>
                  <a:cubicBezTo>
                    <a:pt x="18818" y="250828"/>
                    <a:pt x="12304" y="248130"/>
                    <a:pt x="7501" y="243327"/>
                  </a:cubicBezTo>
                  <a:cubicBezTo>
                    <a:pt x="2698" y="238524"/>
                    <a:pt x="0" y="232010"/>
                    <a:pt x="0" y="225218"/>
                  </a:cubicBezTo>
                  <a:lnTo>
                    <a:pt x="0" y="25610"/>
                  </a:lnTo>
                  <a:cubicBezTo>
                    <a:pt x="0" y="18818"/>
                    <a:pt x="2698" y="12304"/>
                    <a:pt x="7501" y="7501"/>
                  </a:cubicBezTo>
                  <a:cubicBezTo>
                    <a:pt x="12304" y="2698"/>
                    <a:pt x="18818" y="0"/>
                    <a:pt x="25610" y="0"/>
                  </a:cubicBezTo>
                  <a:close/>
                </a:path>
              </a:pathLst>
            </a:custGeom>
            <a:solidFill>
              <a:srgbClr val="535659"/>
            </a:solidFill>
            <a:ln w="19050" cap="sq">
              <a:solidFill>
                <a:srgbClr val="243342"/>
              </a:solidFill>
              <a:prstDash val="solid"/>
              <a:miter/>
            </a:ln>
          </p:spPr>
        </p:sp>
        <p:sp>
          <p:nvSpPr>
            <p:cNvPr name="TextBox 34" id="34"/>
            <p:cNvSpPr txBox="true"/>
            <p:nvPr/>
          </p:nvSpPr>
          <p:spPr>
            <a:xfrm>
              <a:off x="0" y="-38100"/>
              <a:ext cx="1114671" cy="288928"/>
            </a:xfrm>
            <a:prstGeom prst="rect">
              <a:avLst/>
            </a:prstGeom>
          </p:spPr>
          <p:txBody>
            <a:bodyPr anchor="ctr" rtlCol="false" tIns="50800" lIns="50800" bIns="50800" rIns="50800"/>
            <a:lstStyle/>
            <a:p>
              <a:pPr algn="ctr">
                <a:lnSpc>
                  <a:spcPts val="3362"/>
                </a:lnSpc>
              </a:pPr>
            </a:p>
          </p:txBody>
        </p:sp>
      </p:grpSp>
      <p:grpSp>
        <p:nvGrpSpPr>
          <p:cNvPr name="Group 35" id="35"/>
          <p:cNvGrpSpPr/>
          <p:nvPr/>
        </p:nvGrpSpPr>
        <p:grpSpPr>
          <a:xfrm rot="0">
            <a:off x="629723" y="9258300"/>
            <a:ext cx="6961669" cy="627749"/>
            <a:chOff x="0" y="0"/>
            <a:chExt cx="1833526" cy="165333"/>
          </a:xfrm>
        </p:grpSpPr>
        <p:sp>
          <p:nvSpPr>
            <p:cNvPr name="Freeform 36" id="36"/>
            <p:cNvSpPr/>
            <p:nvPr/>
          </p:nvSpPr>
          <p:spPr>
            <a:xfrm flipH="false" flipV="false" rot="0">
              <a:off x="0" y="0"/>
              <a:ext cx="1833526" cy="165333"/>
            </a:xfrm>
            <a:custGeom>
              <a:avLst/>
              <a:gdLst/>
              <a:ahLst/>
              <a:cxnLst/>
              <a:rect r="r" b="b" t="t" l="l"/>
              <a:pathLst>
                <a:path h="165333" w="1833526">
                  <a:moveTo>
                    <a:pt x="16681" y="0"/>
                  </a:moveTo>
                  <a:lnTo>
                    <a:pt x="1816845" y="0"/>
                  </a:lnTo>
                  <a:cubicBezTo>
                    <a:pt x="1821269" y="0"/>
                    <a:pt x="1825512" y="1757"/>
                    <a:pt x="1828640" y="4886"/>
                  </a:cubicBezTo>
                  <a:cubicBezTo>
                    <a:pt x="1831769" y="8014"/>
                    <a:pt x="1833526" y="12257"/>
                    <a:pt x="1833526" y="16681"/>
                  </a:cubicBezTo>
                  <a:lnTo>
                    <a:pt x="1833526" y="148652"/>
                  </a:lnTo>
                  <a:cubicBezTo>
                    <a:pt x="1833526" y="157865"/>
                    <a:pt x="1826058" y="165333"/>
                    <a:pt x="1816845" y="165333"/>
                  </a:cubicBezTo>
                  <a:lnTo>
                    <a:pt x="16681" y="165333"/>
                  </a:lnTo>
                  <a:cubicBezTo>
                    <a:pt x="7468" y="165333"/>
                    <a:pt x="0" y="157865"/>
                    <a:pt x="0" y="148652"/>
                  </a:cubicBezTo>
                  <a:lnTo>
                    <a:pt x="0" y="16681"/>
                  </a:lnTo>
                  <a:cubicBezTo>
                    <a:pt x="0" y="7468"/>
                    <a:pt x="7468" y="0"/>
                    <a:pt x="16681" y="0"/>
                  </a:cubicBezTo>
                  <a:close/>
                </a:path>
              </a:pathLst>
            </a:custGeom>
            <a:solidFill>
              <a:srgbClr val="535659"/>
            </a:solidFill>
            <a:ln w="19050" cap="sq">
              <a:solidFill>
                <a:srgbClr val="243342"/>
              </a:solidFill>
              <a:prstDash val="solid"/>
              <a:miter/>
            </a:ln>
          </p:spPr>
        </p:sp>
        <p:sp>
          <p:nvSpPr>
            <p:cNvPr name="TextBox 37" id="37"/>
            <p:cNvSpPr txBox="true"/>
            <p:nvPr/>
          </p:nvSpPr>
          <p:spPr>
            <a:xfrm>
              <a:off x="0" y="-38100"/>
              <a:ext cx="1833526" cy="203433"/>
            </a:xfrm>
            <a:prstGeom prst="rect">
              <a:avLst/>
            </a:prstGeom>
          </p:spPr>
          <p:txBody>
            <a:bodyPr anchor="ctr" rtlCol="false" tIns="50800" lIns="50800" bIns="50800" rIns="50800"/>
            <a:lstStyle/>
            <a:p>
              <a:pPr algn="ctr">
                <a:lnSpc>
                  <a:spcPts val="3362"/>
                </a:lnSpc>
              </a:pPr>
            </a:p>
          </p:txBody>
        </p:sp>
      </p:grpSp>
      <p:sp>
        <p:nvSpPr>
          <p:cNvPr name="TextBox 38" id="38"/>
          <p:cNvSpPr txBox="true"/>
          <p:nvPr/>
        </p:nvSpPr>
        <p:spPr>
          <a:xfrm rot="0">
            <a:off x="1490452" y="819150"/>
            <a:ext cx="6584507" cy="1727199"/>
          </a:xfrm>
          <a:prstGeom prst="rect">
            <a:avLst/>
          </a:prstGeom>
        </p:spPr>
        <p:txBody>
          <a:bodyPr anchor="t" rtlCol="false" tIns="0" lIns="0" bIns="0" rIns="0">
            <a:spAutoFit/>
          </a:bodyPr>
          <a:lstStyle/>
          <a:p>
            <a:pPr algn="ctr">
              <a:lnSpc>
                <a:spcPts val="9199"/>
              </a:lnSpc>
            </a:pPr>
            <a:r>
              <a:rPr lang="en-US" sz="9999">
                <a:solidFill>
                  <a:srgbClr val="243342"/>
                </a:solidFill>
                <a:latin typeface="Karnchang Bold"/>
              </a:rPr>
              <a:t>02</a:t>
            </a:r>
          </a:p>
        </p:txBody>
      </p:sp>
      <p:sp>
        <p:nvSpPr>
          <p:cNvPr name="TextBox 39" id="39"/>
          <p:cNvSpPr txBox="true"/>
          <p:nvPr/>
        </p:nvSpPr>
        <p:spPr>
          <a:xfrm rot="0">
            <a:off x="853742" y="2353527"/>
            <a:ext cx="7731811" cy="873125"/>
          </a:xfrm>
          <a:prstGeom prst="rect">
            <a:avLst/>
          </a:prstGeom>
        </p:spPr>
        <p:txBody>
          <a:bodyPr anchor="t" rtlCol="false" tIns="0" lIns="0" bIns="0" rIns="0">
            <a:spAutoFit/>
          </a:bodyPr>
          <a:lstStyle/>
          <a:p>
            <a:pPr algn="ctr">
              <a:lnSpc>
                <a:spcPts val="4600"/>
              </a:lnSpc>
            </a:pPr>
            <a:r>
              <a:rPr lang="en-US" sz="5000">
                <a:solidFill>
                  <a:srgbClr val="000000"/>
                </a:solidFill>
                <a:latin typeface="Karnchang Bold"/>
              </a:rPr>
              <a:t>Dataset yang Digunakan</a:t>
            </a:r>
          </a:p>
        </p:txBody>
      </p:sp>
      <p:sp>
        <p:nvSpPr>
          <p:cNvPr name="TextBox 40" id="40"/>
          <p:cNvSpPr txBox="true"/>
          <p:nvPr/>
        </p:nvSpPr>
        <p:spPr>
          <a:xfrm rot="0">
            <a:off x="9433014" y="1604577"/>
            <a:ext cx="6867586" cy="694690"/>
          </a:xfrm>
          <a:prstGeom prst="rect">
            <a:avLst/>
          </a:prstGeom>
        </p:spPr>
        <p:txBody>
          <a:bodyPr anchor="t" rtlCol="false" tIns="0" lIns="0" bIns="0" rIns="0">
            <a:spAutoFit/>
          </a:bodyPr>
          <a:lstStyle/>
          <a:p>
            <a:pPr>
              <a:lnSpc>
                <a:spcPts val="3680"/>
              </a:lnSpc>
            </a:pPr>
            <a:r>
              <a:rPr lang="en-US" sz="4000">
                <a:solidFill>
                  <a:srgbClr val="000000"/>
                </a:solidFill>
                <a:latin typeface="Karnchang Bold"/>
              </a:rPr>
              <a:t>Rock Paper Scissors</a:t>
            </a:r>
          </a:p>
        </p:txBody>
      </p:sp>
      <p:sp>
        <p:nvSpPr>
          <p:cNvPr name="TextBox 41" id="41"/>
          <p:cNvSpPr txBox="true"/>
          <p:nvPr/>
        </p:nvSpPr>
        <p:spPr>
          <a:xfrm rot="0">
            <a:off x="8789049" y="2483367"/>
            <a:ext cx="7956185" cy="5827395"/>
          </a:xfrm>
          <a:prstGeom prst="rect">
            <a:avLst/>
          </a:prstGeom>
        </p:spPr>
        <p:txBody>
          <a:bodyPr anchor="t" rtlCol="false" tIns="0" lIns="0" bIns="0" rIns="0">
            <a:spAutoFit/>
          </a:bodyPr>
          <a:lstStyle/>
          <a:p>
            <a:pPr>
              <a:lnSpc>
                <a:spcPts val="3779"/>
              </a:lnSpc>
            </a:pPr>
            <a:r>
              <a:rPr lang="en-US" sz="2700">
                <a:solidFill>
                  <a:srgbClr val="000000"/>
                </a:solidFill>
                <a:latin typeface="Karnchang"/>
              </a:rPr>
              <a:t>Deskripsi : Dataset ini berisi gambar gerakan tangan dari game Batu-Kertas-Gunting. Kumpulan data berisi total 2188 gambar yang sesuai dengan gerakan tangan 'Batu' (726 gambar), 'Kertas' (710 gambar) dan 'Gunting' (752 gambar) dari permainan Batu-Kertas-Gunting. Semua gambar diambil dengan latar belakang hijau dengan pencahayaan dan white balance yang relatif konsisten.</a:t>
            </a:r>
          </a:p>
          <a:p>
            <a:pPr>
              <a:lnSpc>
                <a:spcPts val="3779"/>
              </a:lnSpc>
            </a:pPr>
          </a:p>
          <a:p>
            <a:pPr>
              <a:lnSpc>
                <a:spcPts val="3779"/>
              </a:lnSpc>
            </a:pPr>
            <a:r>
              <a:rPr lang="en-US" sz="2700">
                <a:solidFill>
                  <a:srgbClr val="000000"/>
                </a:solidFill>
                <a:latin typeface="Karnchang"/>
              </a:rPr>
              <a:t>Link : https://github.com/dicodingacademy/assets/releases/tag/release</a:t>
            </a:r>
          </a:p>
        </p:txBody>
      </p:sp>
      <p:sp>
        <p:nvSpPr>
          <p:cNvPr name="TextBox 42" id="42"/>
          <p:cNvSpPr txBox="true"/>
          <p:nvPr/>
        </p:nvSpPr>
        <p:spPr>
          <a:xfrm rot="0">
            <a:off x="13475357" y="349050"/>
            <a:ext cx="4314409" cy="796925"/>
          </a:xfrm>
          <a:prstGeom prst="rect">
            <a:avLst/>
          </a:prstGeom>
        </p:spPr>
        <p:txBody>
          <a:bodyPr anchor="t" rtlCol="false" tIns="0" lIns="0" bIns="0" rIns="0">
            <a:spAutoFit/>
          </a:bodyPr>
          <a:lstStyle/>
          <a:p>
            <a:pPr algn="ctr">
              <a:lnSpc>
                <a:spcPts val="2800"/>
              </a:lnSpc>
            </a:pPr>
            <a:r>
              <a:rPr lang="en-US" sz="2000" spc="120">
                <a:solidFill>
                  <a:srgbClr val="FFFFFF"/>
                </a:solidFill>
                <a:latin typeface="Karnchang"/>
              </a:rPr>
              <a:t>Aditya Rizki Ramadhan</a:t>
            </a:r>
          </a:p>
          <a:p>
            <a:pPr algn="ctr">
              <a:lnSpc>
                <a:spcPts val="2800"/>
              </a:lnSpc>
            </a:pPr>
            <a:r>
              <a:rPr lang="en-US" sz="2000" spc="120">
                <a:solidFill>
                  <a:srgbClr val="FFFFFF"/>
                </a:solidFill>
                <a:latin typeface="Karnchang"/>
              </a:rPr>
              <a:t>2108107010002</a:t>
            </a:r>
          </a:p>
        </p:txBody>
      </p:sp>
      <p:sp>
        <p:nvSpPr>
          <p:cNvPr name="TextBox 43" id="43"/>
          <p:cNvSpPr txBox="true"/>
          <p:nvPr/>
        </p:nvSpPr>
        <p:spPr>
          <a:xfrm rot="0">
            <a:off x="551143" y="9305925"/>
            <a:ext cx="7118830" cy="444500"/>
          </a:xfrm>
          <a:prstGeom prst="rect">
            <a:avLst/>
          </a:prstGeom>
        </p:spPr>
        <p:txBody>
          <a:bodyPr anchor="t" rtlCol="false" tIns="0" lIns="0" bIns="0" rIns="0">
            <a:spAutoFit/>
          </a:bodyPr>
          <a:lstStyle/>
          <a:p>
            <a:pPr algn="ctr">
              <a:lnSpc>
                <a:spcPts val="2800"/>
              </a:lnSpc>
            </a:pPr>
            <a:r>
              <a:rPr lang="en-US" sz="2000" spc="120">
                <a:solidFill>
                  <a:srgbClr val="FFFFFF"/>
                </a:solidFill>
                <a:latin typeface="Karnchang"/>
              </a:rPr>
              <a:t>Universitas Syiah Kuala | FMIPA | S1-Informatika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08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25" id="25"/>
          <p:cNvGrpSpPr/>
          <p:nvPr/>
        </p:nvGrpSpPr>
        <p:grpSpPr>
          <a:xfrm rot="0">
            <a:off x="8853667" y="1103468"/>
            <a:ext cx="8096003" cy="2579055"/>
            <a:chOff x="0" y="0"/>
            <a:chExt cx="10794670" cy="3438739"/>
          </a:xfrm>
        </p:grpSpPr>
        <p:sp>
          <p:nvSpPr>
            <p:cNvPr name="Freeform 26" id="26"/>
            <p:cNvSpPr/>
            <p:nvPr/>
          </p:nvSpPr>
          <p:spPr>
            <a:xfrm flipH="false" flipV="false" rot="0">
              <a:off x="0" y="0"/>
              <a:ext cx="879077" cy="879077"/>
            </a:xfrm>
            <a:custGeom>
              <a:avLst/>
              <a:gdLst/>
              <a:ahLst/>
              <a:cxnLst/>
              <a:rect r="r" b="b" t="t" l="l"/>
              <a:pathLst>
                <a:path h="879077" w="879077">
                  <a:moveTo>
                    <a:pt x="0" y="0"/>
                  </a:moveTo>
                  <a:lnTo>
                    <a:pt x="879077" y="0"/>
                  </a:lnTo>
                  <a:lnTo>
                    <a:pt x="879077" y="879077"/>
                  </a:lnTo>
                  <a:lnTo>
                    <a:pt x="0" y="8790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7" id="27"/>
            <p:cNvGrpSpPr/>
            <p:nvPr/>
          </p:nvGrpSpPr>
          <p:grpSpPr>
            <a:xfrm rot="0">
              <a:off x="0" y="1068350"/>
              <a:ext cx="10794670" cy="2370389"/>
              <a:chOff x="0" y="0"/>
              <a:chExt cx="2132281" cy="468225"/>
            </a:xfrm>
          </p:grpSpPr>
          <p:sp>
            <p:nvSpPr>
              <p:cNvPr name="Freeform 28" id="28"/>
              <p:cNvSpPr/>
              <p:nvPr/>
            </p:nvSpPr>
            <p:spPr>
              <a:xfrm flipH="false" flipV="false" rot="0">
                <a:off x="0" y="0"/>
                <a:ext cx="2132281" cy="468225"/>
              </a:xfrm>
              <a:custGeom>
                <a:avLst/>
                <a:gdLst/>
                <a:ahLst/>
                <a:cxnLst/>
                <a:rect r="r" b="b" t="t" l="l"/>
                <a:pathLst>
                  <a:path h="468225" w="2132281">
                    <a:moveTo>
                      <a:pt x="48769" y="0"/>
                    </a:moveTo>
                    <a:lnTo>
                      <a:pt x="2083511" y="0"/>
                    </a:lnTo>
                    <a:cubicBezTo>
                      <a:pt x="2096445" y="0"/>
                      <a:pt x="2108850" y="5138"/>
                      <a:pt x="2117996" y="14284"/>
                    </a:cubicBezTo>
                    <a:cubicBezTo>
                      <a:pt x="2127142" y="23430"/>
                      <a:pt x="2132281" y="35835"/>
                      <a:pt x="2132281" y="48769"/>
                    </a:cubicBezTo>
                    <a:lnTo>
                      <a:pt x="2132281" y="419456"/>
                    </a:lnTo>
                    <a:cubicBezTo>
                      <a:pt x="2132281" y="446390"/>
                      <a:pt x="2110446" y="468225"/>
                      <a:pt x="2083511" y="468225"/>
                    </a:cubicBezTo>
                    <a:lnTo>
                      <a:pt x="48769" y="468225"/>
                    </a:lnTo>
                    <a:cubicBezTo>
                      <a:pt x="21835" y="468225"/>
                      <a:pt x="0" y="446390"/>
                      <a:pt x="0" y="419456"/>
                    </a:cubicBezTo>
                    <a:lnTo>
                      <a:pt x="0" y="48769"/>
                    </a:lnTo>
                    <a:cubicBezTo>
                      <a:pt x="0" y="21835"/>
                      <a:pt x="21835" y="0"/>
                      <a:pt x="48769" y="0"/>
                    </a:cubicBezTo>
                    <a:close/>
                  </a:path>
                </a:pathLst>
              </a:custGeom>
              <a:solidFill>
                <a:srgbClr val="858789">
                  <a:alpha val="40000"/>
                </a:srgbClr>
              </a:solidFill>
              <a:ln w="19050" cap="rnd">
                <a:solidFill>
                  <a:srgbClr val="243342">
                    <a:alpha val="40000"/>
                  </a:srgbClr>
                </a:solidFill>
                <a:prstDash val="solid"/>
                <a:round/>
              </a:ln>
            </p:spPr>
          </p:sp>
          <p:sp>
            <p:nvSpPr>
              <p:cNvPr name="TextBox 29" id="29"/>
              <p:cNvSpPr txBox="true"/>
              <p:nvPr/>
            </p:nvSpPr>
            <p:spPr>
              <a:xfrm>
                <a:off x="0" y="-38100"/>
                <a:ext cx="2132281" cy="506325"/>
              </a:xfrm>
              <a:prstGeom prst="rect">
                <a:avLst/>
              </a:prstGeom>
            </p:spPr>
            <p:txBody>
              <a:bodyPr anchor="ctr" rtlCol="false" tIns="50800" lIns="50800" bIns="50800" rIns="50800"/>
              <a:lstStyle/>
              <a:p>
                <a:pPr algn="ctr">
                  <a:lnSpc>
                    <a:spcPts val="3362"/>
                  </a:lnSpc>
                </a:pPr>
              </a:p>
            </p:txBody>
          </p:sp>
        </p:grpSp>
        <p:sp>
          <p:nvSpPr>
            <p:cNvPr name="TextBox 30" id="30"/>
            <p:cNvSpPr txBox="true"/>
            <p:nvPr/>
          </p:nvSpPr>
          <p:spPr>
            <a:xfrm rot="0">
              <a:off x="404216" y="1168002"/>
              <a:ext cx="10204030" cy="724535"/>
            </a:xfrm>
            <a:prstGeom prst="rect">
              <a:avLst/>
            </a:prstGeom>
          </p:spPr>
          <p:txBody>
            <a:bodyPr anchor="t" rtlCol="false" tIns="0" lIns="0" bIns="0" rIns="0">
              <a:spAutoFit/>
            </a:bodyPr>
            <a:lstStyle/>
            <a:p>
              <a:pPr>
                <a:lnSpc>
                  <a:spcPts val="3779"/>
                </a:lnSpc>
              </a:pPr>
            </a:p>
          </p:txBody>
        </p:sp>
        <p:sp>
          <p:nvSpPr>
            <p:cNvPr name="TextBox 31" id="31"/>
            <p:cNvSpPr txBox="true"/>
            <p:nvPr/>
          </p:nvSpPr>
          <p:spPr>
            <a:xfrm rot="0">
              <a:off x="1129949" y="-18541"/>
              <a:ext cx="9156781" cy="897679"/>
            </a:xfrm>
            <a:prstGeom prst="rect">
              <a:avLst/>
            </a:prstGeom>
          </p:spPr>
          <p:txBody>
            <a:bodyPr anchor="t" rtlCol="false" tIns="0" lIns="0" bIns="0" rIns="0">
              <a:spAutoFit/>
            </a:bodyPr>
            <a:lstStyle/>
            <a:p>
              <a:pPr>
                <a:lnSpc>
                  <a:spcPts val="3680"/>
                </a:lnSpc>
              </a:pPr>
              <a:r>
                <a:rPr lang="en-US" sz="4000">
                  <a:solidFill>
                    <a:srgbClr val="243342"/>
                  </a:solidFill>
                  <a:latin typeface="Karnchang Bold"/>
                </a:rPr>
                <a:t>03 - Jumlah Fitur</a:t>
              </a:r>
            </a:p>
          </p:txBody>
        </p:sp>
      </p:grpSp>
      <p:grpSp>
        <p:nvGrpSpPr>
          <p:cNvPr name="Group 32" id="32"/>
          <p:cNvGrpSpPr/>
          <p:nvPr/>
        </p:nvGrpSpPr>
        <p:grpSpPr>
          <a:xfrm rot="0">
            <a:off x="8853667" y="3853973"/>
            <a:ext cx="8096003" cy="2168048"/>
            <a:chOff x="0" y="0"/>
            <a:chExt cx="10794670" cy="2890730"/>
          </a:xfrm>
        </p:grpSpPr>
        <p:sp>
          <p:nvSpPr>
            <p:cNvPr name="Freeform 33" id="33"/>
            <p:cNvSpPr/>
            <p:nvPr/>
          </p:nvSpPr>
          <p:spPr>
            <a:xfrm flipH="false" flipV="false" rot="0">
              <a:off x="0" y="0"/>
              <a:ext cx="879077" cy="879077"/>
            </a:xfrm>
            <a:custGeom>
              <a:avLst/>
              <a:gdLst/>
              <a:ahLst/>
              <a:cxnLst/>
              <a:rect r="r" b="b" t="t" l="l"/>
              <a:pathLst>
                <a:path h="879077" w="879077">
                  <a:moveTo>
                    <a:pt x="0" y="0"/>
                  </a:moveTo>
                  <a:lnTo>
                    <a:pt x="879077" y="0"/>
                  </a:lnTo>
                  <a:lnTo>
                    <a:pt x="879077" y="879077"/>
                  </a:lnTo>
                  <a:lnTo>
                    <a:pt x="0" y="8790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4" id="34"/>
            <p:cNvGrpSpPr/>
            <p:nvPr/>
          </p:nvGrpSpPr>
          <p:grpSpPr>
            <a:xfrm rot="0">
              <a:off x="0" y="1068350"/>
              <a:ext cx="10794670" cy="1822380"/>
              <a:chOff x="0" y="0"/>
              <a:chExt cx="2132281" cy="359976"/>
            </a:xfrm>
          </p:grpSpPr>
          <p:sp>
            <p:nvSpPr>
              <p:cNvPr name="Freeform 35" id="35"/>
              <p:cNvSpPr/>
              <p:nvPr/>
            </p:nvSpPr>
            <p:spPr>
              <a:xfrm flipH="false" flipV="false" rot="0">
                <a:off x="0" y="0"/>
                <a:ext cx="2132281" cy="359976"/>
              </a:xfrm>
              <a:custGeom>
                <a:avLst/>
                <a:gdLst/>
                <a:ahLst/>
                <a:cxnLst/>
                <a:rect r="r" b="b" t="t" l="l"/>
                <a:pathLst>
                  <a:path h="359976" w="2132281">
                    <a:moveTo>
                      <a:pt x="48769" y="0"/>
                    </a:moveTo>
                    <a:lnTo>
                      <a:pt x="2083511" y="0"/>
                    </a:lnTo>
                    <a:cubicBezTo>
                      <a:pt x="2096445" y="0"/>
                      <a:pt x="2108850" y="5138"/>
                      <a:pt x="2117996" y="14284"/>
                    </a:cubicBezTo>
                    <a:cubicBezTo>
                      <a:pt x="2127142" y="23430"/>
                      <a:pt x="2132281" y="35835"/>
                      <a:pt x="2132281" y="48769"/>
                    </a:cubicBezTo>
                    <a:lnTo>
                      <a:pt x="2132281" y="311207"/>
                    </a:lnTo>
                    <a:cubicBezTo>
                      <a:pt x="2132281" y="338142"/>
                      <a:pt x="2110446" y="359976"/>
                      <a:pt x="2083511" y="359976"/>
                    </a:cubicBezTo>
                    <a:lnTo>
                      <a:pt x="48769" y="359976"/>
                    </a:lnTo>
                    <a:cubicBezTo>
                      <a:pt x="21835" y="359976"/>
                      <a:pt x="0" y="338142"/>
                      <a:pt x="0" y="311207"/>
                    </a:cubicBezTo>
                    <a:lnTo>
                      <a:pt x="0" y="48769"/>
                    </a:lnTo>
                    <a:cubicBezTo>
                      <a:pt x="0" y="21835"/>
                      <a:pt x="21835" y="0"/>
                      <a:pt x="48769" y="0"/>
                    </a:cubicBezTo>
                    <a:close/>
                  </a:path>
                </a:pathLst>
              </a:custGeom>
              <a:solidFill>
                <a:srgbClr val="858789">
                  <a:alpha val="40000"/>
                </a:srgbClr>
              </a:solidFill>
              <a:ln w="19050" cap="rnd">
                <a:solidFill>
                  <a:srgbClr val="243342">
                    <a:alpha val="40000"/>
                  </a:srgbClr>
                </a:solidFill>
                <a:prstDash val="solid"/>
                <a:round/>
              </a:ln>
            </p:spPr>
          </p:sp>
          <p:sp>
            <p:nvSpPr>
              <p:cNvPr name="TextBox 36" id="36"/>
              <p:cNvSpPr txBox="true"/>
              <p:nvPr/>
            </p:nvSpPr>
            <p:spPr>
              <a:xfrm>
                <a:off x="0" y="-38100"/>
                <a:ext cx="2132281" cy="398076"/>
              </a:xfrm>
              <a:prstGeom prst="rect">
                <a:avLst/>
              </a:prstGeom>
            </p:spPr>
            <p:txBody>
              <a:bodyPr anchor="ctr" rtlCol="false" tIns="50800" lIns="50800" bIns="50800" rIns="50800"/>
              <a:lstStyle/>
              <a:p>
                <a:pPr algn="ctr">
                  <a:lnSpc>
                    <a:spcPts val="3362"/>
                  </a:lnSpc>
                </a:pPr>
              </a:p>
            </p:txBody>
          </p:sp>
        </p:grpSp>
        <p:sp>
          <p:nvSpPr>
            <p:cNvPr name="TextBox 37" id="37"/>
            <p:cNvSpPr txBox="true"/>
            <p:nvPr/>
          </p:nvSpPr>
          <p:spPr>
            <a:xfrm rot="0">
              <a:off x="404216" y="1168002"/>
              <a:ext cx="10204030" cy="1359535"/>
            </a:xfrm>
            <a:prstGeom prst="rect">
              <a:avLst/>
            </a:prstGeom>
          </p:spPr>
          <p:txBody>
            <a:bodyPr anchor="t" rtlCol="false" tIns="0" lIns="0" bIns="0" rIns="0">
              <a:spAutoFit/>
            </a:bodyPr>
            <a:lstStyle/>
            <a:p>
              <a:pPr>
                <a:lnSpc>
                  <a:spcPts val="3779"/>
                </a:lnSpc>
              </a:pPr>
              <a:r>
                <a:rPr lang="en-US" sz="2700">
                  <a:solidFill>
                    <a:srgbClr val="000000"/>
                  </a:solidFill>
                  <a:latin typeface="Karnchang"/>
                </a:rPr>
                <a:t>Label yang dimiliki dataset ini ada 3, yaitu Batu, Gunting, Kertas</a:t>
              </a:r>
            </a:p>
          </p:txBody>
        </p:sp>
        <p:sp>
          <p:nvSpPr>
            <p:cNvPr name="TextBox 38" id="38"/>
            <p:cNvSpPr txBox="true"/>
            <p:nvPr/>
          </p:nvSpPr>
          <p:spPr>
            <a:xfrm rot="0">
              <a:off x="1129949" y="-18541"/>
              <a:ext cx="9156781" cy="897679"/>
            </a:xfrm>
            <a:prstGeom prst="rect">
              <a:avLst/>
            </a:prstGeom>
          </p:spPr>
          <p:txBody>
            <a:bodyPr anchor="t" rtlCol="false" tIns="0" lIns="0" bIns="0" rIns="0">
              <a:spAutoFit/>
            </a:bodyPr>
            <a:lstStyle/>
            <a:p>
              <a:pPr>
                <a:lnSpc>
                  <a:spcPts val="3680"/>
                </a:lnSpc>
              </a:pPr>
              <a:r>
                <a:rPr lang="en-US" sz="4000">
                  <a:solidFill>
                    <a:srgbClr val="243342"/>
                  </a:solidFill>
                  <a:latin typeface="Karnchang Bold"/>
                </a:rPr>
                <a:t>04 - Jumlah Label</a:t>
              </a:r>
            </a:p>
          </p:txBody>
        </p:sp>
      </p:grpSp>
      <p:sp>
        <p:nvSpPr>
          <p:cNvPr name="TextBox 39" id="39"/>
          <p:cNvSpPr txBox="true"/>
          <p:nvPr/>
        </p:nvSpPr>
        <p:spPr>
          <a:xfrm rot="0">
            <a:off x="1490452" y="2561460"/>
            <a:ext cx="7653022" cy="588645"/>
          </a:xfrm>
          <a:prstGeom prst="rect">
            <a:avLst/>
          </a:prstGeom>
        </p:spPr>
        <p:txBody>
          <a:bodyPr anchor="t" rtlCol="false" tIns="0" lIns="0" bIns="0" rIns="0">
            <a:spAutoFit/>
          </a:bodyPr>
          <a:lstStyle/>
          <a:p>
            <a:pPr>
              <a:lnSpc>
                <a:spcPts val="3779"/>
              </a:lnSpc>
            </a:pPr>
            <a:r>
              <a:rPr lang="en-US" sz="2700">
                <a:solidFill>
                  <a:srgbClr val="000000"/>
                </a:solidFill>
                <a:latin typeface="Karnchang"/>
              </a:rPr>
              <a:t>Jenis Optimasi yang digunakan adalah ADAM</a:t>
            </a:r>
          </a:p>
        </p:txBody>
      </p:sp>
      <p:sp>
        <p:nvSpPr>
          <p:cNvPr name="Freeform 40" id="40"/>
          <p:cNvSpPr/>
          <p:nvPr/>
        </p:nvSpPr>
        <p:spPr>
          <a:xfrm flipH="false" flipV="false" rot="0">
            <a:off x="8853667" y="6246342"/>
            <a:ext cx="659308" cy="659308"/>
          </a:xfrm>
          <a:custGeom>
            <a:avLst/>
            <a:gdLst/>
            <a:ahLst/>
            <a:cxnLst/>
            <a:rect r="r" b="b" t="t" l="l"/>
            <a:pathLst>
              <a:path h="659308" w="659308">
                <a:moveTo>
                  <a:pt x="0" y="0"/>
                </a:moveTo>
                <a:lnTo>
                  <a:pt x="659308" y="0"/>
                </a:lnTo>
                <a:lnTo>
                  <a:pt x="659308" y="659307"/>
                </a:lnTo>
                <a:lnTo>
                  <a:pt x="0" y="659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1" id="41"/>
          <p:cNvGrpSpPr/>
          <p:nvPr/>
        </p:nvGrpSpPr>
        <p:grpSpPr>
          <a:xfrm rot="0">
            <a:off x="8853667" y="7563975"/>
            <a:ext cx="8096003" cy="1884825"/>
            <a:chOff x="0" y="0"/>
            <a:chExt cx="2132281" cy="496415"/>
          </a:xfrm>
        </p:grpSpPr>
        <p:sp>
          <p:nvSpPr>
            <p:cNvPr name="Freeform 42" id="42"/>
            <p:cNvSpPr/>
            <p:nvPr/>
          </p:nvSpPr>
          <p:spPr>
            <a:xfrm flipH="false" flipV="false" rot="0">
              <a:off x="0" y="0"/>
              <a:ext cx="2132281" cy="496415"/>
            </a:xfrm>
            <a:custGeom>
              <a:avLst/>
              <a:gdLst/>
              <a:ahLst/>
              <a:cxnLst/>
              <a:rect r="r" b="b" t="t" l="l"/>
              <a:pathLst>
                <a:path h="496415" w="2132281">
                  <a:moveTo>
                    <a:pt x="48769" y="0"/>
                  </a:moveTo>
                  <a:lnTo>
                    <a:pt x="2083511" y="0"/>
                  </a:lnTo>
                  <a:cubicBezTo>
                    <a:pt x="2096445" y="0"/>
                    <a:pt x="2108850" y="5138"/>
                    <a:pt x="2117996" y="14284"/>
                  </a:cubicBezTo>
                  <a:cubicBezTo>
                    <a:pt x="2127142" y="23430"/>
                    <a:pt x="2132281" y="35835"/>
                    <a:pt x="2132281" y="48769"/>
                  </a:cubicBezTo>
                  <a:lnTo>
                    <a:pt x="2132281" y="447645"/>
                  </a:lnTo>
                  <a:cubicBezTo>
                    <a:pt x="2132281" y="474580"/>
                    <a:pt x="2110446" y="496415"/>
                    <a:pt x="2083511" y="496415"/>
                  </a:cubicBezTo>
                  <a:lnTo>
                    <a:pt x="48769" y="496415"/>
                  </a:lnTo>
                  <a:cubicBezTo>
                    <a:pt x="21835" y="496415"/>
                    <a:pt x="0" y="474580"/>
                    <a:pt x="0" y="447645"/>
                  </a:cubicBezTo>
                  <a:lnTo>
                    <a:pt x="0" y="48769"/>
                  </a:lnTo>
                  <a:cubicBezTo>
                    <a:pt x="0" y="21835"/>
                    <a:pt x="21835" y="0"/>
                    <a:pt x="48769" y="0"/>
                  </a:cubicBezTo>
                  <a:close/>
                </a:path>
              </a:pathLst>
            </a:custGeom>
            <a:solidFill>
              <a:srgbClr val="858789">
                <a:alpha val="40000"/>
              </a:srgbClr>
            </a:solidFill>
            <a:ln w="19050" cap="rnd">
              <a:solidFill>
                <a:srgbClr val="243342">
                  <a:alpha val="40000"/>
                </a:srgbClr>
              </a:solidFill>
              <a:prstDash val="solid"/>
              <a:round/>
            </a:ln>
          </p:spPr>
        </p:sp>
        <p:sp>
          <p:nvSpPr>
            <p:cNvPr name="TextBox 43" id="43"/>
            <p:cNvSpPr txBox="true"/>
            <p:nvPr/>
          </p:nvSpPr>
          <p:spPr>
            <a:xfrm>
              <a:off x="0" y="-38100"/>
              <a:ext cx="2132281" cy="534515"/>
            </a:xfrm>
            <a:prstGeom prst="rect">
              <a:avLst/>
            </a:prstGeom>
          </p:spPr>
          <p:txBody>
            <a:bodyPr anchor="ctr" rtlCol="false" tIns="50800" lIns="50800" bIns="50800" rIns="50800"/>
            <a:lstStyle/>
            <a:p>
              <a:pPr algn="ctr">
                <a:lnSpc>
                  <a:spcPts val="3362"/>
                </a:lnSpc>
              </a:pPr>
            </a:p>
          </p:txBody>
        </p:sp>
      </p:grpSp>
      <p:sp>
        <p:nvSpPr>
          <p:cNvPr name="TextBox 44" id="44"/>
          <p:cNvSpPr txBox="true"/>
          <p:nvPr/>
        </p:nvSpPr>
        <p:spPr>
          <a:xfrm rot="0">
            <a:off x="9701129" y="6211005"/>
            <a:ext cx="6867586" cy="1161415"/>
          </a:xfrm>
          <a:prstGeom prst="rect">
            <a:avLst/>
          </a:prstGeom>
        </p:spPr>
        <p:txBody>
          <a:bodyPr anchor="t" rtlCol="false" tIns="0" lIns="0" bIns="0" rIns="0">
            <a:spAutoFit/>
          </a:bodyPr>
          <a:lstStyle/>
          <a:p>
            <a:pPr>
              <a:lnSpc>
                <a:spcPts val="3680"/>
              </a:lnSpc>
            </a:pPr>
            <a:r>
              <a:rPr lang="en-US" sz="4000">
                <a:solidFill>
                  <a:srgbClr val="243342"/>
                </a:solidFill>
                <a:latin typeface="Karnchang Bold"/>
              </a:rPr>
              <a:t>05 - Jenis Jaringan Saraf yang digunakan</a:t>
            </a:r>
          </a:p>
        </p:txBody>
      </p:sp>
      <p:grpSp>
        <p:nvGrpSpPr>
          <p:cNvPr name="Group 45" id="45"/>
          <p:cNvGrpSpPr/>
          <p:nvPr/>
        </p:nvGrpSpPr>
        <p:grpSpPr>
          <a:xfrm rot="0">
            <a:off x="13475357" y="317552"/>
            <a:ext cx="4232265" cy="952362"/>
            <a:chOff x="0" y="0"/>
            <a:chExt cx="1114671" cy="250828"/>
          </a:xfrm>
        </p:grpSpPr>
        <p:sp>
          <p:nvSpPr>
            <p:cNvPr name="Freeform 46" id="46"/>
            <p:cNvSpPr/>
            <p:nvPr/>
          </p:nvSpPr>
          <p:spPr>
            <a:xfrm flipH="false" flipV="false" rot="0">
              <a:off x="0" y="0"/>
              <a:ext cx="1114671" cy="250828"/>
            </a:xfrm>
            <a:custGeom>
              <a:avLst/>
              <a:gdLst/>
              <a:ahLst/>
              <a:cxnLst/>
              <a:rect r="r" b="b" t="t" l="l"/>
              <a:pathLst>
                <a:path h="250828" w="1114671">
                  <a:moveTo>
                    <a:pt x="25610" y="0"/>
                  </a:moveTo>
                  <a:lnTo>
                    <a:pt x="1089061" y="0"/>
                  </a:lnTo>
                  <a:cubicBezTo>
                    <a:pt x="1095853" y="0"/>
                    <a:pt x="1102367" y="2698"/>
                    <a:pt x="1107170" y="7501"/>
                  </a:cubicBezTo>
                  <a:cubicBezTo>
                    <a:pt x="1111972" y="12304"/>
                    <a:pt x="1114671" y="18818"/>
                    <a:pt x="1114671" y="25610"/>
                  </a:cubicBezTo>
                  <a:lnTo>
                    <a:pt x="1114671" y="225218"/>
                  </a:lnTo>
                  <a:cubicBezTo>
                    <a:pt x="1114671" y="232010"/>
                    <a:pt x="1111972" y="238524"/>
                    <a:pt x="1107170" y="243327"/>
                  </a:cubicBezTo>
                  <a:cubicBezTo>
                    <a:pt x="1102367" y="248130"/>
                    <a:pt x="1095853" y="250828"/>
                    <a:pt x="1089061" y="250828"/>
                  </a:cubicBezTo>
                  <a:lnTo>
                    <a:pt x="25610" y="250828"/>
                  </a:lnTo>
                  <a:cubicBezTo>
                    <a:pt x="18818" y="250828"/>
                    <a:pt x="12304" y="248130"/>
                    <a:pt x="7501" y="243327"/>
                  </a:cubicBezTo>
                  <a:cubicBezTo>
                    <a:pt x="2698" y="238524"/>
                    <a:pt x="0" y="232010"/>
                    <a:pt x="0" y="225218"/>
                  </a:cubicBezTo>
                  <a:lnTo>
                    <a:pt x="0" y="25610"/>
                  </a:lnTo>
                  <a:cubicBezTo>
                    <a:pt x="0" y="18818"/>
                    <a:pt x="2698" y="12304"/>
                    <a:pt x="7501" y="7501"/>
                  </a:cubicBezTo>
                  <a:cubicBezTo>
                    <a:pt x="12304" y="2698"/>
                    <a:pt x="18818" y="0"/>
                    <a:pt x="25610" y="0"/>
                  </a:cubicBezTo>
                  <a:close/>
                </a:path>
              </a:pathLst>
            </a:custGeom>
            <a:solidFill>
              <a:srgbClr val="535659"/>
            </a:solidFill>
            <a:ln w="19050" cap="sq">
              <a:solidFill>
                <a:srgbClr val="243342"/>
              </a:solidFill>
              <a:prstDash val="solid"/>
              <a:miter/>
            </a:ln>
          </p:spPr>
        </p:sp>
        <p:sp>
          <p:nvSpPr>
            <p:cNvPr name="TextBox 47" id="47"/>
            <p:cNvSpPr txBox="true"/>
            <p:nvPr/>
          </p:nvSpPr>
          <p:spPr>
            <a:xfrm>
              <a:off x="0" y="-38100"/>
              <a:ext cx="1114671" cy="288928"/>
            </a:xfrm>
            <a:prstGeom prst="rect">
              <a:avLst/>
            </a:prstGeom>
          </p:spPr>
          <p:txBody>
            <a:bodyPr anchor="ctr" rtlCol="false" tIns="50800" lIns="50800" bIns="50800" rIns="50800"/>
            <a:lstStyle/>
            <a:p>
              <a:pPr algn="ctr">
                <a:lnSpc>
                  <a:spcPts val="3362"/>
                </a:lnSpc>
              </a:pPr>
            </a:p>
          </p:txBody>
        </p:sp>
      </p:grpSp>
      <p:grpSp>
        <p:nvGrpSpPr>
          <p:cNvPr name="Group 48" id="48"/>
          <p:cNvGrpSpPr/>
          <p:nvPr/>
        </p:nvGrpSpPr>
        <p:grpSpPr>
          <a:xfrm rot="0">
            <a:off x="629723" y="9258300"/>
            <a:ext cx="6961669" cy="627749"/>
            <a:chOff x="0" y="0"/>
            <a:chExt cx="1833526" cy="165333"/>
          </a:xfrm>
        </p:grpSpPr>
        <p:sp>
          <p:nvSpPr>
            <p:cNvPr name="Freeform 49" id="49"/>
            <p:cNvSpPr/>
            <p:nvPr/>
          </p:nvSpPr>
          <p:spPr>
            <a:xfrm flipH="false" flipV="false" rot="0">
              <a:off x="0" y="0"/>
              <a:ext cx="1833526" cy="165333"/>
            </a:xfrm>
            <a:custGeom>
              <a:avLst/>
              <a:gdLst/>
              <a:ahLst/>
              <a:cxnLst/>
              <a:rect r="r" b="b" t="t" l="l"/>
              <a:pathLst>
                <a:path h="165333" w="1833526">
                  <a:moveTo>
                    <a:pt x="16681" y="0"/>
                  </a:moveTo>
                  <a:lnTo>
                    <a:pt x="1816845" y="0"/>
                  </a:lnTo>
                  <a:cubicBezTo>
                    <a:pt x="1821269" y="0"/>
                    <a:pt x="1825512" y="1757"/>
                    <a:pt x="1828640" y="4886"/>
                  </a:cubicBezTo>
                  <a:cubicBezTo>
                    <a:pt x="1831769" y="8014"/>
                    <a:pt x="1833526" y="12257"/>
                    <a:pt x="1833526" y="16681"/>
                  </a:cubicBezTo>
                  <a:lnTo>
                    <a:pt x="1833526" y="148652"/>
                  </a:lnTo>
                  <a:cubicBezTo>
                    <a:pt x="1833526" y="157865"/>
                    <a:pt x="1826058" y="165333"/>
                    <a:pt x="1816845" y="165333"/>
                  </a:cubicBezTo>
                  <a:lnTo>
                    <a:pt x="16681" y="165333"/>
                  </a:lnTo>
                  <a:cubicBezTo>
                    <a:pt x="7468" y="165333"/>
                    <a:pt x="0" y="157865"/>
                    <a:pt x="0" y="148652"/>
                  </a:cubicBezTo>
                  <a:lnTo>
                    <a:pt x="0" y="16681"/>
                  </a:lnTo>
                  <a:cubicBezTo>
                    <a:pt x="0" y="7468"/>
                    <a:pt x="7468" y="0"/>
                    <a:pt x="16681" y="0"/>
                  </a:cubicBezTo>
                  <a:close/>
                </a:path>
              </a:pathLst>
            </a:custGeom>
            <a:solidFill>
              <a:srgbClr val="535659"/>
            </a:solidFill>
            <a:ln w="19050" cap="sq">
              <a:solidFill>
                <a:srgbClr val="243342"/>
              </a:solidFill>
              <a:prstDash val="solid"/>
              <a:miter/>
            </a:ln>
          </p:spPr>
        </p:sp>
        <p:sp>
          <p:nvSpPr>
            <p:cNvPr name="TextBox 50" id="50"/>
            <p:cNvSpPr txBox="true"/>
            <p:nvPr/>
          </p:nvSpPr>
          <p:spPr>
            <a:xfrm>
              <a:off x="0" y="-38100"/>
              <a:ext cx="1833526" cy="203433"/>
            </a:xfrm>
            <a:prstGeom prst="rect">
              <a:avLst/>
            </a:prstGeom>
          </p:spPr>
          <p:txBody>
            <a:bodyPr anchor="ctr" rtlCol="false" tIns="50800" lIns="50800" bIns="50800" rIns="50800"/>
            <a:lstStyle/>
            <a:p>
              <a:pPr algn="ctr">
                <a:lnSpc>
                  <a:spcPts val="3362"/>
                </a:lnSpc>
              </a:pPr>
            </a:p>
          </p:txBody>
        </p:sp>
      </p:grpSp>
      <p:sp>
        <p:nvSpPr>
          <p:cNvPr name="Freeform 51" id="51"/>
          <p:cNvSpPr/>
          <p:nvPr/>
        </p:nvSpPr>
        <p:spPr>
          <a:xfrm flipH="false" flipV="false" rot="0">
            <a:off x="1490452" y="3451396"/>
            <a:ext cx="6787579" cy="1839563"/>
          </a:xfrm>
          <a:custGeom>
            <a:avLst/>
            <a:gdLst/>
            <a:ahLst/>
            <a:cxnLst/>
            <a:rect r="r" b="b" t="t" l="l"/>
            <a:pathLst>
              <a:path h="1839563" w="6787579">
                <a:moveTo>
                  <a:pt x="0" y="0"/>
                </a:moveTo>
                <a:lnTo>
                  <a:pt x="6787579" y="0"/>
                </a:lnTo>
                <a:lnTo>
                  <a:pt x="6787579" y="1839563"/>
                </a:lnTo>
                <a:lnTo>
                  <a:pt x="0" y="1839563"/>
                </a:lnTo>
                <a:lnTo>
                  <a:pt x="0" y="0"/>
                </a:lnTo>
                <a:close/>
              </a:path>
            </a:pathLst>
          </a:custGeom>
          <a:blipFill>
            <a:blip r:embed="rId4"/>
            <a:stretch>
              <a:fillRect l="0" t="0" r="-79669" b="0"/>
            </a:stretch>
          </a:blipFill>
        </p:spPr>
      </p:sp>
      <p:sp>
        <p:nvSpPr>
          <p:cNvPr name="Freeform 52" id="52"/>
          <p:cNvSpPr/>
          <p:nvPr/>
        </p:nvSpPr>
        <p:spPr>
          <a:xfrm flipH="false" flipV="false" rot="0">
            <a:off x="9144000" y="2145668"/>
            <a:ext cx="6852296" cy="1193535"/>
          </a:xfrm>
          <a:custGeom>
            <a:avLst/>
            <a:gdLst/>
            <a:ahLst/>
            <a:cxnLst/>
            <a:rect r="r" b="b" t="t" l="l"/>
            <a:pathLst>
              <a:path h="1193535" w="6852296">
                <a:moveTo>
                  <a:pt x="0" y="0"/>
                </a:moveTo>
                <a:lnTo>
                  <a:pt x="6852296" y="0"/>
                </a:lnTo>
                <a:lnTo>
                  <a:pt x="6852296" y="1193535"/>
                </a:lnTo>
                <a:lnTo>
                  <a:pt x="0" y="1193535"/>
                </a:lnTo>
                <a:lnTo>
                  <a:pt x="0" y="0"/>
                </a:lnTo>
                <a:close/>
              </a:path>
            </a:pathLst>
          </a:custGeom>
          <a:blipFill>
            <a:blip r:embed="rId5"/>
            <a:stretch>
              <a:fillRect l="0" t="0" r="0" b="0"/>
            </a:stretch>
          </a:blipFill>
        </p:spPr>
      </p:sp>
      <p:sp>
        <p:nvSpPr>
          <p:cNvPr name="TextBox 53" id="53"/>
          <p:cNvSpPr txBox="true"/>
          <p:nvPr/>
        </p:nvSpPr>
        <p:spPr>
          <a:xfrm rot="0">
            <a:off x="1490452" y="1607949"/>
            <a:ext cx="6584507" cy="961137"/>
          </a:xfrm>
          <a:prstGeom prst="rect">
            <a:avLst/>
          </a:prstGeom>
        </p:spPr>
        <p:txBody>
          <a:bodyPr anchor="t" rtlCol="false" tIns="0" lIns="0" bIns="0" rIns="0">
            <a:spAutoFit/>
          </a:bodyPr>
          <a:lstStyle/>
          <a:p>
            <a:pPr algn="ctr">
              <a:lnSpc>
                <a:spcPts val="5152"/>
              </a:lnSpc>
            </a:pPr>
            <a:r>
              <a:rPr lang="en-US" sz="5600">
                <a:solidFill>
                  <a:srgbClr val="243342"/>
                </a:solidFill>
                <a:latin typeface="Karnchang Bold"/>
              </a:rPr>
              <a:t>06 - Jenis Optimasi </a:t>
            </a:r>
          </a:p>
        </p:txBody>
      </p:sp>
      <p:sp>
        <p:nvSpPr>
          <p:cNvPr name="TextBox 54" id="54"/>
          <p:cNvSpPr txBox="true"/>
          <p:nvPr/>
        </p:nvSpPr>
        <p:spPr>
          <a:xfrm rot="0">
            <a:off x="9194289" y="7612069"/>
            <a:ext cx="7374427" cy="1541145"/>
          </a:xfrm>
          <a:prstGeom prst="rect">
            <a:avLst/>
          </a:prstGeom>
        </p:spPr>
        <p:txBody>
          <a:bodyPr anchor="t" rtlCol="false" tIns="0" lIns="0" bIns="0" rIns="0">
            <a:spAutoFit/>
          </a:bodyPr>
          <a:lstStyle/>
          <a:p>
            <a:pPr algn="just">
              <a:lnSpc>
                <a:spcPts val="3779"/>
              </a:lnSpc>
            </a:pPr>
            <a:r>
              <a:rPr lang="en-US" sz="2700">
                <a:solidFill>
                  <a:srgbClr val="000000"/>
                </a:solidFill>
                <a:latin typeface="Karnchang Bold"/>
              </a:rPr>
              <a:t>CNN ( Convolutional Neural Network )  - </a:t>
            </a:r>
            <a:r>
              <a:rPr lang="en-US" sz="2700">
                <a:solidFill>
                  <a:srgbClr val="000000"/>
                </a:solidFill>
                <a:latin typeface="Karnchang"/>
              </a:rPr>
              <a:t>sangat cocok untuk tugas klasifikasi gambar seperti dataset batu, gunting, kertas</a:t>
            </a:r>
          </a:p>
        </p:txBody>
      </p:sp>
      <p:sp>
        <p:nvSpPr>
          <p:cNvPr name="TextBox 55" id="55"/>
          <p:cNvSpPr txBox="true"/>
          <p:nvPr/>
        </p:nvSpPr>
        <p:spPr>
          <a:xfrm rot="0">
            <a:off x="13475357" y="349050"/>
            <a:ext cx="4314409" cy="796925"/>
          </a:xfrm>
          <a:prstGeom prst="rect">
            <a:avLst/>
          </a:prstGeom>
        </p:spPr>
        <p:txBody>
          <a:bodyPr anchor="t" rtlCol="false" tIns="0" lIns="0" bIns="0" rIns="0">
            <a:spAutoFit/>
          </a:bodyPr>
          <a:lstStyle/>
          <a:p>
            <a:pPr algn="ctr">
              <a:lnSpc>
                <a:spcPts val="2800"/>
              </a:lnSpc>
            </a:pPr>
            <a:r>
              <a:rPr lang="en-US" sz="2000" spc="120">
                <a:solidFill>
                  <a:srgbClr val="FFFFFF"/>
                </a:solidFill>
                <a:latin typeface="Karnchang"/>
              </a:rPr>
              <a:t>Aditya Rizki Ramadhan</a:t>
            </a:r>
          </a:p>
          <a:p>
            <a:pPr algn="ctr">
              <a:lnSpc>
                <a:spcPts val="2800"/>
              </a:lnSpc>
            </a:pPr>
            <a:r>
              <a:rPr lang="en-US" sz="2000" spc="120">
                <a:solidFill>
                  <a:srgbClr val="FFFFFF"/>
                </a:solidFill>
                <a:latin typeface="Karnchang"/>
              </a:rPr>
              <a:t>2108107010002</a:t>
            </a:r>
          </a:p>
        </p:txBody>
      </p:sp>
      <p:sp>
        <p:nvSpPr>
          <p:cNvPr name="TextBox 56" id="56"/>
          <p:cNvSpPr txBox="true"/>
          <p:nvPr/>
        </p:nvSpPr>
        <p:spPr>
          <a:xfrm rot="0">
            <a:off x="551143" y="9305925"/>
            <a:ext cx="7118830" cy="444500"/>
          </a:xfrm>
          <a:prstGeom prst="rect">
            <a:avLst/>
          </a:prstGeom>
        </p:spPr>
        <p:txBody>
          <a:bodyPr anchor="t" rtlCol="false" tIns="0" lIns="0" bIns="0" rIns="0">
            <a:spAutoFit/>
          </a:bodyPr>
          <a:lstStyle/>
          <a:p>
            <a:pPr algn="ctr">
              <a:lnSpc>
                <a:spcPts val="2800"/>
              </a:lnSpc>
            </a:pPr>
            <a:r>
              <a:rPr lang="en-US" sz="2000" spc="120">
                <a:solidFill>
                  <a:srgbClr val="FFFFFF"/>
                </a:solidFill>
                <a:latin typeface="Karnchang"/>
              </a:rPr>
              <a:t>Universitas Syiah Kuala | FMIPA | S1-Informatika </a:t>
            </a:r>
          </a:p>
        </p:txBody>
      </p:sp>
      <p:sp>
        <p:nvSpPr>
          <p:cNvPr name="TextBox 57" id="57"/>
          <p:cNvSpPr txBox="true"/>
          <p:nvPr/>
        </p:nvSpPr>
        <p:spPr>
          <a:xfrm rot="0">
            <a:off x="958552" y="5355025"/>
            <a:ext cx="7648308" cy="2493645"/>
          </a:xfrm>
          <a:prstGeom prst="rect">
            <a:avLst/>
          </a:prstGeom>
        </p:spPr>
        <p:txBody>
          <a:bodyPr anchor="t" rtlCol="false" tIns="0" lIns="0" bIns="0" rIns="0">
            <a:spAutoFit/>
          </a:bodyPr>
          <a:lstStyle/>
          <a:p>
            <a:pPr algn="ctr">
              <a:lnSpc>
                <a:spcPts val="3779"/>
              </a:lnSpc>
              <a:spcBef>
                <a:spcPct val="0"/>
              </a:spcBef>
            </a:pPr>
            <a:r>
              <a:rPr lang="en-US" sz="2700">
                <a:solidFill>
                  <a:srgbClr val="000000"/>
                </a:solidFill>
                <a:latin typeface="Karnchang"/>
              </a:rPr>
              <a:t>Karena optimasi Adam </a:t>
            </a:r>
            <a:r>
              <a:rPr lang="en-US" sz="2700">
                <a:solidFill>
                  <a:srgbClr val="000000"/>
                </a:solidFill>
                <a:latin typeface="Karnchang"/>
              </a:rPr>
              <a:t>bekerja dengan baik dalam berbagai macam masalah pelatihan model dan seringkali dapat menghasilkan konvergensi yang lebih cepat daripada algoritma gradient descent tradisional</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
        <p:nvSpPr>
          <p:cNvPr name="TextBox 25" id="25"/>
          <p:cNvSpPr txBox="true"/>
          <p:nvPr/>
        </p:nvSpPr>
        <p:spPr>
          <a:xfrm rot="0">
            <a:off x="1377015" y="1237785"/>
            <a:ext cx="15882285" cy="1042036"/>
          </a:xfrm>
          <a:prstGeom prst="rect">
            <a:avLst/>
          </a:prstGeom>
        </p:spPr>
        <p:txBody>
          <a:bodyPr anchor="t" rtlCol="false" tIns="0" lIns="0" bIns="0" rIns="0">
            <a:spAutoFit/>
          </a:bodyPr>
          <a:lstStyle/>
          <a:p>
            <a:pPr algn="ctr">
              <a:lnSpc>
                <a:spcPts val="5520"/>
              </a:lnSpc>
            </a:pPr>
            <a:r>
              <a:rPr lang="en-US" sz="6000">
                <a:solidFill>
                  <a:srgbClr val="243342"/>
                </a:solidFill>
                <a:latin typeface="Karnchang Bold"/>
              </a:rPr>
              <a:t>07 - Jenis Fungsi Aktivasi yang digunakan</a:t>
            </a:r>
          </a:p>
        </p:txBody>
      </p:sp>
      <p:sp>
        <p:nvSpPr>
          <p:cNvPr name="Freeform 26" id="26"/>
          <p:cNvSpPr/>
          <p:nvPr/>
        </p:nvSpPr>
        <p:spPr>
          <a:xfrm flipH="false" flipV="false" rot="0">
            <a:off x="1563030" y="6274427"/>
            <a:ext cx="659308" cy="659308"/>
          </a:xfrm>
          <a:custGeom>
            <a:avLst/>
            <a:gdLst/>
            <a:ahLst/>
            <a:cxnLst/>
            <a:rect r="r" b="b" t="t" l="l"/>
            <a:pathLst>
              <a:path h="659308" w="659308">
                <a:moveTo>
                  <a:pt x="0" y="0"/>
                </a:moveTo>
                <a:lnTo>
                  <a:pt x="659308" y="0"/>
                </a:lnTo>
                <a:lnTo>
                  <a:pt x="659308" y="659308"/>
                </a:lnTo>
                <a:lnTo>
                  <a:pt x="0" y="6593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7" id="27"/>
          <p:cNvGrpSpPr/>
          <p:nvPr/>
        </p:nvGrpSpPr>
        <p:grpSpPr>
          <a:xfrm rot="0">
            <a:off x="1563030" y="6992775"/>
            <a:ext cx="15029353" cy="2137640"/>
            <a:chOff x="0" y="0"/>
            <a:chExt cx="4438588" cy="631305"/>
          </a:xfrm>
        </p:grpSpPr>
        <p:sp>
          <p:nvSpPr>
            <p:cNvPr name="Freeform 28" id="28"/>
            <p:cNvSpPr/>
            <p:nvPr/>
          </p:nvSpPr>
          <p:spPr>
            <a:xfrm flipH="false" flipV="false" rot="0">
              <a:off x="0" y="0"/>
              <a:ext cx="4438588" cy="631305"/>
            </a:xfrm>
            <a:custGeom>
              <a:avLst/>
              <a:gdLst/>
              <a:ahLst/>
              <a:cxnLst/>
              <a:rect r="r" b="b" t="t" l="l"/>
              <a:pathLst>
                <a:path h="631305" w="4438588">
                  <a:moveTo>
                    <a:pt x="26271" y="0"/>
                  </a:moveTo>
                  <a:lnTo>
                    <a:pt x="4412317" y="0"/>
                  </a:lnTo>
                  <a:cubicBezTo>
                    <a:pt x="4419285" y="0"/>
                    <a:pt x="4425967" y="2768"/>
                    <a:pt x="4430893" y="7695"/>
                  </a:cubicBezTo>
                  <a:cubicBezTo>
                    <a:pt x="4435820" y="12621"/>
                    <a:pt x="4438588" y="19304"/>
                    <a:pt x="4438588" y="26271"/>
                  </a:cubicBezTo>
                  <a:lnTo>
                    <a:pt x="4438588" y="605034"/>
                  </a:lnTo>
                  <a:cubicBezTo>
                    <a:pt x="4438588" y="619543"/>
                    <a:pt x="4426826" y="631305"/>
                    <a:pt x="4412317" y="631305"/>
                  </a:cubicBezTo>
                  <a:lnTo>
                    <a:pt x="26271" y="631305"/>
                  </a:lnTo>
                  <a:cubicBezTo>
                    <a:pt x="11762" y="631305"/>
                    <a:pt x="0" y="619543"/>
                    <a:pt x="0" y="605034"/>
                  </a:cubicBezTo>
                  <a:lnTo>
                    <a:pt x="0" y="26271"/>
                  </a:lnTo>
                  <a:cubicBezTo>
                    <a:pt x="0" y="11762"/>
                    <a:pt x="11762" y="0"/>
                    <a:pt x="26271" y="0"/>
                  </a:cubicBezTo>
                  <a:close/>
                </a:path>
              </a:pathLst>
            </a:custGeom>
            <a:solidFill>
              <a:srgbClr val="858789">
                <a:alpha val="40000"/>
              </a:srgbClr>
            </a:solidFill>
            <a:ln w="19050" cap="rnd">
              <a:solidFill>
                <a:srgbClr val="243342">
                  <a:alpha val="40000"/>
                </a:srgbClr>
              </a:solidFill>
              <a:prstDash val="solid"/>
              <a:round/>
            </a:ln>
          </p:spPr>
        </p:sp>
        <p:sp>
          <p:nvSpPr>
            <p:cNvPr name="TextBox 29" id="29"/>
            <p:cNvSpPr txBox="true"/>
            <p:nvPr/>
          </p:nvSpPr>
          <p:spPr>
            <a:xfrm>
              <a:off x="0" y="-38100"/>
              <a:ext cx="4438588" cy="669405"/>
            </a:xfrm>
            <a:prstGeom prst="rect">
              <a:avLst/>
            </a:prstGeom>
          </p:spPr>
          <p:txBody>
            <a:bodyPr anchor="ctr" rtlCol="false" tIns="50800" lIns="50800" bIns="50800" rIns="50800"/>
            <a:lstStyle/>
            <a:p>
              <a:pPr algn="ctr">
                <a:lnSpc>
                  <a:spcPts val="3362"/>
                </a:lnSpc>
              </a:pPr>
            </a:p>
          </p:txBody>
        </p:sp>
      </p:grpSp>
      <p:grpSp>
        <p:nvGrpSpPr>
          <p:cNvPr name="Group 30" id="30"/>
          <p:cNvGrpSpPr/>
          <p:nvPr/>
        </p:nvGrpSpPr>
        <p:grpSpPr>
          <a:xfrm rot="0">
            <a:off x="13475357" y="317552"/>
            <a:ext cx="4232265" cy="952362"/>
            <a:chOff x="0" y="0"/>
            <a:chExt cx="1114671" cy="250828"/>
          </a:xfrm>
        </p:grpSpPr>
        <p:sp>
          <p:nvSpPr>
            <p:cNvPr name="Freeform 31" id="31"/>
            <p:cNvSpPr/>
            <p:nvPr/>
          </p:nvSpPr>
          <p:spPr>
            <a:xfrm flipH="false" flipV="false" rot="0">
              <a:off x="0" y="0"/>
              <a:ext cx="1114671" cy="250828"/>
            </a:xfrm>
            <a:custGeom>
              <a:avLst/>
              <a:gdLst/>
              <a:ahLst/>
              <a:cxnLst/>
              <a:rect r="r" b="b" t="t" l="l"/>
              <a:pathLst>
                <a:path h="250828" w="1114671">
                  <a:moveTo>
                    <a:pt x="25610" y="0"/>
                  </a:moveTo>
                  <a:lnTo>
                    <a:pt x="1089061" y="0"/>
                  </a:lnTo>
                  <a:cubicBezTo>
                    <a:pt x="1095853" y="0"/>
                    <a:pt x="1102367" y="2698"/>
                    <a:pt x="1107170" y="7501"/>
                  </a:cubicBezTo>
                  <a:cubicBezTo>
                    <a:pt x="1111972" y="12304"/>
                    <a:pt x="1114671" y="18818"/>
                    <a:pt x="1114671" y="25610"/>
                  </a:cubicBezTo>
                  <a:lnTo>
                    <a:pt x="1114671" y="225218"/>
                  </a:lnTo>
                  <a:cubicBezTo>
                    <a:pt x="1114671" y="232010"/>
                    <a:pt x="1111972" y="238524"/>
                    <a:pt x="1107170" y="243327"/>
                  </a:cubicBezTo>
                  <a:cubicBezTo>
                    <a:pt x="1102367" y="248130"/>
                    <a:pt x="1095853" y="250828"/>
                    <a:pt x="1089061" y="250828"/>
                  </a:cubicBezTo>
                  <a:lnTo>
                    <a:pt x="25610" y="250828"/>
                  </a:lnTo>
                  <a:cubicBezTo>
                    <a:pt x="18818" y="250828"/>
                    <a:pt x="12304" y="248130"/>
                    <a:pt x="7501" y="243327"/>
                  </a:cubicBezTo>
                  <a:cubicBezTo>
                    <a:pt x="2698" y="238524"/>
                    <a:pt x="0" y="232010"/>
                    <a:pt x="0" y="225218"/>
                  </a:cubicBezTo>
                  <a:lnTo>
                    <a:pt x="0" y="25610"/>
                  </a:lnTo>
                  <a:cubicBezTo>
                    <a:pt x="0" y="18818"/>
                    <a:pt x="2698" y="12304"/>
                    <a:pt x="7501" y="7501"/>
                  </a:cubicBezTo>
                  <a:cubicBezTo>
                    <a:pt x="12304" y="2698"/>
                    <a:pt x="18818" y="0"/>
                    <a:pt x="25610" y="0"/>
                  </a:cubicBezTo>
                  <a:close/>
                </a:path>
              </a:pathLst>
            </a:custGeom>
            <a:solidFill>
              <a:srgbClr val="535659"/>
            </a:solidFill>
            <a:ln w="19050" cap="sq">
              <a:solidFill>
                <a:srgbClr val="243342"/>
              </a:solidFill>
              <a:prstDash val="solid"/>
              <a:miter/>
            </a:ln>
          </p:spPr>
        </p:sp>
        <p:sp>
          <p:nvSpPr>
            <p:cNvPr name="TextBox 32" id="32"/>
            <p:cNvSpPr txBox="true"/>
            <p:nvPr/>
          </p:nvSpPr>
          <p:spPr>
            <a:xfrm>
              <a:off x="0" y="-38100"/>
              <a:ext cx="1114671" cy="288928"/>
            </a:xfrm>
            <a:prstGeom prst="rect">
              <a:avLst/>
            </a:prstGeom>
          </p:spPr>
          <p:txBody>
            <a:bodyPr anchor="ctr" rtlCol="false" tIns="50800" lIns="50800" bIns="50800" rIns="50800"/>
            <a:lstStyle/>
            <a:p>
              <a:pPr algn="ctr">
                <a:lnSpc>
                  <a:spcPts val="3362"/>
                </a:lnSpc>
              </a:pPr>
            </a:p>
          </p:txBody>
        </p:sp>
      </p:grpSp>
      <p:grpSp>
        <p:nvGrpSpPr>
          <p:cNvPr name="Group 33" id="33"/>
          <p:cNvGrpSpPr/>
          <p:nvPr/>
        </p:nvGrpSpPr>
        <p:grpSpPr>
          <a:xfrm rot="0">
            <a:off x="629723" y="9258300"/>
            <a:ext cx="6961669" cy="627749"/>
            <a:chOff x="0" y="0"/>
            <a:chExt cx="1833526" cy="165333"/>
          </a:xfrm>
        </p:grpSpPr>
        <p:sp>
          <p:nvSpPr>
            <p:cNvPr name="Freeform 34" id="34"/>
            <p:cNvSpPr/>
            <p:nvPr/>
          </p:nvSpPr>
          <p:spPr>
            <a:xfrm flipH="false" flipV="false" rot="0">
              <a:off x="0" y="0"/>
              <a:ext cx="1833526" cy="165333"/>
            </a:xfrm>
            <a:custGeom>
              <a:avLst/>
              <a:gdLst/>
              <a:ahLst/>
              <a:cxnLst/>
              <a:rect r="r" b="b" t="t" l="l"/>
              <a:pathLst>
                <a:path h="165333" w="1833526">
                  <a:moveTo>
                    <a:pt x="16681" y="0"/>
                  </a:moveTo>
                  <a:lnTo>
                    <a:pt x="1816845" y="0"/>
                  </a:lnTo>
                  <a:cubicBezTo>
                    <a:pt x="1821269" y="0"/>
                    <a:pt x="1825512" y="1757"/>
                    <a:pt x="1828640" y="4886"/>
                  </a:cubicBezTo>
                  <a:cubicBezTo>
                    <a:pt x="1831769" y="8014"/>
                    <a:pt x="1833526" y="12257"/>
                    <a:pt x="1833526" y="16681"/>
                  </a:cubicBezTo>
                  <a:lnTo>
                    <a:pt x="1833526" y="148652"/>
                  </a:lnTo>
                  <a:cubicBezTo>
                    <a:pt x="1833526" y="157865"/>
                    <a:pt x="1826058" y="165333"/>
                    <a:pt x="1816845" y="165333"/>
                  </a:cubicBezTo>
                  <a:lnTo>
                    <a:pt x="16681" y="165333"/>
                  </a:lnTo>
                  <a:cubicBezTo>
                    <a:pt x="7468" y="165333"/>
                    <a:pt x="0" y="157865"/>
                    <a:pt x="0" y="148652"/>
                  </a:cubicBezTo>
                  <a:lnTo>
                    <a:pt x="0" y="16681"/>
                  </a:lnTo>
                  <a:cubicBezTo>
                    <a:pt x="0" y="7468"/>
                    <a:pt x="7468" y="0"/>
                    <a:pt x="16681" y="0"/>
                  </a:cubicBezTo>
                  <a:close/>
                </a:path>
              </a:pathLst>
            </a:custGeom>
            <a:solidFill>
              <a:srgbClr val="535659"/>
            </a:solidFill>
            <a:ln w="19050" cap="sq">
              <a:solidFill>
                <a:srgbClr val="243342"/>
              </a:solidFill>
              <a:prstDash val="solid"/>
              <a:miter/>
            </a:ln>
          </p:spPr>
        </p:sp>
        <p:sp>
          <p:nvSpPr>
            <p:cNvPr name="TextBox 35" id="35"/>
            <p:cNvSpPr txBox="true"/>
            <p:nvPr/>
          </p:nvSpPr>
          <p:spPr>
            <a:xfrm>
              <a:off x="0" y="-38100"/>
              <a:ext cx="1833526" cy="203433"/>
            </a:xfrm>
            <a:prstGeom prst="rect">
              <a:avLst/>
            </a:prstGeom>
          </p:spPr>
          <p:txBody>
            <a:bodyPr anchor="ctr" rtlCol="false" tIns="50800" lIns="50800" bIns="50800" rIns="50800"/>
            <a:lstStyle/>
            <a:p>
              <a:pPr algn="ctr">
                <a:lnSpc>
                  <a:spcPts val="3362"/>
                </a:lnSpc>
              </a:pPr>
            </a:p>
          </p:txBody>
        </p:sp>
      </p:grpSp>
      <p:sp>
        <p:nvSpPr>
          <p:cNvPr name="Freeform 36" id="36"/>
          <p:cNvSpPr/>
          <p:nvPr/>
        </p:nvSpPr>
        <p:spPr>
          <a:xfrm flipH="false" flipV="false" rot="0">
            <a:off x="1563030" y="2803696"/>
            <a:ext cx="659308" cy="659308"/>
          </a:xfrm>
          <a:custGeom>
            <a:avLst/>
            <a:gdLst/>
            <a:ahLst/>
            <a:cxnLst/>
            <a:rect r="r" b="b" t="t" l="l"/>
            <a:pathLst>
              <a:path h="659308" w="659308">
                <a:moveTo>
                  <a:pt x="0" y="0"/>
                </a:moveTo>
                <a:lnTo>
                  <a:pt x="659308" y="0"/>
                </a:lnTo>
                <a:lnTo>
                  <a:pt x="659308" y="659308"/>
                </a:lnTo>
                <a:lnTo>
                  <a:pt x="0" y="6593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7" id="37"/>
          <p:cNvGrpSpPr/>
          <p:nvPr/>
        </p:nvGrpSpPr>
        <p:grpSpPr>
          <a:xfrm rot="0">
            <a:off x="1563030" y="3604958"/>
            <a:ext cx="15029353" cy="2396985"/>
            <a:chOff x="0" y="0"/>
            <a:chExt cx="3958348" cy="631305"/>
          </a:xfrm>
        </p:grpSpPr>
        <p:sp>
          <p:nvSpPr>
            <p:cNvPr name="Freeform 38" id="38"/>
            <p:cNvSpPr/>
            <p:nvPr/>
          </p:nvSpPr>
          <p:spPr>
            <a:xfrm flipH="false" flipV="false" rot="0">
              <a:off x="0" y="0"/>
              <a:ext cx="3958348" cy="631305"/>
            </a:xfrm>
            <a:custGeom>
              <a:avLst/>
              <a:gdLst/>
              <a:ahLst/>
              <a:cxnLst/>
              <a:rect r="r" b="b" t="t" l="l"/>
              <a:pathLst>
                <a:path h="631305" w="3958348">
                  <a:moveTo>
                    <a:pt x="26271" y="0"/>
                  </a:moveTo>
                  <a:lnTo>
                    <a:pt x="3932077" y="0"/>
                  </a:lnTo>
                  <a:cubicBezTo>
                    <a:pt x="3946586" y="0"/>
                    <a:pt x="3958348" y="11762"/>
                    <a:pt x="3958348" y="26271"/>
                  </a:cubicBezTo>
                  <a:lnTo>
                    <a:pt x="3958348" y="605034"/>
                  </a:lnTo>
                  <a:cubicBezTo>
                    <a:pt x="3958348" y="619543"/>
                    <a:pt x="3946586" y="631305"/>
                    <a:pt x="3932077" y="631305"/>
                  </a:cubicBezTo>
                  <a:lnTo>
                    <a:pt x="26271" y="631305"/>
                  </a:lnTo>
                  <a:cubicBezTo>
                    <a:pt x="11762" y="631305"/>
                    <a:pt x="0" y="619543"/>
                    <a:pt x="0" y="605034"/>
                  </a:cubicBezTo>
                  <a:lnTo>
                    <a:pt x="0" y="26271"/>
                  </a:lnTo>
                  <a:cubicBezTo>
                    <a:pt x="0" y="11762"/>
                    <a:pt x="11762" y="0"/>
                    <a:pt x="26271" y="0"/>
                  </a:cubicBezTo>
                  <a:close/>
                </a:path>
              </a:pathLst>
            </a:custGeom>
            <a:solidFill>
              <a:srgbClr val="858789">
                <a:alpha val="40000"/>
              </a:srgbClr>
            </a:solidFill>
            <a:ln w="19050" cap="rnd">
              <a:solidFill>
                <a:srgbClr val="243342">
                  <a:alpha val="40000"/>
                </a:srgbClr>
              </a:solidFill>
              <a:prstDash val="solid"/>
              <a:round/>
            </a:ln>
          </p:spPr>
        </p:sp>
        <p:sp>
          <p:nvSpPr>
            <p:cNvPr name="TextBox 39" id="39"/>
            <p:cNvSpPr txBox="true"/>
            <p:nvPr/>
          </p:nvSpPr>
          <p:spPr>
            <a:xfrm>
              <a:off x="0" y="-38100"/>
              <a:ext cx="3958348" cy="669405"/>
            </a:xfrm>
            <a:prstGeom prst="rect">
              <a:avLst/>
            </a:prstGeom>
          </p:spPr>
          <p:txBody>
            <a:bodyPr anchor="ctr" rtlCol="false" tIns="50800" lIns="50800" bIns="50800" rIns="50800"/>
            <a:lstStyle/>
            <a:p>
              <a:pPr algn="ctr">
                <a:lnSpc>
                  <a:spcPts val="3362"/>
                </a:lnSpc>
              </a:pPr>
            </a:p>
          </p:txBody>
        </p:sp>
      </p:grpSp>
      <p:sp>
        <p:nvSpPr>
          <p:cNvPr name="Freeform 40" id="40"/>
          <p:cNvSpPr/>
          <p:nvPr/>
        </p:nvSpPr>
        <p:spPr>
          <a:xfrm flipH="false" flipV="false" rot="0">
            <a:off x="2138149" y="3863099"/>
            <a:ext cx="10862241" cy="530945"/>
          </a:xfrm>
          <a:custGeom>
            <a:avLst/>
            <a:gdLst/>
            <a:ahLst/>
            <a:cxnLst/>
            <a:rect r="r" b="b" t="t" l="l"/>
            <a:pathLst>
              <a:path h="530945" w="10862241">
                <a:moveTo>
                  <a:pt x="0" y="0"/>
                </a:moveTo>
                <a:lnTo>
                  <a:pt x="10862241" y="0"/>
                </a:lnTo>
                <a:lnTo>
                  <a:pt x="10862241" y="530945"/>
                </a:lnTo>
                <a:lnTo>
                  <a:pt x="0" y="530945"/>
                </a:lnTo>
                <a:lnTo>
                  <a:pt x="0" y="0"/>
                </a:lnTo>
                <a:close/>
              </a:path>
            </a:pathLst>
          </a:custGeom>
          <a:blipFill>
            <a:blip r:embed="rId4"/>
            <a:stretch>
              <a:fillRect l="-5332" t="-125077" r="-1579" b="-28715"/>
            </a:stretch>
          </a:blipFill>
        </p:spPr>
      </p:sp>
      <p:sp>
        <p:nvSpPr>
          <p:cNvPr name="Freeform 41" id="41"/>
          <p:cNvSpPr/>
          <p:nvPr/>
        </p:nvSpPr>
        <p:spPr>
          <a:xfrm flipH="false" flipV="false" rot="0">
            <a:off x="2138149" y="7457610"/>
            <a:ext cx="9121790" cy="499962"/>
          </a:xfrm>
          <a:custGeom>
            <a:avLst/>
            <a:gdLst/>
            <a:ahLst/>
            <a:cxnLst/>
            <a:rect r="r" b="b" t="t" l="l"/>
            <a:pathLst>
              <a:path h="499962" w="9121790">
                <a:moveTo>
                  <a:pt x="0" y="0"/>
                </a:moveTo>
                <a:lnTo>
                  <a:pt x="9121790" y="0"/>
                </a:lnTo>
                <a:lnTo>
                  <a:pt x="9121790" y="499962"/>
                </a:lnTo>
                <a:lnTo>
                  <a:pt x="0" y="499962"/>
                </a:lnTo>
                <a:lnTo>
                  <a:pt x="0" y="0"/>
                </a:lnTo>
                <a:close/>
              </a:path>
            </a:pathLst>
          </a:custGeom>
          <a:blipFill>
            <a:blip r:embed="rId5"/>
            <a:stretch>
              <a:fillRect l="0" t="-20942" r="0" b="0"/>
            </a:stretch>
          </a:blipFill>
        </p:spPr>
      </p:sp>
      <p:sp>
        <p:nvSpPr>
          <p:cNvPr name="TextBox 42" id="42"/>
          <p:cNvSpPr txBox="true"/>
          <p:nvPr/>
        </p:nvSpPr>
        <p:spPr>
          <a:xfrm rot="0">
            <a:off x="2138149" y="7919472"/>
            <a:ext cx="14129229" cy="588645"/>
          </a:xfrm>
          <a:prstGeom prst="rect">
            <a:avLst/>
          </a:prstGeom>
        </p:spPr>
        <p:txBody>
          <a:bodyPr anchor="t" rtlCol="false" tIns="0" lIns="0" bIns="0" rIns="0">
            <a:spAutoFit/>
          </a:bodyPr>
          <a:lstStyle/>
          <a:p>
            <a:pPr>
              <a:lnSpc>
                <a:spcPts val="3779"/>
              </a:lnSpc>
            </a:pPr>
            <a:r>
              <a:rPr lang="en-US" sz="2700">
                <a:solidFill>
                  <a:srgbClr val="000000"/>
                </a:solidFill>
                <a:latin typeface="Karnchang"/>
              </a:rPr>
              <a:t>Softmax digunakan pada output layer dari jaringan saraf untuk klasifikasi multikelas.</a:t>
            </a:r>
          </a:p>
        </p:txBody>
      </p:sp>
      <p:sp>
        <p:nvSpPr>
          <p:cNvPr name="TextBox 43" id="43"/>
          <p:cNvSpPr txBox="true"/>
          <p:nvPr/>
        </p:nvSpPr>
        <p:spPr>
          <a:xfrm rot="0">
            <a:off x="2138149" y="4290383"/>
            <a:ext cx="14129229" cy="1541145"/>
          </a:xfrm>
          <a:prstGeom prst="rect">
            <a:avLst/>
          </a:prstGeom>
        </p:spPr>
        <p:txBody>
          <a:bodyPr anchor="t" rtlCol="false" tIns="0" lIns="0" bIns="0" rIns="0">
            <a:spAutoFit/>
          </a:bodyPr>
          <a:lstStyle/>
          <a:p>
            <a:pPr>
              <a:lnSpc>
                <a:spcPts val="3779"/>
              </a:lnSpc>
            </a:pPr>
            <a:r>
              <a:rPr lang="en-US" sz="2700">
                <a:solidFill>
                  <a:srgbClr val="000000"/>
                </a:solidFill>
                <a:latin typeface="Karnchang"/>
              </a:rPr>
              <a:t> ReLU pada hampir semua lapisan, kecuali pada lapisan Dense terakhir. ReLU memiliki keuntungan dalam mengatasi masalah gradien yang menghilang (vanishing gradient) yang dapat terjadi pada fungsi sigmoid atau tanh.</a:t>
            </a:r>
          </a:p>
        </p:txBody>
      </p:sp>
      <p:sp>
        <p:nvSpPr>
          <p:cNvPr name="TextBox 44" id="44"/>
          <p:cNvSpPr txBox="true"/>
          <p:nvPr/>
        </p:nvSpPr>
        <p:spPr>
          <a:xfrm rot="0">
            <a:off x="2410492" y="2768359"/>
            <a:ext cx="6867586" cy="694690"/>
          </a:xfrm>
          <a:prstGeom prst="rect">
            <a:avLst/>
          </a:prstGeom>
        </p:spPr>
        <p:txBody>
          <a:bodyPr anchor="t" rtlCol="false" tIns="0" lIns="0" bIns="0" rIns="0">
            <a:spAutoFit/>
          </a:bodyPr>
          <a:lstStyle/>
          <a:p>
            <a:pPr>
              <a:lnSpc>
                <a:spcPts val="3680"/>
              </a:lnSpc>
            </a:pPr>
            <a:r>
              <a:rPr lang="en-US" sz="4000">
                <a:solidFill>
                  <a:srgbClr val="243342"/>
                </a:solidFill>
                <a:latin typeface="Karnchang Bold"/>
              </a:rPr>
              <a:t>Fungsi ReLU</a:t>
            </a:r>
          </a:p>
        </p:txBody>
      </p:sp>
      <p:sp>
        <p:nvSpPr>
          <p:cNvPr name="TextBox 45" id="45"/>
          <p:cNvSpPr txBox="true"/>
          <p:nvPr/>
        </p:nvSpPr>
        <p:spPr>
          <a:xfrm rot="0">
            <a:off x="2387515" y="6239044"/>
            <a:ext cx="6867586" cy="694690"/>
          </a:xfrm>
          <a:prstGeom prst="rect">
            <a:avLst/>
          </a:prstGeom>
        </p:spPr>
        <p:txBody>
          <a:bodyPr anchor="t" rtlCol="false" tIns="0" lIns="0" bIns="0" rIns="0">
            <a:spAutoFit/>
          </a:bodyPr>
          <a:lstStyle/>
          <a:p>
            <a:pPr>
              <a:lnSpc>
                <a:spcPts val="3680"/>
              </a:lnSpc>
            </a:pPr>
            <a:r>
              <a:rPr lang="en-US" sz="4000">
                <a:solidFill>
                  <a:srgbClr val="243342"/>
                </a:solidFill>
                <a:latin typeface="Karnchang Bold"/>
              </a:rPr>
              <a:t>Fungsi Softmax</a:t>
            </a:r>
          </a:p>
        </p:txBody>
      </p:sp>
      <p:sp>
        <p:nvSpPr>
          <p:cNvPr name="TextBox 46" id="46"/>
          <p:cNvSpPr txBox="true"/>
          <p:nvPr/>
        </p:nvSpPr>
        <p:spPr>
          <a:xfrm rot="0">
            <a:off x="13475357" y="349050"/>
            <a:ext cx="4314409" cy="796925"/>
          </a:xfrm>
          <a:prstGeom prst="rect">
            <a:avLst/>
          </a:prstGeom>
        </p:spPr>
        <p:txBody>
          <a:bodyPr anchor="t" rtlCol="false" tIns="0" lIns="0" bIns="0" rIns="0">
            <a:spAutoFit/>
          </a:bodyPr>
          <a:lstStyle/>
          <a:p>
            <a:pPr algn="ctr">
              <a:lnSpc>
                <a:spcPts val="2800"/>
              </a:lnSpc>
            </a:pPr>
            <a:r>
              <a:rPr lang="en-US" sz="2000" spc="120">
                <a:solidFill>
                  <a:srgbClr val="FFFFFF"/>
                </a:solidFill>
                <a:latin typeface="Karnchang"/>
              </a:rPr>
              <a:t>Aditya Rizki Ramadhan</a:t>
            </a:r>
          </a:p>
          <a:p>
            <a:pPr algn="ctr">
              <a:lnSpc>
                <a:spcPts val="2800"/>
              </a:lnSpc>
            </a:pPr>
            <a:r>
              <a:rPr lang="en-US" sz="2000" spc="120">
                <a:solidFill>
                  <a:srgbClr val="FFFFFF"/>
                </a:solidFill>
                <a:latin typeface="Karnchang"/>
              </a:rPr>
              <a:t>2108107010002</a:t>
            </a:r>
          </a:p>
        </p:txBody>
      </p:sp>
      <p:sp>
        <p:nvSpPr>
          <p:cNvPr name="TextBox 47" id="47"/>
          <p:cNvSpPr txBox="true"/>
          <p:nvPr/>
        </p:nvSpPr>
        <p:spPr>
          <a:xfrm rot="0">
            <a:off x="551143" y="9305925"/>
            <a:ext cx="7118830" cy="444500"/>
          </a:xfrm>
          <a:prstGeom prst="rect">
            <a:avLst/>
          </a:prstGeom>
        </p:spPr>
        <p:txBody>
          <a:bodyPr anchor="t" rtlCol="false" tIns="0" lIns="0" bIns="0" rIns="0">
            <a:spAutoFit/>
          </a:bodyPr>
          <a:lstStyle/>
          <a:p>
            <a:pPr algn="ctr">
              <a:lnSpc>
                <a:spcPts val="2800"/>
              </a:lnSpc>
            </a:pPr>
            <a:r>
              <a:rPr lang="en-US" sz="2000" spc="120">
                <a:solidFill>
                  <a:srgbClr val="FFFFFF"/>
                </a:solidFill>
                <a:latin typeface="Karnchang"/>
              </a:rPr>
              <a:t>Universitas Syiah Kuala | FMIPA | S1-Informatika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25" id="25"/>
          <p:cNvGrpSpPr/>
          <p:nvPr/>
        </p:nvGrpSpPr>
        <p:grpSpPr>
          <a:xfrm rot="0">
            <a:off x="13475357" y="317552"/>
            <a:ext cx="4232265" cy="952362"/>
            <a:chOff x="0" y="0"/>
            <a:chExt cx="1114671" cy="250828"/>
          </a:xfrm>
        </p:grpSpPr>
        <p:sp>
          <p:nvSpPr>
            <p:cNvPr name="Freeform 26" id="26"/>
            <p:cNvSpPr/>
            <p:nvPr/>
          </p:nvSpPr>
          <p:spPr>
            <a:xfrm flipH="false" flipV="false" rot="0">
              <a:off x="0" y="0"/>
              <a:ext cx="1114671" cy="250828"/>
            </a:xfrm>
            <a:custGeom>
              <a:avLst/>
              <a:gdLst/>
              <a:ahLst/>
              <a:cxnLst/>
              <a:rect r="r" b="b" t="t" l="l"/>
              <a:pathLst>
                <a:path h="250828" w="1114671">
                  <a:moveTo>
                    <a:pt x="25610" y="0"/>
                  </a:moveTo>
                  <a:lnTo>
                    <a:pt x="1089061" y="0"/>
                  </a:lnTo>
                  <a:cubicBezTo>
                    <a:pt x="1095853" y="0"/>
                    <a:pt x="1102367" y="2698"/>
                    <a:pt x="1107170" y="7501"/>
                  </a:cubicBezTo>
                  <a:cubicBezTo>
                    <a:pt x="1111972" y="12304"/>
                    <a:pt x="1114671" y="18818"/>
                    <a:pt x="1114671" y="25610"/>
                  </a:cubicBezTo>
                  <a:lnTo>
                    <a:pt x="1114671" y="225218"/>
                  </a:lnTo>
                  <a:cubicBezTo>
                    <a:pt x="1114671" y="232010"/>
                    <a:pt x="1111972" y="238524"/>
                    <a:pt x="1107170" y="243327"/>
                  </a:cubicBezTo>
                  <a:cubicBezTo>
                    <a:pt x="1102367" y="248130"/>
                    <a:pt x="1095853" y="250828"/>
                    <a:pt x="1089061" y="250828"/>
                  </a:cubicBezTo>
                  <a:lnTo>
                    <a:pt x="25610" y="250828"/>
                  </a:lnTo>
                  <a:cubicBezTo>
                    <a:pt x="18818" y="250828"/>
                    <a:pt x="12304" y="248130"/>
                    <a:pt x="7501" y="243327"/>
                  </a:cubicBezTo>
                  <a:cubicBezTo>
                    <a:pt x="2698" y="238524"/>
                    <a:pt x="0" y="232010"/>
                    <a:pt x="0" y="225218"/>
                  </a:cubicBezTo>
                  <a:lnTo>
                    <a:pt x="0" y="25610"/>
                  </a:lnTo>
                  <a:cubicBezTo>
                    <a:pt x="0" y="18818"/>
                    <a:pt x="2698" y="12304"/>
                    <a:pt x="7501" y="7501"/>
                  </a:cubicBezTo>
                  <a:cubicBezTo>
                    <a:pt x="12304" y="2698"/>
                    <a:pt x="18818" y="0"/>
                    <a:pt x="25610" y="0"/>
                  </a:cubicBezTo>
                  <a:close/>
                </a:path>
              </a:pathLst>
            </a:custGeom>
            <a:solidFill>
              <a:srgbClr val="535659"/>
            </a:solidFill>
            <a:ln w="19050" cap="sq">
              <a:solidFill>
                <a:srgbClr val="243342"/>
              </a:solidFill>
              <a:prstDash val="solid"/>
              <a:miter/>
            </a:ln>
          </p:spPr>
        </p:sp>
        <p:sp>
          <p:nvSpPr>
            <p:cNvPr name="TextBox 27" id="27"/>
            <p:cNvSpPr txBox="true"/>
            <p:nvPr/>
          </p:nvSpPr>
          <p:spPr>
            <a:xfrm>
              <a:off x="0" y="-38100"/>
              <a:ext cx="1114671" cy="288928"/>
            </a:xfrm>
            <a:prstGeom prst="rect">
              <a:avLst/>
            </a:prstGeom>
          </p:spPr>
          <p:txBody>
            <a:bodyPr anchor="ctr" rtlCol="false" tIns="50800" lIns="50800" bIns="50800" rIns="50800"/>
            <a:lstStyle/>
            <a:p>
              <a:pPr algn="ctr">
                <a:lnSpc>
                  <a:spcPts val="3362"/>
                </a:lnSpc>
              </a:pPr>
            </a:p>
          </p:txBody>
        </p:sp>
      </p:grpSp>
      <p:grpSp>
        <p:nvGrpSpPr>
          <p:cNvPr name="Group 28" id="28"/>
          <p:cNvGrpSpPr/>
          <p:nvPr/>
        </p:nvGrpSpPr>
        <p:grpSpPr>
          <a:xfrm rot="0">
            <a:off x="629723" y="9258300"/>
            <a:ext cx="6961669" cy="627749"/>
            <a:chOff x="0" y="0"/>
            <a:chExt cx="1833526" cy="165333"/>
          </a:xfrm>
        </p:grpSpPr>
        <p:sp>
          <p:nvSpPr>
            <p:cNvPr name="Freeform 29" id="29"/>
            <p:cNvSpPr/>
            <p:nvPr/>
          </p:nvSpPr>
          <p:spPr>
            <a:xfrm flipH="false" flipV="false" rot="0">
              <a:off x="0" y="0"/>
              <a:ext cx="1833526" cy="165333"/>
            </a:xfrm>
            <a:custGeom>
              <a:avLst/>
              <a:gdLst/>
              <a:ahLst/>
              <a:cxnLst/>
              <a:rect r="r" b="b" t="t" l="l"/>
              <a:pathLst>
                <a:path h="165333" w="1833526">
                  <a:moveTo>
                    <a:pt x="16681" y="0"/>
                  </a:moveTo>
                  <a:lnTo>
                    <a:pt x="1816845" y="0"/>
                  </a:lnTo>
                  <a:cubicBezTo>
                    <a:pt x="1821269" y="0"/>
                    <a:pt x="1825512" y="1757"/>
                    <a:pt x="1828640" y="4886"/>
                  </a:cubicBezTo>
                  <a:cubicBezTo>
                    <a:pt x="1831769" y="8014"/>
                    <a:pt x="1833526" y="12257"/>
                    <a:pt x="1833526" y="16681"/>
                  </a:cubicBezTo>
                  <a:lnTo>
                    <a:pt x="1833526" y="148652"/>
                  </a:lnTo>
                  <a:cubicBezTo>
                    <a:pt x="1833526" y="157865"/>
                    <a:pt x="1826058" y="165333"/>
                    <a:pt x="1816845" y="165333"/>
                  </a:cubicBezTo>
                  <a:lnTo>
                    <a:pt x="16681" y="165333"/>
                  </a:lnTo>
                  <a:cubicBezTo>
                    <a:pt x="7468" y="165333"/>
                    <a:pt x="0" y="157865"/>
                    <a:pt x="0" y="148652"/>
                  </a:cubicBezTo>
                  <a:lnTo>
                    <a:pt x="0" y="16681"/>
                  </a:lnTo>
                  <a:cubicBezTo>
                    <a:pt x="0" y="7468"/>
                    <a:pt x="7468" y="0"/>
                    <a:pt x="16681" y="0"/>
                  </a:cubicBezTo>
                  <a:close/>
                </a:path>
              </a:pathLst>
            </a:custGeom>
            <a:solidFill>
              <a:srgbClr val="535659"/>
            </a:solidFill>
            <a:ln w="19050" cap="sq">
              <a:solidFill>
                <a:srgbClr val="243342"/>
              </a:solidFill>
              <a:prstDash val="solid"/>
              <a:miter/>
            </a:ln>
          </p:spPr>
        </p:sp>
        <p:sp>
          <p:nvSpPr>
            <p:cNvPr name="TextBox 30" id="30"/>
            <p:cNvSpPr txBox="true"/>
            <p:nvPr/>
          </p:nvSpPr>
          <p:spPr>
            <a:xfrm>
              <a:off x="0" y="-38100"/>
              <a:ext cx="1833526" cy="203433"/>
            </a:xfrm>
            <a:prstGeom prst="rect">
              <a:avLst/>
            </a:prstGeom>
          </p:spPr>
          <p:txBody>
            <a:bodyPr anchor="ctr" rtlCol="false" tIns="50800" lIns="50800" bIns="50800" rIns="50800"/>
            <a:lstStyle/>
            <a:p>
              <a:pPr algn="ctr">
                <a:lnSpc>
                  <a:spcPts val="3362"/>
                </a:lnSpc>
              </a:pPr>
            </a:p>
          </p:txBody>
        </p:sp>
      </p:grpSp>
      <p:sp>
        <p:nvSpPr>
          <p:cNvPr name="Freeform 31" id="31"/>
          <p:cNvSpPr/>
          <p:nvPr/>
        </p:nvSpPr>
        <p:spPr>
          <a:xfrm flipH="false" flipV="false" rot="0">
            <a:off x="3204798" y="2302424"/>
            <a:ext cx="11878404" cy="5048322"/>
          </a:xfrm>
          <a:custGeom>
            <a:avLst/>
            <a:gdLst/>
            <a:ahLst/>
            <a:cxnLst/>
            <a:rect r="r" b="b" t="t" l="l"/>
            <a:pathLst>
              <a:path h="5048322" w="11878404">
                <a:moveTo>
                  <a:pt x="0" y="0"/>
                </a:moveTo>
                <a:lnTo>
                  <a:pt x="11878404" y="0"/>
                </a:lnTo>
                <a:lnTo>
                  <a:pt x="11878404" y="5048322"/>
                </a:lnTo>
                <a:lnTo>
                  <a:pt x="0" y="5048322"/>
                </a:lnTo>
                <a:lnTo>
                  <a:pt x="0" y="0"/>
                </a:lnTo>
                <a:close/>
              </a:path>
            </a:pathLst>
          </a:custGeom>
          <a:blipFill>
            <a:blip r:embed="rId2"/>
            <a:stretch>
              <a:fillRect l="0" t="0" r="0" b="0"/>
            </a:stretch>
          </a:blipFill>
        </p:spPr>
      </p:sp>
      <p:sp>
        <p:nvSpPr>
          <p:cNvPr name="TextBox 32" id="32"/>
          <p:cNvSpPr txBox="true"/>
          <p:nvPr/>
        </p:nvSpPr>
        <p:spPr>
          <a:xfrm rot="0">
            <a:off x="13475357" y="349050"/>
            <a:ext cx="4314409" cy="796925"/>
          </a:xfrm>
          <a:prstGeom prst="rect">
            <a:avLst/>
          </a:prstGeom>
        </p:spPr>
        <p:txBody>
          <a:bodyPr anchor="t" rtlCol="false" tIns="0" lIns="0" bIns="0" rIns="0">
            <a:spAutoFit/>
          </a:bodyPr>
          <a:lstStyle/>
          <a:p>
            <a:pPr algn="ctr">
              <a:lnSpc>
                <a:spcPts val="2800"/>
              </a:lnSpc>
            </a:pPr>
            <a:r>
              <a:rPr lang="en-US" sz="2000" spc="120">
                <a:solidFill>
                  <a:srgbClr val="FFFFFF"/>
                </a:solidFill>
                <a:latin typeface="Karnchang"/>
              </a:rPr>
              <a:t>Aditya Rizki Ramadhan</a:t>
            </a:r>
          </a:p>
          <a:p>
            <a:pPr algn="ctr">
              <a:lnSpc>
                <a:spcPts val="2800"/>
              </a:lnSpc>
            </a:pPr>
            <a:r>
              <a:rPr lang="en-US" sz="2000" spc="120">
                <a:solidFill>
                  <a:srgbClr val="FFFFFF"/>
                </a:solidFill>
                <a:latin typeface="Karnchang"/>
              </a:rPr>
              <a:t>2108107010002</a:t>
            </a:r>
          </a:p>
        </p:txBody>
      </p:sp>
      <p:sp>
        <p:nvSpPr>
          <p:cNvPr name="TextBox 33" id="33"/>
          <p:cNvSpPr txBox="true"/>
          <p:nvPr/>
        </p:nvSpPr>
        <p:spPr>
          <a:xfrm rot="0">
            <a:off x="551143" y="9305925"/>
            <a:ext cx="7118830" cy="444500"/>
          </a:xfrm>
          <a:prstGeom prst="rect">
            <a:avLst/>
          </a:prstGeom>
        </p:spPr>
        <p:txBody>
          <a:bodyPr anchor="t" rtlCol="false" tIns="0" lIns="0" bIns="0" rIns="0">
            <a:spAutoFit/>
          </a:bodyPr>
          <a:lstStyle/>
          <a:p>
            <a:pPr algn="ctr">
              <a:lnSpc>
                <a:spcPts val="2800"/>
              </a:lnSpc>
            </a:pPr>
            <a:r>
              <a:rPr lang="en-US" sz="2000" spc="120">
                <a:solidFill>
                  <a:srgbClr val="FFFFFF"/>
                </a:solidFill>
                <a:latin typeface="Karnchang"/>
              </a:rPr>
              <a:t>Universitas Syiah Kuala | FMIPA | S1-Informatika </a:t>
            </a:r>
          </a:p>
        </p:txBody>
      </p:sp>
      <p:sp>
        <p:nvSpPr>
          <p:cNvPr name="TextBox 34" id="34"/>
          <p:cNvSpPr txBox="true"/>
          <p:nvPr/>
        </p:nvSpPr>
        <p:spPr>
          <a:xfrm rot="0">
            <a:off x="1837951" y="1136564"/>
            <a:ext cx="14612099" cy="1042035"/>
          </a:xfrm>
          <a:prstGeom prst="rect">
            <a:avLst/>
          </a:prstGeom>
        </p:spPr>
        <p:txBody>
          <a:bodyPr anchor="t" rtlCol="false" tIns="0" lIns="0" bIns="0" rIns="0">
            <a:spAutoFit/>
          </a:bodyPr>
          <a:lstStyle/>
          <a:p>
            <a:pPr algn="ctr">
              <a:lnSpc>
                <a:spcPts val="5520"/>
              </a:lnSpc>
            </a:pPr>
            <a:r>
              <a:rPr lang="en-US" sz="6000">
                <a:solidFill>
                  <a:srgbClr val="243342"/>
                </a:solidFill>
                <a:latin typeface="Karnchang Bold"/>
              </a:rPr>
              <a:t>08 - Jumlah Hidden Layer</a:t>
            </a:r>
          </a:p>
        </p:txBody>
      </p:sp>
      <p:grpSp>
        <p:nvGrpSpPr>
          <p:cNvPr name="Group 35" id="35"/>
          <p:cNvGrpSpPr/>
          <p:nvPr/>
        </p:nvGrpSpPr>
        <p:grpSpPr>
          <a:xfrm rot="0">
            <a:off x="3204798" y="7585915"/>
            <a:ext cx="11878404" cy="1437217"/>
            <a:chOff x="0" y="0"/>
            <a:chExt cx="3128469" cy="378526"/>
          </a:xfrm>
        </p:grpSpPr>
        <p:sp>
          <p:nvSpPr>
            <p:cNvPr name="Freeform 36" id="36"/>
            <p:cNvSpPr/>
            <p:nvPr/>
          </p:nvSpPr>
          <p:spPr>
            <a:xfrm flipH="false" flipV="false" rot="0">
              <a:off x="0" y="0"/>
              <a:ext cx="3128469" cy="378526"/>
            </a:xfrm>
            <a:custGeom>
              <a:avLst/>
              <a:gdLst/>
              <a:ahLst/>
              <a:cxnLst/>
              <a:rect r="r" b="b" t="t" l="l"/>
              <a:pathLst>
                <a:path h="378526" w="3128469">
                  <a:moveTo>
                    <a:pt x="33240" y="0"/>
                  </a:moveTo>
                  <a:lnTo>
                    <a:pt x="3095229" y="0"/>
                  </a:lnTo>
                  <a:cubicBezTo>
                    <a:pt x="3104045" y="0"/>
                    <a:pt x="3112499" y="3502"/>
                    <a:pt x="3118733" y="9736"/>
                  </a:cubicBezTo>
                  <a:cubicBezTo>
                    <a:pt x="3124967" y="15969"/>
                    <a:pt x="3128469" y="24424"/>
                    <a:pt x="3128469" y="33240"/>
                  </a:cubicBezTo>
                  <a:lnTo>
                    <a:pt x="3128469" y="345286"/>
                  </a:lnTo>
                  <a:cubicBezTo>
                    <a:pt x="3128469" y="363644"/>
                    <a:pt x="3113587" y="378526"/>
                    <a:pt x="3095229" y="378526"/>
                  </a:cubicBezTo>
                  <a:lnTo>
                    <a:pt x="33240" y="378526"/>
                  </a:lnTo>
                  <a:cubicBezTo>
                    <a:pt x="14882" y="378526"/>
                    <a:pt x="0" y="363644"/>
                    <a:pt x="0" y="345286"/>
                  </a:cubicBezTo>
                  <a:lnTo>
                    <a:pt x="0" y="33240"/>
                  </a:lnTo>
                  <a:cubicBezTo>
                    <a:pt x="0" y="24424"/>
                    <a:pt x="3502" y="15969"/>
                    <a:pt x="9736" y="9736"/>
                  </a:cubicBezTo>
                  <a:cubicBezTo>
                    <a:pt x="15969" y="3502"/>
                    <a:pt x="24424" y="0"/>
                    <a:pt x="33240" y="0"/>
                  </a:cubicBezTo>
                  <a:close/>
                </a:path>
              </a:pathLst>
            </a:custGeom>
            <a:solidFill>
              <a:srgbClr val="858789">
                <a:alpha val="40000"/>
              </a:srgbClr>
            </a:solidFill>
            <a:ln w="19050" cap="rnd">
              <a:solidFill>
                <a:srgbClr val="243342">
                  <a:alpha val="40000"/>
                </a:srgbClr>
              </a:solidFill>
              <a:prstDash val="solid"/>
              <a:round/>
            </a:ln>
          </p:spPr>
        </p:sp>
        <p:sp>
          <p:nvSpPr>
            <p:cNvPr name="TextBox 37" id="37"/>
            <p:cNvSpPr txBox="true"/>
            <p:nvPr/>
          </p:nvSpPr>
          <p:spPr>
            <a:xfrm>
              <a:off x="0" y="-38100"/>
              <a:ext cx="3128469" cy="416626"/>
            </a:xfrm>
            <a:prstGeom prst="rect">
              <a:avLst/>
            </a:prstGeom>
          </p:spPr>
          <p:txBody>
            <a:bodyPr anchor="ctr" rtlCol="false" tIns="50800" lIns="50800" bIns="50800" rIns="50800"/>
            <a:lstStyle/>
            <a:p>
              <a:pPr algn="ctr">
                <a:lnSpc>
                  <a:spcPts val="3362"/>
                </a:lnSpc>
              </a:pPr>
            </a:p>
          </p:txBody>
        </p:sp>
      </p:grpSp>
      <p:sp>
        <p:nvSpPr>
          <p:cNvPr name="TextBox 38" id="38"/>
          <p:cNvSpPr txBox="true"/>
          <p:nvPr/>
        </p:nvSpPr>
        <p:spPr>
          <a:xfrm rot="0">
            <a:off x="5436620" y="7634008"/>
            <a:ext cx="7374427" cy="1064895"/>
          </a:xfrm>
          <a:prstGeom prst="rect">
            <a:avLst/>
          </a:prstGeom>
        </p:spPr>
        <p:txBody>
          <a:bodyPr anchor="t" rtlCol="false" tIns="0" lIns="0" bIns="0" rIns="0">
            <a:spAutoFit/>
          </a:bodyPr>
          <a:lstStyle/>
          <a:p>
            <a:pPr algn="ctr">
              <a:lnSpc>
                <a:spcPts val="3779"/>
              </a:lnSpc>
            </a:pPr>
            <a:r>
              <a:rPr lang="en-US" sz="2700">
                <a:solidFill>
                  <a:srgbClr val="000000"/>
                </a:solidFill>
                <a:latin typeface="Karnchang"/>
              </a:rPr>
              <a:t>Ada 4 Hidden Layer, “Conv2D” kedua, ketiga, dan keempat, dan  “Dense” pertama</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25" id="25"/>
          <p:cNvGrpSpPr/>
          <p:nvPr/>
        </p:nvGrpSpPr>
        <p:grpSpPr>
          <a:xfrm rot="0">
            <a:off x="13475357" y="317552"/>
            <a:ext cx="4232265" cy="952362"/>
            <a:chOff x="0" y="0"/>
            <a:chExt cx="1114671" cy="250828"/>
          </a:xfrm>
        </p:grpSpPr>
        <p:sp>
          <p:nvSpPr>
            <p:cNvPr name="Freeform 26" id="26"/>
            <p:cNvSpPr/>
            <p:nvPr/>
          </p:nvSpPr>
          <p:spPr>
            <a:xfrm flipH="false" flipV="false" rot="0">
              <a:off x="0" y="0"/>
              <a:ext cx="1114671" cy="250828"/>
            </a:xfrm>
            <a:custGeom>
              <a:avLst/>
              <a:gdLst/>
              <a:ahLst/>
              <a:cxnLst/>
              <a:rect r="r" b="b" t="t" l="l"/>
              <a:pathLst>
                <a:path h="250828" w="1114671">
                  <a:moveTo>
                    <a:pt x="25610" y="0"/>
                  </a:moveTo>
                  <a:lnTo>
                    <a:pt x="1089061" y="0"/>
                  </a:lnTo>
                  <a:cubicBezTo>
                    <a:pt x="1095853" y="0"/>
                    <a:pt x="1102367" y="2698"/>
                    <a:pt x="1107170" y="7501"/>
                  </a:cubicBezTo>
                  <a:cubicBezTo>
                    <a:pt x="1111972" y="12304"/>
                    <a:pt x="1114671" y="18818"/>
                    <a:pt x="1114671" y="25610"/>
                  </a:cubicBezTo>
                  <a:lnTo>
                    <a:pt x="1114671" y="225218"/>
                  </a:lnTo>
                  <a:cubicBezTo>
                    <a:pt x="1114671" y="232010"/>
                    <a:pt x="1111972" y="238524"/>
                    <a:pt x="1107170" y="243327"/>
                  </a:cubicBezTo>
                  <a:cubicBezTo>
                    <a:pt x="1102367" y="248130"/>
                    <a:pt x="1095853" y="250828"/>
                    <a:pt x="1089061" y="250828"/>
                  </a:cubicBezTo>
                  <a:lnTo>
                    <a:pt x="25610" y="250828"/>
                  </a:lnTo>
                  <a:cubicBezTo>
                    <a:pt x="18818" y="250828"/>
                    <a:pt x="12304" y="248130"/>
                    <a:pt x="7501" y="243327"/>
                  </a:cubicBezTo>
                  <a:cubicBezTo>
                    <a:pt x="2698" y="238524"/>
                    <a:pt x="0" y="232010"/>
                    <a:pt x="0" y="225218"/>
                  </a:cubicBezTo>
                  <a:lnTo>
                    <a:pt x="0" y="25610"/>
                  </a:lnTo>
                  <a:cubicBezTo>
                    <a:pt x="0" y="18818"/>
                    <a:pt x="2698" y="12304"/>
                    <a:pt x="7501" y="7501"/>
                  </a:cubicBezTo>
                  <a:cubicBezTo>
                    <a:pt x="12304" y="2698"/>
                    <a:pt x="18818" y="0"/>
                    <a:pt x="25610" y="0"/>
                  </a:cubicBezTo>
                  <a:close/>
                </a:path>
              </a:pathLst>
            </a:custGeom>
            <a:solidFill>
              <a:srgbClr val="535659"/>
            </a:solidFill>
            <a:ln w="19050" cap="sq">
              <a:solidFill>
                <a:srgbClr val="243342"/>
              </a:solidFill>
              <a:prstDash val="solid"/>
              <a:miter/>
            </a:ln>
          </p:spPr>
        </p:sp>
        <p:sp>
          <p:nvSpPr>
            <p:cNvPr name="TextBox 27" id="27"/>
            <p:cNvSpPr txBox="true"/>
            <p:nvPr/>
          </p:nvSpPr>
          <p:spPr>
            <a:xfrm>
              <a:off x="0" y="-38100"/>
              <a:ext cx="1114671" cy="288928"/>
            </a:xfrm>
            <a:prstGeom prst="rect">
              <a:avLst/>
            </a:prstGeom>
          </p:spPr>
          <p:txBody>
            <a:bodyPr anchor="ctr" rtlCol="false" tIns="50800" lIns="50800" bIns="50800" rIns="50800"/>
            <a:lstStyle/>
            <a:p>
              <a:pPr algn="ctr">
                <a:lnSpc>
                  <a:spcPts val="3362"/>
                </a:lnSpc>
              </a:pPr>
            </a:p>
          </p:txBody>
        </p:sp>
      </p:grpSp>
      <p:grpSp>
        <p:nvGrpSpPr>
          <p:cNvPr name="Group 28" id="28"/>
          <p:cNvGrpSpPr/>
          <p:nvPr/>
        </p:nvGrpSpPr>
        <p:grpSpPr>
          <a:xfrm rot="0">
            <a:off x="629723" y="9258300"/>
            <a:ext cx="6961669" cy="627749"/>
            <a:chOff x="0" y="0"/>
            <a:chExt cx="1833526" cy="165333"/>
          </a:xfrm>
        </p:grpSpPr>
        <p:sp>
          <p:nvSpPr>
            <p:cNvPr name="Freeform 29" id="29"/>
            <p:cNvSpPr/>
            <p:nvPr/>
          </p:nvSpPr>
          <p:spPr>
            <a:xfrm flipH="false" flipV="false" rot="0">
              <a:off x="0" y="0"/>
              <a:ext cx="1833526" cy="165333"/>
            </a:xfrm>
            <a:custGeom>
              <a:avLst/>
              <a:gdLst/>
              <a:ahLst/>
              <a:cxnLst/>
              <a:rect r="r" b="b" t="t" l="l"/>
              <a:pathLst>
                <a:path h="165333" w="1833526">
                  <a:moveTo>
                    <a:pt x="16681" y="0"/>
                  </a:moveTo>
                  <a:lnTo>
                    <a:pt x="1816845" y="0"/>
                  </a:lnTo>
                  <a:cubicBezTo>
                    <a:pt x="1821269" y="0"/>
                    <a:pt x="1825512" y="1757"/>
                    <a:pt x="1828640" y="4886"/>
                  </a:cubicBezTo>
                  <a:cubicBezTo>
                    <a:pt x="1831769" y="8014"/>
                    <a:pt x="1833526" y="12257"/>
                    <a:pt x="1833526" y="16681"/>
                  </a:cubicBezTo>
                  <a:lnTo>
                    <a:pt x="1833526" y="148652"/>
                  </a:lnTo>
                  <a:cubicBezTo>
                    <a:pt x="1833526" y="157865"/>
                    <a:pt x="1826058" y="165333"/>
                    <a:pt x="1816845" y="165333"/>
                  </a:cubicBezTo>
                  <a:lnTo>
                    <a:pt x="16681" y="165333"/>
                  </a:lnTo>
                  <a:cubicBezTo>
                    <a:pt x="7468" y="165333"/>
                    <a:pt x="0" y="157865"/>
                    <a:pt x="0" y="148652"/>
                  </a:cubicBezTo>
                  <a:lnTo>
                    <a:pt x="0" y="16681"/>
                  </a:lnTo>
                  <a:cubicBezTo>
                    <a:pt x="0" y="7468"/>
                    <a:pt x="7468" y="0"/>
                    <a:pt x="16681" y="0"/>
                  </a:cubicBezTo>
                  <a:close/>
                </a:path>
              </a:pathLst>
            </a:custGeom>
            <a:solidFill>
              <a:srgbClr val="535659"/>
            </a:solidFill>
            <a:ln w="19050" cap="sq">
              <a:solidFill>
                <a:srgbClr val="243342"/>
              </a:solidFill>
              <a:prstDash val="solid"/>
              <a:miter/>
            </a:ln>
          </p:spPr>
        </p:sp>
        <p:sp>
          <p:nvSpPr>
            <p:cNvPr name="TextBox 30" id="30"/>
            <p:cNvSpPr txBox="true"/>
            <p:nvPr/>
          </p:nvSpPr>
          <p:spPr>
            <a:xfrm>
              <a:off x="0" y="-38100"/>
              <a:ext cx="1833526" cy="203433"/>
            </a:xfrm>
            <a:prstGeom prst="rect">
              <a:avLst/>
            </a:prstGeom>
          </p:spPr>
          <p:txBody>
            <a:bodyPr anchor="ctr" rtlCol="false" tIns="50800" lIns="50800" bIns="50800" rIns="50800"/>
            <a:lstStyle/>
            <a:p>
              <a:pPr algn="ctr">
                <a:lnSpc>
                  <a:spcPts val="3362"/>
                </a:lnSpc>
              </a:pPr>
            </a:p>
          </p:txBody>
        </p:sp>
      </p:grpSp>
      <p:sp>
        <p:nvSpPr>
          <p:cNvPr name="Freeform 31" id="31"/>
          <p:cNvSpPr/>
          <p:nvPr/>
        </p:nvSpPr>
        <p:spPr>
          <a:xfrm flipH="false" flipV="false" rot="0">
            <a:off x="3455992" y="2293986"/>
            <a:ext cx="11335683" cy="5115734"/>
          </a:xfrm>
          <a:custGeom>
            <a:avLst/>
            <a:gdLst/>
            <a:ahLst/>
            <a:cxnLst/>
            <a:rect r="r" b="b" t="t" l="l"/>
            <a:pathLst>
              <a:path h="5115734" w="11335683">
                <a:moveTo>
                  <a:pt x="0" y="0"/>
                </a:moveTo>
                <a:lnTo>
                  <a:pt x="11335683" y="0"/>
                </a:lnTo>
                <a:lnTo>
                  <a:pt x="11335683" y="5115734"/>
                </a:lnTo>
                <a:lnTo>
                  <a:pt x="0" y="5115734"/>
                </a:lnTo>
                <a:lnTo>
                  <a:pt x="0" y="0"/>
                </a:lnTo>
                <a:close/>
              </a:path>
            </a:pathLst>
          </a:custGeom>
          <a:blipFill>
            <a:blip r:embed="rId2"/>
            <a:stretch>
              <a:fillRect l="0" t="0" r="0" b="0"/>
            </a:stretch>
          </a:blipFill>
        </p:spPr>
      </p:sp>
      <p:sp>
        <p:nvSpPr>
          <p:cNvPr name="TextBox 32" id="32"/>
          <p:cNvSpPr txBox="true"/>
          <p:nvPr/>
        </p:nvSpPr>
        <p:spPr>
          <a:xfrm rot="0">
            <a:off x="13475357" y="349050"/>
            <a:ext cx="4314409" cy="796925"/>
          </a:xfrm>
          <a:prstGeom prst="rect">
            <a:avLst/>
          </a:prstGeom>
        </p:spPr>
        <p:txBody>
          <a:bodyPr anchor="t" rtlCol="false" tIns="0" lIns="0" bIns="0" rIns="0">
            <a:spAutoFit/>
          </a:bodyPr>
          <a:lstStyle/>
          <a:p>
            <a:pPr algn="ctr">
              <a:lnSpc>
                <a:spcPts val="2800"/>
              </a:lnSpc>
            </a:pPr>
            <a:r>
              <a:rPr lang="en-US" sz="2000" spc="120">
                <a:solidFill>
                  <a:srgbClr val="FFFFFF"/>
                </a:solidFill>
                <a:latin typeface="Karnchang"/>
              </a:rPr>
              <a:t>Aditya Rizki Ramadhan</a:t>
            </a:r>
          </a:p>
          <a:p>
            <a:pPr algn="ctr">
              <a:lnSpc>
                <a:spcPts val="2800"/>
              </a:lnSpc>
            </a:pPr>
            <a:r>
              <a:rPr lang="en-US" sz="2000" spc="120">
                <a:solidFill>
                  <a:srgbClr val="FFFFFF"/>
                </a:solidFill>
                <a:latin typeface="Karnchang"/>
              </a:rPr>
              <a:t>2108107010002</a:t>
            </a:r>
          </a:p>
        </p:txBody>
      </p:sp>
      <p:sp>
        <p:nvSpPr>
          <p:cNvPr name="TextBox 33" id="33"/>
          <p:cNvSpPr txBox="true"/>
          <p:nvPr/>
        </p:nvSpPr>
        <p:spPr>
          <a:xfrm rot="0">
            <a:off x="551143" y="9305925"/>
            <a:ext cx="7118830" cy="444500"/>
          </a:xfrm>
          <a:prstGeom prst="rect">
            <a:avLst/>
          </a:prstGeom>
        </p:spPr>
        <p:txBody>
          <a:bodyPr anchor="t" rtlCol="false" tIns="0" lIns="0" bIns="0" rIns="0">
            <a:spAutoFit/>
          </a:bodyPr>
          <a:lstStyle/>
          <a:p>
            <a:pPr algn="ctr">
              <a:lnSpc>
                <a:spcPts val="2800"/>
              </a:lnSpc>
            </a:pPr>
            <a:r>
              <a:rPr lang="en-US" sz="2000" spc="120">
                <a:solidFill>
                  <a:srgbClr val="FFFFFF"/>
                </a:solidFill>
                <a:latin typeface="Karnchang"/>
              </a:rPr>
              <a:t>Universitas Syiah Kuala | FMIPA | S1-Informatika </a:t>
            </a:r>
          </a:p>
        </p:txBody>
      </p:sp>
      <p:sp>
        <p:nvSpPr>
          <p:cNvPr name="TextBox 34" id="34"/>
          <p:cNvSpPr txBox="true"/>
          <p:nvPr/>
        </p:nvSpPr>
        <p:spPr>
          <a:xfrm rot="0">
            <a:off x="1837951" y="1194801"/>
            <a:ext cx="14612099" cy="1042035"/>
          </a:xfrm>
          <a:prstGeom prst="rect">
            <a:avLst/>
          </a:prstGeom>
        </p:spPr>
        <p:txBody>
          <a:bodyPr anchor="t" rtlCol="false" tIns="0" lIns="0" bIns="0" rIns="0">
            <a:spAutoFit/>
          </a:bodyPr>
          <a:lstStyle/>
          <a:p>
            <a:pPr>
              <a:lnSpc>
                <a:spcPts val="5520"/>
              </a:lnSpc>
            </a:pPr>
            <a:r>
              <a:rPr lang="en-US" sz="6000">
                <a:solidFill>
                  <a:srgbClr val="243342"/>
                </a:solidFill>
                <a:latin typeface="Karnchang Bold"/>
              </a:rPr>
              <a:t>09 - Jumlah Total Hidden Node per Layer</a:t>
            </a:r>
          </a:p>
        </p:txBody>
      </p:sp>
      <p:grpSp>
        <p:nvGrpSpPr>
          <p:cNvPr name="Group 35" id="35"/>
          <p:cNvGrpSpPr/>
          <p:nvPr/>
        </p:nvGrpSpPr>
        <p:grpSpPr>
          <a:xfrm rot="0">
            <a:off x="3204798" y="7585915"/>
            <a:ext cx="11878404" cy="848260"/>
            <a:chOff x="0" y="0"/>
            <a:chExt cx="3128469" cy="223410"/>
          </a:xfrm>
        </p:grpSpPr>
        <p:sp>
          <p:nvSpPr>
            <p:cNvPr name="Freeform 36" id="36"/>
            <p:cNvSpPr/>
            <p:nvPr/>
          </p:nvSpPr>
          <p:spPr>
            <a:xfrm flipH="false" flipV="false" rot="0">
              <a:off x="0" y="0"/>
              <a:ext cx="3128469" cy="223410"/>
            </a:xfrm>
            <a:custGeom>
              <a:avLst/>
              <a:gdLst/>
              <a:ahLst/>
              <a:cxnLst/>
              <a:rect r="r" b="b" t="t" l="l"/>
              <a:pathLst>
                <a:path h="223410" w="3128469">
                  <a:moveTo>
                    <a:pt x="33240" y="0"/>
                  </a:moveTo>
                  <a:lnTo>
                    <a:pt x="3095229" y="0"/>
                  </a:lnTo>
                  <a:cubicBezTo>
                    <a:pt x="3104045" y="0"/>
                    <a:pt x="3112499" y="3502"/>
                    <a:pt x="3118733" y="9736"/>
                  </a:cubicBezTo>
                  <a:cubicBezTo>
                    <a:pt x="3124967" y="15969"/>
                    <a:pt x="3128469" y="24424"/>
                    <a:pt x="3128469" y="33240"/>
                  </a:cubicBezTo>
                  <a:lnTo>
                    <a:pt x="3128469" y="190170"/>
                  </a:lnTo>
                  <a:cubicBezTo>
                    <a:pt x="3128469" y="208528"/>
                    <a:pt x="3113587" y="223410"/>
                    <a:pt x="3095229" y="223410"/>
                  </a:cubicBezTo>
                  <a:lnTo>
                    <a:pt x="33240" y="223410"/>
                  </a:lnTo>
                  <a:cubicBezTo>
                    <a:pt x="14882" y="223410"/>
                    <a:pt x="0" y="208528"/>
                    <a:pt x="0" y="190170"/>
                  </a:cubicBezTo>
                  <a:lnTo>
                    <a:pt x="0" y="33240"/>
                  </a:lnTo>
                  <a:cubicBezTo>
                    <a:pt x="0" y="24424"/>
                    <a:pt x="3502" y="15969"/>
                    <a:pt x="9736" y="9736"/>
                  </a:cubicBezTo>
                  <a:cubicBezTo>
                    <a:pt x="15969" y="3502"/>
                    <a:pt x="24424" y="0"/>
                    <a:pt x="33240" y="0"/>
                  </a:cubicBezTo>
                  <a:close/>
                </a:path>
              </a:pathLst>
            </a:custGeom>
            <a:solidFill>
              <a:srgbClr val="858789">
                <a:alpha val="40000"/>
              </a:srgbClr>
            </a:solidFill>
            <a:ln w="19050" cap="rnd">
              <a:solidFill>
                <a:srgbClr val="243342">
                  <a:alpha val="40000"/>
                </a:srgbClr>
              </a:solidFill>
              <a:prstDash val="solid"/>
              <a:round/>
            </a:ln>
          </p:spPr>
        </p:sp>
        <p:sp>
          <p:nvSpPr>
            <p:cNvPr name="TextBox 37" id="37"/>
            <p:cNvSpPr txBox="true"/>
            <p:nvPr/>
          </p:nvSpPr>
          <p:spPr>
            <a:xfrm>
              <a:off x="0" y="-38100"/>
              <a:ext cx="3128469" cy="261510"/>
            </a:xfrm>
            <a:prstGeom prst="rect">
              <a:avLst/>
            </a:prstGeom>
          </p:spPr>
          <p:txBody>
            <a:bodyPr anchor="ctr" rtlCol="false" tIns="50800" lIns="50800" bIns="50800" rIns="50800"/>
            <a:lstStyle/>
            <a:p>
              <a:pPr algn="ctr">
                <a:lnSpc>
                  <a:spcPts val="3362"/>
                </a:lnSpc>
              </a:pPr>
            </a:p>
          </p:txBody>
        </p:sp>
      </p:grpSp>
      <p:sp>
        <p:nvSpPr>
          <p:cNvPr name="TextBox 38" id="38"/>
          <p:cNvSpPr txBox="true"/>
          <p:nvPr/>
        </p:nvSpPr>
        <p:spPr>
          <a:xfrm rot="0">
            <a:off x="5436620" y="7634008"/>
            <a:ext cx="7374427" cy="588645"/>
          </a:xfrm>
          <a:prstGeom prst="rect">
            <a:avLst/>
          </a:prstGeom>
        </p:spPr>
        <p:txBody>
          <a:bodyPr anchor="t" rtlCol="false" tIns="0" lIns="0" bIns="0" rIns="0">
            <a:spAutoFit/>
          </a:bodyPr>
          <a:lstStyle/>
          <a:p>
            <a:pPr algn="ctr">
              <a:lnSpc>
                <a:spcPts val="3779"/>
              </a:lnSpc>
            </a:pPr>
            <a:r>
              <a:rPr lang="en-US" sz="2700">
                <a:solidFill>
                  <a:srgbClr val="000000"/>
                </a:solidFill>
                <a:latin typeface="Karnchang"/>
              </a:rPr>
              <a:t>Ada 867 Neuron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25" id="25"/>
          <p:cNvGrpSpPr/>
          <p:nvPr/>
        </p:nvGrpSpPr>
        <p:grpSpPr>
          <a:xfrm rot="0">
            <a:off x="13475357" y="317552"/>
            <a:ext cx="4232265" cy="952362"/>
            <a:chOff x="0" y="0"/>
            <a:chExt cx="1114671" cy="250828"/>
          </a:xfrm>
        </p:grpSpPr>
        <p:sp>
          <p:nvSpPr>
            <p:cNvPr name="Freeform 26" id="26"/>
            <p:cNvSpPr/>
            <p:nvPr/>
          </p:nvSpPr>
          <p:spPr>
            <a:xfrm flipH="false" flipV="false" rot="0">
              <a:off x="0" y="0"/>
              <a:ext cx="1114671" cy="250828"/>
            </a:xfrm>
            <a:custGeom>
              <a:avLst/>
              <a:gdLst/>
              <a:ahLst/>
              <a:cxnLst/>
              <a:rect r="r" b="b" t="t" l="l"/>
              <a:pathLst>
                <a:path h="250828" w="1114671">
                  <a:moveTo>
                    <a:pt x="25610" y="0"/>
                  </a:moveTo>
                  <a:lnTo>
                    <a:pt x="1089061" y="0"/>
                  </a:lnTo>
                  <a:cubicBezTo>
                    <a:pt x="1095853" y="0"/>
                    <a:pt x="1102367" y="2698"/>
                    <a:pt x="1107170" y="7501"/>
                  </a:cubicBezTo>
                  <a:cubicBezTo>
                    <a:pt x="1111972" y="12304"/>
                    <a:pt x="1114671" y="18818"/>
                    <a:pt x="1114671" y="25610"/>
                  </a:cubicBezTo>
                  <a:lnTo>
                    <a:pt x="1114671" y="225218"/>
                  </a:lnTo>
                  <a:cubicBezTo>
                    <a:pt x="1114671" y="232010"/>
                    <a:pt x="1111972" y="238524"/>
                    <a:pt x="1107170" y="243327"/>
                  </a:cubicBezTo>
                  <a:cubicBezTo>
                    <a:pt x="1102367" y="248130"/>
                    <a:pt x="1095853" y="250828"/>
                    <a:pt x="1089061" y="250828"/>
                  </a:cubicBezTo>
                  <a:lnTo>
                    <a:pt x="25610" y="250828"/>
                  </a:lnTo>
                  <a:cubicBezTo>
                    <a:pt x="18818" y="250828"/>
                    <a:pt x="12304" y="248130"/>
                    <a:pt x="7501" y="243327"/>
                  </a:cubicBezTo>
                  <a:cubicBezTo>
                    <a:pt x="2698" y="238524"/>
                    <a:pt x="0" y="232010"/>
                    <a:pt x="0" y="225218"/>
                  </a:cubicBezTo>
                  <a:lnTo>
                    <a:pt x="0" y="25610"/>
                  </a:lnTo>
                  <a:cubicBezTo>
                    <a:pt x="0" y="18818"/>
                    <a:pt x="2698" y="12304"/>
                    <a:pt x="7501" y="7501"/>
                  </a:cubicBezTo>
                  <a:cubicBezTo>
                    <a:pt x="12304" y="2698"/>
                    <a:pt x="18818" y="0"/>
                    <a:pt x="25610" y="0"/>
                  </a:cubicBezTo>
                  <a:close/>
                </a:path>
              </a:pathLst>
            </a:custGeom>
            <a:solidFill>
              <a:srgbClr val="535659"/>
            </a:solidFill>
            <a:ln w="19050" cap="sq">
              <a:solidFill>
                <a:srgbClr val="243342"/>
              </a:solidFill>
              <a:prstDash val="solid"/>
              <a:miter/>
            </a:ln>
          </p:spPr>
        </p:sp>
        <p:sp>
          <p:nvSpPr>
            <p:cNvPr name="TextBox 27" id="27"/>
            <p:cNvSpPr txBox="true"/>
            <p:nvPr/>
          </p:nvSpPr>
          <p:spPr>
            <a:xfrm>
              <a:off x="0" y="-38100"/>
              <a:ext cx="1114671" cy="288928"/>
            </a:xfrm>
            <a:prstGeom prst="rect">
              <a:avLst/>
            </a:prstGeom>
          </p:spPr>
          <p:txBody>
            <a:bodyPr anchor="ctr" rtlCol="false" tIns="50800" lIns="50800" bIns="50800" rIns="50800"/>
            <a:lstStyle/>
            <a:p>
              <a:pPr algn="ctr">
                <a:lnSpc>
                  <a:spcPts val="3362"/>
                </a:lnSpc>
              </a:pPr>
            </a:p>
          </p:txBody>
        </p:sp>
      </p:grpSp>
      <p:grpSp>
        <p:nvGrpSpPr>
          <p:cNvPr name="Group 28" id="28"/>
          <p:cNvGrpSpPr/>
          <p:nvPr/>
        </p:nvGrpSpPr>
        <p:grpSpPr>
          <a:xfrm rot="0">
            <a:off x="629723" y="9258300"/>
            <a:ext cx="6961669" cy="627749"/>
            <a:chOff x="0" y="0"/>
            <a:chExt cx="1833526" cy="165333"/>
          </a:xfrm>
        </p:grpSpPr>
        <p:sp>
          <p:nvSpPr>
            <p:cNvPr name="Freeform 29" id="29"/>
            <p:cNvSpPr/>
            <p:nvPr/>
          </p:nvSpPr>
          <p:spPr>
            <a:xfrm flipH="false" flipV="false" rot="0">
              <a:off x="0" y="0"/>
              <a:ext cx="1833526" cy="165333"/>
            </a:xfrm>
            <a:custGeom>
              <a:avLst/>
              <a:gdLst/>
              <a:ahLst/>
              <a:cxnLst/>
              <a:rect r="r" b="b" t="t" l="l"/>
              <a:pathLst>
                <a:path h="165333" w="1833526">
                  <a:moveTo>
                    <a:pt x="16681" y="0"/>
                  </a:moveTo>
                  <a:lnTo>
                    <a:pt x="1816845" y="0"/>
                  </a:lnTo>
                  <a:cubicBezTo>
                    <a:pt x="1821269" y="0"/>
                    <a:pt x="1825512" y="1757"/>
                    <a:pt x="1828640" y="4886"/>
                  </a:cubicBezTo>
                  <a:cubicBezTo>
                    <a:pt x="1831769" y="8014"/>
                    <a:pt x="1833526" y="12257"/>
                    <a:pt x="1833526" y="16681"/>
                  </a:cubicBezTo>
                  <a:lnTo>
                    <a:pt x="1833526" y="148652"/>
                  </a:lnTo>
                  <a:cubicBezTo>
                    <a:pt x="1833526" y="157865"/>
                    <a:pt x="1826058" y="165333"/>
                    <a:pt x="1816845" y="165333"/>
                  </a:cubicBezTo>
                  <a:lnTo>
                    <a:pt x="16681" y="165333"/>
                  </a:lnTo>
                  <a:cubicBezTo>
                    <a:pt x="7468" y="165333"/>
                    <a:pt x="0" y="157865"/>
                    <a:pt x="0" y="148652"/>
                  </a:cubicBezTo>
                  <a:lnTo>
                    <a:pt x="0" y="16681"/>
                  </a:lnTo>
                  <a:cubicBezTo>
                    <a:pt x="0" y="7468"/>
                    <a:pt x="7468" y="0"/>
                    <a:pt x="16681" y="0"/>
                  </a:cubicBezTo>
                  <a:close/>
                </a:path>
              </a:pathLst>
            </a:custGeom>
            <a:solidFill>
              <a:srgbClr val="535659"/>
            </a:solidFill>
            <a:ln w="19050" cap="sq">
              <a:solidFill>
                <a:srgbClr val="243342"/>
              </a:solidFill>
              <a:prstDash val="solid"/>
              <a:miter/>
            </a:ln>
          </p:spPr>
        </p:sp>
        <p:sp>
          <p:nvSpPr>
            <p:cNvPr name="TextBox 30" id="30"/>
            <p:cNvSpPr txBox="true"/>
            <p:nvPr/>
          </p:nvSpPr>
          <p:spPr>
            <a:xfrm>
              <a:off x="0" y="-38100"/>
              <a:ext cx="1833526" cy="203433"/>
            </a:xfrm>
            <a:prstGeom prst="rect">
              <a:avLst/>
            </a:prstGeom>
          </p:spPr>
          <p:txBody>
            <a:bodyPr anchor="ctr" rtlCol="false" tIns="50800" lIns="50800" bIns="50800" rIns="50800"/>
            <a:lstStyle/>
            <a:p>
              <a:pPr algn="ctr">
                <a:lnSpc>
                  <a:spcPts val="3362"/>
                </a:lnSpc>
              </a:pPr>
            </a:p>
          </p:txBody>
        </p:sp>
      </p:grpSp>
      <p:sp>
        <p:nvSpPr>
          <p:cNvPr name="Freeform 31" id="31"/>
          <p:cNvSpPr/>
          <p:nvPr/>
        </p:nvSpPr>
        <p:spPr>
          <a:xfrm flipH="false" flipV="false" rot="0">
            <a:off x="1863741" y="3576363"/>
            <a:ext cx="14560517" cy="2974425"/>
          </a:xfrm>
          <a:custGeom>
            <a:avLst/>
            <a:gdLst/>
            <a:ahLst/>
            <a:cxnLst/>
            <a:rect r="r" b="b" t="t" l="l"/>
            <a:pathLst>
              <a:path h="2974425" w="14560517">
                <a:moveTo>
                  <a:pt x="0" y="0"/>
                </a:moveTo>
                <a:lnTo>
                  <a:pt x="14560518" y="0"/>
                </a:lnTo>
                <a:lnTo>
                  <a:pt x="14560518" y="2974424"/>
                </a:lnTo>
                <a:lnTo>
                  <a:pt x="0" y="2974424"/>
                </a:lnTo>
                <a:lnTo>
                  <a:pt x="0" y="0"/>
                </a:lnTo>
                <a:close/>
              </a:path>
            </a:pathLst>
          </a:custGeom>
          <a:blipFill>
            <a:blip r:embed="rId2"/>
            <a:stretch>
              <a:fillRect l="0" t="0" r="0" b="0"/>
            </a:stretch>
          </a:blipFill>
        </p:spPr>
      </p:sp>
      <p:sp>
        <p:nvSpPr>
          <p:cNvPr name="TextBox 32" id="32"/>
          <p:cNvSpPr txBox="true"/>
          <p:nvPr/>
        </p:nvSpPr>
        <p:spPr>
          <a:xfrm rot="0">
            <a:off x="1552360" y="1745023"/>
            <a:ext cx="15183280" cy="1107440"/>
          </a:xfrm>
          <a:prstGeom prst="rect">
            <a:avLst/>
          </a:prstGeom>
        </p:spPr>
        <p:txBody>
          <a:bodyPr anchor="t" rtlCol="false" tIns="0" lIns="0" bIns="0" rIns="0">
            <a:spAutoFit/>
          </a:bodyPr>
          <a:lstStyle/>
          <a:p>
            <a:pPr algn="ctr">
              <a:lnSpc>
                <a:spcPts val="5980"/>
              </a:lnSpc>
            </a:pPr>
            <a:r>
              <a:rPr lang="en-US" sz="6500">
                <a:solidFill>
                  <a:srgbClr val="243342"/>
                </a:solidFill>
                <a:latin typeface="Karnchang Bold"/>
              </a:rPr>
              <a:t>10 - Jumlah Total Bobot (Weigth)</a:t>
            </a:r>
          </a:p>
        </p:txBody>
      </p:sp>
      <p:sp>
        <p:nvSpPr>
          <p:cNvPr name="TextBox 33" id="33"/>
          <p:cNvSpPr txBox="true"/>
          <p:nvPr/>
        </p:nvSpPr>
        <p:spPr>
          <a:xfrm rot="0">
            <a:off x="13475357" y="349050"/>
            <a:ext cx="4314409" cy="796925"/>
          </a:xfrm>
          <a:prstGeom prst="rect">
            <a:avLst/>
          </a:prstGeom>
        </p:spPr>
        <p:txBody>
          <a:bodyPr anchor="t" rtlCol="false" tIns="0" lIns="0" bIns="0" rIns="0">
            <a:spAutoFit/>
          </a:bodyPr>
          <a:lstStyle/>
          <a:p>
            <a:pPr algn="ctr">
              <a:lnSpc>
                <a:spcPts val="2800"/>
              </a:lnSpc>
            </a:pPr>
            <a:r>
              <a:rPr lang="en-US" sz="2000" spc="120">
                <a:solidFill>
                  <a:srgbClr val="FFFFFF"/>
                </a:solidFill>
                <a:latin typeface="Karnchang"/>
              </a:rPr>
              <a:t>Aditya Rizki Ramadhan</a:t>
            </a:r>
          </a:p>
          <a:p>
            <a:pPr algn="ctr">
              <a:lnSpc>
                <a:spcPts val="2800"/>
              </a:lnSpc>
            </a:pPr>
            <a:r>
              <a:rPr lang="en-US" sz="2000" spc="120">
                <a:solidFill>
                  <a:srgbClr val="FFFFFF"/>
                </a:solidFill>
                <a:latin typeface="Karnchang"/>
              </a:rPr>
              <a:t>2108107010002</a:t>
            </a:r>
          </a:p>
        </p:txBody>
      </p:sp>
      <p:sp>
        <p:nvSpPr>
          <p:cNvPr name="TextBox 34" id="34"/>
          <p:cNvSpPr txBox="true"/>
          <p:nvPr/>
        </p:nvSpPr>
        <p:spPr>
          <a:xfrm rot="0">
            <a:off x="551143" y="9305925"/>
            <a:ext cx="7118830" cy="444500"/>
          </a:xfrm>
          <a:prstGeom prst="rect">
            <a:avLst/>
          </a:prstGeom>
        </p:spPr>
        <p:txBody>
          <a:bodyPr anchor="t" rtlCol="false" tIns="0" lIns="0" bIns="0" rIns="0">
            <a:spAutoFit/>
          </a:bodyPr>
          <a:lstStyle/>
          <a:p>
            <a:pPr algn="ctr">
              <a:lnSpc>
                <a:spcPts val="2800"/>
              </a:lnSpc>
            </a:pPr>
            <a:r>
              <a:rPr lang="en-US" sz="2000" spc="120">
                <a:solidFill>
                  <a:srgbClr val="FFFFFF"/>
                </a:solidFill>
                <a:latin typeface="Karnchang"/>
              </a:rPr>
              <a:t>Universitas Syiah Kuala | FMIPA | S1-Informatika </a:t>
            </a:r>
          </a:p>
        </p:txBody>
      </p:sp>
      <p:grpSp>
        <p:nvGrpSpPr>
          <p:cNvPr name="Group 35" id="35"/>
          <p:cNvGrpSpPr/>
          <p:nvPr/>
        </p:nvGrpSpPr>
        <p:grpSpPr>
          <a:xfrm rot="0">
            <a:off x="3204798" y="7585915"/>
            <a:ext cx="11878404" cy="1437217"/>
            <a:chOff x="0" y="0"/>
            <a:chExt cx="3128469" cy="378526"/>
          </a:xfrm>
        </p:grpSpPr>
        <p:sp>
          <p:nvSpPr>
            <p:cNvPr name="Freeform 36" id="36"/>
            <p:cNvSpPr/>
            <p:nvPr/>
          </p:nvSpPr>
          <p:spPr>
            <a:xfrm flipH="false" flipV="false" rot="0">
              <a:off x="0" y="0"/>
              <a:ext cx="3128469" cy="378526"/>
            </a:xfrm>
            <a:custGeom>
              <a:avLst/>
              <a:gdLst/>
              <a:ahLst/>
              <a:cxnLst/>
              <a:rect r="r" b="b" t="t" l="l"/>
              <a:pathLst>
                <a:path h="378526" w="3128469">
                  <a:moveTo>
                    <a:pt x="33240" y="0"/>
                  </a:moveTo>
                  <a:lnTo>
                    <a:pt x="3095229" y="0"/>
                  </a:lnTo>
                  <a:cubicBezTo>
                    <a:pt x="3104045" y="0"/>
                    <a:pt x="3112499" y="3502"/>
                    <a:pt x="3118733" y="9736"/>
                  </a:cubicBezTo>
                  <a:cubicBezTo>
                    <a:pt x="3124967" y="15969"/>
                    <a:pt x="3128469" y="24424"/>
                    <a:pt x="3128469" y="33240"/>
                  </a:cubicBezTo>
                  <a:lnTo>
                    <a:pt x="3128469" y="345286"/>
                  </a:lnTo>
                  <a:cubicBezTo>
                    <a:pt x="3128469" y="363644"/>
                    <a:pt x="3113587" y="378526"/>
                    <a:pt x="3095229" y="378526"/>
                  </a:cubicBezTo>
                  <a:lnTo>
                    <a:pt x="33240" y="378526"/>
                  </a:lnTo>
                  <a:cubicBezTo>
                    <a:pt x="14882" y="378526"/>
                    <a:pt x="0" y="363644"/>
                    <a:pt x="0" y="345286"/>
                  </a:cubicBezTo>
                  <a:lnTo>
                    <a:pt x="0" y="33240"/>
                  </a:lnTo>
                  <a:cubicBezTo>
                    <a:pt x="0" y="24424"/>
                    <a:pt x="3502" y="15969"/>
                    <a:pt x="9736" y="9736"/>
                  </a:cubicBezTo>
                  <a:cubicBezTo>
                    <a:pt x="15969" y="3502"/>
                    <a:pt x="24424" y="0"/>
                    <a:pt x="33240" y="0"/>
                  </a:cubicBezTo>
                  <a:close/>
                </a:path>
              </a:pathLst>
            </a:custGeom>
            <a:solidFill>
              <a:srgbClr val="858789">
                <a:alpha val="40000"/>
              </a:srgbClr>
            </a:solidFill>
            <a:ln w="19050" cap="rnd">
              <a:solidFill>
                <a:srgbClr val="243342">
                  <a:alpha val="40000"/>
                </a:srgbClr>
              </a:solidFill>
              <a:prstDash val="solid"/>
              <a:round/>
            </a:ln>
          </p:spPr>
        </p:sp>
        <p:sp>
          <p:nvSpPr>
            <p:cNvPr name="TextBox 37" id="37"/>
            <p:cNvSpPr txBox="true"/>
            <p:nvPr/>
          </p:nvSpPr>
          <p:spPr>
            <a:xfrm>
              <a:off x="0" y="-38100"/>
              <a:ext cx="3128469" cy="416626"/>
            </a:xfrm>
            <a:prstGeom prst="rect">
              <a:avLst/>
            </a:prstGeom>
          </p:spPr>
          <p:txBody>
            <a:bodyPr anchor="ctr" rtlCol="false" tIns="50800" lIns="50800" bIns="50800" rIns="50800"/>
            <a:lstStyle/>
            <a:p>
              <a:pPr algn="ctr">
                <a:lnSpc>
                  <a:spcPts val="3362"/>
                </a:lnSpc>
              </a:pPr>
            </a:p>
          </p:txBody>
        </p:sp>
      </p:grpSp>
      <p:sp>
        <p:nvSpPr>
          <p:cNvPr name="TextBox 38" id="38"/>
          <p:cNvSpPr txBox="true"/>
          <p:nvPr/>
        </p:nvSpPr>
        <p:spPr>
          <a:xfrm rot="0">
            <a:off x="5456787" y="7919713"/>
            <a:ext cx="7374427" cy="588645"/>
          </a:xfrm>
          <a:prstGeom prst="rect">
            <a:avLst/>
          </a:prstGeom>
        </p:spPr>
        <p:txBody>
          <a:bodyPr anchor="t" rtlCol="false" tIns="0" lIns="0" bIns="0" rIns="0">
            <a:spAutoFit/>
          </a:bodyPr>
          <a:lstStyle/>
          <a:p>
            <a:pPr algn="ctr">
              <a:lnSpc>
                <a:spcPts val="3779"/>
              </a:lnSpc>
            </a:pPr>
            <a:r>
              <a:rPr lang="en-US" sz="2700">
                <a:solidFill>
                  <a:srgbClr val="000000"/>
                </a:solidFill>
                <a:latin typeface="Karnchang"/>
              </a:rPr>
              <a:t>Jumlah total bobot pada model : 9680067</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DAF1O9aJrSY</dc:identifier>
  <dcterms:modified xsi:type="dcterms:W3CDTF">2011-08-01T06:04:30Z</dcterms:modified>
  <cp:revision>1</cp:revision>
  <dc:title>Tugas-2</dc:title>
</cp:coreProperties>
</file>