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4"/>
    <p:sldId id="257" r:id="rId45"/>
    <p:sldId id="258" r:id="rId46"/>
    <p:sldId id="259" r:id="rId47"/>
    <p:sldId id="260" r:id="rId48"/>
    <p:sldId id="261" r:id="rId49"/>
    <p:sldId id="262" r:id="rId50"/>
    <p:sldId id="263" r:id="rId51"/>
    <p:sldId id="264" r:id="rId52"/>
    <p:sldId id="265" r:id="rId5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arnchang" charset="1" panose="00000000000000000000"/>
      <p:regular r:id="rId10"/>
    </p:embeddedFont>
    <p:embeddedFont>
      <p:font typeface="Karnchang Bold" charset="1" panose="00000000000000000000"/>
      <p:regular r:id="rId11"/>
    </p:embeddedFont>
    <p:embeddedFont>
      <p:font typeface="Karnchang Italics" charset="1" panose="00000000000000000000"/>
      <p:regular r:id="rId12"/>
    </p:embeddedFont>
    <p:embeddedFont>
      <p:font typeface="Karnchang Bold Italics" charset="1" panose="00000000000000000000"/>
      <p:regular r:id="rId13"/>
    </p:embeddedFont>
    <p:embeddedFont>
      <p:font typeface="Karnchang Thin" charset="1" panose="00000000000000000000"/>
      <p:regular r:id="rId14"/>
    </p:embeddedFont>
    <p:embeddedFont>
      <p:font typeface="Karnchang Thin Italics" charset="1" panose="00000000000000000000"/>
      <p:regular r:id="rId15"/>
    </p:embeddedFont>
    <p:embeddedFont>
      <p:font typeface="Karnchang Light" charset="1" panose="00000000000000000000"/>
      <p:regular r:id="rId16"/>
    </p:embeddedFont>
    <p:embeddedFont>
      <p:font typeface="Karnchang Light Italics" charset="1" panose="00000000000000000000"/>
      <p:regular r:id="rId17"/>
    </p:embeddedFont>
    <p:embeddedFont>
      <p:font typeface="Karnchang Medium" charset="1" panose="00000000000000000000"/>
      <p:regular r:id="rId18"/>
    </p:embeddedFont>
    <p:embeddedFont>
      <p:font typeface="Karnchang Medium Italics" charset="1" panose="00000000000000000000"/>
      <p:regular r:id="rId19"/>
    </p:embeddedFont>
    <p:embeddedFont>
      <p:font typeface="Karnchang Semi-Bold" charset="1" panose="00000000000000000000"/>
      <p:regular r:id="rId20"/>
    </p:embeddedFont>
    <p:embeddedFont>
      <p:font typeface="Karnchang Semi-Bold Italics" charset="1" panose="00000000000000000000"/>
      <p:regular r:id="rId21"/>
    </p:embeddedFont>
    <p:embeddedFont>
      <p:font typeface="Karnchang Ultra-Bold" charset="1" panose="00000000000000000000"/>
      <p:regular r:id="rId22"/>
    </p:embeddedFont>
    <p:embeddedFont>
      <p:font typeface="Karnchang Ultra-Bold Italics" charset="1" panose="00000000000000000000"/>
      <p:regular r:id="rId23"/>
    </p:embeddedFont>
    <p:embeddedFont>
      <p:font typeface="Karnchang Heavy" charset="1" panose="00000000000000000000"/>
      <p:regular r:id="rId24"/>
    </p:embeddedFont>
    <p:embeddedFont>
      <p:font typeface="Karnchang Heavy Italics" charset="1" panose="00000000000000000000"/>
      <p:regular r:id="rId25"/>
    </p:embeddedFont>
    <p:embeddedFont>
      <p:font typeface="Montserrat" charset="1" panose="00000500000000000000"/>
      <p:regular r:id="rId26"/>
    </p:embeddedFont>
    <p:embeddedFont>
      <p:font typeface="Montserrat Bold" charset="1" panose="00000800000000000000"/>
      <p:regular r:id="rId27"/>
    </p:embeddedFont>
    <p:embeddedFont>
      <p:font typeface="Montserrat Italics" charset="1" panose="00000500000000000000"/>
      <p:regular r:id="rId28"/>
    </p:embeddedFont>
    <p:embeddedFont>
      <p:font typeface="Montserrat Bold Italics" charset="1" panose="00000800000000000000"/>
      <p:regular r:id="rId29"/>
    </p:embeddedFont>
    <p:embeddedFont>
      <p:font typeface="Montserrat Thin" charset="1" panose="00000300000000000000"/>
      <p:regular r:id="rId30"/>
    </p:embeddedFont>
    <p:embeddedFont>
      <p:font typeface="Montserrat Thin Italics" charset="1" panose="00000300000000000000"/>
      <p:regular r:id="rId31"/>
    </p:embeddedFont>
    <p:embeddedFont>
      <p:font typeface="Montserrat Extra-Light" charset="1" panose="00000300000000000000"/>
      <p:regular r:id="rId32"/>
    </p:embeddedFont>
    <p:embeddedFont>
      <p:font typeface="Montserrat Extra-Light Italics" charset="1" panose="00000300000000000000"/>
      <p:regular r:id="rId33"/>
    </p:embeddedFont>
    <p:embeddedFont>
      <p:font typeface="Montserrat Light" charset="1" panose="00000400000000000000"/>
      <p:regular r:id="rId34"/>
    </p:embeddedFont>
    <p:embeddedFont>
      <p:font typeface="Montserrat Light Italics" charset="1" panose="00000400000000000000"/>
      <p:regular r:id="rId35"/>
    </p:embeddedFont>
    <p:embeddedFont>
      <p:font typeface="Montserrat Medium" charset="1" panose="00000600000000000000"/>
      <p:regular r:id="rId36"/>
    </p:embeddedFont>
    <p:embeddedFont>
      <p:font typeface="Montserrat Medium Italics" charset="1" panose="00000600000000000000"/>
      <p:regular r:id="rId37"/>
    </p:embeddedFont>
    <p:embeddedFont>
      <p:font typeface="Montserrat Semi-Bold" charset="1" panose="00000700000000000000"/>
      <p:regular r:id="rId38"/>
    </p:embeddedFont>
    <p:embeddedFont>
      <p:font typeface="Montserrat Semi-Bold Italics" charset="1" panose="00000700000000000000"/>
      <p:regular r:id="rId39"/>
    </p:embeddedFont>
    <p:embeddedFont>
      <p:font typeface="Montserrat Ultra-Bold" charset="1" panose="00000900000000000000"/>
      <p:regular r:id="rId40"/>
    </p:embeddedFont>
    <p:embeddedFont>
      <p:font typeface="Montserrat Ultra-Bold Italics" charset="1" panose="00000900000000000000"/>
      <p:regular r:id="rId41"/>
    </p:embeddedFont>
    <p:embeddedFont>
      <p:font typeface="Montserrat Heavy" charset="1" panose="00000A00000000000000"/>
      <p:regular r:id="rId42"/>
    </p:embeddedFont>
    <p:embeddedFont>
      <p:font typeface="Montserrat Heavy Italics" charset="1" panose="00000A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slides/slide1.xml" Type="http://schemas.openxmlformats.org/officeDocument/2006/relationships/slide"/><Relationship Id="rId45" Target="slides/slide2.xml" Type="http://schemas.openxmlformats.org/officeDocument/2006/relationships/slide"/><Relationship Id="rId46" Target="slides/slide3.xml" Type="http://schemas.openxmlformats.org/officeDocument/2006/relationships/slide"/><Relationship Id="rId47" Target="slides/slide4.xml" Type="http://schemas.openxmlformats.org/officeDocument/2006/relationships/slide"/><Relationship Id="rId48" Target="slides/slide5.xml" Type="http://schemas.openxmlformats.org/officeDocument/2006/relationships/slide"/><Relationship Id="rId49" Target="slides/slide6.xml" Type="http://schemas.openxmlformats.org/officeDocument/2006/relationships/slide"/><Relationship Id="rId5" Target="tableStyles.xml" Type="http://schemas.openxmlformats.org/officeDocument/2006/relationships/tableStyles"/><Relationship Id="rId50" Target="slides/slide7.xml" Type="http://schemas.openxmlformats.org/officeDocument/2006/relationships/slide"/><Relationship Id="rId51" Target="slides/slide8.xml" Type="http://schemas.openxmlformats.org/officeDocument/2006/relationships/slide"/><Relationship Id="rId52" Target="slides/slide9.xml" Type="http://schemas.openxmlformats.org/officeDocument/2006/relationships/slide"/><Relationship Id="rId53" Target="slides/slide1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8951437" cy="1758949"/>
          </a:xfrm>
          <a:prstGeom prst="rect">
            <a:avLst/>
          </a:prstGeom>
        </p:spPr>
        <p:txBody>
          <a:bodyPr anchor="t" rtlCol="false" tIns="0" lIns="0" bIns="0" rIns="0">
            <a:spAutoFit/>
          </a:bodyPr>
          <a:lstStyle/>
          <a:p>
            <a:pPr>
              <a:lnSpc>
                <a:spcPts val="11200"/>
              </a:lnSpc>
            </a:pPr>
            <a:r>
              <a:rPr lang="en-US" sz="8000">
                <a:solidFill>
                  <a:srgbClr val="000000"/>
                </a:solidFill>
                <a:latin typeface="Karnchang"/>
              </a:rPr>
              <a:t>Tugas-2 </a:t>
            </a:r>
          </a:p>
        </p:txBody>
      </p:sp>
      <p:sp>
        <p:nvSpPr>
          <p:cNvPr name="TextBox 3" id="3"/>
          <p:cNvSpPr txBox="true"/>
          <p:nvPr/>
        </p:nvSpPr>
        <p:spPr>
          <a:xfrm rot="0">
            <a:off x="1028700" y="2035174"/>
            <a:ext cx="9725747" cy="3986967"/>
          </a:xfrm>
          <a:prstGeom prst="rect">
            <a:avLst/>
          </a:prstGeom>
        </p:spPr>
        <p:txBody>
          <a:bodyPr anchor="t" rtlCol="false" tIns="0" lIns="0" bIns="0" rIns="0">
            <a:spAutoFit/>
          </a:bodyPr>
          <a:lstStyle/>
          <a:p>
            <a:pPr>
              <a:lnSpc>
                <a:spcPts val="9014"/>
              </a:lnSpc>
            </a:pPr>
            <a:r>
              <a:rPr lang="en-US" sz="9797">
                <a:solidFill>
                  <a:srgbClr val="000000"/>
                </a:solidFill>
                <a:latin typeface="Karnchang Bold"/>
              </a:rPr>
              <a:t>IMPLEMENTASI JARINGAN SARAF TIRUAN</a:t>
            </a:r>
          </a:p>
        </p:txBody>
      </p:sp>
      <p:sp>
        <p:nvSpPr>
          <p:cNvPr name="TextBox 4" id="4"/>
          <p:cNvSpPr txBox="true"/>
          <p:nvPr/>
        </p:nvSpPr>
        <p:spPr>
          <a:xfrm rot="0">
            <a:off x="1028700" y="8518617"/>
            <a:ext cx="7644346" cy="666750"/>
          </a:xfrm>
          <a:prstGeom prst="rect">
            <a:avLst/>
          </a:prstGeom>
        </p:spPr>
        <p:txBody>
          <a:bodyPr anchor="t" rtlCol="false" tIns="0" lIns="0" bIns="0" rIns="0">
            <a:spAutoFit/>
          </a:bodyPr>
          <a:lstStyle/>
          <a:p>
            <a:pPr>
              <a:lnSpc>
                <a:spcPts val="4200"/>
              </a:lnSpc>
            </a:pPr>
            <a:r>
              <a:rPr lang="en-US" sz="3000">
                <a:solidFill>
                  <a:srgbClr val="000000"/>
                </a:solidFill>
                <a:latin typeface="Karnchang"/>
              </a:rPr>
              <a:t>Aditya Rizki Ramadhan | 2108107010002</a:t>
            </a:r>
          </a:p>
        </p:txBody>
      </p:sp>
      <p:sp>
        <p:nvSpPr>
          <p:cNvPr name="TextBox 5" id="5"/>
          <p:cNvSpPr txBox="true"/>
          <p:nvPr/>
        </p:nvSpPr>
        <p:spPr>
          <a:xfrm rot="0">
            <a:off x="1028700" y="5630956"/>
            <a:ext cx="7093082" cy="86995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INF311-Kecerdasan Artifisial</a:t>
            </a:r>
          </a:p>
        </p:txBody>
      </p:sp>
      <p:grpSp>
        <p:nvGrpSpPr>
          <p:cNvPr name="Group 6" id="6"/>
          <p:cNvGrpSpPr/>
          <p:nvPr/>
        </p:nvGrpSpPr>
        <p:grpSpPr>
          <a:xfrm rot="0">
            <a:off x="10754447" y="-3093732"/>
            <a:ext cx="18901247" cy="17982775"/>
            <a:chOff x="0" y="0"/>
            <a:chExt cx="25201662" cy="23977033"/>
          </a:xfrm>
        </p:grpSpPr>
        <p:grpSp>
          <p:nvGrpSpPr>
            <p:cNvPr name="Group 7" id="7"/>
            <p:cNvGrpSpPr/>
            <p:nvPr/>
          </p:nvGrpSpPr>
          <p:grpSpPr>
            <a:xfrm rot="2252144">
              <a:off x="2887185" y="2861146"/>
              <a:ext cx="14259267" cy="14323066"/>
              <a:chOff x="0" y="0"/>
              <a:chExt cx="2816645" cy="2829248"/>
            </a:xfrm>
          </p:grpSpPr>
          <p:sp>
            <p:nvSpPr>
              <p:cNvPr name="Freeform 8" id="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9" id="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252144">
              <a:off x="4620058" y="6213209"/>
              <a:ext cx="14259267" cy="14323066"/>
              <a:chOff x="0" y="0"/>
              <a:chExt cx="2816645" cy="2829248"/>
            </a:xfrm>
          </p:grpSpPr>
          <p:sp>
            <p:nvSpPr>
              <p:cNvPr name="Freeform 11" id="1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2" id="1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2252144">
              <a:off x="8055210" y="6792821"/>
              <a:ext cx="14259267" cy="14323066"/>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a:solidFill>
                  <a:srgbClr val="243342"/>
                </a:solidFill>
                <a:latin typeface="Karnchang Bold"/>
              </a:rPr>
              <a:t>Terima Kasih</a:t>
            </a:r>
          </a:p>
        </p:txBody>
      </p:sp>
      <p:grpSp>
        <p:nvGrpSpPr>
          <p:cNvPr name="Group 26" id="26"/>
          <p:cNvGrpSpPr/>
          <p:nvPr/>
        </p:nvGrpSpPr>
        <p:grpSpPr>
          <a:xfrm rot="0">
            <a:off x="3917411" y="5548722"/>
            <a:ext cx="10453178" cy="921776"/>
            <a:chOff x="0" y="0"/>
            <a:chExt cx="13937571" cy="1229035"/>
          </a:xfrm>
        </p:grpSpPr>
        <p:grpSp>
          <p:nvGrpSpPr>
            <p:cNvPr name="Group 27" id="27"/>
            <p:cNvGrpSpPr/>
            <p:nvPr/>
          </p:nvGrpSpPr>
          <p:grpSpPr>
            <a:xfrm rot="0">
              <a:off x="153848" y="0"/>
              <a:ext cx="13629875" cy="1229035"/>
              <a:chOff x="0" y="0"/>
              <a:chExt cx="1833526" cy="165333"/>
            </a:xfrm>
          </p:grpSpPr>
          <p:sp>
            <p:nvSpPr>
              <p:cNvPr name="Freeform 28" id="28"/>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rPr>
                <a:t>Aditya Rizki Ramadhan | 2108107010002 | S1-Informatika</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002004"/>
            <a:ext cx="13169015" cy="1905544"/>
          </a:xfrm>
          <a:prstGeom prst="rect">
            <a:avLst/>
          </a:prstGeom>
        </p:spPr>
        <p:txBody>
          <a:bodyPr anchor="t" rtlCol="false" tIns="0" lIns="0" bIns="0" rIns="0">
            <a:spAutoFit/>
          </a:bodyPr>
          <a:lstStyle/>
          <a:p>
            <a:pPr algn="ctr">
              <a:lnSpc>
                <a:spcPts val="10120"/>
              </a:lnSpc>
            </a:pPr>
            <a:r>
              <a:rPr lang="en-US" sz="11000">
                <a:solidFill>
                  <a:srgbClr val="000000"/>
                </a:solidFill>
                <a:latin typeface="Karnchang Bold"/>
              </a:rPr>
              <a:t>DAFTAR ISI</a:t>
            </a:r>
          </a:p>
        </p:txBody>
      </p:sp>
      <p:sp>
        <p:nvSpPr>
          <p:cNvPr name="TextBox 26" id="26"/>
          <p:cNvSpPr txBox="true"/>
          <p:nvPr/>
        </p:nvSpPr>
        <p:spPr>
          <a:xfrm rot="0">
            <a:off x="2559493" y="3455133"/>
            <a:ext cx="6219242" cy="6508750"/>
          </a:xfrm>
          <a:prstGeom prst="rect">
            <a:avLst/>
          </a:prstGeom>
        </p:spPr>
        <p:txBody>
          <a:bodyPr anchor="t" rtlCol="false" tIns="0" lIns="0" bIns="0" rIns="0">
            <a:spAutoFit/>
          </a:bodyPr>
          <a:lstStyle/>
          <a:p>
            <a:pPr>
              <a:lnSpc>
                <a:spcPts val="5599"/>
              </a:lnSpc>
            </a:pPr>
            <a:r>
              <a:rPr lang="en-US" sz="3999">
                <a:solidFill>
                  <a:srgbClr val="000000"/>
                </a:solidFill>
                <a:latin typeface="Karnchang"/>
              </a:rPr>
              <a:t>Jenis Kasus</a:t>
            </a:r>
          </a:p>
          <a:p>
            <a:pPr>
              <a:lnSpc>
                <a:spcPts val="5599"/>
              </a:lnSpc>
            </a:pPr>
            <a:r>
              <a:rPr lang="en-US" sz="3999">
                <a:solidFill>
                  <a:srgbClr val="000000"/>
                </a:solidFill>
                <a:latin typeface="Karnchang"/>
              </a:rPr>
              <a:t>Dataset yang digunakan</a:t>
            </a:r>
          </a:p>
          <a:p>
            <a:pPr>
              <a:lnSpc>
                <a:spcPts val="5599"/>
              </a:lnSpc>
            </a:pPr>
            <a:r>
              <a:rPr lang="en-US" sz="3999">
                <a:solidFill>
                  <a:srgbClr val="000000"/>
                </a:solidFill>
                <a:latin typeface="Karnchang"/>
              </a:rPr>
              <a:t>Jumlah Fitur</a:t>
            </a:r>
          </a:p>
          <a:p>
            <a:pPr>
              <a:lnSpc>
                <a:spcPts val="5599"/>
              </a:lnSpc>
            </a:pPr>
            <a:r>
              <a:rPr lang="en-US" sz="3999">
                <a:solidFill>
                  <a:srgbClr val="000000"/>
                </a:solidFill>
                <a:latin typeface="Karnchang"/>
              </a:rPr>
              <a:t>Jumlah Label</a:t>
            </a:r>
          </a:p>
          <a:p>
            <a:pPr>
              <a:lnSpc>
                <a:spcPts val="5599"/>
              </a:lnSpc>
            </a:pPr>
            <a:r>
              <a:rPr lang="en-US" sz="3999">
                <a:solidFill>
                  <a:srgbClr val="000000"/>
                </a:solidFill>
                <a:latin typeface="Karnchang"/>
              </a:rPr>
              <a:t>Jenis Jaringan Saraf Tiruan yang digunakan</a:t>
            </a:r>
          </a:p>
          <a:p>
            <a:pPr>
              <a:lnSpc>
                <a:spcPts val="5599"/>
              </a:lnSpc>
            </a:pPr>
            <a:r>
              <a:rPr lang="en-US" sz="3999">
                <a:solidFill>
                  <a:srgbClr val="000000"/>
                </a:solidFill>
                <a:latin typeface="Karnchang"/>
              </a:rPr>
              <a:t>Jenis Optimasi</a:t>
            </a:r>
          </a:p>
          <a:p>
            <a:pPr>
              <a:lnSpc>
                <a:spcPts val="5599"/>
              </a:lnSpc>
            </a:pPr>
          </a:p>
          <a:p>
            <a:pPr>
              <a:lnSpc>
                <a:spcPts val="5599"/>
              </a:lnSpc>
            </a:pPr>
          </a:p>
        </p:txBody>
      </p:sp>
      <p:sp>
        <p:nvSpPr>
          <p:cNvPr name="TextBox 27" id="27"/>
          <p:cNvSpPr txBox="true"/>
          <p:nvPr/>
        </p:nvSpPr>
        <p:spPr>
          <a:xfrm rot="0">
            <a:off x="1511966" y="3455133"/>
            <a:ext cx="1346123" cy="509905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01</a:t>
            </a:r>
          </a:p>
          <a:p>
            <a:pPr>
              <a:lnSpc>
                <a:spcPts val="5599"/>
              </a:lnSpc>
            </a:pPr>
            <a:r>
              <a:rPr lang="en-US" sz="3999">
                <a:solidFill>
                  <a:srgbClr val="000000"/>
                </a:solidFill>
                <a:latin typeface="Karnchang Bold"/>
              </a:rPr>
              <a:t>02</a:t>
            </a:r>
          </a:p>
          <a:p>
            <a:pPr>
              <a:lnSpc>
                <a:spcPts val="5599"/>
              </a:lnSpc>
            </a:pPr>
            <a:r>
              <a:rPr lang="en-US" sz="3999">
                <a:solidFill>
                  <a:srgbClr val="000000"/>
                </a:solidFill>
                <a:latin typeface="Karnchang Bold"/>
              </a:rPr>
              <a:t>03</a:t>
            </a:r>
          </a:p>
          <a:p>
            <a:pPr>
              <a:lnSpc>
                <a:spcPts val="5599"/>
              </a:lnSpc>
            </a:pPr>
            <a:r>
              <a:rPr lang="en-US" sz="3999">
                <a:solidFill>
                  <a:srgbClr val="000000"/>
                </a:solidFill>
                <a:latin typeface="Karnchang Bold"/>
              </a:rPr>
              <a:t>04</a:t>
            </a:r>
          </a:p>
          <a:p>
            <a:pPr>
              <a:lnSpc>
                <a:spcPts val="5599"/>
              </a:lnSpc>
            </a:pPr>
            <a:r>
              <a:rPr lang="en-US" sz="3999">
                <a:solidFill>
                  <a:srgbClr val="000000"/>
                </a:solidFill>
                <a:latin typeface="Karnchang Bold"/>
              </a:rPr>
              <a:t>05</a:t>
            </a:r>
          </a:p>
          <a:p>
            <a:pPr>
              <a:lnSpc>
                <a:spcPts val="5599"/>
              </a:lnSpc>
            </a:pPr>
          </a:p>
          <a:p>
            <a:pPr>
              <a:lnSpc>
                <a:spcPts val="5599"/>
              </a:lnSpc>
            </a:pPr>
            <a:r>
              <a:rPr lang="en-US" sz="3999">
                <a:solidFill>
                  <a:srgbClr val="000000"/>
                </a:solidFill>
                <a:latin typeface="Karnchang Bold"/>
              </a:rPr>
              <a:t>06</a:t>
            </a:r>
          </a:p>
        </p:txBody>
      </p:sp>
      <p:sp>
        <p:nvSpPr>
          <p:cNvPr name="TextBox 28" id="28"/>
          <p:cNvSpPr txBox="true"/>
          <p:nvPr/>
        </p:nvSpPr>
        <p:spPr>
          <a:xfrm rot="0">
            <a:off x="10000901" y="3455133"/>
            <a:ext cx="7500032" cy="4394200"/>
          </a:xfrm>
          <a:prstGeom prst="rect">
            <a:avLst/>
          </a:prstGeom>
        </p:spPr>
        <p:txBody>
          <a:bodyPr anchor="t" rtlCol="false" tIns="0" lIns="0" bIns="0" rIns="0">
            <a:spAutoFit/>
          </a:bodyPr>
          <a:lstStyle/>
          <a:p>
            <a:pPr>
              <a:lnSpc>
                <a:spcPts val="5599"/>
              </a:lnSpc>
            </a:pPr>
            <a:r>
              <a:rPr lang="en-US" sz="3999">
                <a:solidFill>
                  <a:srgbClr val="000000"/>
                </a:solidFill>
                <a:latin typeface="Karnchang"/>
              </a:rPr>
              <a:t>Jenis Fungsi Aktivasi yang digunakan</a:t>
            </a:r>
          </a:p>
          <a:p>
            <a:pPr>
              <a:lnSpc>
                <a:spcPts val="5599"/>
              </a:lnSpc>
            </a:pPr>
            <a:r>
              <a:rPr lang="en-US" sz="3999">
                <a:solidFill>
                  <a:srgbClr val="000000"/>
                </a:solidFill>
                <a:latin typeface="Karnchang"/>
              </a:rPr>
              <a:t>Jumlah Hidden Layer</a:t>
            </a:r>
          </a:p>
          <a:p>
            <a:pPr>
              <a:lnSpc>
                <a:spcPts val="5599"/>
              </a:lnSpc>
            </a:pPr>
            <a:r>
              <a:rPr lang="en-US" sz="3999">
                <a:solidFill>
                  <a:srgbClr val="000000"/>
                </a:solidFill>
                <a:latin typeface="Karnchang"/>
              </a:rPr>
              <a:t>Jumlah Total Hidden Node per Layer</a:t>
            </a:r>
          </a:p>
          <a:p>
            <a:pPr>
              <a:lnSpc>
                <a:spcPts val="5599"/>
              </a:lnSpc>
            </a:pPr>
            <a:r>
              <a:rPr lang="en-US" sz="3999">
                <a:solidFill>
                  <a:srgbClr val="000000"/>
                </a:solidFill>
                <a:latin typeface="Karnchang"/>
              </a:rPr>
              <a:t>Jumlah Total Bobot (Weight)</a:t>
            </a:r>
          </a:p>
        </p:txBody>
      </p:sp>
      <p:sp>
        <p:nvSpPr>
          <p:cNvPr name="TextBox 29" id="29"/>
          <p:cNvSpPr txBox="true"/>
          <p:nvPr/>
        </p:nvSpPr>
        <p:spPr>
          <a:xfrm rot="0">
            <a:off x="9077331" y="3455133"/>
            <a:ext cx="1346123" cy="439420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07</a:t>
            </a:r>
          </a:p>
          <a:p>
            <a:pPr>
              <a:lnSpc>
                <a:spcPts val="5599"/>
              </a:lnSpc>
            </a:pPr>
          </a:p>
          <a:p>
            <a:pPr>
              <a:lnSpc>
                <a:spcPts val="5599"/>
              </a:lnSpc>
            </a:pPr>
            <a:r>
              <a:rPr lang="en-US" sz="3999">
                <a:solidFill>
                  <a:srgbClr val="000000"/>
                </a:solidFill>
                <a:latin typeface="Karnchang Bold"/>
              </a:rPr>
              <a:t>08</a:t>
            </a:r>
          </a:p>
          <a:p>
            <a:pPr>
              <a:lnSpc>
                <a:spcPts val="5599"/>
              </a:lnSpc>
            </a:pPr>
            <a:r>
              <a:rPr lang="en-US" sz="3999">
                <a:solidFill>
                  <a:srgbClr val="000000"/>
                </a:solidFill>
                <a:latin typeface="Karnchang Bold"/>
              </a:rPr>
              <a:t>09</a:t>
            </a:r>
          </a:p>
          <a:p>
            <a:pPr>
              <a:lnSpc>
                <a:spcPts val="5599"/>
              </a:lnSpc>
            </a:pPr>
          </a:p>
          <a:p>
            <a:pPr>
              <a:lnSpc>
                <a:spcPts val="5599"/>
              </a:lnSpc>
            </a:pPr>
            <a:r>
              <a:rPr lang="en-US" sz="3999">
                <a:solidFill>
                  <a:srgbClr val="000000"/>
                </a:solidFill>
                <a:latin typeface="Karnchang Bold"/>
              </a:rPr>
              <a:t>10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745408"/>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16225" t="0" r="-1622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933563" y="2372988"/>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13475357" y="317552"/>
            <a:ext cx="4232265" cy="952362"/>
            <a:chOff x="0" y="0"/>
            <a:chExt cx="1114671" cy="250828"/>
          </a:xfrm>
        </p:grpSpPr>
        <p:sp>
          <p:nvSpPr>
            <p:cNvPr name="Freeform 30" id="30"/>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31" id="31"/>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629723" y="9258300"/>
            <a:ext cx="6961669" cy="627749"/>
            <a:chOff x="0" y="0"/>
            <a:chExt cx="1833526" cy="165333"/>
          </a:xfrm>
        </p:grpSpPr>
        <p:sp>
          <p:nvSpPr>
            <p:cNvPr name="Freeform 33" id="33"/>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grpSp>
        <p:nvGrpSpPr>
          <p:cNvPr name="Group 35" id="35"/>
          <p:cNvGrpSpPr/>
          <p:nvPr/>
        </p:nvGrpSpPr>
        <p:grpSpPr>
          <a:xfrm rot="0">
            <a:off x="8585553" y="3745408"/>
            <a:ext cx="8304195" cy="5240420"/>
            <a:chOff x="0" y="0"/>
            <a:chExt cx="2187113" cy="1380193"/>
          </a:xfrm>
        </p:grpSpPr>
        <p:sp>
          <p:nvSpPr>
            <p:cNvPr name="Freeform 36" id="36"/>
            <p:cNvSpPr/>
            <p:nvPr/>
          </p:nvSpPr>
          <p:spPr>
            <a:xfrm flipH="false" flipV="false" rot="0">
              <a:off x="0" y="0"/>
              <a:ext cx="2187113" cy="1380193"/>
            </a:xfrm>
            <a:custGeom>
              <a:avLst/>
              <a:gdLst/>
              <a:ahLst/>
              <a:cxnLst/>
              <a:rect r="r" b="b" t="t" l="l"/>
              <a:pathLst>
                <a:path h="1380193" w="2187113">
                  <a:moveTo>
                    <a:pt x="47547" y="0"/>
                  </a:moveTo>
                  <a:lnTo>
                    <a:pt x="2139566" y="0"/>
                  </a:lnTo>
                  <a:cubicBezTo>
                    <a:pt x="2152177" y="0"/>
                    <a:pt x="2164270" y="5009"/>
                    <a:pt x="2173187" y="13926"/>
                  </a:cubicBezTo>
                  <a:cubicBezTo>
                    <a:pt x="2182104" y="22843"/>
                    <a:pt x="2187113" y="34937"/>
                    <a:pt x="2187113" y="47547"/>
                  </a:cubicBezTo>
                  <a:lnTo>
                    <a:pt x="2187113" y="1332646"/>
                  </a:lnTo>
                  <a:cubicBezTo>
                    <a:pt x="2187113" y="1345256"/>
                    <a:pt x="2182104" y="1357350"/>
                    <a:pt x="2173187" y="1366267"/>
                  </a:cubicBezTo>
                  <a:cubicBezTo>
                    <a:pt x="2164270" y="1375183"/>
                    <a:pt x="2152177" y="1380193"/>
                    <a:pt x="2139566" y="1380193"/>
                  </a:cubicBezTo>
                  <a:lnTo>
                    <a:pt x="47547" y="1380193"/>
                  </a:lnTo>
                  <a:cubicBezTo>
                    <a:pt x="34937" y="1380193"/>
                    <a:pt x="22843" y="1375183"/>
                    <a:pt x="13926" y="1366267"/>
                  </a:cubicBezTo>
                  <a:cubicBezTo>
                    <a:pt x="5009" y="1357350"/>
                    <a:pt x="0" y="1345256"/>
                    <a:pt x="0" y="1332646"/>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2187113" cy="1418293"/>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01</a:t>
            </a:r>
          </a:p>
        </p:txBody>
      </p:sp>
      <p:sp>
        <p:nvSpPr>
          <p:cNvPr name="TextBox 39" id="39"/>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Jenis Kasus</a:t>
            </a:r>
          </a:p>
        </p:txBody>
      </p:sp>
      <p:sp>
        <p:nvSpPr>
          <p:cNvPr name="TextBox 40" id="40"/>
          <p:cNvSpPr txBox="true"/>
          <p:nvPr/>
        </p:nvSpPr>
        <p:spPr>
          <a:xfrm rot="0">
            <a:off x="9781025" y="2337651"/>
            <a:ext cx="6867586" cy="1161415"/>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Klasifikasi Gambar Batu Gunting Kertas </a:t>
            </a:r>
          </a:p>
        </p:txBody>
      </p:sp>
      <p:sp>
        <p:nvSpPr>
          <p:cNvPr name="TextBox 41" id="41"/>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42" id="42"/>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43" id="43"/>
          <p:cNvSpPr txBox="true"/>
          <p:nvPr/>
        </p:nvSpPr>
        <p:spPr>
          <a:xfrm rot="0">
            <a:off x="8933563" y="3907155"/>
            <a:ext cx="7715048" cy="43986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Mengklasifikasikan gambar yang diinput, batu gunting atau kertas, melibatkan pengenalan pola dan fitur-fitur khas dalam gambar-gambar tersebut, serta melatih model untuk melakukan klasifikasi secara akurat pada dataset yang telah  disiapkan. Model diharapkan dapat mengenali dan memahami perbedaan antara tiga kategori tersebut, memberikan hasil yang efektif untuk klasifikasi gambar multikelas.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745408"/>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24172" t="0" r="-24172"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585553" y="1639914"/>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8615044" y="2546349"/>
            <a:ext cx="8304195" cy="6047589"/>
            <a:chOff x="0" y="0"/>
            <a:chExt cx="2187113" cy="1592781"/>
          </a:xfrm>
        </p:grpSpPr>
        <p:sp>
          <p:nvSpPr>
            <p:cNvPr name="Freeform 30" id="30"/>
            <p:cNvSpPr/>
            <p:nvPr/>
          </p:nvSpPr>
          <p:spPr>
            <a:xfrm flipH="false" flipV="false" rot="0">
              <a:off x="0" y="0"/>
              <a:ext cx="2187113" cy="1592781"/>
            </a:xfrm>
            <a:custGeom>
              <a:avLst/>
              <a:gdLst/>
              <a:ahLst/>
              <a:cxnLst/>
              <a:rect r="r" b="b" t="t" l="l"/>
              <a:pathLst>
                <a:path h="1592781" w="2187113">
                  <a:moveTo>
                    <a:pt x="47547" y="0"/>
                  </a:moveTo>
                  <a:lnTo>
                    <a:pt x="2139566" y="0"/>
                  </a:lnTo>
                  <a:cubicBezTo>
                    <a:pt x="2152177" y="0"/>
                    <a:pt x="2164270" y="5009"/>
                    <a:pt x="2173187" y="13926"/>
                  </a:cubicBezTo>
                  <a:cubicBezTo>
                    <a:pt x="2182104" y="22843"/>
                    <a:pt x="2187113" y="34937"/>
                    <a:pt x="2187113" y="47547"/>
                  </a:cubicBezTo>
                  <a:lnTo>
                    <a:pt x="2187113" y="1545234"/>
                  </a:lnTo>
                  <a:cubicBezTo>
                    <a:pt x="2187113" y="1557844"/>
                    <a:pt x="2182104" y="1569938"/>
                    <a:pt x="2173187" y="1578855"/>
                  </a:cubicBezTo>
                  <a:cubicBezTo>
                    <a:pt x="2164270" y="1587771"/>
                    <a:pt x="2152177" y="1592781"/>
                    <a:pt x="2139566" y="1592781"/>
                  </a:cubicBezTo>
                  <a:lnTo>
                    <a:pt x="47547" y="1592781"/>
                  </a:lnTo>
                  <a:cubicBezTo>
                    <a:pt x="34937" y="1592781"/>
                    <a:pt x="22843" y="1587771"/>
                    <a:pt x="13926" y="1578855"/>
                  </a:cubicBezTo>
                  <a:cubicBezTo>
                    <a:pt x="5009" y="1569938"/>
                    <a:pt x="0" y="1557844"/>
                    <a:pt x="0" y="1545234"/>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2187113" cy="1630881"/>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13475357" y="317552"/>
            <a:ext cx="4232265" cy="952362"/>
            <a:chOff x="0" y="0"/>
            <a:chExt cx="1114671" cy="250828"/>
          </a:xfrm>
        </p:grpSpPr>
        <p:sp>
          <p:nvSpPr>
            <p:cNvPr name="Freeform 33" id="33"/>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35" id="35"/>
          <p:cNvGrpSpPr/>
          <p:nvPr/>
        </p:nvGrpSpPr>
        <p:grpSpPr>
          <a:xfrm rot="0">
            <a:off x="629723" y="9258300"/>
            <a:ext cx="6961669" cy="627749"/>
            <a:chOff x="0" y="0"/>
            <a:chExt cx="1833526" cy="165333"/>
          </a:xfrm>
        </p:grpSpPr>
        <p:sp>
          <p:nvSpPr>
            <p:cNvPr name="Freeform 36" id="3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7" id="3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02</a:t>
            </a:r>
          </a:p>
        </p:txBody>
      </p:sp>
      <p:sp>
        <p:nvSpPr>
          <p:cNvPr name="TextBox 39" id="39"/>
          <p:cNvSpPr txBox="true"/>
          <p:nvPr/>
        </p:nvSpPr>
        <p:spPr>
          <a:xfrm rot="0">
            <a:off x="853742" y="2353527"/>
            <a:ext cx="7731811" cy="873125"/>
          </a:xfrm>
          <a:prstGeom prst="rect">
            <a:avLst/>
          </a:prstGeom>
        </p:spPr>
        <p:txBody>
          <a:bodyPr anchor="t" rtlCol="false" tIns="0" lIns="0" bIns="0" rIns="0">
            <a:spAutoFit/>
          </a:bodyPr>
          <a:lstStyle/>
          <a:p>
            <a:pPr algn="ctr">
              <a:lnSpc>
                <a:spcPts val="4600"/>
              </a:lnSpc>
            </a:pPr>
            <a:r>
              <a:rPr lang="en-US" sz="5000">
                <a:solidFill>
                  <a:srgbClr val="000000"/>
                </a:solidFill>
                <a:latin typeface="Karnchang Bold"/>
              </a:rPr>
              <a:t>Dataset yang Digunakan</a:t>
            </a:r>
          </a:p>
        </p:txBody>
      </p:sp>
      <p:sp>
        <p:nvSpPr>
          <p:cNvPr name="TextBox 40" id="40"/>
          <p:cNvSpPr txBox="true"/>
          <p:nvPr/>
        </p:nvSpPr>
        <p:spPr>
          <a:xfrm rot="0">
            <a:off x="9433014" y="1604577"/>
            <a:ext cx="6867586" cy="694690"/>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Rock Paper Scissors</a:t>
            </a:r>
          </a:p>
        </p:txBody>
      </p:sp>
      <p:sp>
        <p:nvSpPr>
          <p:cNvPr name="TextBox 41" id="41"/>
          <p:cNvSpPr txBox="true"/>
          <p:nvPr/>
        </p:nvSpPr>
        <p:spPr>
          <a:xfrm rot="0">
            <a:off x="8789049" y="2483367"/>
            <a:ext cx="7956185" cy="5827395"/>
          </a:xfrm>
          <a:prstGeom prst="rect">
            <a:avLst/>
          </a:prstGeom>
        </p:spPr>
        <p:txBody>
          <a:bodyPr anchor="t" rtlCol="false" tIns="0" lIns="0" bIns="0" rIns="0">
            <a:spAutoFit/>
          </a:bodyPr>
          <a:lstStyle/>
          <a:p>
            <a:pPr>
              <a:lnSpc>
                <a:spcPts val="3779"/>
              </a:lnSpc>
            </a:pPr>
            <a:r>
              <a:rPr lang="en-US" sz="2700">
                <a:solidFill>
                  <a:srgbClr val="000000"/>
                </a:solidFill>
                <a:latin typeface="Karnchang"/>
              </a:rPr>
              <a:t>Deskripsi : Dataset ini berisi gambar gerakan tangan dari game Batu-Kertas-Gunting. Kumpulan data berisi total 2188 gambar yang sesuai dengan gerakan tangan 'Batu' (726 gambar), 'Kertas' (710 gambar) dan 'Gunting' (752 gambar) dari permainan Batu-Kertas-Gunting. Semua gambar diambil dengan latar belakang hijau dengan pencahayaan dan white balance yang relatif konsisten.</a:t>
            </a:r>
          </a:p>
          <a:p>
            <a:pPr>
              <a:lnSpc>
                <a:spcPts val="3779"/>
              </a:lnSpc>
            </a:pPr>
          </a:p>
          <a:p>
            <a:pPr>
              <a:lnSpc>
                <a:spcPts val="3779"/>
              </a:lnSpc>
            </a:pPr>
            <a:r>
              <a:rPr lang="en-US" sz="2700">
                <a:solidFill>
                  <a:srgbClr val="000000"/>
                </a:solidFill>
                <a:latin typeface="Karnchang"/>
              </a:rPr>
              <a:t>Link : https://github.com/dicodingacademy/assets/releases/tag/release</a:t>
            </a:r>
          </a:p>
        </p:txBody>
      </p:sp>
      <p:sp>
        <p:nvSpPr>
          <p:cNvPr name="TextBox 42" id="42"/>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43" id="43"/>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08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8853667" y="1103468"/>
            <a:ext cx="8096003" cy="2579055"/>
            <a:chOff x="0" y="0"/>
            <a:chExt cx="10794670" cy="3438739"/>
          </a:xfrm>
        </p:grpSpPr>
        <p:sp>
          <p:nvSpPr>
            <p:cNvPr name="Freeform 26" id="26"/>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0" y="1068350"/>
              <a:ext cx="10794670" cy="2370389"/>
              <a:chOff x="0" y="0"/>
              <a:chExt cx="2132281" cy="468225"/>
            </a:xfrm>
          </p:grpSpPr>
          <p:sp>
            <p:nvSpPr>
              <p:cNvPr name="Freeform 28" id="28"/>
              <p:cNvSpPr/>
              <p:nvPr/>
            </p:nvSpPr>
            <p:spPr>
              <a:xfrm flipH="false" flipV="false" rot="0">
                <a:off x="0" y="0"/>
                <a:ext cx="2132281" cy="468225"/>
              </a:xfrm>
              <a:custGeom>
                <a:avLst/>
                <a:gdLst/>
                <a:ahLst/>
                <a:cxnLst/>
                <a:rect r="r" b="b" t="t" l="l"/>
                <a:pathLst>
                  <a:path h="468225" w="2132281">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2132281" cy="506325"/>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404216" y="1168002"/>
              <a:ext cx="10204030" cy="724535"/>
            </a:xfrm>
            <a:prstGeom prst="rect">
              <a:avLst/>
            </a:prstGeom>
          </p:spPr>
          <p:txBody>
            <a:bodyPr anchor="t" rtlCol="false" tIns="0" lIns="0" bIns="0" rIns="0">
              <a:spAutoFit/>
            </a:bodyPr>
            <a:lstStyle/>
            <a:p>
              <a:pPr>
                <a:lnSpc>
                  <a:spcPts val="3779"/>
                </a:lnSpc>
              </a:pPr>
            </a:p>
          </p:txBody>
        </p:sp>
        <p:sp>
          <p:nvSpPr>
            <p:cNvPr name="TextBox 31" id="31"/>
            <p:cNvSpPr txBox="true"/>
            <p:nvPr/>
          </p:nvSpPr>
          <p:spPr>
            <a:xfrm rot="0">
              <a:off x="1129949" y="-18541"/>
              <a:ext cx="9156781" cy="897679"/>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03 - Jumlah Fitur</a:t>
              </a:r>
            </a:p>
          </p:txBody>
        </p:sp>
      </p:grpSp>
      <p:grpSp>
        <p:nvGrpSpPr>
          <p:cNvPr name="Group 32" id="32"/>
          <p:cNvGrpSpPr/>
          <p:nvPr/>
        </p:nvGrpSpPr>
        <p:grpSpPr>
          <a:xfrm rot="0">
            <a:off x="8853667" y="3853973"/>
            <a:ext cx="8096003" cy="2168048"/>
            <a:chOff x="0" y="0"/>
            <a:chExt cx="10794670" cy="2890730"/>
          </a:xfrm>
        </p:grpSpPr>
        <p:sp>
          <p:nvSpPr>
            <p:cNvPr name="Freeform 33" id="33"/>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4" id="34"/>
            <p:cNvGrpSpPr/>
            <p:nvPr/>
          </p:nvGrpSpPr>
          <p:grpSpPr>
            <a:xfrm rot="0">
              <a:off x="0" y="1068350"/>
              <a:ext cx="10794670" cy="1822380"/>
              <a:chOff x="0" y="0"/>
              <a:chExt cx="2132281" cy="359976"/>
            </a:xfrm>
          </p:grpSpPr>
          <p:sp>
            <p:nvSpPr>
              <p:cNvPr name="Freeform 35" id="35"/>
              <p:cNvSpPr/>
              <p:nvPr/>
            </p:nvSpPr>
            <p:spPr>
              <a:xfrm flipH="false" flipV="false" rot="0">
                <a:off x="0" y="0"/>
                <a:ext cx="2132281" cy="359976"/>
              </a:xfrm>
              <a:custGeom>
                <a:avLst/>
                <a:gdLst/>
                <a:ahLst/>
                <a:cxnLst/>
                <a:rect r="r" b="b" t="t" l="l"/>
                <a:pathLst>
                  <a:path h="359976" w="2132281">
                    <a:moveTo>
                      <a:pt x="48769" y="0"/>
                    </a:moveTo>
                    <a:lnTo>
                      <a:pt x="2083511" y="0"/>
                    </a:lnTo>
                    <a:cubicBezTo>
                      <a:pt x="2096445" y="0"/>
                      <a:pt x="2108850" y="5138"/>
                      <a:pt x="2117996" y="14284"/>
                    </a:cubicBezTo>
                    <a:cubicBezTo>
                      <a:pt x="2127142" y="23430"/>
                      <a:pt x="2132281" y="35835"/>
                      <a:pt x="2132281" y="48769"/>
                    </a:cubicBezTo>
                    <a:lnTo>
                      <a:pt x="2132281" y="311207"/>
                    </a:lnTo>
                    <a:cubicBezTo>
                      <a:pt x="2132281" y="338142"/>
                      <a:pt x="2110446" y="359976"/>
                      <a:pt x="2083511" y="359976"/>
                    </a:cubicBezTo>
                    <a:lnTo>
                      <a:pt x="48769" y="359976"/>
                    </a:lnTo>
                    <a:cubicBezTo>
                      <a:pt x="21835" y="359976"/>
                      <a:pt x="0" y="338142"/>
                      <a:pt x="0" y="311207"/>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36" id="36"/>
              <p:cNvSpPr txBox="true"/>
              <p:nvPr/>
            </p:nvSpPr>
            <p:spPr>
              <a:xfrm>
                <a:off x="0" y="-38100"/>
                <a:ext cx="2132281" cy="398076"/>
              </a:xfrm>
              <a:prstGeom prst="rect">
                <a:avLst/>
              </a:prstGeom>
            </p:spPr>
            <p:txBody>
              <a:bodyPr anchor="ctr" rtlCol="false" tIns="50800" lIns="50800" bIns="50800" rIns="50800"/>
              <a:lstStyle/>
              <a:p>
                <a:pPr algn="ctr">
                  <a:lnSpc>
                    <a:spcPts val="3362"/>
                  </a:lnSpc>
                </a:pPr>
              </a:p>
            </p:txBody>
          </p:sp>
        </p:grpSp>
        <p:sp>
          <p:nvSpPr>
            <p:cNvPr name="TextBox 37" id="37"/>
            <p:cNvSpPr txBox="true"/>
            <p:nvPr/>
          </p:nvSpPr>
          <p:spPr>
            <a:xfrm rot="0">
              <a:off x="404216" y="1168002"/>
              <a:ext cx="10204030" cy="1359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Label yang dimiliki dataset ini ada 3, yaitu Batu, Gunting, Kertas</a:t>
              </a:r>
            </a:p>
          </p:txBody>
        </p:sp>
        <p:sp>
          <p:nvSpPr>
            <p:cNvPr name="TextBox 38" id="38"/>
            <p:cNvSpPr txBox="true"/>
            <p:nvPr/>
          </p:nvSpPr>
          <p:spPr>
            <a:xfrm rot="0">
              <a:off x="1129949" y="-18541"/>
              <a:ext cx="9156781" cy="897679"/>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04 - Jumlah Label</a:t>
              </a:r>
            </a:p>
          </p:txBody>
        </p:sp>
      </p:grpSp>
      <p:sp>
        <p:nvSpPr>
          <p:cNvPr name="TextBox 39" id="39"/>
          <p:cNvSpPr txBox="true"/>
          <p:nvPr/>
        </p:nvSpPr>
        <p:spPr>
          <a:xfrm rot="0">
            <a:off x="1490452" y="2561460"/>
            <a:ext cx="7653022" cy="5886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Jenis Optimasi yang digunakan adalah ADAM</a:t>
            </a:r>
          </a:p>
        </p:txBody>
      </p:sp>
      <p:sp>
        <p:nvSpPr>
          <p:cNvPr name="Freeform 40" id="40"/>
          <p:cNvSpPr/>
          <p:nvPr/>
        </p:nvSpPr>
        <p:spPr>
          <a:xfrm flipH="false" flipV="false" rot="0">
            <a:off x="8853667" y="6246342"/>
            <a:ext cx="659308" cy="659308"/>
          </a:xfrm>
          <a:custGeom>
            <a:avLst/>
            <a:gdLst/>
            <a:ahLst/>
            <a:cxnLst/>
            <a:rect r="r" b="b" t="t" l="l"/>
            <a:pathLst>
              <a:path h="659308" w="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1" id="41"/>
          <p:cNvGrpSpPr/>
          <p:nvPr/>
        </p:nvGrpSpPr>
        <p:grpSpPr>
          <a:xfrm rot="0">
            <a:off x="8853667" y="7563975"/>
            <a:ext cx="8096003" cy="1884825"/>
            <a:chOff x="0" y="0"/>
            <a:chExt cx="2132281" cy="496415"/>
          </a:xfrm>
        </p:grpSpPr>
        <p:sp>
          <p:nvSpPr>
            <p:cNvPr name="Freeform 42" id="42"/>
            <p:cNvSpPr/>
            <p:nvPr/>
          </p:nvSpPr>
          <p:spPr>
            <a:xfrm flipH="false" flipV="false" rot="0">
              <a:off x="0" y="0"/>
              <a:ext cx="2132281" cy="496415"/>
            </a:xfrm>
            <a:custGeom>
              <a:avLst/>
              <a:gdLst/>
              <a:ahLst/>
              <a:cxnLst/>
              <a:rect r="r" b="b" t="t" l="l"/>
              <a:pathLst>
                <a:path h="496415" w="2132281">
                  <a:moveTo>
                    <a:pt x="48769" y="0"/>
                  </a:moveTo>
                  <a:lnTo>
                    <a:pt x="2083511" y="0"/>
                  </a:lnTo>
                  <a:cubicBezTo>
                    <a:pt x="2096445" y="0"/>
                    <a:pt x="2108850" y="5138"/>
                    <a:pt x="2117996" y="14284"/>
                  </a:cubicBezTo>
                  <a:cubicBezTo>
                    <a:pt x="2127142" y="23430"/>
                    <a:pt x="2132281" y="35835"/>
                    <a:pt x="2132281" y="48769"/>
                  </a:cubicBezTo>
                  <a:lnTo>
                    <a:pt x="2132281" y="447645"/>
                  </a:lnTo>
                  <a:cubicBezTo>
                    <a:pt x="2132281" y="474580"/>
                    <a:pt x="2110446" y="496415"/>
                    <a:pt x="2083511" y="496415"/>
                  </a:cubicBezTo>
                  <a:lnTo>
                    <a:pt x="48769" y="496415"/>
                  </a:lnTo>
                  <a:cubicBezTo>
                    <a:pt x="21835" y="496415"/>
                    <a:pt x="0" y="474580"/>
                    <a:pt x="0" y="447645"/>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43" id="43"/>
            <p:cNvSpPr txBox="true"/>
            <p:nvPr/>
          </p:nvSpPr>
          <p:spPr>
            <a:xfrm>
              <a:off x="0" y="-38100"/>
              <a:ext cx="2132281" cy="534515"/>
            </a:xfrm>
            <a:prstGeom prst="rect">
              <a:avLst/>
            </a:prstGeom>
          </p:spPr>
          <p:txBody>
            <a:bodyPr anchor="ctr" rtlCol="false" tIns="50800" lIns="50800" bIns="50800" rIns="50800"/>
            <a:lstStyle/>
            <a:p>
              <a:pPr algn="ctr">
                <a:lnSpc>
                  <a:spcPts val="3362"/>
                </a:lnSpc>
              </a:pPr>
            </a:p>
          </p:txBody>
        </p:sp>
      </p:grpSp>
      <p:sp>
        <p:nvSpPr>
          <p:cNvPr name="TextBox 44" id="44"/>
          <p:cNvSpPr txBox="true"/>
          <p:nvPr/>
        </p:nvSpPr>
        <p:spPr>
          <a:xfrm rot="0">
            <a:off x="9701129" y="6211005"/>
            <a:ext cx="6867586" cy="1161415"/>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05 - Jenis Jaringan Saraf yang digunakan</a:t>
            </a:r>
          </a:p>
        </p:txBody>
      </p:sp>
      <p:grpSp>
        <p:nvGrpSpPr>
          <p:cNvPr name="Group 45" id="45"/>
          <p:cNvGrpSpPr/>
          <p:nvPr/>
        </p:nvGrpSpPr>
        <p:grpSpPr>
          <a:xfrm rot="0">
            <a:off x="13475357" y="317552"/>
            <a:ext cx="4232265" cy="952362"/>
            <a:chOff x="0" y="0"/>
            <a:chExt cx="1114671" cy="250828"/>
          </a:xfrm>
        </p:grpSpPr>
        <p:sp>
          <p:nvSpPr>
            <p:cNvPr name="Freeform 46" id="4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47" id="4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48" id="48"/>
          <p:cNvGrpSpPr/>
          <p:nvPr/>
        </p:nvGrpSpPr>
        <p:grpSpPr>
          <a:xfrm rot="0">
            <a:off x="629723" y="9258300"/>
            <a:ext cx="6961669" cy="627749"/>
            <a:chOff x="0" y="0"/>
            <a:chExt cx="1833526" cy="165333"/>
          </a:xfrm>
        </p:grpSpPr>
        <p:sp>
          <p:nvSpPr>
            <p:cNvPr name="Freeform 49" id="4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50" id="5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51" id="51"/>
          <p:cNvSpPr/>
          <p:nvPr/>
        </p:nvSpPr>
        <p:spPr>
          <a:xfrm flipH="false" flipV="false" rot="0">
            <a:off x="1490452" y="3451396"/>
            <a:ext cx="6787579" cy="1839563"/>
          </a:xfrm>
          <a:custGeom>
            <a:avLst/>
            <a:gdLst/>
            <a:ahLst/>
            <a:cxnLst/>
            <a:rect r="r" b="b" t="t" l="l"/>
            <a:pathLst>
              <a:path h="1839563" w="6787579">
                <a:moveTo>
                  <a:pt x="0" y="0"/>
                </a:moveTo>
                <a:lnTo>
                  <a:pt x="6787579" y="0"/>
                </a:lnTo>
                <a:lnTo>
                  <a:pt x="6787579" y="1839563"/>
                </a:lnTo>
                <a:lnTo>
                  <a:pt x="0" y="1839563"/>
                </a:lnTo>
                <a:lnTo>
                  <a:pt x="0" y="0"/>
                </a:lnTo>
                <a:close/>
              </a:path>
            </a:pathLst>
          </a:custGeom>
          <a:blipFill>
            <a:blip r:embed="rId4"/>
            <a:stretch>
              <a:fillRect l="0" t="0" r="-79669" b="0"/>
            </a:stretch>
          </a:blipFill>
        </p:spPr>
      </p:sp>
      <p:sp>
        <p:nvSpPr>
          <p:cNvPr name="Freeform 52" id="52"/>
          <p:cNvSpPr/>
          <p:nvPr/>
        </p:nvSpPr>
        <p:spPr>
          <a:xfrm flipH="false" flipV="false" rot="0">
            <a:off x="9144000" y="2145668"/>
            <a:ext cx="6852296" cy="1193535"/>
          </a:xfrm>
          <a:custGeom>
            <a:avLst/>
            <a:gdLst/>
            <a:ahLst/>
            <a:cxnLst/>
            <a:rect r="r" b="b" t="t" l="l"/>
            <a:pathLst>
              <a:path h="1193535" w="6852296">
                <a:moveTo>
                  <a:pt x="0" y="0"/>
                </a:moveTo>
                <a:lnTo>
                  <a:pt x="6852296" y="0"/>
                </a:lnTo>
                <a:lnTo>
                  <a:pt x="6852296" y="1193535"/>
                </a:lnTo>
                <a:lnTo>
                  <a:pt x="0" y="1193535"/>
                </a:lnTo>
                <a:lnTo>
                  <a:pt x="0" y="0"/>
                </a:lnTo>
                <a:close/>
              </a:path>
            </a:pathLst>
          </a:custGeom>
          <a:blipFill>
            <a:blip r:embed="rId5"/>
            <a:stretch>
              <a:fillRect l="0" t="0" r="0" b="0"/>
            </a:stretch>
          </a:blipFill>
        </p:spPr>
      </p:sp>
      <p:sp>
        <p:nvSpPr>
          <p:cNvPr name="TextBox 53" id="53"/>
          <p:cNvSpPr txBox="true"/>
          <p:nvPr/>
        </p:nvSpPr>
        <p:spPr>
          <a:xfrm rot="0">
            <a:off x="1490452" y="1607949"/>
            <a:ext cx="6584507" cy="961137"/>
          </a:xfrm>
          <a:prstGeom prst="rect">
            <a:avLst/>
          </a:prstGeom>
        </p:spPr>
        <p:txBody>
          <a:bodyPr anchor="t" rtlCol="false" tIns="0" lIns="0" bIns="0" rIns="0">
            <a:spAutoFit/>
          </a:bodyPr>
          <a:lstStyle/>
          <a:p>
            <a:pPr algn="ctr">
              <a:lnSpc>
                <a:spcPts val="5152"/>
              </a:lnSpc>
            </a:pPr>
            <a:r>
              <a:rPr lang="en-US" sz="5600">
                <a:solidFill>
                  <a:srgbClr val="243342"/>
                </a:solidFill>
                <a:latin typeface="Karnchang Bold"/>
              </a:rPr>
              <a:t>06 - Jenis Optimasi </a:t>
            </a:r>
          </a:p>
        </p:txBody>
      </p:sp>
      <p:sp>
        <p:nvSpPr>
          <p:cNvPr name="TextBox 54" id="54"/>
          <p:cNvSpPr txBox="true"/>
          <p:nvPr/>
        </p:nvSpPr>
        <p:spPr>
          <a:xfrm rot="0">
            <a:off x="9194289" y="7612069"/>
            <a:ext cx="7374427" cy="154114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Bold"/>
              </a:rPr>
              <a:t>CNN ( Convolutional Neural Network )  - </a:t>
            </a:r>
            <a:r>
              <a:rPr lang="en-US" sz="2700">
                <a:solidFill>
                  <a:srgbClr val="000000"/>
                </a:solidFill>
                <a:latin typeface="Karnchang"/>
              </a:rPr>
              <a:t>sangat cocok untuk tugas klasifikasi gambar seperti dataset batu, gunting, kertas</a:t>
            </a:r>
          </a:p>
        </p:txBody>
      </p:sp>
      <p:sp>
        <p:nvSpPr>
          <p:cNvPr name="TextBox 55" id="55"/>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56" id="56"/>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57" id="57"/>
          <p:cNvSpPr txBox="true"/>
          <p:nvPr/>
        </p:nvSpPr>
        <p:spPr>
          <a:xfrm rot="0">
            <a:off x="958552" y="5355025"/>
            <a:ext cx="7648308" cy="2493645"/>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Karnchang"/>
              </a:rPr>
              <a:t>Karena optimasi Adam </a:t>
            </a:r>
            <a:r>
              <a:rPr lang="en-US" sz="2700">
                <a:solidFill>
                  <a:srgbClr val="000000"/>
                </a:solidFill>
                <a:latin typeface="Karnchang"/>
              </a:rPr>
              <a:t>bekerja dengan baik dalam berbagai macam masalah pelatihan model dan seringkali dapat menghasilkan konvergensi yang lebih cepat daripada algoritma gradient descent tradisional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377015" y="1237785"/>
            <a:ext cx="15882285" cy="1042036"/>
          </a:xfrm>
          <a:prstGeom prst="rect">
            <a:avLst/>
          </a:prstGeom>
        </p:spPr>
        <p:txBody>
          <a:bodyPr anchor="t" rtlCol="false" tIns="0" lIns="0" bIns="0" rIns="0">
            <a:spAutoFit/>
          </a:bodyPr>
          <a:lstStyle/>
          <a:p>
            <a:pPr algn="ctr">
              <a:lnSpc>
                <a:spcPts val="5520"/>
              </a:lnSpc>
            </a:pPr>
            <a:r>
              <a:rPr lang="en-US" sz="6000">
                <a:solidFill>
                  <a:srgbClr val="243342"/>
                </a:solidFill>
                <a:latin typeface="Karnchang Bold"/>
              </a:rPr>
              <a:t>07 - Jenis Fungsi Aktivasi yang digunakan</a:t>
            </a:r>
          </a:p>
        </p:txBody>
      </p:sp>
      <p:sp>
        <p:nvSpPr>
          <p:cNvPr name="Freeform 26" id="26"/>
          <p:cNvSpPr/>
          <p:nvPr/>
        </p:nvSpPr>
        <p:spPr>
          <a:xfrm flipH="false" flipV="false" rot="0">
            <a:off x="1563030" y="627442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1563030" y="6992775"/>
            <a:ext cx="15029353" cy="2137640"/>
            <a:chOff x="0" y="0"/>
            <a:chExt cx="4438588" cy="631305"/>
          </a:xfrm>
        </p:grpSpPr>
        <p:sp>
          <p:nvSpPr>
            <p:cNvPr name="Freeform 28" id="28"/>
            <p:cNvSpPr/>
            <p:nvPr/>
          </p:nvSpPr>
          <p:spPr>
            <a:xfrm flipH="false" flipV="false" rot="0">
              <a:off x="0" y="0"/>
              <a:ext cx="4438588" cy="631305"/>
            </a:xfrm>
            <a:custGeom>
              <a:avLst/>
              <a:gdLst/>
              <a:ahLst/>
              <a:cxnLst/>
              <a:rect r="r" b="b" t="t" l="l"/>
              <a:pathLst>
                <a:path h="631305" w="4438588">
                  <a:moveTo>
                    <a:pt x="26271" y="0"/>
                  </a:moveTo>
                  <a:lnTo>
                    <a:pt x="4412317" y="0"/>
                  </a:lnTo>
                  <a:cubicBezTo>
                    <a:pt x="4419285" y="0"/>
                    <a:pt x="4425967" y="2768"/>
                    <a:pt x="4430893" y="7695"/>
                  </a:cubicBezTo>
                  <a:cubicBezTo>
                    <a:pt x="4435820" y="12621"/>
                    <a:pt x="4438588" y="19304"/>
                    <a:pt x="4438588" y="26271"/>
                  </a:cubicBezTo>
                  <a:lnTo>
                    <a:pt x="4438588" y="605034"/>
                  </a:lnTo>
                  <a:cubicBezTo>
                    <a:pt x="4438588" y="619543"/>
                    <a:pt x="4426826" y="631305"/>
                    <a:pt x="4412317" y="631305"/>
                  </a:cubicBezTo>
                  <a:lnTo>
                    <a:pt x="26271" y="631305"/>
                  </a:lnTo>
                  <a:cubicBezTo>
                    <a:pt x="11762" y="631305"/>
                    <a:pt x="0" y="619543"/>
                    <a:pt x="0" y="605034"/>
                  </a:cubicBezTo>
                  <a:lnTo>
                    <a:pt x="0" y="26271"/>
                  </a:lnTo>
                  <a:cubicBezTo>
                    <a:pt x="0" y="11762"/>
                    <a:pt x="11762" y="0"/>
                    <a:pt x="26271"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4438588" cy="669405"/>
            </a:xfrm>
            <a:prstGeom prst="rect">
              <a:avLst/>
            </a:prstGeom>
          </p:spPr>
          <p:txBody>
            <a:bodyPr anchor="ctr" rtlCol="false" tIns="50800" lIns="50800" bIns="50800" rIns="50800"/>
            <a:lstStyle/>
            <a:p>
              <a:pPr algn="ctr">
                <a:lnSpc>
                  <a:spcPts val="3362"/>
                </a:lnSpc>
              </a:pPr>
            </a:p>
          </p:txBody>
        </p:sp>
      </p:grpSp>
      <p:grpSp>
        <p:nvGrpSpPr>
          <p:cNvPr name="Group 30" id="30"/>
          <p:cNvGrpSpPr/>
          <p:nvPr/>
        </p:nvGrpSpPr>
        <p:grpSpPr>
          <a:xfrm rot="0">
            <a:off x="13475357" y="317552"/>
            <a:ext cx="4232265" cy="952362"/>
            <a:chOff x="0" y="0"/>
            <a:chExt cx="1114671" cy="250828"/>
          </a:xfrm>
        </p:grpSpPr>
        <p:sp>
          <p:nvSpPr>
            <p:cNvPr name="Freeform 31" id="31"/>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32" id="32"/>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33" id="33"/>
          <p:cNvGrpSpPr/>
          <p:nvPr/>
        </p:nvGrpSpPr>
        <p:grpSpPr>
          <a:xfrm rot="0">
            <a:off x="629723" y="9258300"/>
            <a:ext cx="6961669" cy="627749"/>
            <a:chOff x="0" y="0"/>
            <a:chExt cx="1833526" cy="165333"/>
          </a:xfrm>
        </p:grpSpPr>
        <p:sp>
          <p:nvSpPr>
            <p:cNvPr name="Freeform 34" id="34"/>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5" id="35"/>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6" id="36"/>
          <p:cNvSpPr/>
          <p:nvPr/>
        </p:nvSpPr>
        <p:spPr>
          <a:xfrm flipH="false" flipV="false" rot="0">
            <a:off x="1563030" y="2803696"/>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7" id="37"/>
          <p:cNvGrpSpPr/>
          <p:nvPr/>
        </p:nvGrpSpPr>
        <p:grpSpPr>
          <a:xfrm rot="0">
            <a:off x="1563030" y="3604958"/>
            <a:ext cx="15029353" cy="2396985"/>
            <a:chOff x="0" y="0"/>
            <a:chExt cx="3958348" cy="631305"/>
          </a:xfrm>
        </p:grpSpPr>
        <p:sp>
          <p:nvSpPr>
            <p:cNvPr name="Freeform 38" id="38"/>
            <p:cNvSpPr/>
            <p:nvPr/>
          </p:nvSpPr>
          <p:spPr>
            <a:xfrm flipH="false" flipV="false" rot="0">
              <a:off x="0" y="0"/>
              <a:ext cx="3958348" cy="631305"/>
            </a:xfrm>
            <a:custGeom>
              <a:avLst/>
              <a:gdLst/>
              <a:ahLst/>
              <a:cxnLst/>
              <a:rect r="r" b="b" t="t" l="l"/>
              <a:pathLst>
                <a:path h="631305" w="3958348">
                  <a:moveTo>
                    <a:pt x="26271" y="0"/>
                  </a:moveTo>
                  <a:lnTo>
                    <a:pt x="3932077" y="0"/>
                  </a:lnTo>
                  <a:cubicBezTo>
                    <a:pt x="3946586" y="0"/>
                    <a:pt x="3958348" y="11762"/>
                    <a:pt x="3958348" y="26271"/>
                  </a:cubicBezTo>
                  <a:lnTo>
                    <a:pt x="3958348" y="605034"/>
                  </a:lnTo>
                  <a:cubicBezTo>
                    <a:pt x="3958348" y="619543"/>
                    <a:pt x="3946586" y="631305"/>
                    <a:pt x="3932077" y="631305"/>
                  </a:cubicBezTo>
                  <a:lnTo>
                    <a:pt x="26271" y="631305"/>
                  </a:lnTo>
                  <a:cubicBezTo>
                    <a:pt x="11762" y="631305"/>
                    <a:pt x="0" y="619543"/>
                    <a:pt x="0" y="605034"/>
                  </a:cubicBezTo>
                  <a:lnTo>
                    <a:pt x="0" y="26271"/>
                  </a:lnTo>
                  <a:cubicBezTo>
                    <a:pt x="0" y="11762"/>
                    <a:pt x="11762" y="0"/>
                    <a:pt x="26271" y="0"/>
                  </a:cubicBezTo>
                  <a:close/>
                </a:path>
              </a:pathLst>
            </a:custGeom>
            <a:solidFill>
              <a:srgbClr val="858789">
                <a:alpha val="40000"/>
              </a:srgbClr>
            </a:solidFill>
            <a:ln w="19050" cap="rnd">
              <a:solidFill>
                <a:srgbClr val="243342">
                  <a:alpha val="40000"/>
                </a:srgbClr>
              </a:solidFill>
              <a:prstDash val="solid"/>
              <a:round/>
            </a:ln>
          </p:spPr>
        </p:sp>
        <p:sp>
          <p:nvSpPr>
            <p:cNvPr name="TextBox 39" id="39"/>
            <p:cNvSpPr txBox="true"/>
            <p:nvPr/>
          </p:nvSpPr>
          <p:spPr>
            <a:xfrm>
              <a:off x="0" y="-38100"/>
              <a:ext cx="3958348" cy="669405"/>
            </a:xfrm>
            <a:prstGeom prst="rect">
              <a:avLst/>
            </a:prstGeom>
          </p:spPr>
          <p:txBody>
            <a:bodyPr anchor="ctr" rtlCol="false" tIns="50800" lIns="50800" bIns="50800" rIns="50800"/>
            <a:lstStyle/>
            <a:p>
              <a:pPr algn="ctr">
                <a:lnSpc>
                  <a:spcPts val="3362"/>
                </a:lnSpc>
              </a:pPr>
            </a:p>
          </p:txBody>
        </p:sp>
      </p:grpSp>
      <p:sp>
        <p:nvSpPr>
          <p:cNvPr name="Freeform 40" id="40"/>
          <p:cNvSpPr/>
          <p:nvPr/>
        </p:nvSpPr>
        <p:spPr>
          <a:xfrm flipH="false" flipV="false" rot="0">
            <a:off x="2138149" y="3863099"/>
            <a:ext cx="10862241" cy="530945"/>
          </a:xfrm>
          <a:custGeom>
            <a:avLst/>
            <a:gdLst/>
            <a:ahLst/>
            <a:cxnLst/>
            <a:rect r="r" b="b" t="t" l="l"/>
            <a:pathLst>
              <a:path h="530945" w="10862241">
                <a:moveTo>
                  <a:pt x="0" y="0"/>
                </a:moveTo>
                <a:lnTo>
                  <a:pt x="10862241" y="0"/>
                </a:lnTo>
                <a:lnTo>
                  <a:pt x="10862241" y="530945"/>
                </a:lnTo>
                <a:lnTo>
                  <a:pt x="0" y="530945"/>
                </a:lnTo>
                <a:lnTo>
                  <a:pt x="0" y="0"/>
                </a:lnTo>
                <a:close/>
              </a:path>
            </a:pathLst>
          </a:custGeom>
          <a:blipFill>
            <a:blip r:embed="rId4"/>
            <a:stretch>
              <a:fillRect l="-5332" t="-125077" r="-1579" b="-28715"/>
            </a:stretch>
          </a:blipFill>
        </p:spPr>
      </p:sp>
      <p:sp>
        <p:nvSpPr>
          <p:cNvPr name="Freeform 41" id="41"/>
          <p:cNvSpPr/>
          <p:nvPr/>
        </p:nvSpPr>
        <p:spPr>
          <a:xfrm flipH="false" flipV="false" rot="0">
            <a:off x="2138149" y="7457610"/>
            <a:ext cx="9121790" cy="499962"/>
          </a:xfrm>
          <a:custGeom>
            <a:avLst/>
            <a:gdLst/>
            <a:ahLst/>
            <a:cxnLst/>
            <a:rect r="r" b="b" t="t" l="l"/>
            <a:pathLst>
              <a:path h="499962" w="9121790">
                <a:moveTo>
                  <a:pt x="0" y="0"/>
                </a:moveTo>
                <a:lnTo>
                  <a:pt x="9121790" y="0"/>
                </a:lnTo>
                <a:lnTo>
                  <a:pt x="9121790" y="499962"/>
                </a:lnTo>
                <a:lnTo>
                  <a:pt x="0" y="499962"/>
                </a:lnTo>
                <a:lnTo>
                  <a:pt x="0" y="0"/>
                </a:lnTo>
                <a:close/>
              </a:path>
            </a:pathLst>
          </a:custGeom>
          <a:blipFill>
            <a:blip r:embed="rId5"/>
            <a:stretch>
              <a:fillRect l="0" t="-20942" r="0" b="0"/>
            </a:stretch>
          </a:blipFill>
        </p:spPr>
      </p:sp>
      <p:sp>
        <p:nvSpPr>
          <p:cNvPr name="TextBox 42" id="42"/>
          <p:cNvSpPr txBox="true"/>
          <p:nvPr/>
        </p:nvSpPr>
        <p:spPr>
          <a:xfrm rot="0">
            <a:off x="2138149" y="7919472"/>
            <a:ext cx="14129229" cy="5886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Softmax digunakan pada output layer dari jaringan saraf untuk klasifikasi multikelas.</a:t>
            </a:r>
          </a:p>
        </p:txBody>
      </p:sp>
      <p:sp>
        <p:nvSpPr>
          <p:cNvPr name="TextBox 43" id="43"/>
          <p:cNvSpPr txBox="true"/>
          <p:nvPr/>
        </p:nvSpPr>
        <p:spPr>
          <a:xfrm rot="0">
            <a:off x="2138149" y="4290383"/>
            <a:ext cx="14129229" cy="15411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 ReLU pada hampir semua lapisan, kecuali pada lapisan Dense terakhir. ReLU memiliki keuntungan dalam mengatasi masalah gradien yang menghilang (vanishing gradient) yang dapat terjadi pada fungsi sigmoid atau tanh.</a:t>
            </a:r>
          </a:p>
        </p:txBody>
      </p:sp>
      <p:sp>
        <p:nvSpPr>
          <p:cNvPr name="TextBox 44" id="44"/>
          <p:cNvSpPr txBox="true"/>
          <p:nvPr/>
        </p:nvSpPr>
        <p:spPr>
          <a:xfrm rot="0">
            <a:off x="2410492" y="2768359"/>
            <a:ext cx="6867586" cy="694690"/>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Fungsi ReLU</a:t>
            </a:r>
          </a:p>
        </p:txBody>
      </p:sp>
      <p:sp>
        <p:nvSpPr>
          <p:cNvPr name="TextBox 45" id="45"/>
          <p:cNvSpPr txBox="true"/>
          <p:nvPr/>
        </p:nvSpPr>
        <p:spPr>
          <a:xfrm rot="0">
            <a:off x="2387515" y="6239044"/>
            <a:ext cx="6867586" cy="694690"/>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Fungsi Softmax</a:t>
            </a:r>
          </a:p>
        </p:txBody>
      </p:sp>
      <p:sp>
        <p:nvSpPr>
          <p:cNvPr name="TextBox 46" id="46"/>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47" id="47"/>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3475357" y="317552"/>
            <a:ext cx="4232265" cy="952362"/>
            <a:chOff x="0" y="0"/>
            <a:chExt cx="1114671" cy="250828"/>
          </a:xfrm>
        </p:grpSpPr>
        <p:sp>
          <p:nvSpPr>
            <p:cNvPr name="Freeform 26" id="2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1" id="31"/>
          <p:cNvSpPr/>
          <p:nvPr/>
        </p:nvSpPr>
        <p:spPr>
          <a:xfrm flipH="false" flipV="false" rot="0">
            <a:off x="3204798" y="2302424"/>
            <a:ext cx="11878404" cy="5048322"/>
          </a:xfrm>
          <a:custGeom>
            <a:avLst/>
            <a:gdLst/>
            <a:ahLst/>
            <a:cxnLst/>
            <a:rect r="r" b="b" t="t" l="l"/>
            <a:pathLst>
              <a:path h="5048322" w="11878404">
                <a:moveTo>
                  <a:pt x="0" y="0"/>
                </a:moveTo>
                <a:lnTo>
                  <a:pt x="11878404" y="0"/>
                </a:lnTo>
                <a:lnTo>
                  <a:pt x="11878404" y="5048322"/>
                </a:lnTo>
                <a:lnTo>
                  <a:pt x="0" y="5048322"/>
                </a:lnTo>
                <a:lnTo>
                  <a:pt x="0" y="0"/>
                </a:lnTo>
                <a:close/>
              </a:path>
            </a:pathLst>
          </a:custGeom>
          <a:blipFill>
            <a:blip r:embed="rId2"/>
            <a:stretch>
              <a:fillRect l="0" t="0" r="0" b="0"/>
            </a:stretch>
          </a:blipFill>
        </p:spPr>
      </p:sp>
      <p:sp>
        <p:nvSpPr>
          <p:cNvPr name="TextBox 32" id="32"/>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33" id="33"/>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34" id="34"/>
          <p:cNvSpPr txBox="true"/>
          <p:nvPr/>
        </p:nvSpPr>
        <p:spPr>
          <a:xfrm rot="0">
            <a:off x="1837951" y="1136564"/>
            <a:ext cx="14612099" cy="1042035"/>
          </a:xfrm>
          <a:prstGeom prst="rect">
            <a:avLst/>
          </a:prstGeom>
        </p:spPr>
        <p:txBody>
          <a:bodyPr anchor="t" rtlCol="false" tIns="0" lIns="0" bIns="0" rIns="0">
            <a:spAutoFit/>
          </a:bodyPr>
          <a:lstStyle/>
          <a:p>
            <a:pPr algn="ctr">
              <a:lnSpc>
                <a:spcPts val="5520"/>
              </a:lnSpc>
            </a:pPr>
            <a:r>
              <a:rPr lang="en-US" sz="6000">
                <a:solidFill>
                  <a:srgbClr val="243342"/>
                </a:solidFill>
                <a:latin typeface="Karnchang Bold"/>
              </a:rPr>
              <a:t>08 - Jumlah Hidden Layer</a:t>
            </a:r>
          </a:p>
        </p:txBody>
      </p:sp>
      <p:grpSp>
        <p:nvGrpSpPr>
          <p:cNvPr name="Group 35" id="35"/>
          <p:cNvGrpSpPr/>
          <p:nvPr/>
        </p:nvGrpSpPr>
        <p:grpSpPr>
          <a:xfrm rot="0">
            <a:off x="3204798" y="7585915"/>
            <a:ext cx="11878404" cy="1437217"/>
            <a:chOff x="0" y="0"/>
            <a:chExt cx="3128469" cy="378526"/>
          </a:xfrm>
        </p:grpSpPr>
        <p:sp>
          <p:nvSpPr>
            <p:cNvPr name="Freeform 36" id="36"/>
            <p:cNvSpPr/>
            <p:nvPr/>
          </p:nvSpPr>
          <p:spPr>
            <a:xfrm flipH="false" flipV="false" rot="0">
              <a:off x="0" y="0"/>
              <a:ext cx="3128469" cy="378526"/>
            </a:xfrm>
            <a:custGeom>
              <a:avLst/>
              <a:gdLst/>
              <a:ahLst/>
              <a:cxnLst/>
              <a:rect r="r" b="b" t="t" l="l"/>
              <a:pathLst>
                <a:path h="378526" w="3128469">
                  <a:moveTo>
                    <a:pt x="33240" y="0"/>
                  </a:moveTo>
                  <a:lnTo>
                    <a:pt x="3095229" y="0"/>
                  </a:lnTo>
                  <a:cubicBezTo>
                    <a:pt x="3104045" y="0"/>
                    <a:pt x="3112499" y="3502"/>
                    <a:pt x="3118733" y="9736"/>
                  </a:cubicBezTo>
                  <a:cubicBezTo>
                    <a:pt x="3124967" y="15969"/>
                    <a:pt x="3128469" y="24424"/>
                    <a:pt x="3128469" y="33240"/>
                  </a:cubicBezTo>
                  <a:lnTo>
                    <a:pt x="3128469" y="345286"/>
                  </a:lnTo>
                  <a:cubicBezTo>
                    <a:pt x="3128469" y="363644"/>
                    <a:pt x="3113587" y="378526"/>
                    <a:pt x="3095229" y="378526"/>
                  </a:cubicBezTo>
                  <a:lnTo>
                    <a:pt x="33240" y="378526"/>
                  </a:lnTo>
                  <a:cubicBezTo>
                    <a:pt x="14882" y="378526"/>
                    <a:pt x="0" y="363644"/>
                    <a:pt x="0" y="345286"/>
                  </a:cubicBezTo>
                  <a:lnTo>
                    <a:pt x="0" y="33240"/>
                  </a:lnTo>
                  <a:cubicBezTo>
                    <a:pt x="0" y="24424"/>
                    <a:pt x="3502" y="15969"/>
                    <a:pt x="9736" y="9736"/>
                  </a:cubicBezTo>
                  <a:cubicBezTo>
                    <a:pt x="15969" y="3502"/>
                    <a:pt x="24424" y="0"/>
                    <a:pt x="33240"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3128469" cy="416626"/>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5436620" y="7634008"/>
            <a:ext cx="7374427" cy="106489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rPr>
              <a:t>Ada 5 Hidden Layer, “Conv2D” kedua, ketiga, dan keempat, “Dense” pertama dan “Flatten”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3475357" y="317552"/>
            <a:ext cx="4232265" cy="952362"/>
            <a:chOff x="0" y="0"/>
            <a:chExt cx="1114671" cy="250828"/>
          </a:xfrm>
        </p:grpSpPr>
        <p:sp>
          <p:nvSpPr>
            <p:cNvPr name="Freeform 26" id="2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1" id="31"/>
          <p:cNvSpPr/>
          <p:nvPr/>
        </p:nvSpPr>
        <p:spPr>
          <a:xfrm flipH="false" flipV="false" rot="0">
            <a:off x="3455992" y="2293986"/>
            <a:ext cx="11335683" cy="5115734"/>
          </a:xfrm>
          <a:custGeom>
            <a:avLst/>
            <a:gdLst/>
            <a:ahLst/>
            <a:cxnLst/>
            <a:rect r="r" b="b" t="t" l="l"/>
            <a:pathLst>
              <a:path h="5115734" w="11335683">
                <a:moveTo>
                  <a:pt x="0" y="0"/>
                </a:moveTo>
                <a:lnTo>
                  <a:pt x="11335683" y="0"/>
                </a:lnTo>
                <a:lnTo>
                  <a:pt x="11335683" y="5115734"/>
                </a:lnTo>
                <a:lnTo>
                  <a:pt x="0" y="5115734"/>
                </a:lnTo>
                <a:lnTo>
                  <a:pt x="0" y="0"/>
                </a:lnTo>
                <a:close/>
              </a:path>
            </a:pathLst>
          </a:custGeom>
          <a:blipFill>
            <a:blip r:embed="rId2"/>
            <a:stretch>
              <a:fillRect l="0" t="0" r="0" b="0"/>
            </a:stretch>
          </a:blipFill>
        </p:spPr>
      </p:sp>
      <p:sp>
        <p:nvSpPr>
          <p:cNvPr name="TextBox 32" id="32"/>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33" id="33"/>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34" id="34"/>
          <p:cNvSpPr txBox="true"/>
          <p:nvPr/>
        </p:nvSpPr>
        <p:spPr>
          <a:xfrm rot="0">
            <a:off x="1837951" y="1194801"/>
            <a:ext cx="14612099" cy="1042035"/>
          </a:xfrm>
          <a:prstGeom prst="rect">
            <a:avLst/>
          </a:prstGeom>
        </p:spPr>
        <p:txBody>
          <a:bodyPr anchor="t" rtlCol="false" tIns="0" lIns="0" bIns="0" rIns="0">
            <a:spAutoFit/>
          </a:bodyPr>
          <a:lstStyle/>
          <a:p>
            <a:pPr>
              <a:lnSpc>
                <a:spcPts val="5520"/>
              </a:lnSpc>
            </a:pPr>
            <a:r>
              <a:rPr lang="en-US" sz="6000">
                <a:solidFill>
                  <a:srgbClr val="243342"/>
                </a:solidFill>
                <a:latin typeface="Karnchang Bold"/>
              </a:rPr>
              <a:t>09 - Jumlah Total Hidden Node per Layer</a:t>
            </a:r>
          </a:p>
        </p:txBody>
      </p:sp>
      <p:grpSp>
        <p:nvGrpSpPr>
          <p:cNvPr name="Group 35" id="35"/>
          <p:cNvGrpSpPr/>
          <p:nvPr/>
        </p:nvGrpSpPr>
        <p:grpSpPr>
          <a:xfrm rot="0">
            <a:off x="3204798" y="7585915"/>
            <a:ext cx="11878404" cy="848260"/>
            <a:chOff x="0" y="0"/>
            <a:chExt cx="3128469" cy="223410"/>
          </a:xfrm>
        </p:grpSpPr>
        <p:sp>
          <p:nvSpPr>
            <p:cNvPr name="Freeform 36" id="36"/>
            <p:cNvSpPr/>
            <p:nvPr/>
          </p:nvSpPr>
          <p:spPr>
            <a:xfrm flipH="false" flipV="false" rot="0">
              <a:off x="0" y="0"/>
              <a:ext cx="3128469" cy="223410"/>
            </a:xfrm>
            <a:custGeom>
              <a:avLst/>
              <a:gdLst/>
              <a:ahLst/>
              <a:cxnLst/>
              <a:rect r="r" b="b" t="t" l="l"/>
              <a:pathLst>
                <a:path h="223410" w="3128469">
                  <a:moveTo>
                    <a:pt x="33240" y="0"/>
                  </a:moveTo>
                  <a:lnTo>
                    <a:pt x="3095229" y="0"/>
                  </a:lnTo>
                  <a:cubicBezTo>
                    <a:pt x="3104045" y="0"/>
                    <a:pt x="3112499" y="3502"/>
                    <a:pt x="3118733" y="9736"/>
                  </a:cubicBezTo>
                  <a:cubicBezTo>
                    <a:pt x="3124967" y="15969"/>
                    <a:pt x="3128469" y="24424"/>
                    <a:pt x="3128469" y="33240"/>
                  </a:cubicBezTo>
                  <a:lnTo>
                    <a:pt x="3128469" y="190170"/>
                  </a:lnTo>
                  <a:cubicBezTo>
                    <a:pt x="3128469" y="208528"/>
                    <a:pt x="3113587" y="223410"/>
                    <a:pt x="3095229" y="223410"/>
                  </a:cubicBezTo>
                  <a:lnTo>
                    <a:pt x="33240" y="223410"/>
                  </a:lnTo>
                  <a:cubicBezTo>
                    <a:pt x="14882" y="223410"/>
                    <a:pt x="0" y="208528"/>
                    <a:pt x="0" y="190170"/>
                  </a:cubicBezTo>
                  <a:lnTo>
                    <a:pt x="0" y="33240"/>
                  </a:lnTo>
                  <a:cubicBezTo>
                    <a:pt x="0" y="24424"/>
                    <a:pt x="3502" y="15969"/>
                    <a:pt x="9736" y="9736"/>
                  </a:cubicBezTo>
                  <a:cubicBezTo>
                    <a:pt x="15969" y="3502"/>
                    <a:pt x="24424" y="0"/>
                    <a:pt x="33240"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3128469" cy="261510"/>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5436620" y="7634008"/>
            <a:ext cx="7374427" cy="588645"/>
          </a:xfrm>
          <a:prstGeom prst="rect">
            <a:avLst/>
          </a:prstGeom>
        </p:spPr>
        <p:txBody>
          <a:bodyPr anchor="t" rtlCol="false" tIns="0" lIns="0" bIns="0" rIns="0">
            <a:spAutoFit/>
          </a:bodyPr>
          <a:lstStyle/>
          <a:p>
            <a:pPr algn="ctr">
              <a:lnSpc>
                <a:spcPts val="3779"/>
              </a:lnSpc>
            </a:pPr>
            <a:r>
              <a:rPr lang="en-US" sz="2700">
                <a:solidFill>
                  <a:srgbClr val="000000"/>
                </a:solidFill>
                <a:latin typeface="Karnchang"/>
              </a:rPr>
              <a:t>Ada 867 Neuron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3475357" y="317552"/>
            <a:ext cx="4232265" cy="952362"/>
            <a:chOff x="0" y="0"/>
            <a:chExt cx="1114671" cy="250828"/>
          </a:xfrm>
        </p:grpSpPr>
        <p:sp>
          <p:nvSpPr>
            <p:cNvPr name="Freeform 26" id="2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1" id="31"/>
          <p:cNvSpPr/>
          <p:nvPr/>
        </p:nvSpPr>
        <p:spPr>
          <a:xfrm flipH="false" flipV="false" rot="0">
            <a:off x="1863741" y="3576363"/>
            <a:ext cx="14560517" cy="2974425"/>
          </a:xfrm>
          <a:custGeom>
            <a:avLst/>
            <a:gdLst/>
            <a:ahLst/>
            <a:cxnLst/>
            <a:rect r="r" b="b" t="t" l="l"/>
            <a:pathLst>
              <a:path h="2974425" w="14560517">
                <a:moveTo>
                  <a:pt x="0" y="0"/>
                </a:moveTo>
                <a:lnTo>
                  <a:pt x="14560518" y="0"/>
                </a:lnTo>
                <a:lnTo>
                  <a:pt x="14560518" y="2974424"/>
                </a:lnTo>
                <a:lnTo>
                  <a:pt x="0" y="2974424"/>
                </a:lnTo>
                <a:lnTo>
                  <a:pt x="0" y="0"/>
                </a:lnTo>
                <a:close/>
              </a:path>
            </a:pathLst>
          </a:custGeom>
          <a:blipFill>
            <a:blip r:embed="rId2"/>
            <a:stretch>
              <a:fillRect l="0" t="0" r="0" b="0"/>
            </a:stretch>
          </a:blipFill>
        </p:spPr>
      </p:sp>
      <p:sp>
        <p:nvSpPr>
          <p:cNvPr name="TextBox 32" id="32"/>
          <p:cNvSpPr txBox="true"/>
          <p:nvPr/>
        </p:nvSpPr>
        <p:spPr>
          <a:xfrm rot="0">
            <a:off x="1552360" y="1745023"/>
            <a:ext cx="15183280" cy="1107440"/>
          </a:xfrm>
          <a:prstGeom prst="rect">
            <a:avLst/>
          </a:prstGeom>
        </p:spPr>
        <p:txBody>
          <a:bodyPr anchor="t" rtlCol="false" tIns="0" lIns="0" bIns="0" rIns="0">
            <a:spAutoFit/>
          </a:bodyPr>
          <a:lstStyle/>
          <a:p>
            <a:pPr algn="ctr">
              <a:lnSpc>
                <a:spcPts val="5980"/>
              </a:lnSpc>
            </a:pPr>
            <a:r>
              <a:rPr lang="en-US" sz="6500">
                <a:solidFill>
                  <a:srgbClr val="243342"/>
                </a:solidFill>
                <a:latin typeface="Karnchang Bold"/>
              </a:rPr>
              <a:t>10 - Jumlah Total Bobot (Weigth)</a:t>
            </a:r>
          </a:p>
        </p:txBody>
      </p:sp>
      <p:sp>
        <p:nvSpPr>
          <p:cNvPr name="TextBox 33" id="33"/>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34" id="34"/>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DAF1O9aJrSY</dc:identifier>
  <dcterms:modified xsi:type="dcterms:W3CDTF">2011-08-01T06:04:30Z</dcterms:modified>
  <cp:revision>1</cp:revision>
  <dc:title>Tugas-2</dc:title>
</cp:coreProperties>
</file>