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8B9"/>
    <a:srgbClr val="FD840B"/>
    <a:srgbClr val="F9AB0F"/>
    <a:srgbClr val="FD9023"/>
    <a:srgbClr val="203777"/>
    <a:srgbClr val="D93558"/>
    <a:srgbClr val="E5BE57"/>
    <a:srgbClr val="E2C055"/>
    <a:srgbClr val="A25806"/>
    <a:srgbClr val="FEA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50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7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7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7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7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7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7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7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7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0D2C0-4069-4A6F-9A3F-B569F0678428}" type="datetimeFigureOut">
              <a:rPr lang="en-ID" smtClean="0"/>
              <a:t>08/03/2024</a:t>
            </a:fld>
            <a:endParaRPr lang="en-ID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E33F-B983-4E2B-BEC2-DAA5392176D8}" type="slidenum">
              <a:rPr lang="en-ID" smtClean="0"/>
              <a:t>‹#›</a:t>
            </a:fld>
            <a:endParaRPr lang="en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4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11"/>
          <p:cNvCxnSpPr>
            <a:cxnSpLocks/>
          </p:cNvCxnSpPr>
          <p:nvPr/>
        </p:nvCxnSpPr>
        <p:spPr>
          <a:xfrm>
            <a:off x="805218" y="1173707"/>
            <a:ext cx="2060812" cy="0"/>
          </a:xfrm>
          <a:prstGeom prst="line">
            <a:avLst/>
          </a:prstGeom>
          <a:ln>
            <a:solidFill>
              <a:srgbClr val="F9AB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29" name="Straight Connector 13"/>
          <p:cNvCxnSpPr>
            <a:cxnSpLocks/>
          </p:cNvCxnSpPr>
          <p:nvPr/>
        </p:nvCxnSpPr>
        <p:spPr>
          <a:xfrm>
            <a:off x="-19997" y="1517175"/>
            <a:ext cx="1351128" cy="0"/>
          </a:xfrm>
          <a:prstGeom prst="line">
            <a:avLst/>
          </a:prstGeom>
          <a:ln>
            <a:solidFill>
              <a:srgbClr val="F7E8B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0" name="Straight Connector 15"/>
          <p:cNvCxnSpPr>
            <a:cxnSpLocks/>
          </p:cNvCxnSpPr>
          <p:nvPr/>
        </p:nvCxnSpPr>
        <p:spPr>
          <a:xfrm>
            <a:off x="2572398" y="889379"/>
            <a:ext cx="587263" cy="0"/>
          </a:xfrm>
          <a:prstGeom prst="line">
            <a:avLst/>
          </a:prstGeom>
          <a:ln>
            <a:solidFill>
              <a:srgbClr val="F7E8B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1" name="Straight Connector 19"/>
          <p:cNvCxnSpPr>
            <a:cxnSpLocks/>
          </p:cNvCxnSpPr>
          <p:nvPr/>
        </p:nvCxnSpPr>
        <p:spPr>
          <a:xfrm>
            <a:off x="581504" y="465324"/>
            <a:ext cx="587263" cy="0"/>
          </a:xfrm>
          <a:prstGeom prst="line">
            <a:avLst/>
          </a:prstGeom>
          <a:ln>
            <a:solidFill>
              <a:srgbClr val="F9AB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587" name="TextBox 25"/>
          <p:cNvSpPr txBox="1"/>
          <p:nvPr/>
        </p:nvSpPr>
        <p:spPr>
          <a:xfrm>
            <a:off x="791514" y="1664012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439" dirty="0">
                <a:solidFill>
                  <a:srgbClr val="F7E8B9"/>
                </a:solidFill>
                <a:latin typeface="Glacial Indifference Bold"/>
              </a:rPr>
              <a:t>PEMROGRAMAN III</a:t>
            </a:r>
          </a:p>
        </p:txBody>
      </p:sp>
      <p:sp>
        <p:nvSpPr>
          <p:cNvPr id="1048588" name="Rectangle 26"/>
          <p:cNvSpPr/>
          <p:nvPr/>
        </p:nvSpPr>
        <p:spPr>
          <a:xfrm>
            <a:off x="-19996" y="5125033"/>
            <a:ext cx="12211996" cy="1732964"/>
          </a:xfrm>
          <a:prstGeom prst="rect">
            <a:avLst/>
          </a:prstGeom>
          <a:solidFill>
            <a:srgbClr val="F9AB0F"/>
          </a:solidFill>
          <a:ln>
            <a:solidFill>
              <a:srgbClr val="F9AB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8589" name="TextBox 24"/>
          <p:cNvSpPr txBox="1"/>
          <p:nvPr/>
        </p:nvSpPr>
        <p:spPr>
          <a:xfrm>
            <a:off x="1095959" y="5125032"/>
            <a:ext cx="57593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7E8B9"/>
                </a:solidFill>
                <a:latin typeface="Glacial Indifference Bold" panose="020B0604020202020204" charset="0"/>
              </a:rPr>
              <a:t>KELOMPOK 7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F7E8B9"/>
                </a:solidFill>
                <a:latin typeface="Glacial Indifference Bold" panose="020B0604020202020204" charset="0"/>
              </a:rPr>
              <a:t>M.HADI SYATIRI - 1194049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F7E8B9"/>
                </a:solidFill>
                <a:latin typeface="Glacial Indifference Bold" panose="020B0604020202020204" charset="0"/>
              </a:rPr>
              <a:t>ADE ILHAM PERMADI - 1194001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F7E8B9"/>
                </a:solidFill>
                <a:latin typeface="Glacial Indifference Bold" panose="020B0604020202020204" charset="0"/>
              </a:rPr>
              <a:t>ILHAM AMBAR </a:t>
            </a:r>
            <a:r>
              <a:rPr lang="en-US" sz="2000" b="1">
                <a:solidFill>
                  <a:srgbClr val="F7E8B9"/>
                </a:solidFill>
                <a:latin typeface="Glacial Indifference Bold" panose="020B0604020202020204" charset="0"/>
              </a:rPr>
              <a:t>ROCHMAT - </a:t>
            </a:r>
            <a:r>
              <a:rPr lang="en-US" sz="2000" b="1" dirty="0">
                <a:solidFill>
                  <a:srgbClr val="F7E8B9"/>
                </a:solidFill>
                <a:latin typeface="Glacial Indifference Bold" panose="020B0604020202020204" charset="0"/>
              </a:rPr>
              <a:t>1194046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F7E8B9"/>
                </a:solidFill>
                <a:latin typeface="Glacial Indifference Bold" panose="020B0604020202020204" charset="0"/>
              </a:rPr>
              <a:t>DEZHA AIDIL MARTHA - 1174025</a:t>
            </a:r>
          </a:p>
        </p:txBody>
      </p:sp>
      <p:grpSp>
        <p:nvGrpSpPr>
          <p:cNvPr id="25" name="Group 19"/>
          <p:cNvGrpSpPr/>
          <p:nvPr/>
        </p:nvGrpSpPr>
        <p:grpSpPr>
          <a:xfrm>
            <a:off x="888740" y="5300169"/>
            <a:ext cx="210109" cy="1318838"/>
            <a:chOff x="-19237" y="-38100"/>
            <a:chExt cx="56927" cy="746922"/>
          </a:xfrm>
        </p:grpSpPr>
        <p:sp>
          <p:nvSpPr>
            <p:cNvPr id="1048590" name="Freeform 20"/>
            <p:cNvSpPr/>
            <p:nvPr/>
          </p:nvSpPr>
          <p:spPr>
            <a:xfrm>
              <a:off x="-19237" y="-29781"/>
              <a:ext cx="37690" cy="708822"/>
            </a:xfrm>
            <a:custGeom>
              <a:avLst/>
              <a:gdLst/>
              <a:ahLst/>
              <a:cxnLst/>
              <a:rect l="l" t="t" r="r" b="b"/>
              <a:pathLst>
                <a:path w="37690" h="708822">
                  <a:moveTo>
                    <a:pt x="0" y="0"/>
                  </a:moveTo>
                  <a:lnTo>
                    <a:pt x="37690" y="0"/>
                  </a:lnTo>
                  <a:lnTo>
                    <a:pt x="37690" y="708822"/>
                  </a:lnTo>
                  <a:lnTo>
                    <a:pt x="0" y="708822"/>
                  </a:lnTo>
                  <a:close/>
                </a:path>
              </a:pathLst>
            </a:custGeom>
            <a:solidFill>
              <a:srgbClr val="FD840B"/>
            </a:solidFill>
          </p:spPr>
        </p:sp>
        <p:sp>
          <p:nvSpPr>
            <p:cNvPr id="1048591" name="TextBox 21"/>
            <p:cNvSpPr txBox="1"/>
            <p:nvPr/>
          </p:nvSpPr>
          <p:spPr>
            <a:xfrm>
              <a:off x="0" y="-38100"/>
              <a:ext cx="37690" cy="74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48592" name="Freeform 23"/>
          <p:cNvSpPr/>
          <p:nvPr/>
        </p:nvSpPr>
        <p:spPr>
          <a:xfrm>
            <a:off x="9300987" y="5634916"/>
            <a:ext cx="2489998" cy="991367"/>
          </a:xfrm>
          <a:custGeom>
            <a:avLst/>
            <a:gdLst/>
            <a:ahLst/>
            <a:cxnLst/>
            <a:rect l="l" t="t" r="r" b="b"/>
            <a:pathLst>
              <a:path w="3869989" h="1407269">
                <a:moveTo>
                  <a:pt x="0" y="0"/>
                </a:moveTo>
                <a:lnTo>
                  <a:pt x="3869989" y="0"/>
                </a:lnTo>
                <a:lnTo>
                  <a:pt x="3869989" y="1407268"/>
                </a:lnTo>
                <a:lnTo>
                  <a:pt x="0" y="1407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593" name="Freeform 10"/>
          <p:cNvSpPr/>
          <p:nvPr/>
        </p:nvSpPr>
        <p:spPr>
          <a:xfrm>
            <a:off x="9342338" y="-2684867"/>
            <a:ext cx="5699324" cy="5369733"/>
          </a:xfrm>
          <a:custGeom>
            <a:avLst/>
            <a:gdLst/>
            <a:ahLst/>
            <a:cxnLst/>
            <a:rect l="l" t="t" r="r" b="b"/>
            <a:pathLst>
              <a:path w="4777529" h="4771073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594" name="Freeform 12"/>
          <p:cNvSpPr/>
          <p:nvPr/>
        </p:nvSpPr>
        <p:spPr>
          <a:xfrm>
            <a:off x="9048707" y="631617"/>
            <a:ext cx="1084179" cy="1084179"/>
          </a:xfrm>
          <a:custGeom>
            <a:avLst/>
            <a:gdLst/>
            <a:ahLst/>
            <a:cxnLst/>
            <a:rect l="l" t="t" r="r" b="b"/>
            <a:pathLst>
              <a:path w="1084179" h="1084179">
                <a:moveTo>
                  <a:pt x="0" y="0"/>
                </a:moveTo>
                <a:lnTo>
                  <a:pt x="1084179" y="0"/>
                </a:lnTo>
                <a:lnTo>
                  <a:pt x="1084179" y="1084179"/>
                </a:lnTo>
                <a:lnTo>
                  <a:pt x="0" y="1084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C0562-7C77-F49A-FF45-C3BB2A5EDAFC}"/>
              </a:ext>
            </a:extLst>
          </p:cNvPr>
          <p:cNvSpPr txBox="1"/>
          <p:nvPr/>
        </p:nvSpPr>
        <p:spPr>
          <a:xfrm>
            <a:off x="791514" y="2919984"/>
            <a:ext cx="75290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lacial Indifference Bold" panose="020B0604020202020204"/>
              </a:rPr>
              <a:t>WEB SERVICE STUDI KASUS LOGIN PADA DETIK.COM DAN KASKUS</a:t>
            </a:r>
            <a:endParaRPr lang="en-ID" sz="3200" dirty="0">
              <a:latin typeface="Glacial Indifference Bold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4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0" y="6712613"/>
            <a:ext cx="12192000" cy="145387"/>
            <a:chOff x="0" y="0"/>
            <a:chExt cx="4816593" cy="56248"/>
          </a:xfrm>
        </p:grpSpPr>
        <p:sp>
          <p:nvSpPr>
            <p:cNvPr id="1048600" name="Freeform 8"/>
            <p:cNvSpPr/>
            <p:nvPr/>
          </p:nvSpPr>
          <p:spPr>
            <a:xfrm>
              <a:off x="0" y="0"/>
              <a:ext cx="4816592" cy="56248"/>
            </a:xfrm>
            <a:custGeom>
              <a:avLst/>
              <a:gdLst/>
              <a:ahLst/>
              <a:cxnLst/>
              <a:rect l="l" t="t" r="r" b="b"/>
              <a:pathLst>
                <a:path w="4816592" h="56248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F9AB0F"/>
            </a:solidFill>
          </p:spPr>
        </p:sp>
        <p:sp>
          <p:nvSpPr>
            <p:cNvPr id="1048601" name="TextBox 9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rgbClr val="F9AB0F"/>
                </a:solidFill>
              </a:endParaRPr>
            </a:p>
          </p:txBody>
        </p:sp>
      </p:grpSp>
      <p:sp>
        <p:nvSpPr>
          <p:cNvPr id="1048602" name="Freeform 6"/>
          <p:cNvSpPr/>
          <p:nvPr/>
        </p:nvSpPr>
        <p:spPr>
          <a:xfrm>
            <a:off x="11258549" y="6059792"/>
            <a:ext cx="2734247" cy="1352550"/>
          </a:xfrm>
          <a:custGeom>
            <a:avLst/>
            <a:gdLst/>
            <a:ahLst/>
            <a:cxnLst/>
            <a:rect l="l" t="t" r="r" b="b"/>
            <a:pathLst>
              <a:path w="3905319" h="4114800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9" name="Group 11"/>
          <p:cNvGrpSpPr/>
          <p:nvPr/>
        </p:nvGrpSpPr>
        <p:grpSpPr>
          <a:xfrm>
            <a:off x="0" y="18016"/>
            <a:ext cx="12192000" cy="145387"/>
            <a:chOff x="0" y="0"/>
            <a:chExt cx="4816593" cy="56248"/>
          </a:xfrm>
        </p:grpSpPr>
        <p:sp>
          <p:nvSpPr>
            <p:cNvPr id="1048603" name="Freeform 8"/>
            <p:cNvSpPr/>
            <p:nvPr/>
          </p:nvSpPr>
          <p:spPr>
            <a:xfrm>
              <a:off x="0" y="0"/>
              <a:ext cx="4816592" cy="56248"/>
            </a:xfrm>
            <a:custGeom>
              <a:avLst/>
              <a:gdLst/>
              <a:ahLst/>
              <a:cxnLst/>
              <a:rect l="l" t="t" r="r" b="b"/>
              <a:pathLst>
                <a:path w="4816592" h="56248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F9AB0F"/>
            </a:solidFill>
          </p:spPr>
        </p:sp>
        <p:sp>
          <p:nvSpPr>
            <p:cNvPr id="1048604" name="TextBox 13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rgbClr val="F9AB0F"/>
                </a:solidFill>
              </a:endParaRPr>
            </a:p>
          </p:txBody>
        </p:sp>
      </p:grpSp>
      <p:grpSp>
        <p:nvGrpSpPr>
          <p:cNvPr id="30" name="Group 16"/>
          <p:cNvGrpSpPr/>
          <p:nvPr/>
        </p:nvGrpSpPr>
        <p:grpSpPr>
          <a:xfrm rot="16200000">
            <a:off x="843633" y="6170275"/>
            <a:ext cx="545095" cy="91744"/>
            <a:chOff x="0" y="0"/>
            <a:chExt cx="4816593" cy="56248"/>
          </a:xfrm>
        </p:grpSpPr>
        <p:sp>
          <p:nvSpPr>
            <p:cNvPr id="1048605" name="Freeform 8"/>
            <p:cNvSpPr/>
            <p:nvPr/>
          </p:nvSpPr>
          <p:spPr>
            <a:xfrm>
              <a:off x="0" y="0"/>
              <a:ext cx="4816592" cy="56248"/>
            </a:xfrm>
            <a:custGeom>
              <a:avLst/>
              <a:gdLst/>
              <a:ahLst/>
              <a:cxnLst/>
              <a:rect l="l" t="t" r="r" b="b"/>
              <a:pathLst>
                <a:path w="4816592" h="56248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F9AB0F"/>
            </a:solidFill>
          </p:spPr>
        </p:sp>
        <p:sp>
          <p:nvSpPr>
            <p:cNvPr id="1048606" name="TextBox 18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rgbClr val="F9AB0F"/>
                </a:solidFill>
              </a:endParaRPr>
            </a:p>
          </p:txBody>
        </p:sp>
      </p:grpSp>
      <p:sp>
        <p:nvSpPr>
          <p:cNvPr id="1048607" name="TextBox 5"/>
          <p:cNvSpPr txBox="1"/>
          <p:nvPr/>
        </p:nvSpPr>
        <p:spPr>
          <a:xfrm>
            <a:off x="1371602" y="5988557"/>
            <a:ext cx="5119455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F7E8B9"/>
                </a:solidFill>
                <a:latin typeface="Glacial Indifference Bold"/>
              </a:rPr>
              <a:t>PEMROGRAMAN III</a:t>
            </a:r>
          </a:p>
        </p:txBody>
      </p:sp>
      <p:sp>
        <p:nvSpPr>
          <p:cNvPr id="1048608" name="TextBox 5"/>
          <p:cNvSpPr txBox="1"/>
          <p:nvPr/>
        </p:nvSpPr>
        <p:spPr>
          <a:xfrm>
            <a:off x="293618" y="5988557"/>
            <a:ext cx="648806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300" dirty="0">
                <a:solidFill>
                  <a:srgbClr val="F7E8B9"/>
                </a:solidFill>
                <a:latin typeface="Glacial Indifference Bold"/>
              </a:rPr>
              <a:t>01</a:t>
            </a:r>
          </a:p>
        </p:txBody>
      </p:sp>
      <p:sp>
        <p:nvSpPr>
          <p:cNvPr id="1048609" name="Rectangle 22"/>
          <p:cNvSpPr/>
          <p:nvPr/>
        </p:nvSpPr>
        <p:spPr>
          <a:xfrm>
            <a:off x="13677" y="2073591"/>
            <a:ext cx="8226819" cy="2210444"/>
          </a:xfrm>
          <a:prstGeom prst="rect">
            <a:avLst/>
          </a:prstGeom>
          <a:solidFill>
            <a:srgbClr val="F9AB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8610" name="TextBox 23"/>
          <p:cNvSpPr txBox="1"/>
          <p:nvPr/>
        </p:nvSpPr>
        <p:spPr>
          <a:xfrm>
            <a:off x="8860847" y="2793553"/>
            <a:ext cx="3223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7E8B9"/>
                </a:solidFill>
                <a:latin typeface="Glacial Indifference Bold" panose="020B0604020202020204" charset="0"/>
              </a:rPr>
              <a:t>PENGERTIAN</a:t>
            </a:r>
            <a:endParaRPr lang="en-ID" sz="4400" b="1" dirty="0">
              <a:solidFill>
                <a:srgbClr val="F7E8B9"/>
              </a:solidFill>
              <a:latin typeface="Glacial Indifference Bold" panose="020B0604020202020204" charset="0"/>
            </a:endParaRPr>
          </a:p>
        </p:txBody>
      </p:sp>
      <p:sp>
        <p:nvSpPr>
          <p:cNvPr id="1048611" name="TextBox 24"/>
          <p:cNvSpPr txBox="1"/>
          <p:nvPr/>
        </p:nvSpPr>
        <p:spPr>
          <a:xfrm>
            <a:off x="0" y="2362665"/>
            <a:ext cx="80771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Web service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atau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juga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disebut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Web API (Application Programming Interface)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adalah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layanan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yang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memungkinankan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dua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buah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sistem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atau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lebih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yang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saling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independen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dapat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saling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berkomunikasi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seperti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halnya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client server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melalui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protokol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HTTP.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Beberapa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contoh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implementasi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web service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adalah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sistem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login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seperti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yang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ada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di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Kaskus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, </a:t>
            </a:r>
            <a:r>
              <a:rPr lang="en-ID" sz="2000" dirty="0" err="1">
                <a:solidFill>
                  <a:srgbClr val="F7E8B9"/>
                </a:solidFill>
                <a:latin typeface="Glacial Indifference" panose="020B0604020202020204" charset="0"/>
              </a:rPr>
              <a:t>atau</a:t>
            </a:r>
            <a:r>
              <a:rPr lang="en-ID" sz="2000" dirty="0">
                <a:solidFill>
                  <a:srgbClr val="F7E8B9"/>
                </a:solidFill>
                <a:latin typeface="Glacial Indifference" panose="020B0604020202020204" charset="0"/>
              </a:rPr>
              <a:t> Detik.com.</a:t>
            </a:r>
          </a:p>
        </p:txBody>
      </p:sp>
      <p:pic>
        <p:nvPicPr>
          <p:cNvPr id="2097152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470" y="264169"/>
            <a:ext cx="1652159" cy="609653"/>
          </a:xfrm>
          <a:prstGeom prst="rect">
            <a:avLst/>
          </a:prstGeom>
        </p:spPr>
      </p:pic>
      <p:sp>
        <p:nvSpPr>
          <p:cNvPr id="1048612" name="Isosceles Triangle 1"/>
          <p:cNvSpPr/>
          <p:nvPr/>
        </p:nvSpPr>
        <p:spPr>
          <a:xfrm>
            <a:off x="9111296" y="4316303"/>
            <a:ext cx="647114" cy="611995"/>
          </a:xfrm>
          <a:prstGeom prst="triangle">
            <a:avLst/>
          </a:prstGeom>
          <a:noFill/>
          <a:ln>
            <a:solidFill>
              <a:srgbClr val="FD9023">
                <a:alpha val="2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8613" name="Isosceles Triangle 2"/>
          <p:cNvSpPr/>
          <p:nvPr/>
        </p:nvSpPr>
        <p:spPr>
          <a:xfrm>
            <a:off x="9263696" y="4468703"/>
            <a:ext cx="647114" cy="611995"/>
          </a:xfrm>
          <a:prstGeom prst="triangle">
            <a:avLst/>
          </a:prstGeom>
          <a:noFill/>
          <a:ln>
            <a:solidFill>
              <a:srgbClr val="FD9023">
                <a:alpha val="3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8614" name="Isosceles Triangle 3"/>
          <p:cNvSpPr/>
          <p:nvPr/>
        </p:nvSpPr>
        <p:spPr>
          <a:xfrm>
            <a:off x="9416096" y="4621103"/>
            <a:ext cx="647114" cy="611995"/>
          </a:xfrm>
          <a:prstGeom prst="triangle">
            <a:avLst/>
          </a:prstGeom>
          <a:noFill/>
          <a:ln>
            <a:solidFill>
              <a:srgbClr val="FD9023">
                <a:alpha val="4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8615" name="Isosceles Triangle 4"/>
          <p:cNvSpPr/>
          <p:nvPr/>
        </p:nvSpPr>
        <p:spPr>
          <a:xfrm>
            <a:off x="9568496" y="4773503"/>
            <a:ext cx="647114" cy="611995"/>
          </a:xfrm>
          <a:prstGeom prst="triangle">
            <a:avLst/>
          </a:prstGeom>
          <a:noFill/>
          <a:ln>
            <a:solidFill>
              <a:srgbClr val="FD9023">
                <a:alpha val="50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4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7"/>
          <p:cNvGrpSpPr/>
          <p:nvPr/>
        </p:nvGrpSpPr>
        <p:grpSpPr>
          <a:xfrm>
            <a:off x="0" y="6712613"/>
            <a:ext cx="12192000" cy="145387"/>
            <a:chOff x="0" y="0"/>
            <a:chExt cx="4816593" cy="56248"/>
          </a:xfrm>
        </p:grpSpPr>
        <p:sp>
          <p:nvSpPr>
            <p:cNvPr id="1048616" name="Freeform 8"/>
            <p:cNvSpPr/>
            <p:nvPr/>
          </p:nvSpPr>
          <p:spPr>
            <a:xfrm>
              <a:off x="0" y="0"/>
              <a:ext cx="4816592" cy="56248"/>
            </a:xfrm>
            <a:custGeom>
              <a:avLst/>
              <a:gdLst/>
              <a:ahLst/>
              <a:cxnLst/>
              <a:rect l="l" t="t" r="r" b="b"/>
              <a:pathLst>
                <a:path w="4816592" h="56248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F9AB0F"/>
            </a:solidFill>
          </p:spPr>
        </p:sp>
        <p:sp>
          <p:nvSpPr>
            <p:cNvPr id="1048617" name="TextBox 19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rgbClr val="F9AB0F"/>
                </a:solidFill>
              </a:endParaRPr>
            </a:p>
          </p:txBody>
        </p:sp>
      </p:grpSp>
      <p:sp>
        <p:nvSpPr>
          <p:cNvPr id="1048618" name="Freeform 6"/>
          <p:cNvSpPr/>
          <p:nvPr/>
        </p:nvSpPr>
        <p:spPr>
          <a:xfrm>
            <a:off x="162237" y="259662"/>
            <a:ext cx="1238248" cy="111337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grpSp>
        <p:nvGrpSpPr>
          <p:cNvPr id="33" name="Group 21"/>
          <p:cNvGrpSpPr/>
          <p:nvPr/>
        </p:nvGrpSpPr>
        <p:grpSpPr>
          <a:xfrm>
            <a:off x="0" y="18016"/>
            <a:ext cx="12192000" cy="145387"/>
            <a:chOff x="0" y="0"/>
            <a:chExt cx="4816593" cy="56248"/>
          </a:xfrm>
        </p:grpSpPr>
        <p:sp>
          <p:nvSpPr>
            <p:cNvPr id="1048619" name="Freeform 8"/>
            <p:cNvSpPr/>
            <p:nvPr/>
          </p:nvSpPr>
          <p:spPr>
            <a:xfrm>
              <a:off x="0" y="0"/>
              <a:ext cx="4816592" cy="56248"/>
            </a:xfrm>
            <a:custGeom>
              <a:avLst/>
              <a:gdLst/>
              <a:ahLst/>
              <a:cxnLst/>
              <a:rect l="l" t="t" r="r" b="b"/>
              <a:pathLst>
                <a:path w="4816592" h="56248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F9AB0F"/>
            </a:solidFill>
          </p:spPr>
        </p:sp>
        <p:sp>
          <p:nvSpPr>
            <p:cNvPr id="1048620" name="TextBox 23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rgbClr val="F9AB0F"/>
                </a:solidFill>
              </a:endParaRPr>
            </a:p>
          </p:txBody>
        </p:sp>
      </p:grpSp>
      <p:grpSp>
        <p:nvGrpSpPr>
          <p:cNvPr id="34" name="Group 24"/>
          <p:cNvGrpSpPr/>
          <p:nvPr/>
        </p:nvGrpSpPr>
        <p:grpSpPr>
          <a:xfrm rot="16200000">
            <a:off x="843633" y="6170275"/>
            <a:ext cx="545095" cy="91744"/>
            <a:chOff x="0" y="0"/>
            <a:chExt cx="4816593" cy="56248"/>
          </a:xfrm>
        </p:grpSpPr>
        <p:sp>
          <p:nvSpPr>
            <p:cNvPr id="1048621" name="Freeform 8"/>
            <p:cNvSpPr/>
            <p:nvPr/>
          </p:nvSpPr>
          <p:spPr>
            <a:xfrm>
              <a:off x="0" y="0"/>
              <a:ext cx="4816592" cy="56248"/>
            </a:xfrm>
            <a:custGeom>
              <a:avLst/>
              <a:gdLst/>
              <a:ahLst/>
              <a:cxnLst/>
              <a:rect l="l" t="t" r="r" b="b"/>
              <a:pathLst>
                <a:path w="4816592" h="56248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F9AB0F"/>
            </a:solidFill>
          </p:spPr>
        </p:sp>
        <p:sp>
          <p:nvSpPr>
            <p:cNvPr id="1048622" name="TextBox 26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rgbClr val="F9AB0F"/>
                </a:solidFill>
              </a:endParaRPr>
            </a:p>
          </p:txBody>
        </p:sp>
      </p:grpSp>
      <p:sp>
        <p:nvSpPr>
          <p:cNvPr id="1048623" name="TextBox 5"/>
          <p:cNvSpPr txBox="1"/>
          <p:nvPr/>
        </p:nvSpPr>
        <p:spPr>
          <a:xfrm>
            <a:off x="1371602" y="5988557"/>
            <a:ext cx="5119455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F7E8B9"/>
                </a:solidFill>
                <a:latin typeface="Glacial Indifference Bold"/>
              </a:rPr>
              <a:t>PEMROGRAMAN III</a:t>
            </a:r>
          </a:p>
        </p:txBody>
      </p:sp>
      <p:sp>
        <p:nvSpPr>
          <p:cNvPr id="1048624" name="TextBox 5"/>
          <p:cNvSpPr txBox="1"/>
          <p:nvPr/>
        </p:nvSpPr>
        <p:spPr>
          <a:xfrm>
            <a:off x="293618" y="5988557"/>
            <a:ext cx="648806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300" dirty="0">
                <a:solidFill>
                  <a:srgbClr val="F7E8B9"/>
                </a:solidFill>
                <a:latin typeface="Glacial Indifference Bold"/>
              </a:rPr>
              <a:t>02</a:t>
            </a:r>
          </a:p>
        </p:txBody>
      </p:sp>
      <p:sp>
        <p:nvSpPr>
          <p:cNvPr id="1048625" name="TextBox 30"/>
          <p:cNvSpPr txBox="1"/>
          <p:nvPr/>
        </p:nvSpPr>
        <p:spPr>
          <a:xfrm>
            <a:off x="4167184" y="873822"/>
            <a:ext cx="385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7E8B9"/>
                </a:solidFill>
                <a:latin typeface="Glacial Indifference Bold" panose="020B0604020202020204" charset="0"/>
              </a:rPr>
              <a:t>FUNGSI</a:t>
            </a:r>
            <a:endParaRPr lang="en-ID" sz="5400" b="1" dirty="0">
              <a:solidFill>
                <a:srgbClr val="F7E8B9"/>
              </a:solidFill>
              <a:latin typeface="Glacial Indifference Bold" panose="020B0604020202020204" charset="0"/>
            </a:endParaRPr>
          </a:p>
        </p:txBody>
      </p:sp>
      <p:pic>
        <p:nvPicPr>
          <p:cNvPr id="209715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470" y="264169"/>
            <a:ext cx="1652159" cy="609653"/>
          </a:xfrm>
          <a:prstGeom prst="rect">
            <a:avLst/>
          </a:prstGeom>
        </p:spPr>
      </p:pic>
      <p:sp>
        <p:nvSpPr>
          <p:cNvPr id="1048629" name="TextBox 54"/>
          <p:cNvSpPr txBox="1"/>
          <p:nvPr/>
        </p:nvSpPr>
        <p:spPr>
          <a:xfrm>
            <a:off x="2188212" y="2670148"/>
            <a:ext cx="7815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D" sz="2000" dirty="0" err="1">
                <a:latin typeface="Glacial Indifference" panose="020B0604020202020204" charset="0"/>
              </a:rPr>
              <a:t>Memperluas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fungsinalitas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aplikasi</a:t>
            </a:r>
            <a:r>
              <a:rPr lang="en-ID" sz="2000" dirty="0">
                <a:latin typeface="Glacial Indifference" panose="020B0604020202020204" charset="0"/>
              </a:rPr>
              <a:t> (Payment Method e-Commerce)</a:t>
            </a:r>
          </a:p>
          <a:p>
            <a:pPr marL="457200" indent="-457200">
              <a:buAutoNum type="arabicPeriod"/>
            </a:pPr>
            <a:r>
              <a:rPr lang="en-ID" sz="2000" dirty="0" err="1">
                <a:latin typeface="Glacial Indifference" panose="020B0604020202020204" charset="0"/>
              </a:rPr>
              <a:t>Mengintegrasikan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aplikasi</a:t>
            </a:r>
            <a:r>
              <a:rPr lang="en-ID" sz="2000" dirty="0">
                <a:latin typeface="Glacial Indifference" panose="020B0604020202020204" charset="0"/>
              </a:rPr>
              <a:t> (Login Auth)</a:t>
            </a:r>
          </a:p>
          <a:p>
            <a:pPr marL="457200" indent="-457200">
              <a:buAutoNum type="arabicPeriod"/>
            </a:pPr>
            <a:r>
              <a:rPr lang="en-ID" sz="2000" dirty="0" err="1">
                <a:latin typeface="Glacial Indifference" panose="020B0604020202020204" charset="0"/>
              </a:rPr>
              <a:t>Menyediakan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fleksibilitas</a:t>
            </a:r>
            <a:r>
              <a:rPr lang="en-ID" sz="2000" dirty="0">
                <a:latin typeface="Glacial Indifference" panose="020B060402020202020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ID" sz="2000" dirty="0" err="1">
                <a:latin typeface="Glacial Indifference" panose="020B0604020202020204" charset="0"/>
              </a:rPr>
              <a:t>Meningkatkan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Keamanan</a:t>
            </a:r>
            <a:r>
              <a:rPr lang="en-ID" sz="2000" dirty="0">
                <a:latin typeface="Glacial Indifference" panose="020B0604020202020204" charset="0"/>
              </a:rPr>
              <a:t>  </a:t>
            </a:r>
          </a:p>
        </p:txBody>
      </p:sp>
      <p:sp>
        <p:nvSpPr>
          <p:cNvPr id="1048632" name="Freeform 6"/>
          <p:cNvSpPr/>
          <p:nvPr/>
        </p:nvSpPr>
        <p:spPr>
          <a:xfrm>
            <a:off x="800849" y="934918"/>
            <a:ext cx="1141505" cy="1068761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84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"/>
          <p:cNvGrpSpPr/>
          <p:nvPr/>
        </p:nvGrpSpPr>
        <p:grpSpPr>
          <a:xfrm>
            <a:off x="0" y="6712613"/>
            <a:ext cx="12192000" cy="145387"/>
            <a:chOff x="0" y="0"/>
            <a:chExt cx="4816593" cy="56248"/>
          </a:xfrm>
        </p:grpSpPr>
        <p:sp>
          <p:nvSpPr>
            <p:cNvPr id="1048648" name="Freeform 8"/>
            <p:cNvSpPr/>
            <p:nvPr/>
          </p:nvSpPr>
          <p:spPr>
            <a:xfrm>
              <a:off x="0" y="0"/>
              <a:ext cx="4816592" cy="56248"/>
            </a:xfrm>
            <a:custGeom>
              <a:avLst/>
              <a:gdLst/>
              <a:ahLst/>
              <a:cxnLst/>
              <a:rect l="l" t="t" r="r" b="b"/>
              <a:pathLst>
                <a:path w="4816592" h="56248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F9AB0F"/>
            </a:solidFill>
          </p:spPr>
        </p:sp>
        <p:sp>
          <p:nvSpPr>
            <p:cNvPr id="1048649" name="TextBox 5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rgbClr val="F9AB0F"/>
                </a:solidFill>
              </a:endParaRPr>
            </a:p>
          </p:txBody>
        </p:sp>
      </p:grpSp>
      <p:grpSp>
        <p:nvGrpSpPr>
          <p:cNvPr id="41" name="Group 7"/>
          <p:cNvGrpSpPr/>
          <p:nvPr/>
        </p:nvGrpSpPr>
        <p:grpSpPr>
          <a:xfrm>
            <a:off x="0" y="18016"/>
            <a:ext cx="12192000" cy="145387"/>
            <a:chOff x="0" y="0"/>
            <a:chExt cx="4816593" cy="56248"/>
          </a:xfrm>
        </p:grpSpPr>
        <p:sp>
          <p:nvSpPr>
            <p:cNvPr id="1048650" name="Freeform 8"/>
            <p:cNvSpPr/>
            <p:nvPr/>
          </p:nvSpPr>
          <p:spPr>
            <a:xfrm>
              <a:off x="0" y="0"/>
              <a:ext cx="4816592" cy="56248"/>
            </a:xfrm>
            <a:custGeom>
              <a:avLst/>
              <a:gdLst/>
              <a:ahLst/>
              <a:cxnLst/>
              <a:rect l="l" t="t" r="r" b="b"/>
              <a:pathLst>
                <a:path w="4816592" h="56248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F9AB0F"/>
            </a:solidFill>
          </p:spPr>
        </p:sp>
        <p:sp>
          <p:nvSpPr>
            <p:cNvPr id="1048651" name="TextBox 9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rgbClr val="F9AB0F"/>
                </a:solidFill>
              </a:endParaRPr>
            </a:p>
          </p:txBody>
        </p:sp>
      </p:grpSp>
      <p:grpSp>
        <p:nvGrpSpPr>
          <p:cNvPr id="42" name="Group 10"/>
          <p:cNvGrpSpPr/>
          <p:nvPr/>
        </p:nvGrpSpPr>
        <p:grpSpPr>
          <a:xfrm rot="16200000">
            <a:off x="843633" y="6170275"/>
            <a:ext cx="545095" cy="91744"/>
            <a:chOff x="0" y="0"/>
            <a:chExt cx="4816593" cy="56248"/>
          </a:xfrm>
        </p:grpSpPr>
        <p:sp>
          <p:nvSpPr>
            <p:cNvPr id="1048652" name="Freeform 8"/>
            <p:cNvSpPr/>
            <p:nvPr/>
          </p:nvSpPr>
          <p:spPr>
            <a:xfrm>
              <a:off x="0" y="0"/>
              <a:ext cx="4816592" cy="56248"/>
            </a:xfrm>
            <a:custGeom>
              <a:avLst/>
              <a:gdLst/>
              <a:ahLst/>
              <a:cxnLst/>
              <a:rect l="l" t="t" r="r" b="b"/>
              <a:pathLst>
                <a:path w="4816592" h="56248">
                  <a:moveTo>
                    <a:pt x="0" y="0"/>
                  </a:moveTo>
                  <a:lnTo>
                    <a:pt x="4816592" y="0"/>
                  </a:lnTo>
                  <a:lnTo>
                    <a:pt x="4816592" y="56248"/>
                  </a:lnTo>
                  <a:lnTo>
                    <a:pt x="0" y="56248"/>
                  </a:lnTo>
                  <a:close/>
                </a:path>
              </a:pathLst>
            </a:custGeom>
            <a:solidFill>
              <a:srgbClr val="F9AB0F"/>
            </a:solidFill>
          </p:spPr>
        </p:sp>
        <p:sp>
          <p:nvSpPr>
            <p:cNvPr id="1048653" name="TextBox 12"/>
            <p:cNvSpPr txBox="1"/>
            <p:nvPr/>
          </p:nvSpPr>
          <p:spPr>
            <a:xfrm>
              <a:off x="0" y="-38100"/>
              <a:ext cx="4816593" cy="94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rgbClr val="F9AB0F"/>
                </a:solidFill>
              </a:endParaRPr>
            </a:p>
          </p:txBody>
        </p:sp>
      </p:grpSp>
      <p:sp>
        <p:nvSpPr>
          <p:cNvPr id="1048654" name="TextBox 5"/>
          <p:cNvSpPr txBox="1"/>
          <p:nvPr/>
        </p:nvSpPr>
        <p:spPr>
          <a:xfrm>
            <a:off x="1371602" y="5988557"/>
            <a:ext cx="5119455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F7E8B9"/>
                </a:solidFill>
                <a:latin typeface="Glacial Indifference Bold"/>
              </a:rPr>
              <a:t>PEMROGRAMAN III</a:t>
            </a:r>
          </a:p>
        </p:txBody>
      </p:sp>
      <p:sp>
        <p:nvSpPr>
          <p:cNvPr id="1048655" name="TextBox 5"/>
          <p:cNvSpPr txBox="1"/>
          <p:nvPr/>
        </p:nvSpPr>
        <p:spPr>
          <a:xfrm>
            <a:off x="293618" y="5988557"/>
            <a:ext cx="648806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300" dirty="0">
                <a:solidFill>
                  <a:srgbClr val="F7E8B9"/>
                </a:solidFill>
                <a:latin typeface="Glacial Indifference Bold"/>
              </a:rPr>
              <a:t>03</a:t>
            </a:r>
          </a:p>
        </p:txBody>
      </p:sp>
      <p:sp>
        <p:nvSpPr>
          <p:cNvPr id="1048656" name="TextBox 15"/>
          <p:cNvSpPr txBox="1"/>
          <p:nvPr/>
        </p:nvSpPr>
        <p:spPr>
          <a:xfrm>
            <a:off x="1162053" y="777039"/>
            <a:ext cx="957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7E8B9"/>
                </a:solidFill>
                <a:latin typeface="Glacial Indifference Bold" panose="020B0604020202020204" charset="0"/>
              </a:rPr>
              <a:t> </a:t>
            </a:r>
            <a:r>
              <a:rPr lang="en-US" sz="4800" b="1" dirty="0" err="1">
                <a:solidFill>
                  <a:srgbClr val="F7E8B9"/>
                </a:solidFill>
                <a:latin typeface="Glacial Indifference Bold" panose="020B0604020202020204" charset="0"/>
              </a:rPr>
              <a:t>Contoh</a:t>
            </a:r>
            <a:r>
              <a:rPr lang="en-US" sz="4800" b="1" dirty="0">
                <a:solidFill>
                  <a:srgbClr val="F7E8B9"/>
                </a:solidFill>
                <a:latin typeface="Glacial Indifference Bold" panose="020B0604020202020204" charset="0"/>
              </a:rPr>
              <a:t> </a:t>
            </a:r>
            <a:r>
              <a:rPr lang="en-US" sz="4800" b="1" dirty="0" err="1">
                <a:solidFill>
                  <a:srgbClr val="F7E8B9"/>
                </a:solidFill>
                <a:latin typeface="Glacial Indifference Bold" panose="020B0604020202020204" charset="0"/>
              </a:rPr>
              <a:t>Penggunaan</a:t>
            </a:r>
            <a:endParaRPr lang="en-ID" sz="4800" b="1" dirty="0">
              <a:solidFill>
                <a:srgbClr val="F7E8B9"/>
              </a:solidFill>
              <a:latin typeface="Glacial Indifference Bold" panose="020B0604020202020204" charset="0"/>
            </a:endParaRPr>
          </a:p>
        </p:txBody>
      </p:sp>
      <p:pic>
        <p:nvPicPr>
          <p:cNvPr id="2097155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470" y="264169"/>
            <a:ext cx="1652159" cy="609653"/>
          </a:xfrm>
          <a:prstGeom prst="rect">
            <a:avLst/>
          </a:prstGeom>
        </p:spPr>
      </p:pic>
      <p:sp>
        <p:nvSpPr>
          <p:cNvPr id="1048657" name="Rectangle: Rounded Corners 26"/>
          <p:cNvSpPr/>
          <p:nvPr/>
        </p:nvSpPr>
        <p:spPr>
          <a:xfrm>
            <a:off x="3152068" y="1884691"/>
            <a:ext cx="5887858" cy="2438022"/>
          </a:xfrm>
          <a:prstGeom prst="roundRect">
            <a:avLst/>
          </a:prstGeom>
          <a:solidFill>
            <a:srgbClr val="FD840B"/>
          </a:solidFill>
          <a:ln w="28575">
            <a:solidFill>
              <a:srgbClr val="F9AB0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8658" name="TextBox 23"/>
          <p:cNvSpPr txBox="1"/>
          <p:nvPr/>
        </p:nvSpPr>
        <p:spPr>
          <a:xfrm>
            <a:off x="666427" y="2069389"/>
            <a:ext cx="10583144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D" sz="2000" dirty="0" err="1">
                <a:latin typeface="Glacial Indifference" panose="020B0604020202020204" charset="0"/>
              </a:rPr>
              <a:t>Contoh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studi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kasus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dalam</a:t>
            </a:r>
            <a:r>
              <a:rPr lang="en-ID" sz="2000" dirty="0">
                <a:latin typeface="Glacial Indifference" panose="020B0604020202020204" charset="0"/>
              </a:rPr>
              <a:t> PPT </a:t>
            </a:r>
            <a:r>
              <a:rPr lang="en-ID" sz="2000" dirty="0" err="1">
                <a:latin typeface="Glacial Indifference" panose="020B0604020202020204" charset="0"/>
              </a:rPr>
              <a:t>ini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adalah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kaskus</a:t>
            </a:r>
            <a:r>
              <a:rPr lang="en-ID" sz="2000" dirty="0">
                <a:latin typeface="Glacial Indifference" panose="020B0604020202020204" charset="0"/>
              </a:rPr>
              <a:t> dan juga detik.com 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Glacial Indifference" panose="020B0604020202020204" charset="0"/>
              </a:rPr>
              <a:t>	Jika Anda </a:t>
            </a:r>
            <a:r>
              <a:rPr lang="en-ID" sz="2000" dirty="0" err="1">
                <a:latin typeface="Glacial Indifference" panose="020B0604020202020204" charset="0"/>
              </a:rPr>
              <a:t>mengunjungi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Kaskus</a:t>
            </a:r>
            <a:r>
              <a:rPr lang="en-ID" sz="2000" dirty="0">
                <a:latin typeface="Glacial Indifference" panose="020B0604020202020204" charset="0"/>
              </a:rPr>
              <a:t>, </a:t>
            </a:r>
            <a:r>
              <a:rPr lang="en-ID" sz="2000" dirty="0" err="1">
                <a:latin typeface="Glacial Indifference" panose="020B0604020202020204" charset="0"/>
              </a:rPr>
              <a:t>maka</a:t>
            </a:r>
            <a:r>
              <a:rPr lang="en-ID" sz="2000" dirty="0">
                <a:latin typeface="Glacial Indifference" panose="020B0604020202020204" charset="0"/>
              </a:rPr>
              <a:t> Anda </a:t>
            </a:r>
            <a:r>
              <a:rPr lang="en-ID" sz="2000" dirty="0" err="1">
                <a:latin typeface="Glacial Indifference" panose="020B0604020202020204" charset="0"/>
              </a:rPr>
              <a:t>akan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menjumpai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sistem</a:t>
            </a:r>
            <a:r>
              <a:rPr lang="en-ID" sz="2000" dirty="0">
                <a:latin typeface="Glacial Indifference" panose="020B0604020202020204" charset="0"/>
              </a:rPr>
              <a:t> login yang </a:t>
            </a:r>
            <a:r>
              <a:rPr lang="en-ID" sz="2000" dirty="0" err="1">
                <a:latin typeface="Glacial Indifference" panose="020B0604020202020204" charset="0"/>
              </a:rPr>
              <a:t>dapat</a:t>
            </a:r>
            <a:r>
              <a:rPr lang="en-ID" sz="2000" dirty="0">
                <a:latin typeface="Glacial Indifference" panose="020B0604020202020204" charset="0"/>
              </a:rPr>
              <a:t> 	</a:t>
            </a:r>
            <a:r>
              <a:rPr lang="en-ID" sz="2000" dirty="0" err="1">
                <a:latin typeface="Glacial Indifference" panose="020B0604020202020204" charset="0"/>
              </a:rPr>
              <a:t>menggunakan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akun</a:t>
            </a:r>
            <a:r>
              <a:rPr lang="en-ID" sz="2000" dirty="0">
                <a:latin typeface="Glacial Indifference" panose="020B0604020202020204" charset="0"/>
              </a:rPr>
              <a:t> Facebook, Yahoo </a:t>
            </a:r>
            <a:r>
              <a:rPr lang="en-ID" sz="2000" dirty="0" err="1">
                <a:latin typeface="Glacial Indifference" panose="020B0604020202020204" charset="0"/>
              </a:rPr>
              <a:t>maupun</a:t>
            </a:r>
            <a:r>
              <a:rPr lang="en-ID" sz="2000" dirty="0">
                <a:latin typeface="Glacial Indifference" panose="020B0604020202020204" charset="0"/>
              </a:rPr>
              <a:t> Twitter.</a:t>
            </a:r>
            <a:r>
              <a:rPr lang="en-US" sz="2000" dirty="0">
                <a:latin typeface="Glacial Indifference" panose="020B060402020202020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Dengan</a:t>
            </a:r>
            <a:r>
              <a:rPr lang="en-ID" sz="2000" dirty="0">
                <a:latin typeface="Glacial Indifference" panose="020B0604020202020204" charset="0"/>
              </a:rPr>
              <a:t> kata lain, </a:t>
            </a:r>
            <a:r>
              <a:rPr lang="en-ID" sz="2000" dirty="0" err="1">
                <a:latin typeface="Glacial Indifference" panose="020B0604020202020204" charset="0"/>
              </a:rPr>
              <a:t>kita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bisa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bergabung</a:t>
            </a:r>
            <a:r>
              <a:rPr lang="en-ID" sz="2000" dirty="0">
                <a:latin typeface="Glacial Indifference" panose="020B0604020202020204" charset="0"/>
              </a:rPr>
              <a:t> 	</a:t>
            </a:r>
            <a:r>
              <a:rPr lang="en-ID" sz="2000" dirty="0" err="1">
                <a:latin typeface="Glacial Indifference" panose="020B0604020202020204" charset="0"/>
              </a:rPr>
              <a:t>kedalam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komunitas</a:t>
            </a:r>
            <a:r>
              <a:rPr lang="en-ID" sz="2000" dirty="0">
                <a:latin typeface="Glacial Indifference" panose="020B0604020202020204" charset="0"/>
              </a:rPr>
              <a:t> forum </a:t>
            </a:r>
            <a:r>
              <a:rPr lang="en-ID" sz="2000" dirty="0" err="1">
                <a:latin typeface="Glacial Indifference" panose="020B0604020202020204" charset="0"/>
              </a:rPr>
              <a:t>Kaskus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dengan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memiliki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akun</a:t>
            </a:r>
            <a:r>
              <a:rPr lang="en-ID" sz="2000" dirty="0">
                <a:latin typeface="Glacial Indifference" panose="020B0604020202020204" charset="0"/>
              </a:rPr>
              <a:t> FB, Yahoo </a:t>
            </a:r>
            <a:r>
              <a:rPr lang="en-ID" sz="2000" dirty="0" err="1">
                <a:latin typeface="Glacial Indifference" panose="020B0604020202020204" charset="0"/>
              </a:rPr>
              <a:t>atau</a:t>
            </a:r>
            <a:r>
              <a:rPr lang="en-ID" sz="2000" dirty="0">
                <a:latin typeface="Glacial Indifference" panose="020B0604020202020204" charset="0"/>
              </a:rPr>
              <a:t> Twitter </a:t>
            </a:r>
            <a:r>
              <a:rPr lang="en-ID" sz="2000" dirty="0" err="1">
                <a:latin typeface="Glacial Indifference" panose="020B0604020202020204" charset="0"/>
              </a:rPr>
              <a:t>tanpa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harus</a:t>
            </a:r>
            <a:r>
              <a:rPr lang="en-ID" sz="2000" dirty="0">
                <a:latin typeface="Glacial Indifference" panose="020B0604020202020204" charset="0"/>
              </a:rPr>
              <a:t> 	</a:t>
            </a:r>
            <a:r>
              <a:rPr lang="en-ID" sz="2000" dirty="0" err="1">
                <a:latin typeface="Glacial Indifference" panose="020B0604020202020204" charset="0"/>
              </a:rPr>
              <a:t>registrasi</a:t>
            </a:r>
            <a:r>
              <a:rPr lang="en-ID" sz="2000" dirty="0">
                <a:latin typeface="Glacial Indifference" panose="020B0604020202020204" charset="0"/>
              </a:rPr>
              <a:t> di </a:t>
            </a:r>
            <a:r>
              <a:rPr lang="en-ID" sz="2000" dirty="0" err="1">
                <a:latin typeface="Glacial Indifference" panose="020B0604020202020204" charset="0"/>
              </a:rPr>
              <a:t>dalam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Kaskus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nya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sendiri</a:t>
            </a:r>
            <a:r>
              <a:rPr lang="en-ID" sz="2000" dirty="0">
                <a:latin typeface="Glacial Indifference" panose="020B060402020202020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Glacial Indifference" panose="020B0604020202020204" charset="0"/>
              </a:rPr>
              <a:t>Contoh</a:t>
            </a:r>
            <a:r>
              <a:rPr lang="en-ID" sz="2000" dirty="0">
                <a:latin typeface="Glacial Indifference" panose="020B0604020202020204" charset="0"/>
              </a:rPr>
              <a:t> yang </a:t>
            </a:r>
            <a:r>
              <a:rPr lang="en-ID" sz="2000" dirty="0" err="1">
                <a:latin typeface="Glacial Indifference" panose="020B0604020202020204" charset="0"/>
              </a:rPr>
              <a:t>ke</a:t>
            </a:r>
            <a:r>
              <a:rPr lang="en-ID" sz="2000" dirty="0">
                <a:latin typeface="Glacial Indifference" panose="020B0604020202020204" charset="0"/>
              </a:rPr>
              <a:t> 2 </a:t>
            </a:r>
            <a:r>
              <a:rPr lang="en-ID" sz="2000" dirty="0" err="1">
                <a:latin typeface="Glacial Indifference" panose="020B0604020202020204" charset="0"/>
              </a:rPr>
              <a:t>implementasi</a:t>
            </a:r>
            <a:r>
              <a:rPr lang="en-ID" sz="2000" dirty="0">
                <a:latin typeface="Glacial Indifference" panose="020B0604020202020204" charset="0"/>
              </a:rPr>
              <a:t> web service </a:t>
            </a:r>
            <a:r>
              <a:rPr lang="en-ID" sz="2000" dirty="0" err="1">
                <a:latin typeface="Glacial Indifference" panose="020B0604020202020204" charset="0"/>
              </a:rPr>
              <a:t>adalah</a:t>
            </a:r>
            <a:r>
              <a:rPr lang="en-ID" sz="2000" dirty="0">
                <a:latin typeface="Glacial Indifference" panose="020B0604020202020204" charset="0"/>
              </a:rPr>
              <a:t> di </a:t>
            </a:r>
            <a:r>
              <a:rPr lang="en-ID" sz="2000" dirty="0" err="1">
                <a:latin typeface="Glacial Indifference" panose="020B0604020202020204" charset="0"/>
              </a:rPr>
              <a:t>bagian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komentar</a:t>
            </a:r>
            <a:r>
              <a:rPr lang="en-ID" sz="2000" dirty="0">
                <a:latin typeface="Glacial Indifference" panose="020B0604020202020204" charset="0"/>
              </a:rPr>
              <a:t> Detik.com. </a:t>
            </a:r>
            <a:r>
              <a:rPr lang="en-ID" sz="2000" dirty="0" err="1">
                <a:latin typeface="Glacial Indifference" panose="020B0604020202020204" charset="0"/>
              </a:rPr>
              <a:t>Setiap</a:t>
            </a:r>
            <a:r>
              <a:rPr lang="en-ID" sz="2000" dirty="0">
                <a:latin typeface="Glacial Indifference" panose="020B0604020202020204" charset="0"/>
              </a:rPr>
              <a:t> kali </a:t>
            </a:r>
            <a:r>
              <a:rPr lang="en-ID" sz="2000" dirty="0" err="1">
                <a:latin typeface="Glacial Indifference" panose="020B0604020202020204" charset="0"/>
              </a:rPr>
              <a:t>kita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akan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mengisi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komentar</a:t>
            </a:r>
            <a:r>
              <a:rPr lang="en-ID" sz="2000" dirty="0">
                <a:latin typeface="Glacial Indifference" panose="020B0604020202020204" charset="0"/>
              </a:rPr>
              <a:t> di Detik.com, </a:t>
            </a:r>
            <a:r>
              <a:rPr lang="en-ID" sz="2000" dirty="0" err="1">
                <a:latin typeface="Glacial Indifference" panose="020B0604020202020204" charset="0"/>
              </a:rPr>
              <a:t>kita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bisa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menggunakan</a:t>
            </a:r>
            <a:r>
              <a:rPr lang="en-ID" sz="2000" dirty="0">
                <a:latin typeface="Glacial Indifference" panose="020B0604020202020204" charset="0"/>
              </a:rPr>
              <a:t> </a:t>
            </a:r>
            <a:r>
              <a:rPr lang="en-ID" sz="2000" dirty="0" err="1">
                <a:latin typeface="Glacial Indifference" panose="020B0604020202020204" charset="0"/>
              </a:rPr>
              <a:t>akun</a:t>
            </a:r>
            <a:r>
              <a:rPr lang="en-ID" sz="2000" dirty="0">
                <a:latin typeface="Glacial Indifference" panose="020B0604020202020204" charset="0"/>
              </a:rPr>
              <a:t> FB </a:t>
            </a:r>
            <a:r>
              <a:rPr lang="en-ID" sz="2000" dirty="0" err="1">
                <a:latin typeface="Glacial Indifference" panose="020B0604020202020204" charset="0"/>
              </a:rPr>
              <a:t>kita</a:t>
            </a:r>
            <a:r>
              <a:rPr lang="en-ID" sz="2000" dirty="0">
                <a:latin typeface="Glacial Indifference" panose="020B0604020202020204" charset="0"/>
              </a:rPr>
              <a:t>.</a:t>
            </a:r>
          </a:p>
        </p:txBody>
      </p:sp>
      <p:sp>
        <p:nvSpPr>
          <p:cNvPr id="1048659" name="Freeform 10"/>
          <p:cNvSpPr/>
          <p:nvPr/>
        </p:nvSpPr>
        <p:spPr>
          <a:xfrm>
            <a:off x="9342335" y="4100439"/>
            <a:ext cx="5699324" cy="5369733"/>
          </a:xfrm>
          <a:custGeom>
            <a:avLst/>
            <a:gdLst/>
            <a:ahLst/>
            <a:cxnLst/>
            <a:rect l="l" t="t" r="r" b="b"/>
            <a:pathLst>
              <a:path w="4777529" h="4771073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60" name="Freeform 10"/>
          <p:cNvSpPr/>
          <p:nvPr/>
        </p:nvSpPr>
        <p:spPr>
          <a:xfrm>
            <a:off x="-2849665" y="-2685874"/>
            <a:ext cx="5699324" cy="5369733"/>
          </a:xfrm>
          <a:custGeom>
            <a:avLst/>
            <a:gdLst/>
            <a:ahLst/>
            <a:cxnLst/>
            <a:rect l="l" t="t" r="r" b="b"/>
            <a:pathLst>
              <a:path w="4777529" h="4771073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61" name="Freeform 12"/>
          <p:cNvSpPr/>
          <p:nvPr/>
        </p:nvSpPr>
        <p:spPr>
          <a:xfrm>
            <a:off x="8651723" y="5280971"/>
            <a:ext cx="1084179" cy="1084179"/>
          </a:xfrm>
          <a:custGeom>
            <a:avLst/>
            <a:gdLst/>
            <a:ahLst/>
            <a:cxnLst/>
            <a:rect l="l" t="t" r="r" b="b"/>
            <a:pathLst>
              <a:path w="1084179" h="1084179">
                <a:moveTo>
                  <a:pt x="0" y="0"/>
                </a:moveTo>
                <a:lnTo>
                  <a:pt x="1084179" y="0"/>
                </a:lnTo>
                <a:lnTo>
                  <a:pt x="1084179" y="1084179"/>
                </a:lnTo>
                <a:lnTo>
                  <a:pt x="0" y="1084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AB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Rectangle 3"/>
          <p:cNvSpPr/>
          <p:nvPr/>
        </p:nvSpPr>
        <p:spPr>
          <a:xfrm>
            <a:off x="1002792" y="914400"/>
            <a:ext cx="10186416" cy="5029200"/>
          </a:xfrm>
          <a:prstGeom prst="rect">
            <a:avLst/>
          </a:prstGeom>
          <a:solidFill>
            <a:srgbClr val="FD840B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8730" name="Freeform 12"/>
          <p:cNvSpPr/>
          <p:nvPr/>
        </p:nvSpPr>
        <p:spPr>
          <a:xfrm>
            <a:off x="8651723" y="5280971"/>
            <a:ext cx="1084179" cy="1084179"/>
          </a:xfrm>
          <a:custGeom>
            <a:avLst/>
            <a:gdLst/>
            <a:ahLst/>
            <a:cxnLst/>
            <a:rect l="l" t="t" r="r" b="b"/>
            <a:pathLst>
              <a:path w="1084179" h="1084179">
                <a:moveTo>
                  <a:pt x="0" y="0"/>
                </a:moveTo>
                <a:lnTo>
                  <a:pt x="1084179" y="0"/>
                </a:lnTo>
                <a:lnTo>
                  <a:pt x="1084179" y="1084179"/>
                </a:lnTo>
                <a:lnTo>
                  <a:pt x="0" y="1084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048731" name="Freeform 10"/>
          <p:cNvSpPr/>
          <p:nvPr/>
        </p:nvSpPr>
        <p:spPr>
          <a:xfrm>
            <a:off x="9342335" y="4100439"/>
            <a:ext cx="5699324" cy="5369733"/>
          </a:xfrm>
          <a:custGeom>
            <a:avLst/>
            <a:gdLst/>
            <a:ahLst/>
            <a:cxnLst/>
            <a:rect l="l" t="t" r="r" b="b"/>
            <a:pathLst>
              <a:path w="4777529" h="4771073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2" name="Freeform 10"/>
          <p:cNvSpPr/>
          <p:nvPr/>
        </p:nvSpPr>
        <p:spPr>
          <a:xfrm>
            <a:off x="-2849665" y="-2685874"/>
            <a:ext cx="5699324" cy="5369733"/>
          </a:xfrm>
          <a:custGeom>
            <a:avLst/>
            <a:gdLst/>
            <a:ahLst/>
            <a:cxnLst/>
            <a:rect l="l" t="t" r="r" b="b"/>
            <a:pathLst>
              <a:path w="4777529" h="4771073">
                <a:moveTo>
                  <a:pt x="0" y="0"/>
                </a:moveTo>
                <a:lnTo>
                  <a:pt x="4777529" y="0"/>
                </a:lnTo>
                <a:lnTo>
                  <a:pt x="4777529" y="4771073"/>
                </a:lnTo>
                <a:lnTo>
                  <a:pt x="0" y="4771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097162" name="Graphic 12" descr="Se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331" y="1032231"/>
            <a:ext cx="1853184" cy="1853184"/>
          </a:xfrm>
          <a:prstGeom prst="rect">
            <a:avLst/>
          </a:prstGeom>
        </p:spPr>
      </p:pic>
      <p:pic>
        <p:nvPicPr>
          <p:cNvPr id="2097163" name="Graphic 13" descr="Sen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841" y="954616"/>
            <a:ext cx="1282950" cy="1282950"/>
          </a:xfrm>
          <a:prstGeom prst="rect">
            <a:avLst/>
          </a:prstGeom>
        </p:spPr>
      </p:pic>
      <p:pic>
        <p:nvPicPr>
          <p:cNvPr id="2097164" name="Graphic 14" descr="Sen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0084" y="-108409"/>
            <a:ext cx="1282950" cy="1282950"/>
          </a:xfrm>
          <a:prstGeom prst="rect">
            <a:avLst/>
          </a:prstGeom>
        </p:spPr>
      </p:pic>
      <p:sp>
        <p:nvSpPr>
          <p:cNvPr id="1048733" name="TextBox 15"/>
          <p:cNvSpPr txBox="1"/>
          <p:nvPr/>
        </p:nvSpPr>
        <p:spPr>
          <a:xfrm>
            <a:off x="2217731" y="2767014"/>
            <a:ext cx="7756538" cy="128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rgbClr val="F7E8B9"/>
                </a:solidFill>
                <a:latin typeface="Glacial Indifference Bold" panose="020B0604020202020204" charset="0"/>
              </a:rPr>
              <a:t>Terima</a:t>
            </a:r>
            <a:r>
              <a:rPr lang="en-US" sz="8000" b="1" dirty="0">
                <a:solidFill>
                  <a:srgbClr val="F7E8B9"/>
                </a:solidFill>
                <a:latin typeface="Glacial Indifference Bold" panose="020B0604020202020204" charset="0"/>
              </a:rPr>
              <a:t> Kasih</a:t>
            </a:r>
            <a:endParaRPr lang="en-ID" sz="8000" b="1" dirty="0">
              <a:solidFill>
                <a:srgbClr val="F7E8B9"/>
              </a:solidFill>
              <a:latin typeface="Glacial Indifference 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Glacial Indifference</vt:lpstr>
      <vt:lpstr>Glacial Indifference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</dc:creator>
  <cp:lastModifiedBy>tendik07</cp:lastModifiedBy>
  <cp:revision>2</cp:revision>
  <dcterms:created xsi:type="dcterms:W3CDTF">2024-01-30T20:56:41Z</dcterms:created>
  <dcterms:modified xsi:type="dcterms:W3CDTF">2024-03-08T07:49:56Z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08d3989ceb5647cc840992398b7baad2</vt:lpwstr>
  </property>
</Properties>
</file>