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60" r:id="rId5"/>
    <p:sldId id="261" r:id="rId6"/>
    <p:sldId id="263" r:id="rId7"/>
    <p:sldId id="262" r:id="rId8"/>
    <p:sldId id="267" r:id="rId9"/>
    <p:sldId id="268" r:id="rId10"/>
    <p:sldId id="270" r:id="rId11"/>
    <p:sldId id="271" r:id="rId12"/>
    <p:sldId id="264" r:id="rId13"/>
    <p:sldId id="265" r:id="rId14"/>
    <p:sldId id="266" r:id="rId15"/>
    <p:sldId id="272" r:id="rId16"/>
    <p:sldId id="269" r:id="rId1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8AD"/>
    <a:srgbClr val="CC66FF"/>
    <a:srgbClr val="000000"/>
    <a:srgbClr val="BBFF37"/>
    <a:srgbClr val="686868"/>
    <a:srgbClr val="525252"/>
    <a:srgbClr val="DEFD27"/>
    <a:srgbClr val="3B3B3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>
      <p:cViewPr varScale="1">
        <p:scale>
          <a:sx n="29" d="100"/>
          <a:sy n="29" d="100"/>
        </p:scale>
        <p:origin x="210" y="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0" y="4223804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4913820"/>
            <a:ext cx="16417824" cy="2749960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07167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479204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761692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0" y="4340315"/>
            <a:ext cx="6624736" cy="473992"/>
          </a:xfrm>
          <a:prstGeom prst="rect">
            <a:avLst/>
          </a:prstGeom>
        </p:spPr>
      </p:pic>
      <p:sp>
        <p:nvSpPr>
          <p:cNvPr id="10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9431238" y="3747843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0602" y="5030331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927660"/>
            <a:ext cx="4968552" cy="35549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2927660"/>
            <a:ext cx="4968552" cy="355494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97620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6983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2927660"/>
            <a:ext cx="4968552" cy="355494"/>
          </a:xfrm>
          <a:prstGeom prst="rect">
            <a:avLst/>
          </a:prstGeom>
        </p:spPr>
      </p:pic>
      <p:sp>
        <p:nvSpPr>
          <p:cNvPr id="16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245557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6493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6600068"/>
            <a:ext cx="4968552" cy="355494"/>
          </a:xfrm>
          <a:prstGeom prst="rect">
            <a:avLst/>
          </a:prstGeom>
        </p:spPr>
      </p:pic>
      <p:sp>
        <p:nvSpPr>
          <p:cNvPr id="30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3429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365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6600068"/>
            <a:ext cx="4968552" cy="355494"/>
          </a:xfrm>
          <a:prstGeom prst="rect">
            <a:avLst/>
          </a:prstGeom>
        </p:spPr>
      </p:pic>
      <p:sp>
        <p:nvSpPr>
          <p:cNvPr id="3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6697620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706983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6600068"/>
            <a:ext cx="4968552" cy="355494"/>
          </a:xfrm>
          <a:prstGeom prst="rect">
            <a:avLst/>
          </a:prstGeom>
        </p:spPr>
      </p:pic>
      <p:sp>
        <p:nvSpPr>
          <p:cNvPr id="36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245557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6493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対角する 2 つの角を切り取った四角形 23"/>
          <p:cNvSpPr/>
          <p:nvPr userDrawn="1"/>
        </p:nvSpPr>
        <p:spPr>
          <a:xfrm rot="163596">
            <a:off x="1390039" y="219657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927028" y="233518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6392" y="305526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5" name="対角する 2 つの角を切り取った四角形 14"/>
          <p:cNvSpPr/>
          <p:nvPr userDrawn="1"/>
        </p:nvSpPr>
        <p:spPr>
          <a:xfrm rot="21054230">
            <a:off x="1087412" y="237973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205188" y="219309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163596">
            <a:off x="12344271" y="465871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11293" y="4797329"/>
            <a:ext cx="9650468" cy="80574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120657" y="5517409"/>
            <a:ext cx="9641554" cy="1381808"/>
          </a:xfrm>
        </p:spPr>
        <p:txBody>
          <a:bodyPr>
            <a:normAutofit/>
          </a:bodyPr>
          <a:lstStyle>
            <a:lvl1pPr algn="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対角する 2 つの角を切り取った四角形 28"/>
          <p:cNvSpPr/>
          <p:nvPr userDrawn="1"/>
        </p:nvSpPr>
        <p:spPr>
          <a:xfrm rot="21054230">
            <a:off x="12041644" y="484187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2159420" y="465523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163596">
            <a:off x="3118231" y="717899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52602" y="731760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61966" y="803768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対角する 2 つの角を切り取った四角形 34"/>
          <p:cNvSpPr/>
          <p:nvPr userDrawn="1"/>
        </p:nvSpPr>
        <p:spPr>
          <a:xfrm rot="21054230">
            <a:off x="2815604" y="736215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2933380" y="717551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5" grpId="0" animBg="1"/>
      <p:bldP spid="16" grpId="0" animBg="1"/>
      <p:bldP spid="25" grpId="0" animBg="1"/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8419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249524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329644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2" y="5218260"/>
            <a:ext cx="6624736" cy="473992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800" y="4625788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31164" y="5705908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22" y="7594524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25330" y="7002052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534694" y="8082172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1550603" y="3227586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232852" y="3061906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873868" y="3513362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0" y="4199648"/>
            <a:ext cx="1245207" cy="8467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41641" y="5201395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84" name="対角する 2 つの角を切り取った四角形 83"/>
          <p:cNvSpPr/>
          <p:nvPr userDrawn="1"/>
        </p:nvSpPr>
        <p:spPr>
          <a:xfrm rot="21226749">
            <a:off x="5063736" y="4617233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対角する 2 つの角を切り取った四角形 84"/>
          <p:cNvSpPr/>
          <p:nvPr userDrawn="1"/>
        </p:nvSpPr>
        <p:spPr>
          <a:xfrm rot="21054230">
            <a:off x="4745985" y="4451553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387001" y="4903009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87" name="直線コネクタ 86"/>
          <p:cNvCxnSpPr/>
          <p:nvPr userDrawn="1"/>
        </p:nvCxnSpPr>
        <p:spPr>
          <a:xfrm>
            <a:off x="3509674" y="4103557"/>
            <a:ext cx="1248666" cy="14857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354774" y="6591042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90" name="対角する 2 つの角を切り取った四角形 89"/>
          <p:cNvSpPr/>
          <p:nvPr userDrawn="1"/>
        </p:nvSpPr>
        <p:spPr>
          <a:xfrm rot="21226749">
            <a:off x="8479322" y="3647160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対角する 2 つの角を切り取った四角形 90"/>
          <p:cNvSpPr/>
          <p:nvPr userDrawn="1"/>
        </p:nvSpPr>
        <p:spPr>
          <a:xfrm rot="21054230">
            <a:off x="8161571" y="3481480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802587" y="3932936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3" name="直線コネクタ 92"/>
          <p:cNvCxnSpPr/>
          <p:nvPr userDrawn="1"/>
        </p:nvCxnSpPr>
        <p:spPr>
          <a:xfrm flipV="1">
            <a:off x="7022807" y="4619222"/>
            <a:ext cx="1151119" cy="8739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770360" y="5620969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99" name="対角する 2 つの角を切り取った四角形 98"/>
          <p:cNvSpPr/>
          <p:nvPr userDrawn="1"/>
        </p:nvSpPr>
        <p:spPr>
          <a:xfrm rot="21226749">
            <a:off x="12199759" y="5270395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対角する 2 つの角を切り取った四角形 99"/>
          <p:cNvSpPr/>
          <p:nvPr userDrawn="1"/>
        </p:nvSpPr>
        <p:spPr>
          <a:xfrm rot="21054230">
            <a:off x="11882008" y="5104715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523024" y="5556171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2" name="直線コネクタ 101"/>
          <p:cNvCxnSpPr/>
          <p:nvPr userDrawn="1"/>
        </p:nvCxnSpPr>
        <p:spPr>
          <a:xfrm>
            <a:off x="10438393" y="4523131"/>
            <a:ext cx="1455970" cy="17193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0797" y="7244204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05" name="対角する 2 つの角を切り取った四角形 104"/>
          <p:cNvSpPr/>
          <p:nvPr userDrawn="1"/>
        </p:nvSpPr>
        <p:spPr>
          <a:xfrm rot="21226749">
            <a:off x="15796606" y="4564581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対角する 2 つの角を切り取った四角形 105"/>
          <p:cNvSpPr/>
          <p:nvPr userDrawn="1"/>
        </p:nvSpPr>
        <p:spPr>
          <a:xfrm rot="21054230">
            <a:off x="15478855" y="4398901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5119871" y="4850357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8" name="直線コネクタ 107"/>
          <p:cNvCxnSpPr/>
          <p:nvPr userDrawn="1"/>
        </p:nvCxnSpPr>
        <p:spPr>
          <a:xfrm flipV="1">
            <a:off x="14158830" y="5536643"/>
            <a:ext cx="1332380" cy="6097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5087644" y="6538390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cxnSp>
        <p:nvCxnSpPr>
          <p:cNvPr id="111" name="直線コネクタ 110"/>
          <p:cNvCxnSpPr/>
          <p:nvPr userDrawn="1"/>
        </p:nvCxnSpPr>
        <p:spPr>
          <a:xfrm>
            <a:off x="17755677" y="5440552"/>
            <a:ext cx="530736" cy="6465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0" y="586358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6000" y="723856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776000" y="6248976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484000" y="7879804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5084000" y="7159724"/>
            <a:ext cx="2952328" cy="176400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/>
      <p:bldP spid="106" grpId="0" animBg="1"/>
      <p:bldP spid="10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21226749">
            <a:off x="2590413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054230">
            <a:off x="2290842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02445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15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56047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2406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226749">
            <a:off x="7929567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054230">
            <a:off x="7629996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1599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0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95201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1560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26749">
            <a:off x="13233956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21054230">
            <a:off x="12934385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2945988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99590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85949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ひし形 36"/>
          <p:cNvSpPr/>
          <p:nvPr userDrawn="1"/>
        </p:nvSpPr>
        <p:spPr>
          <a:xfrm>
            <a:off x="3526582" y="2119164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ひし形 35"/>
          <p:cNvSpPr/>
          <p:nvPr userDrawn="1"/>
        </p:nvSpPr>
        <p:spPr>
          <a:xfrm>
            <a:off x="3549215" y="65116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ひし形 34"/>
          <p:cNvSpPr/>
          <p:nvPr userDrawn="1"/>
        </p:nvSpPr>
        <p:spPr>
          <a:xfrm>
            <a:off x="568682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ひし形 32"/>
          <p:cNvSpPr/>
          <p:nvPr userDrawn="1"/>
        </p:nvSpPr>
        <p:spPr>
          <a:xfrm>
            <a:off x="136634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3526582" y="2364336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ひし形 29"/>
          <p:cNvSpPr/>
          <p:nvPr userDrawn="1"/>
        </p:nvSpPr>
        <p:spPr>
          <a:xfrm>
            <a:off x="1615055" y="4308552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ひし形 30"/>
          <p:cNvSpPr/>
          <p:nvPr userDrawn="1"/>
        </p:nvSpPr>
        <p:spPr>
          <a:xfrm>
            <a:off x="3546302" y="625276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ひし形 31"/>
          <p:cNvSpPr/>
          <p:nvPr userDrawn="1"/>
        </p:nvSpPr>
        <p:spPr>
          <a:xfrm>
            <a:off x="5431479" y="431540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右矢印 5"/>
          <p:cNvSpPr/>
          <p:nvPr userDrawn="1"/>
        </p:nvSpPr>
        <p:spPr>
          <a:xfrm rot="2700000">
            <a:off x="5576571" y="439311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矢印 37"/>
          <p:cNvSpPr/>
          <p:nvPr userDrawn="1"/>
        </p:nvSpPr>
        <p:spPr>
          <a:xfrm rot="8100000">
            <a:off x="5553936" y="6319080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矢印 38"/>
          <p:cNvSpPr/>
          <p:nvPr userDrawn="1"/>
        </p:nvSpPr>
        <p:spPr>
          <a:xfrm rot="13500000">
            <a:off x="3681728" y="629520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矢印 39"/>
          <p:cNvSpPr/>
          <p:nvPr userDrawn="1"/>
        </p:nvSpPr>
        <p:spPr>
          <a:xfrm rot="18900000">
            <a:off x="3681728" y="4374864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3742606" y="3055268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758830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3742606" y="7159724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1654374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8" name="図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4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3" grpId="0" animBg="1"/>
      <p:bldP spid="5" grpId="0"/>
      <p:bldP spid="2" grpId="0"/>
      <p:bldP spid="4" grpId="0" animBg="1"/>
      <p:bldP spid="30" grpId="0" animBg="1"/>
      <p:bldP spid="31" grpId="0" animBg="1"/>
      <p:bldP spid="32" grpId="0" animBg="1"/>
      <p:bldP spid="6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5821424" y="2469789"/>
            <a:ext cx="3322576" cy="3322576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直角三角形 26"/>
          <p:cNvSpPr>
            <a:spLocks/>
          </p:cNvSpPr>
          <p:nvPr userDrawn="1"/>
        </p:nvSpPr>
        <p:spPr>
          <a:xfrm rot="10800000">
            <a:off x="9132774" y="2468772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直角三角形 27"/>
          <p:cNvSpPr>
            <a:spLocks/>
          </p:cNvSpPr>
          <p:nvPr userDrawn="1"/>
        </p:nvSpPr>
        <p:spPr>
          <a:xfrm>
            <a:off x="5821424" y="5781140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直角三角形 28"/>
          <p:cNvSpPr>
            <a:spLocks/>
          </p:cNvSpPr>
          <p:nvPr userDrawn="1"/>
        </p:nvSpPr>
        <p:spPr>
          <a:xfrm rot="16200000">
            <a:off x="9132774" y="5781140"/>
            <a:ext cx="3322800" cy="3322800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0998" y="4927476"/>
            <a:ext cx="3744416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74854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6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1342865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974854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342865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 flipH="1">
            <a:off x="790278" y="3343300"/>
            <a:ext cx="5031146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48172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7536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 flipH="1">
            <a:off x="12456000" y="3343300"/>
            <a:ext cx="5279912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08804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8168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61" name="直線コネクタ 60"/>
          <p:cNvCxnSpPr/>
          <p:nvPr userDrawn="1"/>
        </p:nvCxnSpPr>
        <p:spPr>
          <a:xfrm flipH="1">
            <a:off x="783095" y="6655668"/>
            <a:ext cx="503114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40989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3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64" name="直線コネクタ 63"/>
          <p:cNvCxnSpPr/>
          <p:nvPr userDrawn="1"/>
        </p:nvCxnSpPr>
        <p:spPr>
          <a:xfrm flipH="1">
            <a:off x="12455574" y="6655668"/>
            <a:ext cx="5279912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プレースホルダー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485476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94840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5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27" grpId="0" animBg="1"/>
      <p:bldP spid="28" grpId="0" animBg="1"/>
      <p:bldP spid="29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7" y="2911252"/>
            <a:ext cx="10729190" cy="6035170"/>
          </a:xfrm>
          <a:prstGeom prst="rect">
            <a:avLst/>
          </a:prstGeom>
        </p:spPr>
      </p:pic>
      <p:sp>
        <p:nvSpPr>
          <p:cNvPr id="11" name="直角三角形 10"/>
          <p:cNvSpPr/>
          <p:nvPr userDrawn="1"/>
        </p:nvSpPr>
        <p:spPr>
          <a:xfrm rot="10800000">
            <a:off x="1597398" y="4408388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294334" y="3415308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4" name="直角三角形 33"/>
          <p:cNvSpPr/>
          <p:nvPr userDrawn="1"/>
        </p:nvSpPr>
        <p:spPr>
          <a:xfrm rot="10800000">
            <a:off x="2950518" y="651165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647454" y="551857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6" name="直角三角形 45"/>
          <p:cNvSpPr/>
          <p:nvPr userDrawn="1"/>
        </p:nvSpPr>
        <p:spPr>
          <a:xfrm rot="10800000">
            <a:off x="5470798" y="4083304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67734" y="309022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直角三角形 50"/>
          <p:cNvSpPr/>
          <p:nvPr userDrawn="1"/>
        </p:nvSpPr>
        <p:spPr>
          <a:xfrm rot="10800000">
            <a:off x="5665850" y="5988184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5362786" y="499510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3" name="直角三角形 52"/>
          <p:cNvSpPr/>
          <p:nvPr userDrawn="1"/>
        </p:nvSpPr>
        <p:spPr>
          <a:xfrm rot="10800000">
            <a:off x="8138766" y="4451909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835702" y="3458829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5" name="直角三角形 54"/>
          <p:cNvSpPr/>
          <p:nvPr userDrawn="1"/>
        </p:nvSpPr>
        <p:spPr>
          <a:xfrm rot="10800000">
            <a:off x="9471894" y="703036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68830" y="603728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98" y="4207396"/>
            <a:ext cx="6624736" cy="473992"/>
          </a:xfrm>
          <a:prstGeom prst="rect">
            <a:avLst/>
          </a:prstGeom>
        </p:spPr>
      </p:pic>
      <p:sp>
        <p:nvSpPr>
          <p:cNvPr id="5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014620" y="4798894"/>
            <a:ext cx="6697538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014620" y="3703340"/>
            <a:ext cx="6640294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" y="7655945"/>
            <a:ext cx="11019680" cy="13681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8167210"/>
            <a:ext cx="12313369" cy="856887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0358" y="8743900"/>
            <a:ext cx="15620598" cy="86409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4400" i="0" baseline="0">
                <a:solidFill>
                  <a:srgbClr val="525252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0358" y="7735788"/>
            <a:ext cx="15625736" cy="1008112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96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ひし形 27"/>
          <p:cNvSpPr/>
          <p:nvPr userDrawn="1"/>
        </p:nvSpPr>
        <p:spPr>
          <a:xfrm>
            <a:off x="244762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2555640" y="4459424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/>
          <p:cNvCxnSpPr>
            <a:stCxn id="4" idx="3"/>
          </p:cNvCxnSpPr>
          <p:nvPr userDrawn="1"/>
        </p:nvCxnSpPr>
        <p:spPr>
          <a:xfrm>
            <a:off x="3131704" y="4747456"/>
            <a:ext cx="3635238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36750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388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9024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8" name="ひし形 47"/>
          <p:cNvSpPr/>
          <p:nvPr userDrawn="1"/>
        </p:nvSpPr>
        <p:spPr>
          <a:xfrm>
            <a:off x="6668144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ひし形 48"/>
          <p:cNvSpPr/>
          <p:nvPr userDrawn="1"/>
        </p:nvSpPr>
        <p:spPr>
          <a:xfrm>
            <a:off x="6776156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/>
          <p:cNvCxnSpPr>
            <a:stCxn id="49" idx="3"/>
            <a:endCxn id="55" idx="1"/>
          </p:cNvCxnSpPr>
          <p:nvPr userDrawn="1"/>
        </p:nvCxnSpPr>
        <p:spPr>
          <a:xfrm>
            <a:off x="7352220" y="4748432"/>
            <a:ext cx="3600400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24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24399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0758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4" name="ひし形 53"/>
          <p:cNvSpPr/>
          <p:nvPr userDrawn="1"/>
        </p:nvSpPr>
        <p:spPr>
          <a:xfrm>
            <a:off x="1084460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ひし形 54"/>
          <p:cNvSpPr/>
          <p:nvPr userDrawn="1"/>
        </p:nvSpPr>
        <p:spPr>
          <a:xfrm>
            <a:off x="1095262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コネクタ 55"/>
          <p:cNvCxnSpPr>
            <a:stCxn id="55" idx="3"/>
            <a:endCxn id="61" idx="1"/>
          </p:cNvCxnSpPr>
          <p:nvPr userDrawn="1"/>
        </p:nvCxnSpPr>
        <p:spPr>
          <a:xfrm>
            <a:off x="11528684" y="4748432"/>
            <a:ext cx="362835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76448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8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30086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8722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0" name="ひし形 59"/>
          <p:cNvSpPr/>
          <p:nvPr userDrawn="1"/>
        </p:nvSpPr>
        <p:spPr>
          <a:xfrm>
            <a:off x="15049028" y="4337299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ひし形 60"/>
          <p:cNvSpPr/>
          <p:nvPr userDrawn="1"/>
        </p:nvSpPr>
        <p:spPr>
          <a:xfrm>
            <a:off x="1515704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3968908" y="3221175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05283" y="5345411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1642" y="6007596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5" grpId="0"/>
      <p:bldP spid="2" grpId="0"/>
      <p:bldP spid="4" grpId="1" animBg="1"/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37510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25890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20166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21711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3815266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3699068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3641826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3657278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5337929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5221731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5164489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5179941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685009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673389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667665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669210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3" name="対角する 2 つの角を切り取った四角形 62"/>
          <p:cNvSpPr/>
          <p:nvPr userDrawn="1"/>
        </p:nvSpPr>
        <p:spPr>
          <a:xfrm rot="21226749">
            <a:off x="7887845" y="8351770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対角する 2 つの角を切り取った四角形 63"/>
          <p:cNvSpPr/>
          <p:nvPr userDrawn="1"/>
        </p:nvSpPr>
        <p:spPr>
          <a:xfrm rot="21054230">
            <a:off x="7698775" y="8235572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642397" y="8178330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866533" y="8193782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59113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47493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41769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43314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437034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425414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419690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421235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6253044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6136846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6079604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6095056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8125252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8009054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7951812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7967264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片側の 2 つの角を切り取った四角形 6"/>
          <p:cNvSpPr/>
          <p:nvPr userDrawn="1"/>
        </p:nvSpPr>
        <p:spPr>
          <a:xfrm rot="10800000">
            <a:off x="4493208" y="3801917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片側の 2 つの角を切り取った四角形 18"/>
          <p:cNvSpPr/>
          <p:nvPr userDrawn="1"/>
        </p:nvSpPr>
        <p:spPr>
          <a:xfrm>
            <a:off x="6335934" y="5673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片側の 2 つの角を切り取った四角形 19"/>
          <p:cNvSpPr/>
          <p:nvPr userDrawn="1"/>
        </p:nvSpPr>
        <p:spPr>
          <a:xfrm>
            <a:off x="2621207" y="5673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片側の 2 つの角を切り取った四角形 26"/>
          <p:cNvSpPr/>
          <p:nvPr userDrawn="1"/>
        </p:nvSpPr>
        <p:spPr>
          <a:xfrm>
            <a:off x="10080000" y="5673919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片側の 2 つの角を切り取った四角形 27"/>
          <p:cNvSpPr/>
          <p:nvPr userDrawn="1"/>
        </p:nvSpPr>
        <p:spPr>
          <a:xfrm rot="10800000">
            <a:off x="11952000" y="3801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片側の 2 つの角を切り取った四角形 28"/>
          <p:cNvSpPr/>
          <p:nvPr userDrawn="1"/>
        </p:nvSpPr>
        <p:spPr>
          <a:xfrm rot="10800000">
            <a:off x="8208000" y="3801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片側の 2 つの角を切り取った四角形 29"/>
          <p:cNvSpPr/>
          <p:nvPr userDrawn="1"/>
        </p:nvSpPr>
        <p:spPr>
          <a:xfrm>
            <a:off x="13824000" y="5673919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208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88706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34894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02392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084502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952000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3824000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7519764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5189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597851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41917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085917" y="752255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25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213917" y="2404844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with Cap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0707" y="7965792"/>
            <a:ext cx="6414563" cy="634092"/>
          </a:xfrm>
          <a:gradFill>
            <a:gsLst>
              <a:gs pos="0">
                <a:schemeClr val="accent1">
                  <a:alpha val="0"/>
                </a:schemeClr>
              </a:gs>
              <a:gs pos="32000">
                <a:schemeClr val="accent1">
                  <a:alpha val="18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uiExpand="1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00" y="2652739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17" y="2356790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14" y="5559351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7668" y="3922119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053" y="3647763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8710" y="6638229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6335" y="3012780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8252" y="2716831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3206" y="5919392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5782" y="4498183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8167" y="4223827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3357" y="7214293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40" y="6439644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599" y="7053458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466" y="742411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825" y="803793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6887" y="6848055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3246" y="7461869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7132" y="8017088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3491" y="8630902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480621" y="2678113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566315" y="2400071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8" name="対角する 2 つの角を切り取った四角形 37"/>
          <p:cNvSpPr/>
          <p:nvPr userDrawn="1"/>
        </p:nvSpPr>
        <p:spPr>
          <a:xfrm rot="21054230">
            <a:off x="6919699" y="2663506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7005393" y="2385464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40" name="対角する 2 つの角を切り取った四角形 39"/>
          <p:cNvSpPr/>
          <p:nvPr userDrawn="1"/>
        </p:nvSpPr>
        <p:spPr>
          <a:xfrm rot="21054230">
            <a:off x="12392307" y="264792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12478001" y="236987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0" name="対角する 2 つの角を切り取った四角形 49"/>
          <p:cNvSpPr/>
          <p:nvPr userDrawn="1"/>
        </p:nvSpPr>
        <p:spPr>
          <a:xfrm rot="21054230">
            <a:off x="1473808" y="6883607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559502" y="6605565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6912886" y="686900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6998580" y="659095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4" name="対角する 2 つの角を切り取った四角形 53"/>
          <p:cNvSpPr/>
          <p:nvPr userDrawn="1"/>
        </p:nvSpPr>
        <p:spPr>
          <a:xfrm rot="21054230">
            <a:off x="12385494" y="6853414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 rot="21432298">
            <a:off x="12471188" y="6575372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66163" y="5215508"/>
            <a:ext cx="15381899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1911" y="622362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683743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35" hasCustomPrompt="1"/>
          </p:nvPr>
        </p:nvSpPr>
        <p:spPr>
          <a:xfrm>
            <a:off x="718270" y="355932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5052391" y="705174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5038750" y="766556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グラフ プレースホルダー 5"/>
          <p:cNvSpPr>
            <a:spLocks noGrp="1"/>
          </p:cNvSpPr>
          <p:nvPr>
            <p:ph type="chart" sz="quarter" idx="38" hasCustomPrompt="1"/>
          </p:nvPr>
        </p:nvSpPr>
        <p:spPr>
          <a:xfrm>
            <a:off x="5038750" y="3235325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39" hasCustomPrompt="1"/>
          </p:nvPr>
        </p:nvSpPr>
        <p:spPr>
          <a:xfrm>
            <a:off x="5038750" y="4387453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9" name="テキスト プレースホルダー 22"/>
          <p:cNvSpPr>
            <a:spLocks noGrp="1"/>
          </p:cNvSpPr>
          <p:nvPr>
            <p:ph type="body" sz="quarter" idx="40" hasCustomPrompt="1"/>
          </p:nvPr>
        </p:nvSpPr>
        <p:spPr>
          <a:xfrm>
            <a:off x="9372871" y="6511652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9230" y="7125466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9" name="グラフ プレースホルダー 5"/>
          <p:cNvSpPr>
            <a:spLocks noGrp="1"/>
          </p:cNvSpPr>
          <p:nvPr>
            <p:ph type="chart" sz="quarter" idx="42" hasCustomPrompt="1"/>
          </p:nvPr>
        </p:nvSpPr>
        <p:spPr>
          <a:xfrm>
            <a:off x="9359230" y="2695228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43" hasCustomPrompt="1"/>
          </p:nvPr>
        </p:nvSpPr>
        <p:spPr>
          <a:xfrm>
            <a:off x="9359230" y="3847356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44" hasCustomPrompt="1"/>
          </p:nvPr>
        </p:nvSpPr>
        <p:spPr>
          <a:xfrm>
            <a:off x="13731073" y="766378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3717432" y="827759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グラフ プレースホルダー 5"/>
          <p:cNvSpPr>
            <a:spLocks noGrp="1"/>
          </p:cNvSpPr>
          <p:nvPr>
            <p:ph type="chart" sz="quarter" idx="46" hasCustomPrompt="1"/>
          </p:nvPr>
        </p:nvSpPr>
        <p:spPr>
          <a:xfrm>
            <a:off x="13717432" y="384735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47" hasCustomPrompt="1"/>
          </p:nvPr>
        </p:nvSpPr>
        <p:spPr>
          <a:xfrm>
            <a:off x="13717432" y="499948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880430" y="539048"/>
            <a:ext cx="16365152" cy="7226233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31132" y="8311852"/>
            <a:ext cx="15625736" cy="864096"/>
          </a:xfr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defRPr sz="5400" baseline="0"/>
            </a:lvl1pPr>
          </a:lstStyle>
          <a:p>
            <a:r>
              <a:rPr lang="en-US" altLang="ja-JP" dirty="0" smtClean="0"/>
              <a:t>SECTION TITLE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426332">
            <a:off x="601526" y="871875"/>
            <a:ext cx="16376799" cy="7197867"/>
          </a:xfrm>
          <a:prstGeom prst="snip2Diag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720000">
            <a:off x="1308411" y="986406"/>
            <a:ext cx="16376799" cy="7197867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33701" y="9031932"/>
            <a:ext cx="15620598" cy="936104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199284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3790782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2695228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1" y="6583660"/>
            <a:ext cx="6624736" cy="47399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287173" y="7175158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9287173" y="6079604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16705856" cy="432048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1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220686" y="2117560"/>
            <a:ext cx="16489832" cy="432048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-120000">
            <a:off x="718270" y="2263180"/>
            <a:ext cx="16489832" cy="432048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>
            <a:off x="935038" y="2047875"/>
            <a:ext cx="16489362" cy="4248150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477929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21233286">
            <a:off x="992302" y="2517566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120000">
            <a:off x="10269800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40000">
            <a:off x="9784173" y="2524061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198232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1" name="図プレースホルダー 6"/>
          <p:cNvSpPr>
            <a:spLocks noGrp="1"/>
          </p:cNvSpPr>
          <p:nvPr>
            <p:ph type="pic" sz="quarter" idx="18" hasCustomPrompt="1"/>
          </p:nvPr>
        </p:nvSpPr>
        <p:spPr>
          <a:xfrm rot="21420000">
            <a:off x="9990103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8" y="7303740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64282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79122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29" y="7303740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9656153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70993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" presetClass="entr" presetSubtype="1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8" grpId="0" animBg="1"/>
      <p:bldP spid="24" grpId="0" animBg="1"/>
      <p:bldP spid="7" grpId="0" animBg="1"/>
      <p:bldP spid="21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表プレースホルダー 9"/>
          <p:cNvSpPr>
            <a:spLocks noGrp="1"/>
          </p:cNvSpPr>
          <p:nvPr>
            <p:ph type="tbl" sz="quarter" idx="13" hasCustomPrompt="1"/>
          </p:nvPr>
        </p:nvSpPr>
        <p:spPr>
          <a:xfrm>
            <a:off x="1509713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7704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4064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表プレースホルダー 9"/>
          <p:cNvSpPr>
            <a:spLocks noGrp="1"/>
          </p:cNvSpPr>
          <p:nvPr>
            <p:ph type="tbl" sz="quarter" idx="18" hasCustomPrompt="1"/>
          </p:nvPr>
        </p:nvSpPr>
        <p:spPr>
          <a:xfrm>
            <a:off x="6875462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6783453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769813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表プレースホルダー 9"/>
          <p:cNvSpPr>
            <a:spLocks noGrp="1"/>
          </p:cNvSpPr>
          <p:nvPr>
            <p:ph type="tbl" sz="quarter" idx="21" hasCustomPrompt="1"/>
          </p:nvPr>
        </p:nvSpPr>
        <p:spPr>
          <a:xfrm>
            <a:off x="12287275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2195266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81626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-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対角する 2 つの角を切り取った四角形 8"/>
          <p:cNvSpPr/>
          <p:nvPr userDrawn="1"/>
        </p:nvSpPr>
        <p:spPr>
          <a:xfrm rot="120000">
            <a:off x="1731029" y="779087"/>
            <a:ext cx="7096318" cy="8643361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対角する 2 つの角を切り取った四角形 9"/>
          <p:cNvSpPr/>
          <p:nvPr userDrawn="1"/>
        </p:nvSpPr>
        <p:spPr>
          <a:xfrm rot="21233286">
            <a:off x="798193" y="1050071"/>
            <a:ext cx="7096318" cy="864336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245653" y="824274"/>
            <a:ext cx="7096115" cy="8498662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0" y="1615108"/>
            <a:ext cx="8136110" cy="7488832"/>
          </a:xfrm>
        </p:spPr>
        <p:txBody>
          <a:bodyPr anchor="ctr">
            <a:noAutofit/>
          </a:bodyPr>
          <a:lstStyle>
            <a:lvl1pPr algn="l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 smtClean="0"/>
              <a:t>TEXT</a:t>
            </a:r>
            <a:br>
              <a:rPr lang="en-US" altLang="ja-JP" dirty="0" smtClean="0"/>
            </a:br>
            <a:r>
              <a:rPr lang="en-US" altLang="ja-JP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3" decel="78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-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切り取った四角形 6"/>
          <p:cNvSpPr/>
          <p:nvPr userDrawn="1"/>
        </p:nvSpPr>
        <p:spPr>
          <a:xfrm rot="21041973">
            <a:off x="8555980" y="3880869"/>
            <a:ext cx="648072" cy="64807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74254" y="4279404"/>
            <a:ext cx="8136110" cy="2232248"/>
          </a:xfrm>
        </p:spPr>
        <p:txBody>
          <a:bodyPr anchor="ctr">
            <a:noAutofit/>
          </a:bodyPr>
          <a:lstStyle>
            <a:lvl1pPr algn="r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 smtClean="0"/>
              <a:t>WORD HERE</a:t>
            </a:r>
            <a:endParaRPr lang="en-US" dirty="0"/>
          </a:p>
        </p:txBody>
      </p:sp>
      <p:sp>
        <p:nvSpPr>
          <p:cNvPr id="2" name="対角する 2 つの角を切り取った四角形 1"/>
          <p:cNvSpPr/>
          <p:nvPr userDrawn="1"/>
        </p:nvSpPr>
        <p:spPr>
          <a:xfrm rot="20332808">
            <a:off x="8449168" y="3798331"/>
            <a:ext cx="648072" cy="64807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80016" y="4351412"/>
            <a:ext cx="8250940" cy="1512168"/>
          </a:xfrm>
        </p:spPr>
        <p:txBody>
          <a:bodyPr anchor="ctr">
            <a:noAutofit/>
          </a:bodyPr>
          <a:lstStyle>
            <a:lvl1pPr marL="0" indent="0" algn="l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7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10"/>
                            </p:stCondLst>
                            <p:childTnLst>
                              <p:par>
                                <p:cTn id="10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" presetClass="entr" presetSubtype="2" decel="6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" grpId="0" animBg="1"/>
      <p:bldP spid="8" grpId="0" build="p">
        <p:tmplLst>
          <p:tmpl lvl="1">
            <p:tnLst>
              <p:par>
                <p:cTn presetID="2" presetClass="entr" presetSubtype="2" decel="64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n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 Title Here</a:t>
            </a:r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59156" y="8527876"/>
            <a:ext cx="13136778" cy="138180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 rot="21420572">
            <a:off x="933848" y="7951862"/>
            <a:ext cx="9144570" cy="1440209"/>
          </a:xfrm>
          <a:prstGeom prst="snip2DiagRect">
            <a:avLst/>
          </a:prstGeom>
          <a:solidFill>
            <a:schemeClr val="accent2">
              <a:alpha val="40000"/>
            </a:schemeClr>
          </a:solidFill>
        </p:spPr>
        <p:txBody>
          <a:bodyPr anchor="ctr">
            <a:noAutofit/>
          </a:bodyPr>
          <a:lstStyle>
            <a:lvl1pPr>
              <a:defRPr sz="8000" baseline="0">
                <a:latin typeface="+mj-lt"/>
              </a:defRPr>
            </a:lvl1pPr>
          </a:lstStyle>
          <a:p>
            <a:pPr lvl="0"/>
            <a:r>
              <a:rPr lang="en-US" altLang="ja-JP" dirty="0" smtClean="0"/>
              <a:t> </a:t>
            </a:r>
            <a:endParaRPr lang="ja-JP" altLang="en-US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262" y="7807796"/>
            <a:ext cx="9144570" cy="1440209"/>
          </a:xfrm>
          <a:prstGeom prst="snip2Diag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l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0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 - Huge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571" y="5791572"/>
            <a:ext cx="18286983" cy="2736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 </a:t>
            </a:r>
            <a:endParaRPr lang="ja-JP" altLang="en-US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2246" y="6151612"/>
            <a:ext cx="17209912" cy="1872208"/>
          </a:xfrm>
        </p:spPr>
        <p:txBody>
          <a:bodyPr anchor="b">
            <a:noAutofit/>
          </a:bodyPr>
          <a:lstStyle>
            <a:lvl1pPr algn="ctr">
              <a:lnSpc>
                <a:spcPts val="12000"/>
              </a:lnSpc>
              <a:defRPr sz="150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2246" y="7735788"/>
            <a:ext cx="17209912" cy="648072"/>
          </a:xfrm>
        </p:spPr>
        <p:txBody>
          <a:bodyPr anchor="ctr">
            <a:noAutofit/>
          </a:bodyPr>
          <a:lstStyle>
            <a:lvl1pPr marL="0" indent="0" algn="ctr">
              <a:lnSpc>
                <a:spcPts val="3000"/>
              </a:lnSpc>
              <a:buNone/>
              <a:defRPr sz="4000" i="0" baseline="0">
                <a:solidFill>
                  <a:schemeClr val="bg1"/>
                </a:solidFill>
                <a:effectLst/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decel="78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64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1" r:id="rId3"/>
    <p:sldLayoutId id="2147483694" r:id="rId4"/>
    <p:sldLayoutId id="2147483712" r:id="rId5"/>
    <p:sldLayoutId id="2147483720" r:id="rId6"/>
    <p:sldLayoutId id="2147483698" r:id="rId7"/>
    <p:sldLayoutId id="2147483701" r:id="rId8"/>
    <p:sldLayoutId id="214748371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934295" y="9607996"/>
            <a:ext cx="16417823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Aleo-LightItalic" pitchFamily="34" charset="0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The Power of PowerPoint - thepopp.com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対角する 2 つの角を切り取った四角形 11"/>
          <p:cNvSpPr/>
          <p:nvPr userDrawn="1"/>
        </p:nvSpPr>
        <p:spPr>
          <a:xfrm rot="21054230">
            <a:off x="17745188" y="9711705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226749">
            <a:off x="-791938" y="974655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054230">
            <a:off x="-976892" y="-872143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対角する 2 つの角を切り取った四角形 15"/>
          <p:cNvSpPr/>
          <p:nvPr userDrawn="1"/>
        </p:nvSpPr>
        <p:spPr>
          <a:xfrm rot="21226749">
            <a:off x="17714118" y="-92663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5" r:id="rId2"/>
    <p:sldLayoutId id="2147483714" r:id="rId3"/>
    <p:sldLayoutId id="2147483716" r:id="rId4"/>
    <p:sldLayoutId id="2147483707" r:id="rId5"/>
    <p:sldLayoutId id="2147483685" r:id="rId6"/>
    <p:sldLayoutId id="2147483696" r:id="rId7"/>
    <p:sldLayoutId id="2147483699" r:id="rId8"/>
    <p:sldLayoutId id="2147483722" r:id="rId9"/>
    <p:sldLayoutId id="2147483710" r:id="rId10"/>
    <p:sldLayoutId id="2147483702" r:id="rId11"/>
    <p:sldLayoutId id="2147483700" r:id="rId12"/>
    <p:sldLayoutId id="2147483704" r:id="rId13"/>
    <p:sldLayoutId id="2147483686" r:id="rId14"/>
    <p:sldLayoutId id="2147483687" r:id="rId15"/>
    <p:sldLayoutId id="2147483689" r:id="rId16"/>
    <p:sldLayoutId id="2147483690" r:id="rId17"/>
    <p:sldLayoutId id="2147483713" r:id="rId18"/>
    <p:sldLayoutId id="2147483705" r:id="rId19"/>
    <p:sldLayoutId id="2147483708" r:id="rId20"/>
    <p:sldLayoutId id="2147483709" r:id="rId21"/>
    <p:sldLayoutId id="2147483711" r:id="rId22"/>
    <p:sldLayoutId id="2147483693" r:id="rId23"/>
    <p:sldLayoutId id="2147483697" r:id="rId24"/>
    <p:sldLayoutId id="2147483715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  <p:bldP spid="16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a.edu/diamond-quality-factor" TargetMode="External"/><Relationship Id="rId2" Type="http://schemas.openxmlformats.org/officeDocument/2006/relationships/hyperlink" Target="https://www.kaggle.com/shivam2503/diamond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lumeradiamonds.com/diamond-education/diamond-c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55656" y="2983260"/>
            <a:ext cx="12380238" cy="2625902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accent1"/>
                </a:solidFill>
              </a:rPr>
              <a:t>Final </a:t>
            </a:r>
            <a:r>
              <a:rPr lang="en-US" dirty="0" smtClean="0"/>
              <a:t>P</a:t>
            </a:r>
            <a:r>
              <a:rPr lang="id-ID" dirty="0" smtClean="0"/>
              <a:t>roject</a:t>
            </a:r>
            <a:r>
              <a:rPr lang="en-US" dirty="0" smtClean="0"/>
              <a:t> </a:t>
            </a:r>
            <a:r>
              <a:rPr lang="id-ID" dirty="0" smtClean="0"/>
              <a:t>Presentation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Aditya Barulhadi M</a:t>
            </a:r>
            <a:r>
              <a:rPr lang="en-US" sz="4000" dirty="0" smtClean="0"/>
              <a:t>– </a:t>
            </a:r>
            <a:r>
              <a:rPr lang="id-ID" sz="4000" dirty="0" smtClean="0"/>
              <a:t>JC Data Science Batch 2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5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of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86" y="2623220"/>
            <a:ext cx="1019493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246" y="1759124"/>
            <a:ext cx="16417824" cy="669674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Linear Regression</a:t>
            </a:r>
            <a:endParaRPr lang="id-ID" sz="36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Lasso Regression</a:t>
            </a:r>
            <a:endParaRPr lang="id-ID" sz="36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Decision Tree </a:t>
            </a:r>
            <a:r>
              <a:rPr lang="en-US" sz="3600" dirty="0" err="1" smtClean="0"/>
              <a:t>Regressor</a:t>
            </a:r>
            <a:endParaRPr lang="id-ID" sz="36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Random Forest </a:t>
            </a:r>
            <a:r>
              <a:rPr lang="en-US" sz="3600" dirty="0" err="1" smtClean="0"/>
              <a:t>Regressor</a:t>
            </a:r>
            <a:endParaRPr lang="id-ID" sz="36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KNN </a:t>
            </a:r>
            <a:r>
              <a:rPr lang="en-US" sz="3600" dirty="0" err="1" smtClean="0"/>
              <a:t>Regressor</a:t>
            </a:r>
            <a:endParaRPr lang="id-ID" sz="3600" dirty="0" smtClean="0"/>
          </a:p>
          <a:p>
            <a:pPr algn="just"/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22" y="462980"/>
            <a:ext cx="18286413" cy="987125"/>
          </a:xfrm>
        </p:spPr>
        <p:txBody>
          <a:bodyPr/>
          <a:lstStyle/>
          <a:p>
            <a:pPr algn="l"/>
            <a:r>
              <a:rPr lang="en-US" sz="6000" dirty="0" smtClean="0"/>
              <a:t>Model</a:t>
            </a:r>
            <a:r>
              <a:rPr lang="id-ID" sz="6000" dirty="0" smtClean="0"/>
              <a:t> 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33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78310" y="1759124"/>
            <a:ext cx="16417824" cy="115212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Best Model for Predicting Diamonds Price Using Random Forest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98" y="2551212"/>
            <a:ext cx="1274541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96058" y="5359524"/>
            <a:ext cx="4023084" cy="72008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Random Forest Test :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96058" y="2415580"/>
            <a:ext cx="4023084" cy="72008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Random Forest Train 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34" y="3135660"/>
            <a:ext cx="6578880" cy="2007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02" y="2127548"/>
            <a:ext cx="6482361" cy="323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34" y="6021184"/>
            <a:ext cx="6732738" cy="2282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301" y="5694288"/>
            <a:ext cx="6624737" cy="3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246" y="1759124"/>
            <a:ext cx="16417824" cy="6696744"/>
          </a:xfrm>
        </p:spPr>
        <p:txBody>
          <a:bodyPr>
            <a:normAutofit/>
          </a:bodyPr>
          <a:lstStyle/>
          <a:p>
            <a:pPr algn="just"/>
            <a:r>
              <a:rPr lang="id-ID" sz="4800" dirty="0"/>
              <a:t>Model </a:t>
            </a:r>
            <a:r>
              <a:rPr lang="en-US" sz="4800" dirty="0" smtClean="0"/>
              <a:t>Random Forest </a:t>
            </a:r>
            <a:r>
              <a:rPr lang="en-US" sz="4800" smtClean="0"/>
              <a:t>Regressor</a:t>
            </a:r>
            <a:r>
              <a:rPr lang="id-ID" sz="4800" smtClean="0"/>
              <a:t> </a:t>
            </a:r>
            <a:r>
              <a:rPr lang="id-ID" sz="4800" dirty="0"/>
              <a:t>bisa dipakai tetapi ada sekitar 190 data yg angka errornya berselisih 2500 keatas. Dan error berada di kisaran karat 1 sampai dengan 3 dengan range harga diatas 4000</a:t>
            </a:r>
            <a:endParaRPr lang="id-ID" sz="4800" dirty="0" smtClean="0"/>
          </a:p>
          <a:p>
            <a:pPr marL="514350" indent="-514350" algn="just">
              <a:buFont typeface="+mj-lt"/>
              <a:buAutoNum type="arabicPeriod"/>
            </a:pP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22" y="462980"/>
            <a:ext cx="18286413" cy="987125"/>
          </a:xfrm>
        </p:spPr>
        <p:txBody>
          <a:bodyPr/>
          <a:lstStyle/>
          <a:p>
            <a:pPr algn="l"/>
            <a:r>
              <a:rPr lang="en-US" sz="6000" dirty="0" smtClean="0"/>
              <a:t>Conclusion</a:t>
            </a:r>
            <a:r>
              <a:rPr lang="id-ID" sz="6000" dirty="0" smtClean="0"/>
              <a:t> </a:t>
            </a:r>
            <a:r>
              <a:rPr lang="id-ID" sz="6000" dirty="0" smtClean="0"/>
              <a:t>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92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246" y="1759124"/>
            <a:ext cx="16417824" cy="6696744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id-ID" sz="2800" dirty="0">
                <a:hlinkClick r:id="rId2"/>
              </a:rPr>
              <a:t>https://</a:t>
            </a:r>
            <a:r>
              <a:rPr lang="id-ID" sz="2800" dirty="0" smtClean="0">
                <a:hlinkClick r:id="rId2"/>
              </a:rPr>
              <a:t>www.kaggle.com/shivam2503/diamonds</a:t>
            </a:r>
            <a:endParaRPr lang="en-US" sz="2800" dirty="0" smtClean="0"/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www.gia.edu/diamond-quality-factor</a:t>
            </a:r>
            <a:endParaRPr lang="en-US" sz="2800" dirty="0" smtClean="0"/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id-ID" sz="2800" dirty="0" smtClean="0">
                <a:hlinkClick r:id="rId4"/>
              </a:rPr>
              <a:t>https</a:t>
            </a:r>
            <a:r>
              <a:rPr lang="id-ID" sz="2800" dirty="0">
                <a:hlinkClick r:id="rId4"/>
              </a:rPr>
              <a:t>://</a:t>
            </a:r>
            <a:r>
              <a:rPr lang="id-ID" sz="2800" dirty="0" smtClean="0">
                <a:hlinkClick r:id="rId4"/>
              </a:rPr>
              <a:t>www.lumeradiamonds.com/diamond-education/diamond-cut</a:t>
            </a:r>
            <a:endParaRPr lang="en-US" sz="2800" dirty="0" smtClean="0"/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22" y="462980"/>
            <a:ext cx="18286413" cy="987125"/>
          </a:xfrm>
        </p:spPr>
        <p:txBody>
          <a:bodyPr/>
          <a:lstStyle/>
          <a:p>
            <a:pPr algn="l"/>
            <a:r>
              <a:rPr lang="en-US" sz="6000" dirty="0"/>
              <a:t>Bibliography</a:t>
            </a:r>
            <a:r>
              <a:rPr lang="id-ID" sz="6000" dirty="0" smtClean="0"/>
              <a:t> 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47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222326" y="4999484"/>
            <a:ext cx="16427188" cy="1080120"/>
          </a:xfrm>
        </p:spPr>
        <p:txBody>
          <a:bodyPr>
            <a:normAutofit/>
          </a:bodyPr>
          <a:lstStyle/>
          <a:p>
            <a:r>
              <a:rPr lang="id-ID" sz="4800" dirty="0"/>
              <a:t>Source : https://www.kaggle.com/shivam2503/diamonds</a:t>
            </a:r>
            <a:endParaRPr lang="en-US" sz="48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Diamonds Dataset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43658" y="2551213"/>
            <a:ext cx="16417824" cy="511256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fact, every diamond is unique. Diamonds come in many sizes, shapes, colors, and with various internal characteristics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polished diamonds are valuable. That value is based on a combination of factors. Rarity is one of those factors. Diamonds with certain qualities are more </a:t>
            </a:r>
            <a:r>
              <a:rPr lang="en-US" sz="2800" dirty="0" smtClean="0"/>
              <a:t>rare</a:t>
            </a:r>
            <a:r>
              <a:rPr lang="id-ID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more </a:t>
            </a:r>
            <a:r>
              <a:rPr lang="en-US" sz="2800" dirty="0" smtClean="0"/>
              <a:t>valuable</a:t>
            </a:r>
            <a:r>
              <a:rPr lang="id-ID" sz="2800" dirty="0" smtClean="0"/>
              <a:t> </a:t>
            </a:r>
            <a:r>
              <a:rPr lang="en-US" sz="2800" dirty="0" smtClean="0"/>
              <a:t>than </a:t>
            </a:r>
            <a:r>
              <a:rPr lang="en-US" sz="2800" dirty="0"/>
              <a:t>diamonds that lack them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Diamonds are Rare because of the Incredibly powerful forces needed to create them.</a:t>
            </a: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43658" y="3271292"/>
            <a:ext cx="16417824" cy="4392488"/>
          </a:xfrm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Membantu menyelesaikan masalah untuk mengetahui bagaimana memprediksi harga suatu diamond, karena semakin unik atau semakin rare suatu diamond dpt mempengaruhi harga diamond itu sendiri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246" y="1759124"/>
            <a:ext cx="16417824" cy="669674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 smtClean="0"/>
              <a:t>E</a:t>
            </a:r>
            <a:r>
              <a:rPr lang="id-ID" sz="3600" dirty="0" smtClean="0"/>
              <a:t>xploring dataset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600" dirty="0" smtClean="0"/>
              <a:t>Correlation between Features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600" dirty="0" smtClean="0"/>
              <a:t>Visualizations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600" dirty="0" smtClean="0"/>
              <a:t>Preprocessing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600" dirty="0" smtClean="0"/>
              <a:t>Model Prediction with some method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600" dirty="0" smtClean="0"/>
              <a:t>Comparing m</a:t>
            </a:r>
            <a:r>
              <a:rPr lang="en-US" sz="3600" dirty="0" err="1" smtClean="0"/>
              <a:t>odel</a:t>
            </a:r>
            <a:r>
              <a:rPr lang="id-ID" sz="3600" dirty="0" smtClean="0"/>
              <a:t> score </a:t>
            </a:r>
          </a:p>
          <a:p>
            <a:pPr marL="514350" indent="-514350" algn="just">
              <a:buFont typeface="+mj-lt"/>
              <a:buAutoNum type="arabicPeriod"/>
            </a:pPr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22" y="462980"/>
            <a:ext cx="18286413" cy="987125"/>
          </a:xfrm>
        </p:spPr>
        <p:txBody>
          <a:bodyPr/>
          <a:lstStyle/>
          <a:p>
            <a:pPr algn="l"/>
            <a:r>
              <a:rPr lang="id-ID" sz="6000" dirty="0" smtClean="0"/>
              <a:t>Topics 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1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246" y="1759124"/>
            <a:ext cx="16417824" cy="698477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</a:t>
            </a:r>
            <a:r>
              <a:rPr lang="id-ID" sz="2800" dirty="0" smtClean="0"/>
              <a:t>arat</a:t>
            </a:r>
            <a:r>
              <a:rPr lang="en-US" sz="2800" dirty="0" smtClean="0"/>
              <a:t> : </a:t>
            </a:r>
            <a:r>
              <a:rPr lang="en-US" sz="2800" dirty="0"/>
              <a:t>Carat weight of the diamond</a:t>
            </a:r>
            <a:r>
              <a:rPr lang="id-ID" sz="2800" dirty="0" smtClean="0"/>
              <a:t> 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Color : </a:t>
            </a:r>
            <a:r>
              <a:rPr lang="en-US" sz="2800" dirty="0"/>
              <a:t>Color of the diamond, with D being the best and J the worst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Cut : Describe </a:t>
            </a:r>
            <a:r>
              <a:rPr lang="en-US" sz="2800" dirty="0"/>
              <a:t>cut quality of the diamond. Quality in increasing order Fair, Good, Very Good, Premium, Ideal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Clarity : </a:t>
            </a:r>
            <a:r>
              <a:rPr lang="en-US" sz="2800" dirty="0"/>
              <a:t>How obvious inclusions are within the diamond:(in order from best to worst, FL = flawless, I3= level 3 inclusions) FL,IF, VVS1, VVS2, VS1, VS2, SI1, SI2, I1, I2, I3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Depth : </a:t>
            </a:r>
            <a:r>
              <a:rPr lang="en-US" sz="2800" dirty="0"/>
              <a:t>The depth % of a diamond is calculated by dividing the depth by the </a:t>
            </a:r>
            <a:r>
              <a:rPr lang="en-US" sz="2800" dirty="0" smtClean="0"/>
              <a:t>width </a:t>
            </a:r>
            <a:r>
              <a:rPr lang="en-US" sz="2800" dirty="0"/>
              <a:t>of the diamond. So, if a diamond is 3 mm in depth, and 4.5 mm in width, its depth % is 66.7. The lower the depth %, the larger a diamond of a given carat weight will appear (since most of the diamond's size is in its width vs. in its depth).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Table : The width of the diamond's table expressed as a percentage of its average diameter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X : </a:t>
            </a:r>
            <a:r>
              <a:rPr lang="en-US" sz="2800" dirty="0"/>
              <a:t>length mm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Y : </a:t>
            </a:r>
            <a:r>
              <a:rPr lang="en-US" sz="2800" dirty="0"/>
              <a:t>width </a:t>
            </a:r>
            <a:r>
              <a:rPr lang="en-US" sz="2800" dirty="0" smtClean="0"/>
              <a:t>mm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Z : </a:t>
            </a:r>
            <a:r>
              <a:rPr lang="en-US" sz="2800" dirty="0"/>
              <a:t>depth mm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222" y="462980"/>
            <a:ext cx="18286413" cy="987125"/>
          </a:xfrm>
        </p:spPr>
        <p:txBody>
          <a:bodyPr/>
          <a:lstStyle/>
          <a:p>
            <a:pPr algn="l"/>
            <a:r>
              <a:rPr lang="id-ID" sz="6000" dirty="0" smtClean="0"/>
              <a:t>Price of Diamond affected by 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25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Diamonds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78" y="2479204"/>
            <a:ext cx="903100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of Diamonds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34" y="2983260"/>
            <a:ext cx="12469731" cy="41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 of Diamonds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0" y="2983260"/>
            <a:ext cx="12222350" cy="4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ra Title">
  <a:themeElements>
    <a:clrScheme name="ユーザー定義 4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ra Contents">
  <a:themeElements>
    <a:clrScheme name="Mira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B8AD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26080</TotalTime>
  <Words>442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Capella Bold</vt:lpstr>
      <vt:lpstr>Capella Light</vt:lpstr>
      <vt:lpstr>Dense</vt:lpstr>
      <vt:lpstr>Encode Sans Narrow Light</vt:lpstr>
      <vt:lpstr>Open Sans Light</vt:lpstr>
      <vt:lpstr>Mira Title</vt:lpstr>
      <vt:lpstr>Mira Contents</vt:lpstr>
      <vt:lpstr>Final Project Presentation</vt:lpstr>
      <vt:lpstr>Diamonds Dataset</vt:lpstr>
      <vt:lpstr>Problem</vt:lpstr>
      <vt:lpstr>Goal</vt:lpstr>
      <vt:lpstr>Topics :</vt:lpstr>
      <vt:lpstr>Price of Diamond affected by :</vt:lpstr>
      <vt:lpstr>Anatomy of Diamonds</vt:lpstr>
      <vt:lpstr>Color of Diamonds</vt:lpstr>
      <vt:lpstr>Clarity of Diamonds</vt:lpstr>
      <vt:lpstr>Cut of Diamonds</vt:lpstr>
      <vt:lpstr>Model :</vt:lpstr>
      <vt:lpstr>Conclusion</vt:lpstr>
      <vt:lpstr>Random Forest Regressor</vt:lpstr>
      <vt:lpstr>Conclusion :</vt:lpstr>
      <vt:lpstr>Bibliography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- Emerald</dc:title>
  <dc:creator>Jun</dc:creator>
  <cp:lastModifiedBy>Aditya Barulhadi</cp:lastModifiedBy>
  <cp:revision>233</cp:revision>
  <dcterms:created xsi:type="dcterms:W3CDTF">2014-05-31T17:00:12Z</dcterms:created>
  <dcterms:modified xsi:type="dcterms:W3CDTF">2019-02-18T09:14:20Z</dcterms:modified>
</cp:coreProperties>
</file>