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58" r:id="rId6"/>
    <p:sldId id="259" r:id="rId7"/>
    <p:sldId id="266" r:id="rId8"/>
    <p:sldId id="277" r:id="rId9"/>
    <p:sldId id="260" r:id="rId10"/>
    <p:sldId id="261" r:id="rId11"/>
    <p:sldId id="262" r:id="rId12"/>
    <p:sldId id="263" r:id="rId13"/>
    <p:sldId id="268" r:id="rId14"/>
    <p:sldId id="269" r:id="rId15"/>
    <p:sldId id="270" r:id="rId16"/>
    <p:sldId id="271" r:id="rId17"/>
    <p:sldId id="275" r:id="rId18"/>
    <p:sldId id="276"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329367-0B14-4FAA-B916-5F142A0542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4666C77-394C-4222-A21A-3BF6BBD1688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A329367-0B14-4FAA-B916-5F142A0542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A329367-0B14-4FAA-B916-5F142A0542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A329367-0B14-4FAA-B916-5F142A05423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29367-0B14-4FAA-B916-5F142A05423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29367-0B14-4FAA-B916-5F142A05423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329367-0B14-4FAA-B916-5F142A0542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A329367-0B14-4FAA-B916-5F142A0542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666C77-394C-4222-A21A-3BF6BBD1688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329367-0B14-4FAA-B916-5F142A054230}" type="datetimeFigureOut">
              <a:rPr lang="en-IN" smtClean="0"/>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666C77-394C-4222-A21A-3BF6BBD1688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8401" y="160421"/>
            <a:ext cx="8574622" cy="1010653"/>
          </a:xfrm>
        </p:spPr>
        <p:txBody>
          <a:bodyPr>
            <a:normAutofit/>
          </a:bodyPr>
          <a:lstStyle/>
          <a:p>
            <a:r>
              <a:rPr lang="en-US" b="1" dirty="0">
                <a:latin typeface="Bodoni MT Condensed" panose="02070606080606020203" pitchFamily="18" charset="0"/>
              </a:rPr>
              <a:t>RESUME CLASSIFICATION</a:t>
            </a:r>
            <a:endParaRPr lang="en-IN" b="1" dirty="0">
              <a:latin typeface="Bodoni MT Condensed" panose="02070606080606020203" pitchFamily="18" charset="0"/>
            </a:endParaRPr>
          </a:p>
        </p:txBody>
      </p:sp>
      <p:sp>
        <p:nvSpPr>
          <p:cNvPr id="3" name="Subtitle 2"/>
          <p:cNvSpPr>
            <a:spLocks noGrp="1"/>
          </p:cNvSpPr>
          <p:nvPr>
            <p:ph type="subTitle" idx="1"/>
          </p:nvPr>
        </p:nvSpPr>
        <p:spPr>
          <a:xfrm>
            <a:off x="3487272" y="1900517"/>
            <a:ext cx="4276164" cy="3484283"/>
          </a:xfrm>
        </p:spPr>
        <p:txBody>
          <a:bodyPr>
            <a:normAutofit/>
          </a:bodyPr>
          <a:lstStyle/>
          <a:p>
            <a:r>
              <a:rPr lang="en-IN" sz="2800" dirty="0">
                <a:solidFill>
                  <a:srgbClr val="000000"/>
                </a:solidFill>
                <a:latin typeface="Algerian" panose="04020705040A02060702" pitchFamily="82" charset="0"/>
              </a:rPr>
              <a:t>TEAM MEMBERS</a:t>
            </a:r>
            <a:r>
              <a:rPr lang="en-IN" sz="1800" dirty="0">
                <a:solidFill>
                  <a:srgbClr val="000000"/>
                </a:solidFill>
                <a:latin typeface="Arial" panose="020B0604020202020204" pitchFamily="34" charset="0"/>
              </a:rPr>
              <a:t>               </a:t>
            </a:r>
            <a:endParaRPr lang="en-IN" sz="1800" b="0" i="0" u="none" strike="noStrike" dirty="0">
              <a:solidFill>
                <a:srgbClr val="000000"/>
              </a:solidFill>
              <a:effectLst/>
              <a:latin typeface="Arial" panose="020B0604020202020204" pitchFamily="34" charset="0"/>
            </a:endParaRPr>
          </a:p>
          <a:p>
            <a:endParaRPr lang="en-IN" sz="1800" dirty="0">
              <a:solidFill>
                <a:srgbClr val="000000"/>
              </a:solidFill>
              <a:latin typeface="Arial" panose="020B0604020202020204" pitchFamily="34" charset="0"/>
            </a:endParaRPr>
          </a:p>
          <a:p>
            <a:r>
              <a:rPr lang="en-IN" sz="1800" b="0" i="0" u="none" strike="noStrike" dirty="0">
                <a:solidFill>
                  <a:srgbClr val="000000"/>
                </a:solidFill>
                <a:effectLst/>
                <a:latin typeface="Arial" panose="020B0604020202020204" pitchFamily="34" charset="0"/>
              </a:rPr>
              <a:t>Mrs. Archana </a:t>
            </a:r>
            <a:r>
              <a:rPr lang="en-IN" sz="1800" b="0" i="0" u="none" strike="noStrike" dirty="0" err="1">
                <a:solidFill>
                  <a:srgbClr val="000000"/>
                </a:solidFill>
                <a:effectLst/>
                <a:latin typeface="Arial" panose="020B0604020202020204" pitchFamily="34" charset="0"/>
              </a:rPr>
              <a:t>rakeshkumar</a:t>
            </a:r>
            <a:r>
              <a:rPr lang="en-IN" sz="1800" b="0" i="0" u="none" strike="noStrike" dirty="0">
                <a:solidFill>
                  <a:srgbClr val="000000"/>
                </a:solidFill>
                <a:effectLst/>
                <a:latin typeface="Arial" panose="020B0604020202020204" pitchFamily="34" charset="0"/>
              </a:rPr>
              <a:t> Parmar</a:t>
            </a:r>
            <a:r>
              <a:rPr lang="en-IN" sz="1400" dirty="0"/>
              <a:t> </a:t>
            </a:r>
            <a:endParaRPr lang="en-IN" sz="1800" b="0" i="0" u="none" strike="noStrike" dirty="0">
              <a:solidFill>
                <a:srgbClr val="000000"/>
              </a:solidFill>
              <a:effectLst/>
              <a:latin typeface="Arial" panose="020B0604020202020204" pitchFamily="34" charset="0"/>
            </a:endParaRPr>
          </a:p>
          <a:p>
            <a:r>
              <a:rPr lang="en-IN" sz="1800" b="0" i="0" u="none" strike="noStrike" dirty="0">
                <a:solidFill>
                  <a:srgbClr val="000000"/>
                </a:solidFill>
                <a:effectLst/>
                <a:latin typeface="Arial" panose="020B0604020202020204" pitchFamily="34" charset="0"/>
              </a:rPr>
              <a:t>Ms. Ankita Karamchand </a:t>
            </a:r>
            <a:r>
              <a:rPr lang="en-IN" sz="1800" b="0" i="0" u="none" strike="noStrike" dirty="0" err="1">
                <a:solidFill>
                  <a:srgbClr val="000000"/>
                </a:solidFill>
                <a:effectLst/>
                <a:latin typeface="Arial" panose="020B0604020202020204" pitchFamily="34" charset="0"/>
              </a:rPr>
              <a:t>Loya</a:t>
            </a:r>
            <a:r>
              <a:rPr lang="en-IN" dirty="0"/>
              <a:t> </a:t>
            </a:r>
            <a:endParaRPr lang="en-IN" dirty="0"/>
          </a:p>
          <a:p>
            <a:r>
              <a:rPr lang="en-IN" sz="1800" b="0" i="0" u="none" strike="noStrike" dirty="0">
                <a:solidFill>
                  <a:srgbClr val="000000"/>
                </a:solidFill>
                <a:effectLst/>
                <a:latin typeface="Arial" panose="020B0604020202020204" pitchFamily="34" charset="0"/>
              </a:rPr>
              <a:t>Ms Rutuja Nivrutti Khairnar</a:t>
            </a:r>
            <a:endParaRPr lang="en-IN" sz="1800" b="0" i="0" u="none" strike="noStrike" dirty="0">
              <a:solidFill>
                <a:srgbClr val="000000"/>
              </a:solidFill>
              <a:effectLst/>
              <a:latin typeface="Arial" panose="020B0604020202020204" pitchFamily="34" charset="0"/>
            </a:endParaRPr>
          </a:p>
          <a:p>
            <a:r>
              <a:rPr lang="en-IN" sz="1800" i="0" u="none" strike="noStrike" dirty="0">
                <a:solidFill>
                  <a:srgbClr val="000000"/>
                </a:solidFill>
                <a:effectLst/>
                <a:latin typeface="Arial" panose="020B0604020202020204" pitchFamily="34" charset="0"/>
              </a:rPr>
              <a:t>Mr </a:t>
            </a:r>
            <a:r>
              <a:rPr lang="en-IN" sz="1800" i="0" u="none" strike="noStrike" dirty="0" err="1">
                <a:solidFill>
                  <a:srgbClr val="000000"/>
                </a:solidFill>
                <a:effectLst/>
                <a:latin typeface="Arial" panose="020B0604020202020204" pitchFamily="34" charset="0"/>
              </a:rPr>
              <a:t>Adith</a:t>
            </a:r>
            <a:r>
              <a:rPr lang="en-IN" sz="1800" i="0" u="none" strike="noStrike" dirty="0">
                <a:solidFill>
                  <a:srgbClr val="000000"/>
                </a:solidFill>
                <a:effectLst/>
                <a:latin typeface="Arial" panose="020B0604020202020204" pitchFamily="34" charset="0"/>
              </a:rPr>
              <a:t> Naren </a:t>
            </a:r>
            <a:r>
              <a:rPr lang="en-IN" sz="1800" i="0" u="none" strike="noStrike" dirty="0" err="1">
                <a:solidFill>
                  <a:srgbClr val="000000"/>
                </a:solidFill>
                <a:effectLst/>
                <a:latin typeface="Arial" panose="020B0604020202020204" pitchFamily="34" charset="0"/>
              </a:rPr>
              <a:t>kadadi</a:t>
            </a:r>
            <a:r>
              <a:rPr lang="en-IN" sz="1800" dirty="0"/>
              <a:t> </a:t>
            </a:r>
            <a:endParaRPr lang="en-IN" sz="1800" i="0" u="none" strike="noStrike" dirty="0">
              <a:solidFill>
                <a:srgbClr val="000000"/>
              </a:solidFill>
              <a:effectLst/>
              <a:latin typeface="Arial" panose="020B0604020202020204" pitchFamily="34" charset="0"/>
            </a:endParaRPr>
          </a:p>
          <a:p>
            <a:r>
              <a:rPr lang="en-IN" sz="1800" i="0" u="none" strike="noStrike" dirty="0">
                <a:solidFill>
                  <a:srgbClr val="000000"/>
                </a:solidFill>
                <a:effectLst/>
                <a:latin typeface="Arial" panose="020B0604020202020204" pitchFamily="34" charset="0"/>
              </a:rPr>
              <a:t>Mr. </a:t>
            </a:r>
            <a:r>
              <a:rPr lang="en-IN" sz="1800" i="0" u="none" strike="noStrike" dirty="0" err="1">
                <a:solidFill>
                  <a:srgbClr val="000000"/>
                </a:solidFill>
                <a:effectLst/>
                <a:latin typeface="Arial" panose="020B0604020202020204" pitchFamily="34" charset="0"/>
              </a:rPr>
              <a:t>Sunnyraj</a:t>
            </a:r>
            <a:r>
              <a:rPr lang="en-IN" sz="1800" i="0" u="none" strike="noStrike" dirty="0">
                <a:solidFill>
                  <a:srgbClr val="000000"/>
                </a:solidFill>
                <a:effectLst/>
                <a:latin typeface="Arial" panose="020B0604020202020204" pitchFamily="34" charset="0"/>
              </a:rPr>
              <a:t> Dadaji </a:t>
            </a:r>
            <a:r>
              <a:rPr lang="en-IN" sz="1800" i="0" u="none" strike="noStrike" dirty="0" err="1">
                <a:solidFill>
                  <a:srgbClr val="000000"/>
                </a:solidFill>
                <a:effectLst/>
                <a:latin typeface="Arial" panose="020B0604020202020204" pitchFamily="34" charset="0"/>
              </a:rPr>
              <a:t>Aher</a:t>
            </a:r>
            <a:r>
              <a:rPr lang="en-IN" sz="1800" dirty="0"/>
              <a:t> </a:t>
            </a:r>
            <a:endParaRPr lang="en-IN" sz="1800" dirty="0"/>
          </a:p>
          <a:p>
            <a:r>
              <a:rPr lang="en-IN" dirty="0"/>
              <a:t> </a:t>
            </a:r>
            <a:endParaRPr lang="en-IN" dirty="0"/>
          </a:p>
        </p:txBody>
      </p:sp>
      <p:sp>
        <p:nvSpPr>
          <p:cNvPr id="5" name="TextBox 4"/>
          <p:cNvSpPr txBox="1"/>
          <p:nvPr/>
        </p:nvSpPr>
        <p:spPr>
          <a:xfrm>
            <a:off x="7100047" y="5495365"/>
            <a:ext cx="3263153" cy="369332"/>
          </a:xfrm>
          <a:prstGeom prst="rect">
            <a:avLst/>
          </a:prstGeom>
          <a:noFill/>
        </p:spPr>
        <p:txBody>
          <a:bodyPr wrap="square" rtlCol="0">
            <a:spAutoFit/>
          </a:bodyPr>
          <a:lstStyle/>
          <a:p>
            <a:r>
              <a:rPr lang="en-US" b="1" dirty="0"/>
              <a:t>Mentor</a:t>
            </a:r>
            <a:r>
              <a:rPr lang="en-US" dirty="0"/>
              <a:t> :-  Priyanka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04974" y="1156445"/>
            <a:ext cx="8563025" cy="4993341"/>
          </a:xfrm>
          <a:prstGeom prst="rect">
            <a:avLst/>
          </a:prstGeom>
        </p:spPr>
      </p:pic>
      <p:sp>
        <p:nvSpPr>
          <p:cNvPr id="4" name="TextBox 3"/>
          <p:cNvSpPr txBox="1"/>
          <p:nvPr/>
        </p:nvSpPr>
        <p:spPr>
          <a:xfrm flipH="1">
            <a:off x="3653117" y="161364"/>
            <a:ext cx="4885765" cy="646331"/>
          </a:xfrm>
          <a:prstGeom prst="rect">
            <a:avLst/>
          </a:prstGeom>
          <a:noFill/>
        </p:spPr>
        <p:txBody>
          <a:bodyPr wrap="square" rtlCol="0">
            <a:spAutoFit/>
          </a:bodyPr>
          <a:lstStyle/>
          <a:p>
            <a:r>
              <a:rPr lang="en-US" sz="3600" dirty="0"/>
              <a:t> </a:t>
            </a:r>
            <a:r>
              <a:rPr lang="en-US" sz="3600" dirty="0">
                <a:latin typeface="Bodoni MT Condensed" panose="02070606080606020203" pitchFamily="18" charset="0"/>
              </a:rPr>
              <a:t>Word cloud  with clean sentences</a:t>
            </a:r>
            <a:endParaRPr lang="en-IN" sz="3600" dirty="0">
              <a:latin typeface="Bodoni MT Condensed" panose="02070606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3264048" y="502024"/>
            <a:ext cx="6265434" cy="707886"/>
          </a:xfrm>
          <a:prstGeom prst="rect">
            <a:avLst/>
          </a:prstGeom>
          <a:noFill/>
        </p:spPr>
        <p:txBody>
          <a:bodyPr wrap="square" rtlCol="0">
            <a:spAutoFit/>
          </a:bodyPr>
          <a:lstStyle/>
          <a:p>
            <a:r>
              <a:rPr lang="en-US" sz="4000" dirty="0">
                <a:latin typeface="Bodoni MT Condensed" panose="02070606080606020203" pitchFamily="18" charset="0"/>
              </a:rPr>
              <a:t>Word cloud for Each Category of Resume </a:t>
            </a:r>
            <a:endParaRPr lang="en-IN" sz="4000" dirty="0">
              <a:latin typeface="Bodoni MT Condensed" panose="02070606080606020203"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0847" y="1407460"/>
            <a:ext cx="8875059" cy="47512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3091519" y="412376"/>
            <a:ext cx="7584142" cy="646331"/>
          </a:xfrm>
          <a:prstGeom prst="rect">
            <a:avLst/>
          </a:prstGeom>
          <a:noFill/>
        </p:spPr>
        <p:txBody>
          <a:bodyPr wrap="square" rtlCol="0">
            <a:spAutoFit/>
          </a:bodyPr>
          <a:lstStyle/>
          <a:p>
            <a:r>
              <a:rPr lang="en-US" sz="3600" b="1" i="0" dirty="0">
                <a:solidFill>
                  <a:srgbClr val="000000"/>
                </a:solidFill>
                <a:effectLst/>
                <a:latin typeface="Bodoni MT Condensed" panose="02070606080606020203" pitchFamily="18" charset="0"/>
              </a:rPr>
              <a:t>Model Building With classification algorithms</a:t>
            </a:r>
            <a:endParaRPr lang="en-US" sz="3600" b="1" i="0" dirty="0">
              <a:solidFill>
                <a:srgbClr val="000000"/>
              </a:solidFill>
              <a:effectLst/>
              <a:latin typeface="Bodoni MT Condensed" panose="02070606080606020203"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3647" y="1398495"/>
            <a:ext cx="6087035" cy="45271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777" y="1562984"/>
            <a:ext cx="3237366" cy="33913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8094" y="582706"/>
            <a:ext cx="8328212" cy="584775"/>
          </a:xfrm>
          <a:prstGeom prst="rect">
            <a:avLst/>
          </a:prstGeom>
          <a:noFill/>
        </p:spPr>
        <p:txBody>
          <a:bodyPr wrap="square" rtlCol="0">
            <a:spAutoFit/>
          </a:bodyPr>
          <a:lstStyle/>
          <a:p>
            <a:pPr algn="l"/>
            <a:r>
              <a:rPr lang="en-US" sz="3200" b="1" i="0" dirty="0">
                <a:solidFill>
                  <a:srgbClr val="000000"/>
                </a:solidFill>
                <a:effectLst/>
                <a:latin typeface="Bodoni MT Condensed" panose="02070606080606020203" pitchFamily="18" charset="0"/>
              </a:rPr>
              <a:t>Model Evaluation and Predictions With optimal algorithms</a:t>
            </a:r>
            <a:endParaRPr lang="en-US" sz="3200" b="1" i="0" dirty="0">
              <a:solidFill>
                <a:srgbClr val="000000"/>
              </a:solidFill>
              <a:effectLst/>
              <a:latin typeface="Bodoni MT Condensed" panose="02070606080606020203"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8094" y="1488142"/>
            <a:ext cx="5159603" cy="4246521"/>
          </a:xfrm>
          <a:prstGeom prst="rect">
            <a:avLst/>
          </a:prstGeom>
        </p:spPr>
      </p:pic>
      <p:sp>
        <p:nvSpPr>
          <p:cNvPr id="5" name="TextBox 4"/>
          <p:cNvSpPr txBox="1"/>
          <p:nvPr/>
        </p:nvSpPr>
        <p:spPr>
          <a:xfrm flipH="1">
            <a:off x="8230496" y="1764742"/>
            <a:ext cx="2903669" cy="3693319"/>
          </a:xfrm>
          <a:prstGeom prst="rect">
            <a:avLst/>
          </a:prstGeom>
          <a:noFill/>
        </p:spPr>
        <p:txBody>
          <a:bodyPr wrap="square" rtlCol="0">
            <a:spAutoFit/>
          </a:bodyPr>
          <a:lstStyle/>
          <a:p>
            <a:r>
              <a:rPr lang="en-US" b="0" i="0" dirty="0">
                <a:solidFill>
                  <a:srgbClr val="000000"/>
                </a:solidFill>
                <a:effectLst/>
                <a:latin typeface="Helvetica Neue"/>
              </a:rPr>
              <a:t>After observation of report with all classification models and ensemble techniques we observed the best accuracy with random forest as our training and test data is neither overfitting or underfitting and also with the confusion matrix we observe that the misclassification is lesser</a:t>
            </a:r>
            <a:endParaRPr lang="en-US" b="0" i="0" dirty="0">
              <a:solidFill>
                <a:srgbClr val="000000"/>
              </a:solidFill>
              <a:effectLst/>
              <a:latin typeface="Helvetica Neue"/>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5342" y="785110"/>
            <a:ext cx="9520518" cy="55619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75188" y="681318"/>
            <a:ext cx="8627284" cy="57553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8775" y="941294"/>
            <a:ext cx="8973671" cy="54099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740048" y="959223"/>
            <a:ext cx="10227834" cy="5447645"/>
          </a:xfrm>
          <a:prstGeom prst="rect">
            <a:avLst/>
          </a:prstGeom>
          <a:noFill/>
        </p:spPr>
        <p:txBody>
          <a:bodyPr wrap="square" rtlCol="0">
            <a:spAutoFit/>
          </a:bodyPr>
          <a:lstStyle/>
          <a:p>
            <a:pPr algn="l" rtl="0">
              <a:buFont typeface="Arial" panose="020B0604020202020204" pitchFamily="34" charset="0"/>
              <a:buChar char="•"/>
            </a:pPr>
            <a:r>
              <a:rPr lang="en-US" sz="1200" b="0" i="0" dirty="0">
                <a:solidFill>
                  <a:srgbClr val="000000"/>
                </a:solidFill>
                <a:effectLst/>
                <a:latin typeface="Helvetica Neue"/>
              </a:rPr>
              <a:t>In this project we have worked on resume classification, we were given resumes of different categories. Our goal was to classify resumes according to their categories and extract information from the resume through screening.</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We have performed necessary data exploration, text preprocessing, text visualization, feature extraction using count vectorizer, bag of words and explored different entities in the text using Named Entity Recognition</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Using the spacy library we have found the most common words </a:t>
            </a:r>
            <a:r>
              <a:rPr lang="en-US" sz="1200" b="0" i="0" dirty="0" err="1">
                <a:solidFill>
                  <a:srgbClr val="000000"/>
                </a:solidFill>
                <a:effectLst/>
                <a:latin typeface="Helvetica Neue"/>
              </a:rPr>
              <a:t>occuring</a:t>
            </a:r>
            <a:r>
              <a:rPr lang="en-US" sz="1200" b="0" i="0" dirty="0">
                <a:solidFill>
                  <a:srgbClr val="000000"/>
                </a:solidFill>
                <a:effectLst/>
                <a:latin typeface="Helvetica Neue"/>
              </a:rPr>
              <a:t> in the corpus, built </a:t>
            </a:r>
            <a:r>
              <a:rPr lang="en-US" sz="1200" b="0" i="0" dirty="0" err="1">
                <a:solidFill>
                  <a:srgbClr val="000000"/>
                </a:solidFill>
                <a:effectLst/>
                <a:latin typeface="Helvetica Neue"/>
              </a:rPr>
              <a:t>wordclouds</a:t>
            </a:r>
            <a:r>
              <a:rPr lang="en-US" sz="1200" b="0" i="0" dirty="0">
                <a:solidFill>
                  <a:srgbClr val="000000"/>
                </a:solidFill>
                <a:effectLst/>
                <a:latin typeface="Helvetica Neue"/>
              </a:rPr>
              <a:t> for the whole corpus and particular category from the corpus, we observed the top 10 most </a:t>
            </a:r>
            <a:r>
              <a:rPr lang="en-US" sz="1200" b="0" i="0" dirty="0" err="1">
                <a:solidFill>
                  <a:srgbClr val="000000"/>
                </a:solidFill>
                <a:effectLst/>
                <a:latin typeface="Helvetica Neue"/>
              </a:rPr>
              <a:t>occuring</a:t>
            </a:r>
            <a:r>
              <a:rPr lang="en-US" sz="1200" b="0" i="0" dirty="0">
                <a:solidFill>
                  <a:srgbClr val="000000"/>
                </a:solidFill>
                <a:effectLst/>
                <a:latin typeface="Helvetica Neue"/>
              </a:rPr>
              <a:t> words in corpus constituting bigrams and trigrams.</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After complete pipeline of Data exploration we initiated model building by encoding our category labels using label </a:t>
            </a:r>
            <a:r>
              <a:rPr lang="en-US" sz="1200" b="0" i="0" dirty="0" err="1">
                <a:solidFill>
                  <a:srgbClr val="000000"/>
                </a:solidFill>
                <a:effectLst/>
                <a:latin typeface="Helvetica Neue"/>
              </a:rPr>
              <a:t>encoder,after</a:t>
            </a:r>
            <a:r>
              <a:rPr lang="en-US" sz="1200" b="0" i="0" dirty="0">
                <a:solidFill>
                  <a:srgbClr val="000000"/>
                </a:solidFill>
                <a:effectLst/>
                <a:latin typeface="Helvetica Neue"/>
              </a:rPr>
              <a:t> encoding we have converted our data into vectors using TFIDF Vectorizer creating a sparse matrix.</a:t>
            </a:r>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we split our resume data into train and test data with ratio 80:20,80% as training set and 20% as test </a:t>
            </a:r>
            <a:r>
              <a:rPr lang="en-US" sz="1200" b="0" i="0" dirty="0" err="1">
                <a:solidFill>
                  <a:srgbClr val="000000"/>
                </a:solidFill>
                <a:effectLst/>
                <a:latin typeface="Helvetica Neue"/>
              </a:rPr>
              <a:t>set,with</a:t>
            </a:r>
            <a:r>
              <a:rPr lang="en-US" sz="1200" b="0" i="0" dirty="0">
                <a:solidFill>
                  <a:srgbClr val="000000"/>
                </a:solidFill>
                <a:effectLst/>
                <a:latin typeface="Helvetica Neue"/>
              </a:rPr>
              <a:t> this we are ready to train our model.</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After splitting the data we have performed model training with classification algorithms and ensemble techniques ,using metrics like KFOLD- validation, confusion Matrix, classification report and accuracy score, we append all our categories of algorithms all at once.</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After observing the confusion matrix and classification report we observed that Random Forest handled well by giving the least </a:t>
            </a:r>
            <a:r>
              <a:rPr lang="en-US" sz="1200" b="0" i="0" dirty="0" err="1">
                <a:solidFill>
                  <a:srgbClr val="000000"/>
                </a:solidFill>
                <a:effectLst/>
                <a:latin typeface="Helvetica Neue"/>
              </a:rPr>
              <a:t>missclassification</a:t>
            </a:r>
            <a:r>
              <a:rPr lang="en-US" sz="1200" b="0" i="0" dirty="0">
                <a:solidFill>
                  <a:srgbClr val="000000"/>
                </a:solidFill>
                <a:effectLst/>
                <a:latin typeface="Helvetica Neue"/>
              </a:rPr>
              <a:t> and a excellent </a:t>
            </a:r>
            <a:r>
              <a:rPr lang="en-US" sz="1200" b="0" i="0" dirty="0" err="1">
                <a:solidFill>
                  <a:srgbClr val="000000"/>
                </a:solidFill>
                <a:effectLst/>
                <a:latin typeface="Helvetica Neue"/>
              </a:rPr>
              <a:t>equivivalent</a:t>
            </a:r>
            <a:r>
              <a:rPr lang="en-US" sz="1200" b="0" i="0" dirty="0">
                <a:solidFill>
                  <a:srgbClr val="000000"/>
                </a:solidFill>
                <a:effectLst/>
                <a:latin typeface="Helvetica Neue"/>
              </a:rPr>
              <a:t> accuracy with training and testing validation. we got a good score of 1 for precision, recall, F1- score and accuracy.</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after performing the evaluation matrix with optimal algorithms with selecting our random forest as final model we performed our predictions on our test data and we got final predictions and classified resumes according to their categories by mapping according to encoded labels.</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after classifying resumes according to categories, we created a predictive system with resume parser techniques and extracted information from the input resume and fit in a </a:t>
            </a:r>
            <a:r>
              <a:rPr lang="en-US" sz="1200" b="0" i="0" dirty="0" err="1">
                <a:solidFill>
                  <a:srgbClr val="000000"/>
                </a:solidFill>
                <a:effectLst/>
                <a:latin typeface="Helvetica Neue"/>
              </a:rPr>
              <a:t>dataframe</a:t>
            </a:r>
            <a:r>
              <a:rPr lang="en-US" sz="1200" b="0" i="0" dirty="0">
                <a:solidFill>
                  <a:srgbClr val="000000"/>
                </a:solidFill>
                <a:effectLst/>
                <a:latin typeface="Helvetica Neue"/>
              </a:rPr>
              <a:t>.</a:t>
            </a:r>
            <a:endParaRPr lang="en-US" sz="1200" b="0" i="0" dirty="0">
              <a:solidFill>
                <a:srgbClr val="000000"/>
              </a:solidFill>
              <a:effectLst/>
              <a:latin typeface="Helvetica Neue"/>
            </a:endParaRPr>
          </a:p>
          <a:p>
            <a:pPr algn="l" rtl="0"/>
            <a:endParaRPr lang="en-US" sz="1200" b="0" i="0" dirty="0">
              <a:solidFill>
                <a:srgbClr val="000000"/>
              </a:solidFill>
              <a:effectLst/>
              <a:latin typeface="Helvetica Neue"/>
            </a:endParaRPr>
          </a:p>
          <a:p>
            <a:pPr algn="l" rtl="0">
              <a:buFont typeface="Arial" panose="020B0604020202020204" pitchFamily="34" charset="0"/>
              <a:buChar char="•"/>
            </a:pPr>
            <a:r>
              <a:rPr lang="en-US" sz="1200" b="0" i="0" dirty="0">
                <a:solidFill>
                  <a:srgbClr val="000000"/>
                </a:solidFill>
                <a:effectLst/>
                <a:latin typeface="Helvetica Neue"/>
              </a:rPr>
              <a:t>To conclude resume classification or resume screening is a technique to reduce the human effort in human resource management and extract resume with higher level accuracy, In this project we found out the importance of resume screening and how well an ATS system functions.</a:t>
            </a:r>
            <a:endParaRPr lang="en-US" sz="1200" b="0" i="0" dirty="0">
              <a:solidFill>
                <a:srgbClr val="000000"/>
              </a:solidFill>
              <a:effectLst/>
              <a:latin typeface="Helvetica Neue"/>
            </a:endParaRPr>
          </a:p>
          <a:p>
            <a:br>
              <a:rPr lang="en-US" sz="1200" dirty="0"/>
            </a:br>
            <a:endParaRPr lang="en-IN" sz="1200" dirty="0"/>
          </a:p>
        </p:txBody>
      </p:sp>
      <p:sp>
        <p:nvSpPr>
          <p:cNvPr id="3" name="TextBox 2"/>
          <p:cNvSpPr txBox="1"/>
          <p:nvPr/>
        </p:nvSpPr>
        <p:spPr>
          <a:xfrm>
            <a:off x="4948517" y="251011"/>
            <a:ext cx="3379695" cy="584775"/>
          </a:xfrm>
          <a:prstGeom prst="rect">
            <a:avLst/>
          </a:prstGeom>
          <a:noFill/>
        </p:spPr>
        <p:txBody>
          <a:bodyPr wrap="square" rtlCol="0">
            <a:spAutoFit/>
          </a:bodyPr>
          <a:lstStyle/>
          <a:p>
            <a:r>
              <a:rPr lang="en-US" sz="3200" dirty="0">
                <a:latin typeface="Bodoni MT Condensed" panose="02070606080606020203" pitchFamily="18" charset="0"/>
              </a:rPr>
              <a:t>Project Conclusion</a:t>
            </a:r>
            <a:endParaRPr lang="en-IN" sz="3200" dirty="0">
              <a:latin typeface="Bodoni MT Condensed" panose="020706060806060202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flipH="1">
            <a:off x="4769223" y="2967335"/>
            <a:ext cx="2653553" cy="923330"/>
          </a:xfrm>
          <a:prstGeom prst="rect">
            <a:avLst/>
          </a:prstGeom>
          <a:noFill/>
        </p:spPr>
        <p:txBody>
          <a:bodyPr wrap="square" rtlCol="0">
            <a:spAutoFit/>
          </a:bodyPr>
          <a:lstStyle/>
          <a:p>
            <a:r>
              <a:rPr lang="en-US" sz="5400" dirty="0">
                <a:latin typeface="Bodoni MT Condensed" panose="02070606080606020203" pitchFamily="18" charset="0"/>
              </a:rPr>
              <a:t>Thank You</a:t>
            </a:r>
            <a:endParaRPr lang="en-IN" sz="5400" dirty="0">
              <a:latin typeface="Bodoni MT Condensed" panose="020706060806060202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doni MT Condensed" panose="02070606080606020203" pitchFamily="18" charset="0"/>
              </a:rPr>
              <a:t>Business Objective </a:t>
            </a:r>
            <a:endParaRPr lang="en-IN" b="1" dirty="0">
              <a:latin typeface="Bodoni MT Condensed" panose="02070606080606020203" pitchFamily="18" charset="0"/>
            </a:endParaRPr>
          </a:p>
        </p:txBody>
      </p:sp>
      <p:sp>
        <p:nvSpPr>
          <p:cNvPr id="3" name="Content Placeholder 2"/>
          <p:cNvSpPr>
            <a:spLocks noGrp="1"/>
          </p:cNvSpPr>
          <p:nvPr>
            <p:ph idx="1"/>
          </p:nvPr>
        </p:nvSpPr>
        <p:spPr/>
        <p:txBody>
          <a:bodyPr/>
          <a:lstStyle/>
          <a:p>
            <a:r>
              <a:rPr lang="en-US" i="0" dirty="0">
                <a:solidFill>
                  <a:srgbClr val="000000"/>
                </a:solidFill>
                <a:effectLst/>
                <a:latin typeface="Helvetica Neue"/>
              </a:rPr>
              <a:t>Business objective- The document classification solution should significantly reduce the manual human effort in the HRM. It should achieve a higher level of accuracy and automation with minimal human intervention Sample Data Set Details: Resumes and financial documents</a:t>
            </a:r>
            <a:endParaRPr lang="en-US" i="0" dirty="0">
              <a:solidFill>
                <a:srgbClr val="000000"/>
              </a:solidFill>
              <a:effectLst/>
              <a:latin typeface="Helvetica Neue"/>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631575" y="1775012"/>
            <a:ext cx="7808259" cy="5078313"/>
          </a:xfrm>
          <a:prstGeom prst="rect">
            <a:avLst/>
          </a:prstGeom>
          <a:noFill/>
        </p:spPr>
        <p:txBody>
          <a:bodyPr wrap="square" rtlCol="0">
            <a:spAutoFit/>
          </a:bodyPr>
          <a:lstStyle/>
          <a:p>
            <a:pPr algn="l"/>
            <a:endParaRPr lang="en-IN" i="0" dirty="0">
              <a:effectLst/>
              <a:latin typeface="Arial" panose="020B0604020202020204" pitchFamily="34" charset="0"/>
            </a:endParaRPr>
          </a:p>
          <a:p>
            <a:pPr algn="l"/>
            <a:r>
              <a:rPr lang="en-IN" dirty="0">
                <a:latin typeface="Arial" panose="020B0604020202020204" pitchFamily="34" charset="0"/>
              </a:rPr>
              <a:t>1.</a:t>
            </a:r>
            <a:r>
              <a:rPr lang="en-US" b="0" i="0" dirty="0">
                <a:solidFill>
                  <a:srgbClr val="2D2D2D"/>
                </a:solidFill>
                <a:effectLst/>
                <a:latin typeface="Noto Sans" panose="020B0502040504020204" pitchFamily="34" charset="0"/>
              </a:rPr>
              <a:t> </a:t>
            </a:r>
            <a:r>
              <a:rPr lang="en-US" b="0" i="0" dirty="0">
                <a:effectLst/>
                <a:latin typeface="Noto Sans" panose="020B0502040504020204" pitchFamily="34" charset="0"/>
              </a:rPr>
              <a:t>Your resume summarizes your professional experience, skills and education. </a:t>
            </a:r>
            <a:endParaRPr lang="en-US" b="0" i="0" dirty="0">
              <a:effectLst/>
              <a:latin typeface="Noto Sans" panose="020B0502040504020204" pitchFamily="34" charset="0"/>
            </a:endParaRPr>
          </a:p>
          <a:p>
            <a:pPr algn="l"/>
            <a:endParaRPr lang="en-US" b="0" i="0" dirty="0">
              <a:effectLst/>
              <a:latin typeface="Noto Sans" panose="020B0502040504020204" pitchFamily="34" charset="0"/>
            </a:endParaRPr>
          </a:p>
          <a:p>
            <a:pPr algn="l"/>
            <a:r>
              <a:rPr lang="en-US" dirty="0">
                <a:latin typeface="Noto Sans" panose="020B0502040504020204" pitchFamily="34" charset="0"/>
              </a:rPr>
              <a:t>2.</a:t>
            </a:r>
            <a:r>
              <a:rPr lang="en-US" b="0" i="0" dirty="0">
                <a:effectLst/>
                <a:latin typeface="Noto Sans" panose="020B0502040504020204" pitchFamily="34" charset="0"/>
              </a:rPr>
              <a:t>When formatting a resume, it’s helpful to include the most pertinent information in categories that make the document easy to scan and review. </a:t>
            </a:r>
            <a:endParaRPr lang="en-US" b="0" i="0" dirty="0">
              <a:effectLst/>
              <a:latin typeface="Noto Sans" panose="020B0502040504020204" pitchFamily="34" charset="0"/>
            </a:endParaRPr>
          </a:p>
          <a:p>
            <a:pPr algn="l"/>
            <a:endParaRPr lang="en-US" b="0" i="0" dirty="0">
              <a:effectLst/>
              <a:latin typeface="Noto Sans" panose="020B0502040504020204" pitchFamily="34" charset="0"/>
            </a:endParaRPr>
          </a:p>
          <a:p>
            <a:pPr algn="l"/>
            <a:r>
              <a:rPr lang="en-US" dirty="0">
                <a:latin typeface="Noto Sans" panose="020B0502040504020204" pitchFamily="34" charset="0"/>
              </a:rPr>
              <a:t>3.</a:t>
            </a:r>
            <a:r>
              <a:rPr lang="en-US" b="0" i="0" dirty="0">
                <a:effectLst/>
                <a:latin typeface="Noto Sans" panose="020B0502040504020204" pitchFamily="34" charset="0"/>
              </a:rPr>
              <a:t>A hiring manager often receives many resumes for a single open position, so having a well-formatted resume with the proper categories can help you stand out and allows the reviewer to decide whether you are a good fit for the job. </a:t>
            </a:r>
            <a:endParaRPr lang="en-US" b="0" i="0" dirty="0">
              <a:effectLst/>
              <a:latin typeface="Noto Sans" panose="020B0502040504020204" pitchFamily="34" charset="0"/>
            </a:endParaRPr>
          </a:p>
          <a:p>
            <a:br>
              <a:rPr lang="en-US" b="0" i="0" dirty="0">
                <a:solidFill>
                  <a:srgbClr val="000000"/>
                </a:solidFill>
                <a:effectLst/>
                <a:latin typeface="Noto Sans" panose="020B0502040504020204" pitchFamily="34" charset="0"/>
              </a:rPr>
            </a:br>
            <a:br>
              <a:rPr lang="en-IN" b="0" i="0" dirty="0">
                <a:solidFill>
                  <a:srgbClr val="BDC1C6"/>
                </a:solidFill>
                <a:effectLst/>
                <a:latin typeface="Arial" panose="020B0604020202020204" pitchFamily="34" charset="0"/>
              </a:rPr>
            </a:br>
            <a:endParaRPr lang="en-IN" i="0" dirty="0">
              <a:effectLst/>
              <a:latin typeface="Arial" panose="020B0604020202020204" pitchFamily="34" charset="0"/>
            </a:endParaRPr>
          </a:p>
          <a:p>
            <a:pPr algn="l"/>
            <a:endParaRPr lang="en-IN" i="0" dirty="0">
              <a:effectLst/>
              <a:latin typeface="Arial" panose="020B0604020202020204" pitchFamily="34" charset="0"/>
            </a:endParaRPr>
          </a:p>
          <a:p>
            <a:br>
              <a:rPr lang="en-IN" b="0" i="0" dirty="0">
                <a:solidFill>
                  <a:srgbClr val="BDC1C6"/>
                </a:solidFill>
                <a:effectLst/>
                <a:latin typeface="Arial" panose="020B0604020202020204" pitchFamily="34" charset="0"/>
              </a:rPr>
            </a:br>
            <a:endParaRPr lang="en-IN" dirty="0"/>
          </a:p>
        </p:txBody>
      </p:sp>
      <p:sp>
        <p:nvSpPr>
          <p:cNvPr id="4" name="TextBox 3"/>
          <p:cNvSpPr txBox="1"/>
          <p:nvPr/>
        </p:nvSpPr>
        <p:spPr>
          <a:xfrm>
            <a:off x="3328146" y="555812"/>
            <a:ext cx="5535707" cy="769441"/>
          </a:xfrm>
          <a:prstGeom prst="rect">
            <a:avLst/>
          </a:prstGeom>
          <a:noFill/>
        </p:spPr>
        <p:txBody>
          <a:bodyPr wrap="square" rtlCol="0">
            <a:spAutoFit/>
          </a:bodyPr>
          <a:lstStyle/>
          <a:p>
            <a:r>
              <a:rPr lang="en-US" sz="4400" b="1" dirty="0">
                <a:latin typeface="Bodoni MT Condensed" panose="02070606080606020203" pitchFamily="18" charset="0"/>
              </a:rPr>
              <a:t>Why Resume Classification ?</a:t>
            </a:r>
            <a:endParaRPr lang="en-IN" sz="4400" b="1" dirty="0">
              <a:latin typeface="Bodoni MT Condensed" panose="02070606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1721224" y="1582717"/>
            <a:ext cx="1990164" cy="1039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Collection of Data</a:t>
            </a:r>
            <a:endParaRPr lang="en-IN" b="1" dirty="0">
              <a:solidFill>
                <a:schemeClr val="tx1"/>
              </a:solidFill>
            </a:endParaRPr>
          </a:p>
        </p:txBody>
      </p:sp>
      <p:sp>
        <p:nvSpPr>
          <p:cNvPr id="3" name="Rectangle: Rounded Corners 2"/>
          <p:cNvSpPr/>
          <p:nvPr/>
        </p:nvSpPr>
        <p:spPr>
          <a:xfrm>
            <a:off x="5231355" y="1582717"/>
            <a:ext cx="1990164" cy="1039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Business Understanding</a:t>
            </a:r>
            <a:endParaRPr lang="en-IN" b="1" dirty="0">
              <a:solidFill>
                <a:schemeClr val="tx1"/>
              </a:solidFill>
            </a:endParaRPr>
          </a:p>
        </p:txBody>
      </p:sp>
      <p:sp>
        <p:nvSpPr>
          <p:cNvPr id="4" name="Rectangle: Rounded Corners 3"/>
          <p:cNvSpPr/>
          <p:nvPr/>
        </p:nvSpPr>
        <p:spPr>
          <a:xfrm>
            <a:off x="8529469" y="1582717"/>
            <a:ext cx="1990162" cy="1039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Exploratory Data Analysis(EDA)</a:t>
            </a:r>
            <a:endParaRPr lang="en-IN" b="1" dirty="0">
              <a:solidFill>
                <a:schemeClr val="tx1"/>
              </a:solidFill>
            </a:endParaRPr>
          </a:p>
        </p:txBody>
      </p:sp>
      <p:sp>
        <p:nvSpPr>
          <p:cNvPr id="5" name="Rectangle: Rounded Corners 4"/>
          <p:cNvSpPr/>
          <p:nvPr/>
        </p:nvSpPr>
        <p:spPr>
          <a:xfrm>
            <a:off x="8480614" y="3908611"/>
            <a:ext cx="1990162" cy="1039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Building</a:t>
            </a:r>
            <a:endParaRPr lang="en-IN" b="1" dirty="0">
              <a:solidFill>
                <a:schemeClr val="tx1"/>
              </a:solidFill>
            </a:endParaRPr>
          </a:p>
        </p:txBody>
      </p:sp>
      <p:sp>
        <p:nvSpPr>
          <p:cNvPr id="6" name="Rectangle: Rounded Corners 5"/>
          <p:cNvSpPr/>
          <p:nvPr/>
        </p:nvSpPr>
        <p:spPr>
          <a:xfrm>
            <a:off x="5231355" y="3908611"/>
            <a:ext cx="1990164" cy="1039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Evaluation</a:t>
            </a:r>
            <a:endParaRPr lang="en-IN" b="1" dirty="0">
              <a:solidFill>
                <a:schemeClr val="tx1"/>
              </a:solidFill>
            </a:endParaRPr>
          </a:p>
        </p:txBody>
      </p:sp>
      <p:sp>
        <p:nvSpPr>
          <p:cNvPr id="7" name="Rectangle: Rounded Corners 6"/>
          <p:cNvSpPr/>
          <p:nvPr/>
        </p:nvSpPr>
        <p:spPr>
          <a:xfrm>
            <a:off x="1721224" y="3908611"/>
            <a:ext cx="1990165" cy="10399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Deployment</a:t>
            </a:r>
            <a:endParaRPr lang="en-IN" b="1" dirty="0">
              <a:solidFill>
                <a:schemeClr val="tx1"/>
              </a:solidFill>
            </a:endParaRPr>
          </a:p>
        </p:txBody>
      </p:sp>
      <p:sp>
        <p:nvSpPr>
          <p:cNvPr id="11" name="Arrow: Right 10"/>
          <p:cNvSpPr/>
          <p:nvPr/>
        </p:nvSpPr>
        <p:spPr>
          <a:xfrm>
            <a:off x="4117714" y="1981195"/>
            <a:ext cx="707315" cy="242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p:cNvSpPr/>
          <p:nvPr/>
        </p:nvSpPr>
        <p:spPr>
          <a:xfrm>
            <a:off x="7521386" y="1981196"/>
            <a:ext cx="708212" cy="242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p:cNvSpPr/>
          <p:nvPr/>
        </p:nvSpPr>
        <p:spPr>
          <a:xfrm rot="5400000">
            <a:off x="9096935" y="3182472"/>
            <a:ext cx="757518" cy="291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p:cNvSpPr/>
          <p:nvPr/>
        </p:nvSpPr>
        <p:spPr>
          <a:xfrm rot="10800000" flipH="1">
            <a:off x="7521387" y="4271233"/>
            <a:ext cx="708212" cy="2429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Left 15"/>
          <p:cNvSpPr/>
          <p:nvPr/>
        </p:nvSpPr>
        <p:spPr>
          <a:xfrm flipV="1">
            <a:off x="4119731" y="4285129"/>
            <a:ext cx="703282" cy="2290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4267200" y="371391"/>
            <a:ext cx="3657600" cy="707886"/>
          </a:xfrm>
          <a:prstGeom prst="rect">
            <a:avLst/>
          </a:prstGeom>
          <a:noFill/>
        </p:spPr>
        <p:txBody>
          <a:bodyPr wrap="square" rtlCol="0">
            <a:spAutoFit/>
          </a:bodyPr>
          <a:lstStyle/>
          <a:p>
            <a:r>
              <a:rPr lang="en-US" sz="4000" b="1" dirty="0">
                <a:latin typeface="Bodoni MT Condensed" panose="02070606080606020203" pitchFamily="18" charset="0"/>
              </a:rPr>
              <a:t>Project</a:t>
            </a:r>
            <a:r>
              <a:rPr lang="en-US" sz="4000" dirty="0"/>
              <a:t> </a:t>
            </a:r>
            <a:r>
              <a:rPr lang="en-US" sz="4000" b="1" dirty="0">
                <a:latin typeface="Bodoni MT Condensed" panose="02070606080606020203" pitchFamily="18" charset="0"/>
              </a:rPr>
              <a:t>Pipeline</a:t>
            </a:r>
            <a:endParaRPr lang="en-IN" sz="4000" b="1" dirty="0">
              <a:latin typeface="Bodoni MT Condensed" panose="020706060806060202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4823460" y="215153"/>
            <a:ext cx="2384164" cy="769441"/>
          </a:xfrm>
          <a:prstGeom prst="rect">
            <a:avLst/>
          </a:prstGeom>
          <a:noFill/>
        </p:spPr>
        <p:txBody>
          <a:bodyPr wrap="square" rtlCol="0">
            <a:spAutoFit/>
          </a:bodyPr>
          <a:lstStyle/>
          <a:p>
            <a:r>
              <a:rPr lang="en-US" sz="4400" dirty="0">
                <a:latin typeface="Bodoni MT Condensed" panose="02070606080606020203" pitchFamily="18" charset="0"/>
              </a:rPr>
              <a:t>Data</a:t>
            </a:r>
            <a:r>
              <a:rPr lang="en-US" sz="3600" dirty="0"/>
              <a:t> </a:t>
            </a:r>
            <a:r>
              <a:rPr lang="en-US" sz="3600" dirty="0">
                <a:latin typeface="Bodoni MT Condensed" panose="02070606080606020203" pitchFamily="18" charset="0"/>
              </a:rPr>
              <a:t>Set</a:t>
            </a:r>
            <a:r>
              <a:rPr lang="en-US" sz="3600" dirty="0"/>
              <a:t> </a:t>
            </a:r>
            <a:r>
              <a:rPr lang="en-US" sz="3600" dirty="0">
                <a:latin typeface="Bodoni MT Condensed" panose="02070606080606020203" pitchFamily="18" charset="0"/>
              </a:rPr>
              <a:t>Details</a:t>
            </a:r>
            <a:endParaRPr lang="en-IN" sz="3600" dirty="0">
              <a:latin typeface="Bodoni MT Condensed" panose="02070606080606020203"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1003" y="984594"/>
            <a:ext cx="3017138" cy="559550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377" y="1362635"/>
            <a:ext cx="6212541" cy="41327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22914" y="252710"/>
            <a:ext cx="4718957" cy="461665"/>
          </a:xfrm>
          <a:prstGeom prst="rect">
            <a:avLst/>
          </a:prstGeom>
          <a:noFill/>
        </p:spPr>
        <p:txBody>
          <a:bodyPr wrap="square" rtlCol="0">
            <a:spAutoFit/>
          </a:bodyPr>
          <a:lstStyle/>
          <a:p>
            <a:r>
              <a:rPr lang="en-US" sz="2400" dirty="0">
                <a:latin typeface="Bernard MT Condensed" panose="02050806060905020404" pitchFamily="18" charset="0"/>
              </a:rPr>
              <a:t>EDA AND TEXT-PREPROCESSING</a:t>
            </a:r>
            <a:endParaRPr lang="en-IN" sz="2400" dirty="0">
              <a:latin typeface="Bernard MT Condensed" panose="02050806060905020404" pitchFamily="18" charset="0"/>
            </a:endParaRPr>
          </a:p>
        </p:txBody>
      </p:sp>
      <p:sp>
        <p:nvSpPr>
          <p:cNvPr id="5" name="Rectangle 4"/>
          <p:cNvSpPr/>
          <p:nvPr/>
        </p:nvSpPr>
        <p:spPr>
          <a:xfrm>
            <a:off x="1559375" y="1023326"/>
            <a:ext cx="1959429" cy="48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CLEANING</a:t>
            </a:r>
            <a:endParaRPr lang="en-IN" dirty="0">
              <a:solidFill>
                <a:schemeClr val="tx1"/>
              </a:solidFill>
            </a:endParaRPr>
          </a:p>
        </p:txBody>
      </p:sp>
      <p:sp>
        <p:nvSpPr>
          <p:cNvPr id="6" name="Right Arrow 5"/>
          <p:cNvSpPr/>
          <p:nvPr/>
        </p:nvSpPr>
        <p:spPr>
          <a:xfrm>
            <a:off x="3518804" y="1259526"/>
            <a:ext cx="408214" cy="966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927022" y="996921"/>
            <a:ext cx="5225142" cy="6776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Applied  Word-Tokenization on each element of all resumes, Removing Punctuation, Removing stop words, Lowering letters of corpus, Applied Stemming, Applied Lemmatization.</a:t>
            </a:r>
            <a:endParaRPr lang="en-IN" sz="1400" dirty="0">
              <a:solidFill>
                <a:schemeClr val="tx1"/>
              </a:solidFill>
            </a:endParaRPr>
          </a:p>
        </p:txBody>
      </p:sp>
      <p:sp>
        <p:nvSpPr>
          <p:cNvPr id="9" name="Rectangle 8"/>
          <p:cNvSpPr/>
          <p:nvPr/>
        </p:nvSpPr>
        <p:spPr>
          <a:xfrm>
            <a:off x="1559375" y="1777136"/>
            <a:ext cx="1959429" cy="791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TOKENIZATION ON FILTERED RESUME</a:t>
            </a:r>
            <a:endParaRPr lang="en-IN" dirty="0">
              <a:solidFill>
                <a:schemeClr val="tx1"/>
              </a:solidFill>
            </a:endParaRPr>
          </a:p>
        </p:txBody>
      </p:sp>
      <p:sp>
        <p:nvSpPr>
          <p:cNvPr id="10" name="Right Arrow 9"/>
          <p:cNvSpPr/>
          <p:nvPr/>
        </p:nvSpPr>
        <p:spPr>
          <a:xfrm>
            <a:off x="3518804" y="2129416"/>
            <a:ext cx="408215" cy="124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927022" y="1884625"/>
            <a:ext cx="5225142"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tokenizes the 'filtered resume' column of the resume Data Frame, splitting each resume into a list of individual tokens</a:t>
            </a:r>
            <a:endParaRPr lang="en-IN" sz="1400" dirty="0">
              <a:solidFill>
                <a:schemeClr val="tx1"/>
              </a:solidFill>
            </a:endParaRPr>
          </a:p>
        </p:txBody>
      </p:sp>
      <p:sp>
        <p:nvSpPr>
          <p:cNvPr id="12" name="Rectangle 11"/>
          <p:cNvSpPr/>
          <p:nvPr/>
        </p:nvSpPr>
        <p:spPr>
          <a:xfrm>
            <a:off x="1559375" y="2853078"/>
            <a:ext cx="1959429" cy="791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LEMMATIZATION ON FILTERED RESUME</a:t>
            </a:r>
            <a:endParaRPr lang="en-IN" dirty="0">
              <a:solidFill>
                <a:schemeClr val="tx1"/>
              </a:solidFill>
            </a:endParaRPr>
          </a:p>
        </p:txBody>
      </p:sp>
      <p:sp>
        <p:nvSpPr>
          <p:cNvPr id="13" name="Right Arrow 12"/>
          <p:cNvSpPr/>
          <p:nvPr/>
        </p:nvSpPr>
        <p:spPr>
          <a:xfrm>
            <a:off x="3518807" y="3203498"/>
            <a:ext cx="408214" cy="110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3927022" y="2853438"/>
            <a:ext cx="5225142" cy="791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WordNetLemmatizer  </a:t>
            </a:r>
            <a:r>
              <a:rPr lang="en-US" sz="1400" dirty="0">
                <a:solidFill>
                  <a:schemeClr val="tx1"/>
                </a:solidFill>
              </a:rPr>
              <a:t>used for lemmatizing words in English</a:t>
            </a:r>
            <a:r>
              <a:rPr lang="en-US" dirty="0">
                <a:solidFill>
                  <a:schemeClr val="tx1"/>
                </a:solidFill>
              </a:rPr>
              <a:t>. </a:t>
            </a:r>
            <a:r>
              <a:rPr lang="en-US" sz="1400" dirty="0">
                <a:solidFill>
                  <a:schemeClr val="tx1"/>
                </a:solidFill>
              </a:rPr>
              <a:t>that</a:t>
            </a:r>
            <a:r>
              <a:rPr lang="en-US" dirty="0">
                <a:solidFill>
                  <a:schemeClr val="tx1"/>
                </a:solidFill>
              </a:rPr>
              <a:t> </a:t>
            </a:r>
            <a:r>
              <a:rPr lang="en-US" sz="1400" dirty="0">
                <a:solidFill>
                  <a:schemeClr val="tx1"/>
                </a:solidFill>
              </a:rPr>
              <a:t>provides semantic relationships between words in various languages</a:t>
            </a:r>
            <a:r>
              <a:rPr lang="en-US" dirty="0">
                <a:solidFill>
                  <a:schemeClr val="tx1"/>
                </a:solidFill>
              </a:rPr>
              <a:t>.</a:t>
            </a:r>
            <a:endParaRPr lang="en-IN" dirty="0">
              <a:solidFill>
                <a:schemeClr val="tx1"/>
              </a:solidFill>
            </a:endParaRPr>
          </a:p>
        </p:txBody>
      </p:sp>
      <p:sp>
        <p:nvSpPr>
          <p:cNvPr id="15" name="Rectangle 14"/>
          <p:cNvSpPr/>
          <p:nvPr/>
        </p:nvSpPr>
        <p:spPr>
          <a:xfrm>
            <a:off x="1559375" y="3903706"/>
            <a:ext cx="1959429" cy="759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APPLYING COUNT VECTORIZER</a:t>
            </a:r>
            <a:endParaRPr lang="en-IN" dirty="0">
              <a:solidFill>
                <a:schemeClr val="tx1"/>
              </a:solidFill>
            </a:endParaRPr>
          </a:p>
        </p:txBody>
      </p:sp>
      <p:sp>
        <p:nvSpPr>
          <p:cNvPr id="16" name="Right Arrow 15"/>
          <p:cNvSpPr/>
          <p:nvPr/>
        </p:nvSpPr>
        <p:spPr>
          <a:xfrm>
            <a:off x="3518807" y="4212207"/>
            <a:ext cx="408214" cy="113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3927022" y="3868313"/>
            <a:ext cx="5225142" cy="840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CountVectorizer is a text feature extraction technique that converts a collection of text documents into a matrix of token counts. CountVectorizer instance 'cv' to fit the vectorizer to the lemmatized resumes and transform the data into a matrix representation.</a:t>
            </a:r>
            <a:endParaRPr lang="en-IN" sz="1400" dirty="0">
              <a:solidFill>
                <a:schemeClr val="tx1"/>
              </a:solidFill>
            </a:endParaRPr>
          </a:p>
        </p:txBody>
      </p:sp>
      <p:sp>
        <p:nvSpPr>
          <p:cNvPr id="18" name="Rectangle 17"/>
          <p:cNvSpPr/>
          <p:nvPr/>
        </p:nvSpPr>
        <p:spPr>
          <a:xfrm>
            <a:off x="1559376" y="4996910"/>
            <a:ext cx="1959429" cy="101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APPLYING COUNT VECTORIZER ON N-GRAM</a:t>
            </a:r>
            <a:endParaRPr lang="en-IN" dirty="0">
              <a:solidFill>
                <a:schemeClr val="tx1"/>
              </a:solidFill>
            </a:endParaRPr>
          </a:p>
        </p:txBody>
      </p:sp>
      <p:sp>
        <p:nvSpPr>
          <p:cNvPr id="19" name="Right Arrow 18"/>
          <p:cNvSpPr/>
          <p:nvPr/>
        </p:nvSpPr>
        <p:spPr>
          <a:xfrm>
            <a:off x="3518804" y="5432844"/>
            <a:ext cx="408215" cy="143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3927021" y="4958829"/>
            <a:ext cx="5225143" cy="1181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fits the CountVectorizer to the lemmatized resumes, considering unigrams, bigrams, and trigrams as tokens. It then transforms the lemmatized data into a s matrix representation 'bow-matrix-range', where each row represents a resume, and each column represents a unique token (unigram, bigram, or trigram) </a:t>
            </a:r>
            <a:endParaRPr lang="en-IN"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093" y="251011"/>
            <a:ext cx="4096871" cy="523220"/>
          </a:xfrm>
          <a:prstGeom prst="rect">
            <a:avLst/>
          </a:prstGeom>
          <a:noFill/>
        </p:spPr>
        <p:txBody>
          <a:bodyPr wrap="square" rtlCol="0">
            <a:spAutoFit/>
          </a:bodyPr>
          <a:lstStyle/>
          <a:p>
            <a:r>
              <a:rPr lang="en-US" sz="2800" dirty="0">
                <a:latin typeface="Bodoni MT Condensed" panose="02070606080606020203" pitchFamily="18" charset="0"/>
              </a:rPr>
              <a:t>DATA AFTER PREPROCESSING</a:t>
            </a:r>
            <a:endParaRPr lang="en-IN" sz="2800" dirty="0">
              <a:latin typeface="Bodoni MT Condensed" panose="02070606080606020203"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20613" y="941294"/>
            <a:ext cx="8472893" cy="56656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49505" y="878541"/>
            <a:ext cx="8704729" cy="5235388"/>
          </a:xfrm>
          <a:prstGeom prst="rect">
            <a:avLst/>
          </a:prstGeom>
        </p:spPr>
      </p:pic>
      <p:sp>
        <p:nvSpPr>
          <p:cNvPr id="6" name="TextBox 5"/>
          <p:cNvSpPr txBox="1"/>
          <p:nvPr/>
        </p:nvSpPr>
        <p:spPr>
          <a:xfrm>
            <a:off x="3276600" y="205752"/>
            <a:ext cx="5638800" cy="861774"/>
          </a:xfrm>
          <a:prstGeom prst="rect">
            <a:avLst/>
          </a:prstGeom>
          <a:noFill/>
        </p:spPr>
        <p:txBody>
          <a:bodyPr wrap="square" rtlCol="0">
            <a:spAutoFit/>
          </a:bodyPr>
          <a:lstStyle/>
          <a:p>
            <a:r>
              <a:rPr lang="en-IN" sz="3200" b="1" i="0" dirty="0">
                <a:solidFill>
                  <a:srgbClr val="000000"/>
                </a:solidFill>
                <a:effectLst/>
                <a:latin typeface="Bodoni MT Condensed" panose="02070606080606020203" pitchFamily="18" charset="0"/>
              </a:rPr>
              <a:t>Named entity Recognition (NER)</a:t>
            </a:r>
            <a:endParaRPr lang="en-IN" sz="3200" b="1" i="0" dirty="0">
              <a:solidFill>
                <a:srgbClr val="000000"/>
              </a:solidFill>
              <a:effectLst/>
              <a:latin typeface="Bodoni MT Condensed" panose="02070606080606020203"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5665" y="1660572"/>
            <a:ext cx="9092642" cy="4623686"/>
          </a:xfrm>
          <a:prstGeom prst="rect">
            <a:avLst/>
          </a:prstGeom>
        </p:spPr>
      </p:pic>
      <p:sp>
        <p:nvSpPr>
          <p:cNvPr id="4" name="TextBox 3"/>
          <p:cNvSpPr txBox="1"/>
          <p:nvPr/>
        </p:nvSpPr>
        <p:spPr>
          <a:xfrm flipH="1">
            <a:off x="3568848" y="573742"/>
            <a:ext cx="6202681" cy="707886"/>
          </a:xfrm>
          <a:prstGeom prst="rect">
            <a:avLst/>
          </a:prstGeom>
          <a:noFill/>
        </p:spPr>
        <p:txBody>
          <a:bodyPr wrap="square" rtlCol="0">
            <a:spAutoFit/>
          </a:bodyPr>
          <a:lstStyle/>
          <a:p>
            <a:r>
              <a:rPr lang="en-US" sz="4000" dirty="0"/>
              <a:t>Top 10 Words From Corpus</a:t>
            </a:r>
            <a:endParaRPr lang="en-IN" sz="4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5189</Words>
  <Application>WPS Presentation</Application>
  <PresentationFormat>Widescreen</PresentationFormat>
  <Paragraphs>109</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Bodoni MT Condensed</vt:lpstr>
      <vt:lpstr>Algerian</vt:lpstr>
      <vt:lpstr>Helvetica Neue</vt:lpstr>
      <vt:lpstr>Noto Sans</vt:lpstr>
      <vt:lpstr>Bernard MT Condensed</vt:lpstr>
      <vt:lpstr>Corbel</vt:lpstr>
      <vt:lpstr>Microsoft YaHei</vt:lpstr>
      <vt:lpstr>Arial Unicode MS</vt:lpstr>
      <vt:lpstr>Calibri</vt:lpstr>
      <vt:lpstr>Parallax</vt:lpstr>
      <vt:lpstr>RESUME CLASSIFICATION</vt:lpstr>
      <vt:lpstr>Business Objective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CLASSIFICATION</dc:title>
  <dc:creator>Rutuja Khairnar</dc:creator>
  <cp:lastModifiedBy>Adith</cp:lastModifiedBy>
  <cp:revision>18</cp:revision>
  <dcterms:created xsi:type="dcterms:W3CDTF">2023-06-10T09:48:00Z</dcterms:created>
  <dcterms:modified xsi:type="dcterms:W3CDTF">2023-06-28T12:06:48Z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4F7890EEFEE04A5DA0A3254C17848C22</vt:lpwstr>
  </property>
  <property fmtid="{D5CDD505-2E9C-101B-9397-08002B2CF9AE}" pid="3" name="KSOProductBuildVer">
    <vt:lpwstr>1033-11.2.0.11537</vt:lpwstr>
  </property>
</Properties>
</file>