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57" r:id="rId12"/>
    <p:sldId id="258" r:id="rId13"/>
    <p:sldId id="260" r:id="rId14"/>
    <p:sldId id="259" r:id="rId15"/>
    <p:sldId id="261" r:id="rId16"/>
    <p:sldId id="262" r:id="rId17"/>
    <p:sldId id="268" r:id="rId18"/>
    <p:sldId id="278" r:id="rId19"/>
    <p:sldId id="279" r:id="rId20"/>
    <p:sldId id="280" r:id="rId21"/>
    <p:sldId id="281" r:id="rId22"/>
    <p:sldId id="282" r:id="rId23"/>
    <p:sldId id="284" r:id="rId24"/>
    <p:sldId id="285" r:id="rId25"/>
    <p:sldId id="286"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D8FFDE-4556-41BF-A7DC-C3CD9926B8D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32172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40141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62150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10873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8FFDE-4556-41BF-A7DC-C3CD9926B8D8}"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07543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D8FFDE-4556-41BF-A7DC-C3CD9926B8D8}"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76702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D8FFDE-4556-41BF-A7DC-C3CD9926B8D8}" type="datetimeFigureOut">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198935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D8FFDE-4556-41BF-A7DC-C3CD9926B8D8}" type="datetimeFigureOut">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42826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FFDE-4556-41BF-A7DC-C3CD9926B8D8}" type="datetimeFigureOut">
              <a:rPr lang="en-US" smtClean="0"/>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416439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8FFDE-4556-41BF-A7DC-C3CD9926B8D8}"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50847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8FFDE-4556-41BF-A7DC-C3CD9926B8D8}"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72694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8FFDE-4556-41BF-A7DC-C3CD9926B8D8}" type="datetimeFigureOut">
              <a:rPr lang="en-US" smtClean="0"/>
              <a:t>8/15/2019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9C3D-68FE-43DE-ADD2-3DF7EDE12FC1}" type="slidenum">
              <a:rPr lang="en-US" smtClean="0"/>
              <a:t>‹#›</a:t>
            </a:fld>
            <a:endParaRPr lang="en-US"/>
          </a:p>
        </p:txBody>
      </p:sp>
    </p:spTree>
    <p:extLst>
      <p:ext uri="{BB962C8B-B14F-4D97-AF65-F5344CB8AC3E}">
        <p14:creationId xmlns:p14="http://schemas.microsoft.com/office/powerpoint/2010/main" val="150167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Object-relational_mapp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67248"/>
          </a:xfrm>
        </p:spPr>
        <p:txBody>
          <a:bodyPr>
            <a:normAutofit fontScale="90000"/>
          </a:bodyPr>
          <a:lstStyle/>
          <a:p>
            <a:r>
              <a:rPr lang="en-US" dirty="0"/>
              <a:t>ADO.NET</a:t>
            </a:r>
          </a:p>
        </p:txBody>
      </p:sp>
      <p:sp>
        <p:nvSpPr>
          <p:cNvPr id="3" name="Subtitle 2"/>
          <p:cNvSpPr>
            <a:spLocks noGrp="1"/>
          </p:cNvSpPr>
          <p:nvPr>
            <p:ph type="subTitle" idx="1"/>
          </p:nvPr>
        </p:nvSpPr>
        <p:spPr>
          <a:xfrm>
            <a:off x="1690254" y="2008910"/>
            <a:ext cx="9144000" cy="3525684"/>
          </a:xfrm>
        </p:spPr>
        <p:txBody>
          <a:bodyPr>
            <a:normAutofit/>
          </a:bodyPr>
          <a:lstStyle/>
          <a:p>
            <a:r>
              <a:rPr lang="en-IN" dirty="0"/>
              <a:t>A Brief :</a:t>
            </a:r>
          </a:p>
          <a:p>
            <a:pPr marL="342900" indent="-342900">
              <a:buFont typeface="Arial" panose="020B0604020202020204" pitchFamily="34" charset="0"/>
              <a:buChar char="•"/>
            </a:pPr>
            <a:r>
              <a:rPr lang="en-IN" sz="3200" dirty="0"/>
              <a:t>ADO.NET provides a bridge between the front end controls and the back end database. The ADO.NET objects encapsulate all the data access operations and the controls interact with these objects to display data, thus hiding the details of movement of data.</a:t>
            </a:r>
            <a:endParaRPr lang="en-US" sz="3200" dirty="0"/>
          </a:p>
        </p:txBody>
      </p:sp>
    </p:spTree>
    <p:extLst>
      <p:ext uri="{BB962C8B-B14F-4D97-AF65-F5344CB8AC3E}">
        <p14:creationId xmlns:p14="http://schemas.microsoft.com/office/powerpoint/2010/main" val="303560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endParaRPr lang="en-US" dirty="0"/>
          </a:p>
        </p:txBody>
      </p:sp>
      <p:sp>
        <p:nvSpPr>
          <p:cNvPr id="3" name="Content Placeholder 2"/>
          <p:cNvSpPr>
            <a:spLocks noGrp="1"/>
          </p:cNvSpPr>
          <p:nvPr>
            <p:ph idx="1"/>
          </p:nvPr>
        </p:nvSpPr>
        <p:spPr>
          <a:xfrm>
            <a:off x="838200" y="2006600"/>
            <a:ext cx="10515600" cy="4486275"/>
          </a:xfrm>
        </p:spPr>
        <p:txBody>
          <a:bodyPr>
            <a:normAutofit fontScale="40000" lnSpcReduction="20000"/>
          </a:bodyPr>
          <a:lstStyle/>
          <a:p>
            <a:r>
              <a:rPr lang="en-IN" sz="5000" b="1" dirty="0"/>
              <a:t>Connection Class</a:t>
            </a:r>
            <a:br>
              <a:rPr lang="en-IN" sz="5000" b="1" dirty="0"/>
            </a:br>
            <a:br>
              <a:rPr lang="en-IN" sz="5000" b="1" dirty="0"/>
            </a:br>
            <a:r>
              <a:rPr lang="en-IN" sz="5000" dirty="0"/>
              <a:t>In ADO.NET, we use these connection classes to connect to the database. These connection classes also manage transactions and connection pooling.</a:t>
            </a:r>
            <a:br>
              <a:rPr lang="en-IN" sz="5000" dirty="0"/>
            </a:br>
            <a:br>
              <a:rPr lang="en-IN" sz="5000" dirty="0"/>
            </a:br>
            <a:r>
              <a:rPr lang="en-IN" sz="5000" b="1" dirty="0"/>
              <a:t>2. Command Class</a:t>
            </a:r>
            <a:br>
              <a:rPr lang="en-IN" sz="5000" b="1" dirty="0"/>
            </a:br>
            <a:br>
              <a:rPr lang="en-IN" sz="5000" dirty="0"/>
            </a:br>
            <a:r>
              <a:rPr lang="en-IN" sz="5000" dirty="0"/>
              <a:t>The Command class provides methods for storing and executing SQL statements and Stored Procedures. The following are the various commands that are executed by the Command Class.</a:t>
            </a:r>
          </a:p>
          <a:p>
            <a:r>
              <a:rPr lang="en-IN" sz="5000" b="1" dirty="0" err="1"/>
              <a:t>ExecuteReader</a:t>
            </a:r>
            <a:r>
              <a:rPr lang="en-IN" sz="5000" b="1" dirty="0"/>
              <a:t>:</a:t>
            </a:r>
            <a:r>
              <a:rPr lang="en-IN" sz="5000" dirty="0"/>
              <a:t> Returns data to the client as rows. This would typically be an SQL select statement or a Stored Procedure that contains one or more select statements. This method returns a </a:t>
            </a:r>
            <a:r>
              <a:rPr lang="en-IN" sz="5000" dirty="0" err="1"/>
              <a:t>DataReader</a:t>
            </a:r>
            <a:r>
              <a:rPr lang="en-IN" sz="5000" dirty="0"/>
              <a:t> object that can be used to fill a </a:t>
            </a:r>
            <a:r>
              <a:rPr lang="en-IN" sz="5000" dirty="0" err="1"/>
              <a:t>DataTable</a:t>
            </a:r>
            <a:r>
              <a:rPr lang="en-IN" sz="5000" dirty="0"/>
              <a:t> object or used directly for printing reports and so forth.</a:t>
            </a:r>
            <a:br>
              <a:rPr lang="en-IN" sz="5000" dirty="0"/>
            </a:br>
            <a:endParaRPr lang="en-IN" sz="5000" dirty="0"/>
          </a:p>
          <a:p>
            <a:r>
              <a:rPr lang="en-IN" sz="5000" b="1" dirty="0" err="1"/>
              <a:t>ExecuteNonQuery</a:t>
            </a:r>
            <a:r>
              <a:rPr lang="en-IN" sz="5000" b="1" dirty="0"/>
              <a:t>:</a:t>
            </a:r>
            <a:r>
              <a:rPr lang="en-IN" sz="5000" dirty="0"/>
              <a:t> Executes a command that changes the data in the database, such as an update, delete, or insert statement, or a Stored Procedure that contains one or more of these statements. This method returns an integer that is the number of rows affected by the query.</a:t>
            </a:r>
          </a:p>
          <a:p>
            <a:endParaRPr lang="en-US" dirty="0"/>
          </a:p>
        </p:txBody>
      </p:sp>
    </p:spTree>
    <p:extLst>
      <p:ext uri="{BB962C8B-B14F-4D97-AF65-F5344CB8AC3E}">
        <p14:creationId xmlns:p14="http://schemas.microsoft.com/office/powerpoint/2010/main" val="353343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r>
              <a:rPr lang="en-US" dirty="0"/>
              <a:t> contd..</a:t>
            </a:r>
          </a:p>
        </p:txBody>
      </p:sp>
      <p:sp>
        <p:nvSpPr>
          <p:cNvPr id="3" name="Content Placeholder 2"/>
          <p:cNvSpPr>
            <a:spLocks noGrp="1"/>
          </p:cNvSpPr>
          <p:nvPr>
            <p:ph idx="1"/>
          </p:nvPr>
        </p:nvSpPr>
        <p:spPr/>
        <p:txBody>
          <a:bodyPr>
            <a:normAutofit fontScale="92500" lnSpcReduction="10000"/>
          </a:bodyPr>
          <a:lstStyle/>
          <a:p>
            <a:r>
              <a:rPr lang="en-IN" b="1" dirty="0" err="1"/>
              <a:t>DataReader</a:t>
            </a:r>
            <a:r>
              <a:rPr lang="en-IN" b="1" dirty="0"/>
              <a:t> Class</a:t>
            </a:r>
            <a:br>
              <a:rPr lang="en-IN" b="1" dirty="0"/>
            </a:br>
            <a:br>
              <a:rPr lang="en-IN" b="1" dirty="0"/>
            </a:br>
            <a:r>
              <a:rPr lang="en-IN" dirty="0"/>
              <a:t>The </a:t>
            </a:r>
            <a:r>
              <a:rPr lang="en-IN" dirty="0" err="1"/>
              <a:t>DataReader</a:t>
            </a:r>
            <a:r>
              <a:rPr lang="en-IN" dirty="0"/>
              <a:t> is used to retrieve data. It is used in conjunction with the Command class to execute an SQL Select statement and then access the returned rows.</a:t>
            </a:r>
            <a:br>
              <a:rPr lang="en-IN" dirty="0"/>
            </a:br>
            <a:br>
              <a:rPr lang="en-IN" dirty="0"/>
            </a:br>
            <a:r>
              <a:rPr lang="en-IN" b="1" dirty="0"/>
              <a:t>4. </a:t>
            </a:r>
            <a:r>
              <a:rPr lang="en-IN" b="1" dirty="0" err="1"/>
              <a:t>DataAdapter</a:t>
            </a:r>
            <a:r>
              <a:rPr lang="en-IN" b="1" dirty="0"/>
              <a:t> Class</a:t>
            </a:r>
            <a:br>
              <a:rPr lang="en-IN" b="1" dirty="0"/>
            </a:br>
            <a:br>
              <a:rPr lang="en-IN" dirty="0"/>
            </a:br>
            <a:r>
              <a:rPr lang="en-IN" dirty="0"/>
              <a:t>The </a:t>
            </a:r>
            <a:r>
              <a:rPr lang="en-IN" dirty="0" err="1"/>
              <a:t>DataAdapter</a:t>
            </a:r>
            <a:r>
              <a:rPr lang="en-IN" dirty="0"/>
              <a:t> is used to connect </a:t>
            </a:r>
            <a:r>
              <a:rPr lang="en-IN" dirty="0" err="1"/>
              <a:t>DataSets</a:t>
            </a:r>
            <a:r>
              <a:rPr lang="en-IN" dirty="0"/>
              <a:t> to databases. The </a:t>
            </a:r>
            <a:r>
              <a:rPr lang="en-IN" dirty="0" err="1"/>
              <a:t>DataAdapter</a:t>
            </a:r>
            <a:r>
              <a:rPr lang="en-IN" dirty="0"/>
              <a:t> is most useful when using data-bound controls in Windows Forms, but it can also be used to provide an easy way to manage the connection between your application and the underlying database tables, views and Stored Procedures.</a:t>
            </a:r>
            <a:endParaRPr lang="en-US" dirty="0"/>
          </a:p>
        </p:txBody>
      </p:sp>
    </p:spTree>
    <p:extLst>
      <p:ext uri="{BB962C8B-B14F-4D97-AF65-F5344CB8AC3E}">
        <p14:creationId xmlns:p14="http://schemas.microsoft.com/office/powerpoint/2010/main" val="322934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r>
              <a:rPr lang="en-US" dirty="0"/>
              <a:t> contd..</a:t>
            </a:r>
          </a:p>
        </p:txBody>
      </p:sp>
      <p:sp>
        <p:nvSpPr>
          <p:cNvPr id="3" name="Content Placeholder 2"/>
          <p:cNvSpPr>
            <a:spLocks noGrp="1"/>
          </p:cNvSpPr>
          <p:nvPr>
            <p:ph idx="1"/>
          </p:nvPr>
        </p:nvSpPr>
        <p:spPr/>
        <p:txBody>
          <a:bodyPr/>
          <a:lstStyle/>
          <a:p>
            <a:r>
              <a:rPr lang="en-IN" b="1" dirty="0" err="1"/>
              <a:t>DataSet</a:t>
            </a:r>
            <a:r>
              <a:rPr lang="en-IN" b="1" dirty="0"/>
              <a:t> Class</a:t>
            </a:r>
            <a:endParaRPr lang="en-IN" dirty="0"/>
          </a:p>
          <a:p>
            <a:r>
              <a:rPr lang="en-IN" dirty="0"/>
              <a:t>The </a:t>
            </a:r>
            <a:r>
              <a:rPr lang="en-IN" dirty="0" err="1"/>
              <a:t>DataSet</a:t>
            </a:r>
            <a:r>
              <a:rPr lang="en-IN" dirty="0"/>
              <a:t> is the heart of ADO.NET. The </a:t>
            </a:r>
            <a:r>
              <a:rPr lang="en-IN" dirty="0" err="1"/>
              <a:t>DataSet</a:t>
            </a:r>
            <a:r>
              <a:rPr lang="en-IN" dirty="0"/>
              <a:t> is essentially a collection of </a:t>
            </a:r>
            <a:r>
              <a:rPr lang="en-IN" dirty="0" err="1"/>
              <a:t>DataTable</a:t>
            </a:r>
            <a:r>
              <a:rPr lang="en-IN" dirty="0"/>
              <a:t> objects. In turn each object contains a collection of </a:t>
            </a:r>
            <a:r>
              <a:rPr lang="en-IN" dirty="0" err="1"/>
              <a:t>DataColumn</a:t>
            </a:r>
            <a:r>
              <a:rPr lang="en-IN" dirty="0"/>
              <a:t> and </a:t>
            </a:r>
            <a:r>
              <a:rPr lang="en-IN" dirty="0" err="1"/>
              <a:t>DataRow</a:t>
            </a:r>
            <a:r>
              <a:rPr lang="en-IN" dirty="0"/>
              <a:t> objects. The </a:t>
            </a:r>
            <a:r>
              <a:rPr lang="en-IN" dirty="0" err="1"/>
              <a:t>DataSet</a:t>
            </a:r>
            <a:r>
              <a:rPr lang="en-IN" dirty="0"/>
              <a:t> also contains a Relations collection that can be used to define relations among Data Table Objects.</a:t>
            </a:r>
          </a:p>
          <a:p>
            <a:endParaRPr lang="en-US" dirty="0"/>
          </a:p>
        </p:txBody>
      </p:sp>
    </p:spTree>
    <p:extLst>
      <p:ext uri="{BB962C8B-B14F-4D97-AF65-F5344CB8AC3E}">
        <p14:creationId xmlns:p14="http://schemas.microsoft.com/office/powerpoint/2010/main" val="17302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err="1"/>
              <a:t>DbCommand</a:t>
            </a:r>
            <a:r>
              <a:rPr lang="en-IN" dirty="0"/>
              <a:t> and </a:t>
            </a:r>
            <a:r>
              <a:rPr lang="en-IN" dirty="0" err="1"/>
              <a:t>DbConnection</a:t>
            </a:r>
            <a:r>
              <a:rPr lang="en-IN" dirty="0"/>
              <a:t> Objects</a:t>
            </a:r>
          </a:p>
          <a:p>
            <a:r>
              <a:rPr lang="en-IN" dirty="0"/>
              <a:t>The </a:t>
            </a:r>
            <a:r>
              <a:rPr lang="en-IN" dirty="0" err="1"/>
              <a:t>DbConnection</a:t>
            </a:r>
            <a:r>
              <a:rPr lang="en-IN" dirty="0"/>
              <a:t> object represents a connection to the data source. The connection could be shared among different command objects.</a:t>
            </a:r>
          </a:p>
          <a:p>
            <a:r>
              <a:rPr lang="en-IN" dirty="0"/>
              <a:t>The </a:t>
            </a:r>
            <a:r>
              <a:rPr lang="en-IN" dirty="0" err="1"/>
              <a:t>DbCommand</a:t>
            </a:r>
            <a:r>
              <a:rPr lang="en-IN" dirty="0"/>
              <a:t> object represents the command or a stored procedure sent to the database for retrieving or manipulating data.</a:t>
            </a:r>
          </a:p>
          <a:p>
            <a:endParaRPr lang="en-US" dirty="0"/>
          </a:p>
        </p:txBody>
      </p:sp>
    </p:spTree>
    <p:extLst>
      <p:ext uri="{BB962C8B-B14F-4D97-AF65-F5344CB8AC3E}">
        <p14:creationId xmlns:p14="http://schemas.microsoft.com/office/powerpoint/2010/main" val="241551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Connect to the Database</a:t>
            </a:r>
          </a:p>
        </p:txBody>
      </p:sp>
      <p:sp>
        <p:nvSpPr>
          <p:cNvPr id="3" name="Content Placeholder 2"/>
          <p:cNvSpPr>
            <a:spLocks noGrp="1"/>
          </p:cNvSpPr>
          <p:nvPr>
            <p:ph idx="1"/>
          </p:nvPr>
        </p:nvSpPr>
        <p:spPr>
          <a:xfrm>
            <a:off x="692727" y="1385455"/>
            <a:ext cx="10661073" cy="5107420"/>
          </a:xfrm>
        </p:spPr>
        <p:txBody>
          <a:bodyPr>
            <a:normAutofit fontScale="70000" lnSpcReduction="20000"/>
          </a:bodyPr>
          <a:lstStyle/>
          <a:p>
            <a:r>
              <a:rPr lang="en-IN" dirty="0"/>
              <a:t>A connection string is required as a parameter to </a:t>
            </a:r>
            <a:r>
              <a:rPr lang="en-IN" dirty="0" err="1"/>
              <a:t>SQLConnection</a:t>
            </a:r>
            <a:r>
              <a:rPr lang="en-IN" dirty="0"/>
              <a:t>. A </a:t>
            </a:r>
            <a:r>
              <a:rPr lang="en-IN" dirty="0" err="1"/>
              <a:t>ConnectionString</a:t>
            </a:r>
            <a:r>
              <a:rPr lang="en-IN" dirty="0"/>
              <a:t> is a string variable (not case sensitive).</a:t>
            </a:r>
            <a:br>
              <a:rPr lang="en-IN" dirty="0"/>
            </a:br>
            <a:br>
              <a:rPr lang="en-IN" dirty="0"/>
            </a:br>
            <a:r>
              <a:rPr lang="en-IN" dirty="0"/>
              <a:t>This contains key and value pairs, like provider, server, database, </a:t>
            </a:r>
            <a:r>
              <a:rPr lang="en-IN" dirty="0" err="1"/>
              <a:t>userid</a:t>
            </a:r>
            <a:r>
              <a:rPr lang="en-IN" dirty="0"/>
              <a:t> and password as in the following:</a:t>
            </a:r>
          </a:p>
          <a:p>
            <a:r>
              <a:rPr lang="en-IN" b="1" dirty="0"/>
              <a:t>Server</a:t>
            </a:r>
            <a:r>
              <a:rPr lang="en-IN" dirty="0"/>
              <a:t>="</a:t>
            </a:r>
            <a:r>
              <a:rPr lang="en-IN" dirty="0" err="1"/>
              <a:t>nameof</a:t>
            </a:r>
            <a:r>
              <a:rPr lang="en-IN" dirty="0"/>
              <a:t> the server or IP Address of the server"</a:t>
            </a:r>
            <a:br>
              <a:rPr lang="en-IN" dirty="0"/>
            </a:br>
            <a:br>
              <a:rPr lang="en-IN" dirty="0"/>
            </a:br>
            <a:r>
              <a:rPr lang="en-IN" b="1" dirty="0"/>
              <a:t>Database</a:t>
            </a:r>
            <a:r>
              <a:rPr lang="en-IN" dirty="0"/>
              <a:t>="name of the database"</a:t>
            </a:r>
            <a:br>
              <a:rPr lang="en-IN" dirty="0"/>
            </a:br>
            <a:br>
              <a:rPr lang="en-IN" dirty="0"/>
            </a:br>
            <a:r>
              <a:rPr lang="en-IN" b="1" dirty="0" err="1"/>
              <a:t>userid</a:t>
            </a:r>
            <a:r>
              <a:rPr lang="en-IN" dirty="0"/>
              <a:t>="user name who has permission to work with database"</a:t>
            </a:r>
            <a:br>
              <a:rPr lang="en-IN" dirty="0"/>
            </a:br>
            <a:br>
              <a:rPr lang="en-IN" dirty="0"/>
            </a:br>
            <a:r>
              <a:rPr lang="en-IN" b="1" dirty="0"/>
              <a:t>Password</a:t>
            </a:r>
            <a:r>
              <a:rPr lang="en-IN" dirty="0"/>
              <a:t>="the word of </a:t>
            </a:r>
            <a:r>
              <a:rPr lang="en-IN" dirty="0" err="1"/>
              <a:t>userid</a:t>
            </a:r>
            <a:r>
              <a:rPr lang="en-IN" dirty="0"/>
              <a:t>“</a:t>
            </a:r>
          </a:p>
          <a:p>
            <a:endParaRPr lang="en-IN" dirty="0"/>
          </a:p>
          <a:p>
            <a:r>
              <a:rPr lang="en-IN" b="1" dirty="0"/>
              <a:t>Example : SQL Authentication</a:t>
            </a:r>
            <a:br>
              <a:rPr lang="en-IN" b="1" dirty="0"/>
            </a:br>
            <a:br>
              <a:rPr lang="en-IN" b="1" dirty="0"/>
            </a:br>
            <a:r>
              <a:rPr lang="en-IN" dirty="0"/>
              <a:t>String </a:t>
            </a:r>
            <a:r>
              <a:rPr lang="en-IN" dirty="0" err="1"/>
              <a:t>constr</a:t>
            </a:r>
            <a:r>
              <a:rPr lang="en-IN" dirty="0"/>
              <a:t>="server=.;database=</a:t>
            </a:r>
            <a:r>
              <a:rPr lang="en-IN" dirty="0" err="1"/>
              <a:t>institute;user</a:t>
            </a:r>
            <a:r>
              <a:rPr lang="en-IN" dirty="0"/>
              <a:t> id=newuser123#;word=password";</a:t>
            </a:r>
            <a:br>
              <a:rPr lang="en-IN" dirty="0"/>
            </a:br>
            <a:br>
              <a:rPr lang="en-IN" dirty="0"/>
            </a:br>
            <a:r>
              <a:rPr lang="en-IN" dirty="0"/>
              <a:t>Or:</a:t>
            </a:r>
            <a:br>
              <a:rPr lang="en-IN" dirty="0"/>
            </a:br>
            <a:br>
              <a:rPr lang="en-IN" dirty="0"/>
            </a:br>
            <a:r>
              <a:rPr lang="en-IN" dirty="0"/>
              <a:t>String </a:t>
            </a:r>
            <a:r>
              <a:rPr lang="en-IN" dirty="0" err="1"/>
              <a:t>constr</a:t>
            </a:r>
            <a:r>
              <a:rPr lang="en-IN" dirty="0"/>
              <a:t>="data source=.;initial </a:t>
            </a:r>
            <a:r>
              <a:rPr lang="en-IN" dirty="0" err="1"/>
              <a:t>catalog</a:t>
            </a:r>
            <a:r>
              <a:rPr lang="en-IN" dirty="0"/>
              <a:t>=</a:t>
            </a:r>
            <a:r>
              <a:rPr lang="en-IN" dirty="0" err="1"/>
              <a:t>institute;uid</a:t>
            </a:r>
            <a:r>
              <a:rPr lang="en-IN" dirty="0"/>
              <a:t>=newuser123#;</a:t>
            </a:r>
            <a:r>
              <a:rPr lang="en-IN" dirty="0" err="1"/>
              <a:t>pwd</a:t>
            </a:r>
            <a:r>
              <a:rPr lang="en-IN" dirty="0"/>
              <a:t>=password";</a:t>
            </a:r>
          </a:p>
          <a:p>
            <a:endParaRPr lang="en-US" dirty="0"/>
          </a:p>
        </p:txBody>
      </p:sp>
    </p:spTree>
    <p:extLst>
      <p:ext uri="{BB962C8B-B14F-4D97-AF65-F5344CB8AC3E}">
        <p14:creationId xmlns:p14="http://schemas.microsoft.com/office/powerpoint/2010/main" val="290326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Windows Authentication</a:t>
            </a:r>
            <a:br>
              <a:rPr lang="en-IN" dirty="0"/>
            </a:br>
            <a:br>
              <a:rPr lang="en-IN" dirty="0"/>
            </a:br>
            <a:r>
              <a:rPr lang="en-IN" dirty="0"/>
              <a:t>String </a:t>
            </a:r>
            <a:r>
              <a:rPr lang="en-IN" dirty="0" err="1"/>
              <a:t>constr</a:t>
            </a:r>
            <a:r>
              <a:rPr lang="en-IN" dirty="0"/>
              <a:t>="server=.;database=</a:t>
            </a:r>
            <a:r>
              <a:rPr lang="en-IN" dirty="0" err="1"/>
              <a:t>institute;trusted_connection</a:t>
            </a:r>
            <a:r>
              <a:rPr lang="en-IN" dirty="0"/>
              <a:t>=true" </a:t>
            </a:r>
            <a:br>
              <a:rPr lang="en-IN" dirty="0"/>
            </a:br>
            <a:br>
              <a:rPr lang="en-IN" dirty="0"/>
            </a:br>
            <a:r>
              <a:rPr lang="en-IN" dirty="0"/>
              <a:t>Or:</a:t>
            </a:r>
            <a:br>
              <a:rPr lang="en-IN" dirty="0"/>
            </a:br>
            <a:br>
              <a:rPr lang="en-IN" dirty="0"/>
            </a:br>
            <a:r>
              <a:rPr lang="en-IN" dirty="0"/>
              <a:t>String </a:t>
            </a:r>
            <a:r>
              <a:rPr lang="en-IN" dirty="0" err="1"/>
              <a:t>constr</a:t>
            </a:r>
            <a:r>
              <a:rPr lang="en-IN" dirty="0"/>
              <a:t>="server=.;initial </a:t>
            </a:r>
            <a:r>
              <a:rPr lang="en-IN" dirty="0" err="1"/>
              <a:t>catalog</a:t>
            </a:r>
            <a:r>
              <a:rPr lang="en-IN" dirty="0"/>
              <a:t>=</a:t>
            </a:r>
            <a:r>
              <a:rPr lang="en-IN" dirty="0" err="1"/>
              <a:t>institute;integrated</a:t>
            </a:r>
            <a:r>
              <a:rPr lang="en-IN" dirty="0"/>
              <a:t> security=true"</a:t>
            </a:r>
            <a:endParaRPr lang="en-US" dirty="0"/>
          </a:p>
        </p:txBody>
      </p:sp>
    </p:spTree>
    <p:extLst>
      <p:ext uri="{BB962C8B-B14F-4D97-AF65-F5344CB8AC3E}">
        <p14:creationId xmlns:p14="http://schemas.microsoft.com/office/powerpoint/2010/main" val="284587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638"/>
          </a:xfrm>
        </p:spPr>
        <p:txBody>
          <a:bodyPr>
            <a:normAutofit fontScale="90000"/>
          </a:bodyPr>
          <a:lstStyle/>
          <a:p>
            <a:br>
              <a:rPr lang="en-IN" b="1" dirty="0">
                <a:solidFill>
                  <a:srgbClr val="212121"/>
                </a:solidFill>
                <a:latin typeface="open sans"/>
              </a:rPr>
            </a:br>
            <a:br>
              <a:rPr lang="en-IN" b="1" dirty="0">
                <a:solidFill>
                  <a:srgbClr val="212121"/>
                </a:solidFill>
                <a:latin typeface="open sans"/>
              </a:rPr>
            </a:br>
            <a:r>
              <a:rPr lang="en-IN" b="1" dirty="0">
                <a:solidFill>
                  <a:srgbClr val="212121"/>
                </a:solidFill>
                <a:latin typeface="open sans"/>
              </a:rPr>
              <a:t>Retrieve and display data from a database</a:t>
            </a:r>
            <a:br>
              <a:rPr lang="en-IN" b="1" dirty="0">
                <a:solidFill>
                  <a:srgbClr val="212121"/>
                </a:solidFill>
                <a:latin typeface="open sans"/>
              </a:rPr>
            </a:br>
            <a:br>
              <a:rPr lang="en-IN" dirty="0">
                <a:solidFill>
                  <a:srgbClr val="212121"/>
                </a:solidFill>
                <a:latin typeface="open sans"/>
              </a:rPr>
            </a:br>
            <a:endParaRPr lang="en-US" dirty="0"/>
          </a:p>
        </p:txBody>
      </p:sp>
      <p:sp>
        <p:nvSpPr>
          <p:cNvPr id="3" name="Content Placeholder 2"/>
          <p:cNvSpPr>
            <a:spLocks noGrp="1"/>
          </p:cNvSpPr>
          <p:nvPr>
            <p:ph idx="1"/>
          </p:nvPr>
        </p:nvSpPr>
        <p:spPr>
          <a:xfrm>
            <a:off x="457199" y="1260763"/>
            <a:ext cx="11152909" cy="5347855"/>
          </a:xfrm>
        </p:spPr>
        <p:txBody>
          <a:bodyPr>
            <a:normAutofit fontScale="32500" lnSpcReduction="20000"/>
          </a:bodyPr>
          <a:lstStyle/>
          <a:p>
            <a:r>
              <a:rPr lang="en-IN" sz="4900" dirty="0">
                <a:solidFill>
                  <a:srgbClr val="212121"/>
                </a:solidFill>
                <a:latin typeface="open sans"/>
              </a:rPr>
              <a:t>Procedure:</a:t>
            </a:r>
          </a:p>
          <a:p>
            <a:r>
              <a:rPr lang="en-IN" sz="4900" dirty="0">
                <a:solidFill>
                  <a:srgbClr val="212121"/>
                </a:solidFill>
                <a:latin typeface="open sans"/>
              </a:rPr>
              <a:t>You must use the </a:t>
            </a:r>
            <a:r>
              <a:rPr lang="en-IN" sz="4900" dirty="0" err="1">
                <a:solidFill>
                  <a:srgbClr val="212121"/>
                </a:solidFill>
                <a:latin typeface="open sans"/>
              </a:rPr>
              <a:t>System.Data.SqlClient</a:t>
            </a:r>
            <a:r>
              <a:rPr lang="en-IN" sz="4900" dirty="0">
                <a:solidFill>
                  <a:srgbClr val="212121"/>
                </a:solidFill>
                <a:latin typeface="open sans"/>
              </a:rPr>
              <a:t> namespace</a:t>
            </a:r>
          </a:p>
          <a:p>
            <a:pPr>
              <a:buFont typeface="+mj-lt"/>
              <a:buAutoNum type="arabicPeriod"/>
            </a:pPr>
            <a:r>
              <a:rPr lang="en-IN" sz="4900" dirty="0">
                <a:solidFill>
                  <a:srgbClr val="212121"/>
                </a:solidFill>
                <a:latin typeface="open sans"/>
              </a:rPr>
              <a:t>Create a </a:t>
            </a:r>
            <a:r>
              <a:rPr lang="en-IN" sz="4900" dirty="0" err="1">
                <a:solidFill>
                  <a:srgbClr val="212121"/>
                </a:solidFill>
                <a:latin typeface="open sans"/>
              </a:rPr>
              <a:t>SqlConnection</a:t>
            </a:r>
            <a:r>
              <a:rPr lang="en-IN" sz="4900" dirty="0">
                <a:solidFill>
                  <a:srgbClr val="212121"/>
                </a:solidFill>
                <a:latin typeface="open sans"/>
              </a:rPr>
              <a:t> object using a connection string.</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Handle exceptions.</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Open the connection.</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Create a </a:t>
            </a:r>
            <a:r>
              <a:rPr lang="en-IN" sz="4900" dirty="0" err="1">
                <a:solidFill>
                  <a:srgbClr val="212121"/>
                </a:solidFill>
                <a:latin typeface="open sans"/>
              </a:rPr>
              <a:t>SQLCommand</a:t>
            </a:r>
            <a:r>
              <a:rPr lang="en-IN" sz="4900" dirty="0">
                <a:solidFill>
                  <a:srgbClr val="212121"/>
                </a:solidFill>
                <a:latin typeface="open sans"/>
              </a:rPr>
              <a:t>. To represent a </a:t>
            </a:r>
            <a:r>
              <a:rPr lang="en-IN" sz="4900" dirty="0" err="1">
                <a:solidFill>
                  <a:srgbClr val="212121"/>
                </a:solidFill>
                <a:latin typeface="open sans"/>
              </a:rPr>
              <a:t>SQLCommand</a:t>
            </a:r>
            <a:r>
              <a:rPr lang="en-IN" sz="4900" dirty="0">
                <a:solidFill>
                  <a:srgbClr val="212121"/>
                </a:solidFill>
                <a:latin typeface="open sans"/>
              </a:rPr>
              <a:t> . Specify the type of </a:t>
            </a:r>
            <a:r>
              <a:rPr lang="en-IN" sz="4900" dirty="0" err="1">
                <a:solidFill>
                  <a:srgbClr val="212121"/>
                </a:solidFill>
                <a:latin typeface="open sans"/>
              </a:rPr>
              <a:t>SQLCommand</a:t>
            </a:r>
            <a:r>
              <a:rPr lang="en-IN" sz="4900" dirty="0">
                <a:solidFill>
                  <a:srgbClr val="212121"/>
                </a:solidFill>
                <a:latin typeface="open sans"/>
              </a:rPr>
              <a:t> (text/</a:t>
            </a:r>
            <a:r>
              <a:rPr lang="en-IN" sz="4900" dirty="0" err="1">
                <a:solidFill>
                  <a:srgbClr val="212121"/>
                </a:solidFill>
                <a:latin typeface="open sans"/>
              </a:rPr>
              <a:t>storedprocedure</a:t>
            </a:r>
            <a:r>
              <a:rPr lang="en-IN" sz="4900" dirty="0">
                <a:solidFill>
                  <a:srgbClr val="212121"/>
                </a:solidFill>
                <a:latin typeface="open sans"/>
              </a:rPr>
              <a:t>).</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Execute the command (use </a:t>
            </a:r>
            <a:r>
              <a:rPr lang="en-IN" sz="4900" dirty="0" err="1">
                <a:solidFill>
                  <a:srgbClr val="212121"/>
                </a:solidFill>
                <a:latin typeface="open sans"/>
              </a:rPr>
              <a:t>executereader</a:t>
            </a:r>
            <a:r>
              <a:rPr lang="en-IN" sz="4900" dirty="0">
                <a:solidFill>
                  <a:srgbClr val="212121"/>
                </a:solidFill>
                <a:latin typeface="open sans"/>
              </a:rPr>
              <a:t>).</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Get the Result (use </a:t>
            </a:r>
            <a:r>
              <a:rPr lang="en-IN" sz="4900" dirty="0" err="1">
                <a:solidFill>
                  <a:srgbClr val="212121"/>
                </a:solidFill>
                <a:latin typeface="open sans"/>
              </a:rPr>
              <a:t>SqlDataReader</a:t>
            </a:r>
            <a:r>
              <a:rPr lang="en-IN" sz="4900" dirty="0">
                <a:solidFill>
                  <a:srgbClr val="212121"/>
                </a:solidFill>
                <a:latin typeface="open sans"/>
              </a:rPr>
              <a:t>). This is a </a:t>
            </a:r>
            <a:r>
              <a:rPr lang="en-IN" sz="4900" dirty="0" err="1">
                <a:solidFill>
                  <a:srgbClr val="212121"/>
                </a:solidFill>
                <a:latin typeface="open sans"/>
              </a:rPr>
              <a:t>forwardonly</a:t>
            </a:r>
            <a:r>
              <a:rPr lang="en-IN" sz="4900" dirty="0">
                <a:solidFill>
                  <a:srgbClr val="212121"/>
                </a:solidFill>
                <a:latin typeface="open sans"/>
              </a:rPr>
              <a:t>/</a:t>
            </a:r>
            <a:r>
              <a:rPr lang="en-IN" sz="4900" dirty="0" err="1">
                <a:solidFill>
                  <a:srgbClr val="212121"/>
                </a:solidFill>
                <a:latin typeface="open sans"/>
              </a:rPr>
              <a:t>readonly</a:t>
            </a:r>
            <a:r>
              <a:rPr lang="en-IN" sz="4900" dirty="0">
                <a:solidFill>
                  <a:srgbClr val="212121"/>
                </a:solidFill>
                <a:latin typeface="open sans"/>
              </a:rPr>
              <a:t> </a:t>
            </a:r>
            <a:r>
              <a:rPr lang="en-IN" sz="4900" dirty="0" err="1">
                <a:solidFill>
                  <a:srgbClr val="212121"/>
                </a:solidFill>
                <a:latin typeface="open sans"/>
              </a:rPr>
              <a:t>dataobject</a:t>
            </a:r>
            <a:r>
              <a:rPr lang="en-IN" sz="4900" dirty="0">
                <a:solidFill>
                  <a:srgbClr val="212121"/>
                </a:solidFill>
                <a:latin typeface="open sans"/>
              </a:rPr>
              <a:t>.</a:t>
            </a: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Close the connection</a:t>
            </a:r>
          </a:p>
          <a:p>
            <a:pPr>
              <a:buFont typeface="+mj-lt"/>
              <a:buAutoNum type="arabicPeriod"/>
            </a:pPr>
            <a:r>
              <a:rPr lang="en-IN" sz="4900" dirty="0">
                <a:solidFill>
                  <a:srgbClr val="212121"/>
                </a:solidFill>
                <a:latin typeface="open sans"/>
              </a:rPr>
              <a:t>Process the result</a:t>
            </a:r>
          </a:p>
          <a:p>
            <a:pPr>
              <a:buFont typeface="+mj-lt"/>
              <a:buAutoNum type="arabicPeriod"/>
            </a:pPr>
            <a:r>
              <a:rPr lang="en-IN" sz="4900" dirty="0">
                <a:solidFill>
                  <a:srgbClr val="212121"/>
                </a:solidFill>
                <a:latin typeface="open sans"/>
              </a:rPr>
              <a:t>Display the Result</a:t>
            </a:r>
          </a:p>
          <a:p>
            <a:endParaRPr lang="en-US" dirty="0"/>
          </a:p>
        </p:txBody>
      </p:sp>
    </p:spTree>
    <p:extLst>
      <p:ext uri="{BB962C8B-B14F-4D97-AF65-F5344CB8AC3E}">
        <p14:creationId xmlns:p14="http://schemas.microsoft.com/office/powerpoint/2010/main" val="58883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499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p>
        </p:txBody>
      </p:sp>
      <p:sp>
        <p:nvSpPr>
          <p:cNvPr id="3" name="Content Placeholder 2"/>
          <p:cNvSpPr>
            <a:spLocks noGrp="1"/>
          </p:cNvSpPr>
          <p:nvPr>
            <p:ph idx="1"/>
          </p:nvPr>
        </p:nvSpPr>
        <p:spPr/>
        <p:txBody>
          <a:bodyPr/>
          <a:lstStyle/>
          <a:p>
            <a:r>
              <a:rPr lang="en-IN" dirty="0"/>
              <a:t>Entity Framework is an open-source </a:t>
            </a:r>
            <a:r>
              <a:rPr lang="en-IN" dirty="0">
                <a:hlinkClick r:id="rId2" tooltip="Object-relational Mapping"/>
              </a:rPr>
              <a:t>ORM framework</a:t>
            </a:r>
            <a:r>
              <a:rPr lang="en-IN" dirty="0"/>
              <a:t> for .NET applications supported by Microsoft. It enables developers to work with data using objects of domain specific classes without focusing on the underlying database tables and columns where this data is stored. With the Entity Framework, developers can work at a higher level of abstraction when they deal with data, and can create and maintain data-oriented applications with less code compared with traditional applications.</a:t>
            </a:r>
            <a:endParaRPr lang="en-US" dirty="0"/>
          </a:p>
        </p:txBody>
      </p:sp>
    </p:spTree>
    <p:extLst>
      <p:ext uri="{BB962C8B-B14F-4D97-AF65-F5344CB8AC3E}">
        <p14:creationId xmlns:p14="http://schemas.microsoft.com/office/powerpoint/2010/main" val="2291838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  Basic Architecture</a:t>
            </a:r>
          </a:p>
        </p:txBody>
      </p:sp>
      <p:pic>
        <p:nvPicPr>
          <p:cNvPr id="1026" name="Picture 2" descr="http://www.entityframeworktutorial.net/images/basics/ef-in-app-architecture.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921" b="6204"/>
          <a:stretch/>
        </p:blipFill>
        <p:spPr bwMode="auto">
          <a:xfrm>
            <a:off x="2664823" y="2072212"/>
            <a:ext cx="4963886" cy="385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21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212121"/>
                </a:solidFill>
                <a:latin typeface="Roboto"/>
              </a:rPr>
              <a:t>What is ADO.NET?</a:t>
            </a:r>
            <a:r>
              <a:rPr lang="en-US" altLang="en-US" dirty="0">
                <a:solidFill>
                  <a:srgbClr val="212121"/>
                </a:solidFill>
                <a:latin typeface="Verdana" panose="020B0604030504040204" pitchFamily="34" charset="0"/>
              </a:rPr>
              <a:t> </a:t>
            </a:r>
            <a:br>
              <a:rPr lang="en-US" altLang="en-US" dirty="0">
                <a:solidFill>
                  <a:srgbClr val="212121"/>
                </a:solidFill>
                <a:latin typeface="Roboto"/>
              </a:rPr>
            </a:br>
            <a:endParaRPr lang="en-US" dirty="0"/>
          </a:p>
        </p:txBody>
      </p:sp>
      <p:sp>
        <p:nvSpPr>
          <p:cNvPr id="4" name="Rectangle 1"/>
          <p:cNvSpPr>
            <a:spLocks noGrp="1" noChangeArrowheads="1"/>
          </p:cNvSpPr>
          <p:nvPr>
            <p:ph idx="1"/>
          </p:nvPr>
        </p:nvSpPr>
        <p:spPr bwMode="auto">
          <a:xfrm>
            <a:off x="838201" y="1335154"/>
            <a:ext cx="9834154"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 stands for ActiveX Data Objects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a database technology of .NET Framework used to connect application system and database server.</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a part of the .NET Framework</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consists of a set of classes used to handle data access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uses XML to store and transfer data among applications, which is not only an industry standard but also provide fast access of data for desktop and distributed applications.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scalable and interoperable.</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145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Entity Framework Features</a:t>
            </a:r>
            <a:br>
              <a:rPr lang="en-IN" dirty="0"/>
            </a:br>
            <a:endParaRPr lang="en-US" dirty="0"/>
          </a:p>
        </p:txBody>
      </p:sp>
      <p:sp>
        <p:nvSpPr>
          <p:cNvPr id="3" name="Content Placeholder 2"/>
          <p:cNvSpPr>
            <a:spLocks noGrp="1"/>
          </p:cNvSpPr>
          <p:nvPr>
            <p:ph idx="1"/>
          </p:nvPr>
        </p:nvSpPr>
        <p:spPr/>
        <p:txBody>
          <a:bodyPr>
            <a:normAutofit lnSpcReduction="10000"/>
          </a:bodyPr>
          <a:lstStyle/>
          <a:p>
            <a:r>
              <a:rPr lang="en-IN" b="1" dirty="0"/>
              <a:t>Cross-platform:</a:t>
            </a:r>
            <a:r>
              <a:rPr lang="en-IN" dirty="0"/>
              <a:t> EF Core is a cross-platform framework which can run on Windows, Linux and Mac.</a:t>
            </a:r>
          </a:p>
          <a:p>
            <a:r>
              <a:rPr lang="en-IN" b="1" dirty="0"/>
              <a:t>Modelling:</a:t>
            </a:r>
            <a:r>
              <a:rPr lang="en-IN" dirty="0"/>
              <a:t> EF (Entity Framework) creates an EDM (Entity Data Model) based on POCO (Plain Old CLR Object) entities with get/set properties of different data types. It uses this model when querying or saving entity data to the underlying database.</a:t>
            </a:r>
          </a:p>
          <a:p>
            <a:r>
              <a:rPr lang="en-IN" b="1" dirty="0"/>
              <a:t>Querying:</a:t>
            </a:r>
            <a:r>
              <a:rPr lang="en-IN" dirty="0"/>
              <a:t> EF allows us to use LINQ queries (C#/VB.NET) to retrieve data from the underlying database. The database provider will translate this LINQ queries to the database-specific query language (e.g. SQL for a relational database). EF also allows us to execute raw SQL queries directly to the database.</a:t>
            </a:r>
          </a:p>
          <a:p>
            <a:endParaRPr lang="en-US" dirty="0"/>
          </a:p>
        </p:txBody>
      </p:sp>
    </p:spTree>
    <p:extLst>
      <p:ext uri="{BB962C8B-B14F-4D97-AF65-F5344CB8AC3E}">
        <p14:creationId xmlns:p14="http://schemas.microsoft.com/office/powerpoint/2010/main" val="3037134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b="1" dirty="0"/>
              <a:t>Change Tracking</a:t>
            </a:r>
            <a:r>
              <a:rPr lang="en-IN" dirty="0"/>
              <a:t>: EF keeps track of changes occurred to instances of your entities (Property values) which need to be submitted to the database.</a:t>
            </a:r>
          </a:p>
          <a:p>
            <a:r>
              <a:rPr lang="en-IN" b="1" dirty="0"/>
              <a:t>Saving</a:t>
            </a:r>
            <a:r>
              <a:rPr lang="en-IN" dirty="0"/>
              <a:t>: EF executes INSERT, UPDATE, and DELETE commands to the database based on the changes occurred to your entities when you call the </a:t>
            </a:r>
            <a:r>
              <a:rPr lang="en-IN" dirty="0" err="1"/>
              <a:t>SaveChanges</a:t>
            </a:r>
            <a:r>
              <a:rPr lang="en-IN" dirty="0"/>
              <a:t>() method. EF also provides the asynchronous </a:t>
            </a:r>
            <a:r>
              <a:rPr lang="en-IN" dirty="0" err="1"/>
              <a:t>SaveChangesAsync</a:t>
            </a:r>
            <a:r>
              <a:rPr lang="en-IN" dirty="0"/>
              <a:t>() method.</a:t>
            </a:r>
          </a:p>
          <a:p>
            <a:r>
              <a:rPr lang="en-IN" b="1" dirty="0"/>
              <a:t>Concurrency</a:t>
            </a:r>
            <a:r>
              <a:rPr lang="en-IN" dirty="0"/>
              <a:t>: EF uses Optimistic Concurrency by default to protect overwriting changes made by another user since data was fetched from the database.</a:t>
            </a:r>
          </a:p>
          <a:p>
            <a:r>
              <a:rPr lang="en-IN" b="1" dirty="0"/>
              <a:t>Transactions</a:t>
            </a:r>
            <a:r>
              <a:rPr lang="en-IN" dirty="0"/>
              <a:t>: EF performs automatic transaction management while querying or saving data. It also provides options to customize transaction management.</a:t>
            </a:r>
            <a:endParaRPr lang="en-US" dirty="0"/>
          </a:p>
        </p:txBody>
      </p:sp>
    </p:spTree>
    <p:extLst>
      <p:ext uri="{BB962C8B-B14F-4D97-AF65-F5344CB8AC3E}">
        <p14:creationId xmlns:p14="http://schemas.microsoft.com/office/powerpoint/2010/main" val="421124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IN" b="1" dirty="0"/>
              <a:t>Caching:</a:t>
            </a:r>
            <a:r>
              <a:rPr lang="en-IN" dirty="0"/>
              <a:t> EF includes first level of caching out of the box. So, repeated querying will return data from the cache instead of hitting the database.</a:t>
            </a:r>
          </a:p>
          <a:p>
            <a:r>
              <a:rPr lang="en-IN" b="1" dirty="0"/>
              <a:t>Built-in Conventions:</a:t>
            </a:r>
            <a:r>
              <a:rPr lang="en-IN" dirty="0"/>
              <a:t> EF follows conventions over the configuration programming pattern, and includes a set of default rules which automatically configure the EF model.</a:t>
            </a:r>
          </a:p>
          <a:p>
            <a:r>
              <a:rPr lang="en-IN" b="1" dirty="0"/>
              <a:t>Configurations:</a:t>
            </a:r>
            <a:r>
              <a:rPr lang="en-IN" dirty="0"/>
              <a:t> EF allows us to configure the EF model by using data annotation attributes or Fluent API to override default conventions.</a:t>
            </a:r>
          </a:p>
          <a:p>
            <a:r>
              <a:rPr lang="en-IN" b="1" dirty="0"/>
              <a:t>Migrations:</a:t>
            </a:r>
            <a:r>
              <a:rPr lang="en-IN" dirty="0"/>
              <a:t> EF provides a set of migration commands that can be executed on the </a:t>
            </a:r>
            <a:r>
              <a:rPr lang="en-IN" dirty="0" err="1"/>
              <a:t>NuGet</a:t>
            </a:r>
            <a:r>
              <a:rPr lang="en-IN" dirty="0"/>
              <a:t> Package Manager Console or the Command Line Interface to create or manage underlying database Schema.</a:t>
            </a:r>
          </a:p>
          <a:p>
            <a:endParaRPr lang="en-US" dirty="0"/>
          </a:p>
        </p:txBody>
      </p:sp>
    </p:spTree>
    <p:extLst>
      <p:ext uri="{BB962C8B-B14F-4D97-AF65-F5344CB8AC3E}">
        <p14:creationId xmlns:p14="http://schemas.microsoft.com/office/powerpoint/2010/main" val="366728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 API</a:t>
            </a:r>
          </a:p>
        </p:txBody>
      </p:sp>
      <p:sp>
        <p:nvSpPr>
          <p:cNvPr id="3" name="Content Placeholder 2"/>
          <p:cNvSpPr>
            <a:spLocks noGrp="1"/>
          </p:cNvSpPr>
          <p:nvPr>
            <p:ph idx="1"/>
          </p:nvPr>
        </p:nvSpPr>
        <p:spPr/>
        <p:txBody>
          <a:bodyPr/>
          <a:lstStyle/>
          <a:p>
            <a:r>
              <a:rPr lang="en-IN" dirty="0"/>
              <a:t>The very first task of EF API is to build an Entity Data Model (EDM). EDM is an in-memory representation of the entire metadata: conceptual model, storage model, and mapping between them.</a:t>
            </a:r>
            <a:endParaRPr lang="en-US" dirty="0"/>
          </a:p>
        </p:txBody>
      </p:sp>
    </p:spTree>
    <p:extLst>
      <p:ext uri="{BB962C8B-B14F-4D97-AF65-F5344CB8AC3E}">
        <p14:creationId xmlns:p14="http://schemas.microsoft.com/office/powerpoint/2010/main" val="801762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 In Depth Architecture</a:t>
            </a:r>
          </a:p>
        </p:txBody>
      </p:sp>
      <p:pic>
        <p:nvPicPr>
          <p:cNvPr id="3074" name="Picture 2" descr="Entity Framework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5725" y="2667794"/>
            <a:ext cx="44005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96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Conceptual Model: </a:t>
            </a:r>
            <a:r>
              <a:rPr lang="en-IN" dirty="0"/>
              <a:t>The conceptual model contains the model classes and their relationships. This will be independent from your database table design.</a:t>
            </a:r>
          </a:p>
          <a:p>
            <a:r>
              <a:rPr lang="en-IN" b="1" dirty="0"/>
              <a:t>Storage Model:</a:t>
            </a:r>
            <a:r>
              <a:rPr lang="en-IN" dirty="0"/>
              <a:t> The storage model is the database design model which includes tables, views, stored procedures, and their relationships and keys.</a:t>
            </a:r>
          </a:p>
          <a:p>
            <a:r>
              <a:rPr lang="en-IN" b="1" dirty="0"/>
              <a:t>Mapping: </a:t>
            </a:r>
            <a:r>
              <a:rPr lang="en-IN" dirty="0"/>
              <a:t>Mapping consists of information about how the conceptual model is mapped to the storage model.</a:t>
            </a:r>
          </a:p>
          <a:p>
            <a:endParaRPr lang="en-US" dirty="0"/>
          </a:p>
        </p:txBody>
      </p:sp>
    </p:spTree>
    <p:extLst>
      <p:ext uri="{BB962C8B-B14F-4D97-AF65-F5344CB8AC3E}">
        <p14:creationId xmlns:p14="http://schemas.microsoft.com/office/powerpoint/2010/main" val="2305216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b="1" dirty="0"/>
              <a:t>LINQ to Entities:</a:t>
            </a:r>
            <a:r>
              <a:rPr lang="en-IN" dirty="0"/>
              <a:t> LINQ-to-Entities (L2E) is a query language used to write queries against the object model. It returns entities, which are defined in the conceptual model. You can use your LINQ skills here.</a:t>
            </a:r>
          </a:p>
          <a:p>
            <a:r>
              <a:rPr lang="en-IN" b="1" dirty="0"/>
              <a:t>Entity SQL:</a:t>
            </a:r>
            <a:r>
              <a:rPr lang="en-IN" dirty="0"/>
              <a:t> Entity SQL is another query language (For EF 6 only) just like LINQ to Entities. However, it is a little more difficult than L2E and the developer will have to learn it separately.</a:t>
            </a:r>
          </a:p>
          <a:p>
            <a:r>
              <a:rPr lang="en-IN" b="1" dirty="0"/>
              <a:t>Object Service:</a:t>
            </a:r>
            <a:r>
              <a:rPr lang="en-IN" dirty="0"/>
              <a:t> Object service is a main entry point for accessing data from the database and returning it back. Object service is responsible for materialization, which is the process of converting data returned from an entity client data provider (next layer) to an entity object structure.</a:t>
            </a:r>
          </a:p>
          <a:p>
            <a:endParaRPr lang="en-US" dirty="0"/>
          </a:p>
        </p:txBody>
      </p:sp>
    </p:spTree>
    <p:extLst>
      <p:ext uri="{BB962C8B-B14F-4D97-AF65-F5344CB8AC3E}">
        <p14:creationId xmlns:p14="http://schemas.microsoft.com/office/powerpoint/2010/main" val="3428911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Entity Client Data Provider:</a:t>
            </a:r>
            <a:r>
              <a:rPr lang="en-IN" dirty="0"/>
              <a:t> The main responsibility of this layer is to convert LINQ-to-Entities or Entity SQL queries into a SQL query which is understood by the underlying database. It communicates with the </a:t>
            </a:r>
            <a:r>
              <a:rPr lang="en-IN" dirty="0" err="1"/>
              <a:t>ADO.Net</a:t>
            </a:r>
            <a:r>
              <a:rPr lang="en-IN" dirty="0"/>
              <a:t> data provider which in turn sends or retrieves data from the database.</a:t>
            </a:r>
          </a:p>
          <a:p>
            <a:r>
              <a:rPr lang="en-IN" b="1" dirty="0" err="1"/>
              <a:t>ADO.Net</a:t>
            </a:r>
            <a:r>
              <a:rPr lang="en-IN" b="1" dirty="0"/>
              <a:t> Data Provider:</a:t>
            </a:r>
            <a:r>
              <a:rPr lang="en-IN" dirty="0"/>
              <a:t> This layer communicates with the database using standard </a:t>
            </a:r>
            <a:r>
              <a:rPr lang="en-IN" dirty="0" err="1"/>
              <a:t>ADO.Net</a:t>
            </a:r>
            <a:r>
              <a:rPr lang="en-IN" dirty="0"/>
              <a:t>.</a:t>
            </a:r>
          </a:p>
          <a:p>
            <a:endParaRPr lang="en-US" dirty="0"/>
          </a:p>
        </p:txBody>
      </p:sp>
    </p:spTree>
    <p:extLst>
      <p:ext uri="{BB962C8B-B14F-4D97-AF65-F5344CB8AC3E}">
        <p14:creationId xmlns:p14="http://schemas.microsoft.com/office/powerpoint/2010/main" val="2032354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fontScale="90000"/>
          </a:bodyPr>
          <a:lstStyle/>
          <a:p>
            <a:r>
              <a:rPr lang="en-IN" dirty="0"/>
              <a:t>Development Approaches with Entity Framework</a:t>
            </a:r>
            <a:br>
              <a:rPr lang="en-IN" dirty="0"/>
            </a:br>
            <a:endParaRPr lang="en-US" dirty="0"/>
          </a:p>
        </p:txBody>
      </p:sp>
      <p:sp>
        <p:nvSpPr>
          <p:cNvPr id="3" name="Content Placeholder 2"/>
          <p:cNvSpPr>
            <a:spLocks noGrp="1"/>
          </p:cNvSpPr>
          <p:nvPr>
            <p:ph idx="1"/>
          </p:nvPr>
        </p:nvSpPr>
        <p:spPr/>
        <p:txBody>
          <a:bodyPr/>
          <a:lstStyle/>
          <a:p>
            <a:r>
              <a:rPr lang="en-IN" dirty="0"/>
              <a:t>There are three different approaches you can use while developing your application using Entity Framework:</a:t>
            </a:r>
          </a:p>
          <a:p>
            <a:r>
              <a:rPr lang="en-IN" dirty="0"/>
              <a:t>Database-First - In the database-first development approach, you generate the context and entities for the existing database using EDM wizard integrated in Visual Studio or executing EF commands.</a:t>
            </a:r>
          </a:p>
          <a:p>
            <a:r>
              <a:rPr lang="en-IN" dirty="0"/>
              <a:t>Code-First - Use this approach when you do not have an existing database for your application. In the code-first approach, you start writing your entities (domain classes) and context class first and then create the database from these classes using migration commands.</a:t>
            </a:r>
          </a:p>
          <a:p>
            <a:endParaRPr lang="en-US" dirty="0"/>
          </a:p>
        </p:txBody>
      </p:sp>
    </p:spTree>
    <p:extLst>
      <p:ext uri="{BB962C8B-B14F-4D97-AF65-F5344CB8AC3E}">
        <p14:creationId xmlns:p14="http://schemas.microsoft.com/office/powerpoint/2010/main" val="966296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endParaRPr lang="en-US" dirty="0"/>
          </a:p>
        </p:txBody>
      </p:sp>
      <p:sp>
        <p:nvSpPr>
          <p:cNvPr id="3" name="Content Placeholder 2"/>
          <p:cNvSpPr>
            <a:spLocks noGrp="1"/>
          </p:cNvSpPr>
          <p:nvPr>
            <p:ph idx="1"/>
          </p:nvPr>
        </p:nvSpPr>
        <p:spPr/>
        <p:txBody>
          <a:bodyPr/>
          <a:lstStyle/>
          <a:p>
            <a:r>
              <a:rPr lang="en-IN" dirty="0"/>
              <a:t>Model-First - In the model-first approach, you create entities, relationships, and inheritance hierarchies directly on the visual designer integrated in Visual Studio and then generate entities, the context class, and the database script from your visual model.</a:t>
            </a:r>
          </a:p>
          <a:p>
            <a:pPr lvl="1"/>
            <a:r>
              <a:rPr lang="en-IN" dirty="0"/>
              <a:t>Persistence in Entity Framework</a:t>
            </a:r>
          </a:p>
          <a:p>
            <a:pPr lvl="2"/>
            <a:r>
              <a:rPr lang="en-IN" dirty="0"/>
              <a:t>There are two scenarios when persisting (saving) an entity to the database using Entity Framework:</a:t>
            </a:r>
          </a:p>
          <a:p>
            <a:pPr lvl="3"/>
            <a:r>
              <a:rPr lang="en-IN" dirty="0"/>
              <a:t>The Connected Scenario and </a:t>
            </a:r>
          </a:p>
          <a:p>
            <a:pPr lvl="3"/>
            <a:r>
              <a:rPr lang="en-IN" dirty="0"/>
              <a:t>The Disconnected Scenario.</a:t>
            </a:r>
          </a:p>
          <a:p>
            <a:endParaRPr lang="en-US" dirty="0"/>
          </a:p>
        </p:txBody>
      </p:sp>
    </p:spTree>
    <p:extLst>
      <p:ext uri="{BB962C8B-B14F-4D97-AF65-F5344CB8AC3E}">
        <p14:creationId xmlns:p14="http://schemas.microsoft.com/office/powerpoint/2010/main" val="416536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arctitectur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619" y="1825625"/>
            <a:ext cx="85747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42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err="1"/>
              <a:t>ADO.Net</a:t>
            </a:r>
            <a:endParaRPr lang="en-US" dirty="0"/>
          </a:p>
        </p:txBody>
      </p:sp>
      <p:sp>
        <p:nvSpPr>
          <p:cNvPr id="4" name="Rectangle 1"/>
          <p:cNvSpPr>
            <a:spLocks noGrp="1" noChangeArrowheads="1"/>
          </p:cNvSpPr>
          <p:nvPr>
            <p:ph idx="1"/>
          </p:nvPr>
        </p:nvSpPr>
        <p:spPr bwMode="auto">
          <a:xfrm>
            <a:off x="705395" y="1562009"/>
            <a:ext cx="1064840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Single Object-oriented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ADO.NET provides a single object-oriented set of classes. There are different data providers to work with different data sources but the programming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model for all these data providers work in the same way. You should be aware of only one data provider. You just need to change class names and connection strings.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The ADO.NET classes are easy to use and understand, as they are object-oriented in nature.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Managed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The ADO.NET classes are managed classes. CLR takes care of language independency and automatic resource management.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9100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000748"/>
            <a:ext cx="10376647"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Microsoft uses MDAC (Microsoft Data Access Component), which is used as ActiveX component in .NET Framework (X is extensible component, when X is written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after a term means extensible). .NET components takes care of deployment which was difficult previous technologies used in deployment.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XML Support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ADO.NET data is cached and transferred in XML (</a:t>
            </a:r>
            <a:r>
              <a:rPr kumimoji="0" lang="en-US" altLang="en-US" sz="2000" b="0" i="0" u="none" strike="noStrike" cap="none" normalizeH="0" baseline="0" dirty="0" err="1">
                <a:ln>
                  <a:noFill/>
                </a:ln>
                <a:solidFill>
                  <a:srgbClr val="212121"/>
                </a:solidFill>
                <a:effectLst/>
                <a:latin typeface="Verdana" panose="020B0604030504040204" pitchFamily="34" charset="0"/>
              </a:rPr>
              <a:t>EXtensible</a:t>
            </a:r>
            <a:r>
              <a:rPr kumimoji="0" lang="en-US" altLang="en-US" sz="2000" b="0" i="0" u="none" strike="noStrike" cap="none" normalizeH="0" baseline="0" dirty="0">
                <a:ln>
                  <a:noFill/>
                </a:ln>
                <a:solidFill>
                  <a:srgbClr val="212121"/>
                </a:solidFill>
                <a:effectLst/>
                <a:latin typeface="Verdana" panose="020B0604030504040204" pitchFamily="34" charset="0"/>
              </a:rPr>
              <a:t> Markup Language) format. XML provide fast access of data for desktop and distributed applications.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XML is plain text designed to transport and store data and is self-descriptive.</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9889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701029"/>
            <a:ext cx="10515600"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Roboto"/>
              </a:rPr>
              <a:t>Visual Data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.NET offers ADO.NET components and data-bound control to work in visual form.  You can use these components without writing long codes and can achieve result in no time.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 </a:t>
            </a:r>
            <a:endParaRPr kumimoji="0" lang="en-US" altLang="en-US" sz="2400" b="1"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Roboto"/>
              </a:rPr>
              <a:t>Performance and scalability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Performance and scalability are two major factors when developing web-based application and services. Disconnected cached data in XML help in performance and scalability.</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9756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212121"/>
                </a:solidFill>
                <a:latin typeface="open sans"/>
              </a:rPr>
              <a:t>Various Connection Architectures</a:t>
            </a:r>
            <a:br>
              <a:rPr lang="en-IN" dirty="0">
                <a:solidFill>
                  <a:srgbClr val="212121"/>
                </a:solidFill>
                <a:latin typeface="open sans"/>
              </a:rPr>
            </a:br>
            <a:endParaRPr lang="en-US" dirty="0"/>
          </a:p>
        </p:txBody>
      </p:sp>
      <p:sp>
        <p:nvSpPr>
          <p:cNvPr id="3" name="Content Placeholder 2"/>
          <p:cNvSpPr>
            <a:spLocks noGrp="1"/>
          </p:cNvSpPr>
          <p:nvPr>
            <p:ph idx="1"/>
          </p:nvPr>
        </p:nvSpPr>
        <p:spPr/>
        <p:txBody>
          <a:bodyPr/>
          <a:lstStyle/>
          <a:p>
            <a:br>
              <a:rPr lang="en-IN" dirty="0">
                <a:solidFill>
                  <a:srgbClr val="212121"/>
                </a:solidFill>
                <a:latin typeface="open sans"/>
              </a:rPr>
            </a:br>
            <a:r>
              <a:rPr lang="en-IN" dirty="0">
                <a:solidFill>
                  <a:srgbClr val="212121"/>
                </a:solidFill>
                <a:latin typeface="open sans"/>
              </a:rPr>
              <a:t>There are the following two types of connection architectures:</a:t>
            </a:r>
          </a:p>
          <a:p>
            <a:pPr>
              <a:buFont typeface="+mj-lt"/>
              <a:buAutoNum type="arabicPeriod"/>
            </a:pPr>
            <a:r>
              <a:rPr lang="en-IN" b="1" dirty="0">
                <a:solidFill>
                  <a:srgbClr val="212121"/>
                </a:solidFill>
                <a:latin typeface="open sans"/>
              </a:rPr>
              <a:t>Connected architecture:</a:t>
            </a:r>
            <a:r>
              <a:rPr lang="en-IN" dirty="0">
                <a:solidFill>
                  <a:srgbClr val="212121"/>
                </a:solidFill>
                <a:latin typeface="open sans"/>
              </a:rPr>
              <a:t> the application remains connected with the database throughout the processing.</a:t>
            </a:r>
            <a:br>
              <a:rPr lang="en-IN" dirty="0">
                <a:solidFill>
                  <a:srgbClr val="212121"/>
                </a:solidFill>
                <a:latin typeface="open sans"/>
              </a:rPr>
            </a:br>
            <a:br>
              <a:rPr lang="en-IN" dirty="0">
                <a:solidFill>
                  <a:srgbClr val="212121"/>
                </a:solidFill>
                <a:latin typeface="open sans"/>
              </a:rPr>
            </a:br>
            <a:endParaRPr lang="en-IN" dirty="0">
              <a:solidFill>
                <a:srgbClr val="212121"/>
              </a:solidFill>
              <a:latin typeface="open sans"/>
            </a:endParaRPr>
          </a:p>
          <a:p>
            <a:pPr>
              <a:buFont typeface="+mj-lt"/>
              <a:buAutoNum type="arabicPeriod"/>
            </a:pPr>
            <a:r>
              <a:rPr lang="en-IN" b="1" dirty="0">
                <a:solidFill>
                  <a:srgbClr val="212121"/>
                </a:solidFill>
                <a:latin typeface="open sans"/>
              </a:rPr>
              <a:t>Disconnected architecture:</a:t>
            </a:r>
            <a:r>
              <a:rPr lang="en-IN" dirty="0">
                <a:solidFill>
                  <a:srgbClr val="212121"/>
                </a:solidFill>
                <a:latin typeface="open sans"/>
              </a:rPr>
              <a:t> the application automatically connects/disconnects during the processing. The application uses temporary data on the application side called a </a:t>
            </a:r>
            <a:r>
              <a:rPr lang="en-IN" dirty="0" err="1">
                <a:solidFill>
                  <a:srgbClr val="212121"/>
                </a:solidFill>
                <a:latin typeface="open sans"/>
              </a:rPr>
              <a:t>DataSet</a:t>
            </a:r>
            <a:r>
              <a:rPr lang="en-IN" dirty="0">
                <a:solidFill>
                  <a:srgbClr val="212121"/>
                </a:solidFill>
                <a:latin typeface="open sans"/>
              </a:rPr>
              <a:t>.</a:t>
            </a:r>
          </a:p>
          <a:p>
            <a:endParaRPr lang="en-US" dirty="0"/>
          </a:p>
        </p:txBody>
      </p:sp>
    </p:spTree>
    <p:extLst>
      <p:ext uri="{BB962C8B-B14F-4D97-AF65-F5344CB8AC3E}">
        <p14:creationId xmlns:p14="http://schemas.microsoft.com/office/powerpoint/2010/main" val="50238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Understanding ADO.NET and its class library</a:t>
            </a:r>
            <a:endParaRPr lang="en-US" dirty="0"/>
          </a:p>
        </p:txBody>
      </p:sp>
      <p:pic>
        <p:nvPicPr>
          <p:cNvPr id="6146" name="Picture 2" descr="ado dot 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7455" y="1972469"/>
            <a:ext cx="704417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91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Important Classes in ADO.NET</a:t>
            </a:r>
            <a:br>
              <a:rPr lang="en-IN" b="1" dirty="0"/>
            </a:br>
            <a:endParaRPr lang="en-US" dirty="0"/>
          </a:p>
        </p:txBody>
      </p:sp>
      <p:sp>
        <p:nvSpPr>
          <p:cNvPr id="3" name="Content Placeholder 2"/>
          <p:cNvSpPr>
            <a:spLocks noGrp="1"/>
          </p:cNvSpPr>
          <p:nvPr>
            <p:ph idx="1"/>
          </p:nvPr>
        </p:nvSpPr>
        <p:spPr/>
        <p:txBody>
          <a:bodyPr/>
          <a:lstStyle/>
          <a:p>
            <a:r>
              <a:rPr lang="en-IN" dirty="0"/>
              <a:t>Connection Class</a:t>
            </a:r>
          </a:p>
          <a:p>
            <a:r>
              <a:rPr lang="en-IN" dirty="0"/>
              <a:t>Command Class</a:t>
            </a:r>
          </a:p>
          <a:p>
            <a:r>
              <a:rPr lang="en-IN" dirty="0" err="1"/>
              <a:t>DataReader</a:t>
            </a:r>
            <a:r>
              <a:rPr lang="en-IN" dirty="0"/>
              <a:t> Class</a:t>
            </a:r>
          </a:p>
          <a:p>
            <a:r>
              <a:rPr lang="en-IN" dirty="0" err="1"/>
              <a:t>DataAdapter</a:t>
            </a:r>
            <a:r>
              <a:rPr lang="en-IN" dirty="0"/>
              <a:t> Class</a:t>
            </a:r>
          </a:p>
          <a:p>
            <a:r>
              <a:rPr lang="en-IN" dirty="0" err="1"/>
              <a:t>DataSet.Class</a:t>
            </a:r>
            <a:endParaRPr lang="en-IN" dirty="0"/>
          </a:p>
          <a:p>
            <a:endParaRPr lang="en-US" dirty="0"/>
          </a:p>
        </p:txBody>
      </p:sp>
    </p:spTree>
    <p:extLst>
      <p:ext uri="{BB962C8B-B14F-4D97-AF65-F5344CB8AC3E}">
        <p14:creationId xmlns:p14="http://schemas.microsoft.com/office/powerpoint/2010/main" val="2061671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723</Words>
  <Application>Microsoft Office PowerPoint</Application>
  <PresentationFormat>Widescreen</PresentationFormat>
  <Paragraphs>113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open sans</vt:lpstr>
      <vt:lpstr>Roboto</vt:lpstr>
      <vt:lpstr>Verdana</vt:lpstr>
      <vt:lpstr>Office Theme</vt:lpstr>
      <vt:lpstr>ADO.NET</vt:lpstr>
      <vt:lpstr>What is ADO.NET?  </vt:lpstr>
      <vt:lpstr>PowerPoint Presentation</vt:lpstr>
      <vt:lpstr>Advantages  of ADO.Net</vt:lpstr>
      <vt:lpstr>PowerPoint Presentation</vt:lpstr>
      <vt:lpstr>PowerPoint Presentation</vt:lpstr>
      <vt:lpstr>Various Connection Architectures </vt:lpstr>
      <vt:lpstr>Understanding ADO.NET and its class library</vt:lpstr>
      <vt:lpstr>Important Classes in ADO.NET </vt:lpstr>
      <vt:lpstr>Classes in ADO.Net</vt:lpstr>
      <vt:lpstr>Classes in ADO.Net contd..</vt:lpstr>
      <vt:lpstr>Classes in ADO.Net contd..</vt:lpstr>
      <vt:lpstr>PowerPoint Presentation</vt:lpstr>
      <vt:lpstr>To Connect to the Database</vt:lpstr>
      <vt:lpstr>PowerPoint Presentation</vt:lpstr>
      <vt:lpstr>  Retrieve and display data from a database  </vt:lpstr>
      <vt:lpstr>PowerPoint Presentation</vt:lpstr>
      <vt:lpstr>Entity Framework </vt:lpstr>
      <vt:lpstr>EF -  Basic Architecture</vt:lpstr>
      <vt:lpstr>Entity Framework Features </vt:lpstr>
      <vt:lpstr>PowerPoint Presentation</vt:lpstr>
      <vt:lpstr>PowerPoint Presentation</vt:lpstr>
      <vt:lpstr>EF - API</vt:lpstr>
      <vt:lpstr>EF – In Depth Architecture</vt:lpstr>
      <vt:lpstr>PowerPoint Presentation</vt:lpstr>
      <vt:lpstr>PowerPoint Presentation</vt:lpstr>
      <vt:lpstr>PowerPoint Presentation</vt:lpstr>
      <vt:lpstr>Development Approaches with Entity Framework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Rekha Sairam</cp:lastModifiedBy>
  <cp:revision>21</cp:revision>
  <dcterms:created xsi:type="dcterms:W3CDTF">2018-08-02T17:33:01Z</dcterms:created>
  <dcterms:modified xsi:type="dcterms:W3CDTF">2019-08-15T13:05:04Z</dcterms:modified>
</cp:coreProperties>
</file>