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A4C2-0422-4528-A5F9-78C22ED80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FA1B4A-5643-4400-BE4A-9EFC107AD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C77261-8CCA-4DF4-BE82-9CCFB003496F}"/>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FF863533-B244-4C03-846A-4D1754CFE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4429-73F8-4135-8374-337308E586EF}"/>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4837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05B0-E549-4E88-8842-3CAB55B831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59F250-5712-46B9-ACF8-F9169BF2E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1638D-EEDF-461B-B6BF-9E966AB66D21}"/>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D269E6FE-FB5F-431F-85CF-75B6AA37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EF4D6-343D-4728-8F44-AC05A8F7C1D7}"/>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84121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68D87-64AB-4F48-B72B-873E21FDD3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A6955-A34F-41B8-8EAF-3C7E517A4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9C2CC-6439-4846-B341-EE16A3792802}"/>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2B31AC70-AA42-401A-BFFA-61FE673E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E85B6-E338-41E2-B66D-9D3DB21DA8E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41219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FD35-354D-44EF-8E07-37E3DB46A6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F878E-D7AE-4BE5-9E78-A721171BF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53531-FF58-4FF9-8C0A-C692C1A03CB7}"/>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70B8F8DE-BE3A-49AA-B54B-A7E8B6BC7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D8136-826B-4D41-8792-C339FD531FFA}"/>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78523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7697-9610-42EB-9D41-A322CA79F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90F1AF-7404-4C81-BC32-062B28D17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2E188-01B1-4B1A-B9D7-3B920DB30519}"/>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5BD0A001-A681-43D1-9BFF-3828E6814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5AFC9-A289-4D5B-B5F9-46AAE0C971B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8579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F28F-AE8F-47D5-A185-87F04E8E2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4999E8-E96E-4B2A-BF72-A832CFBD3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A7C13-6F86-40D6-9E3F-F08572027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1AF2D-73A7-4F2D-9C3D-97CE1ABCD6A1}"/>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6" name="Footer Placeholder 5">
            <a:extLst>
              <a:ext uri="{FF2B5EF4-FFF2-40B4-BE49-F238E27FC236}">
                <a16:creationId xmlns:a16="http://schemas.microsoft.com/office/drawing/2014/main" id="{9AA9A787-0548-4306-A066-034401D6B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0CF3A-4CD4-4D26-B630-7474CB0DE170}"/>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5702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CC2-47FF-4AD2-B767-70CE5CC95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C4D55-D3D2-42C0-829D-75A52A16A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6FE756-7E1E-416C-A2DF-27C57D625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ECB2E-AECB-4281-8B93-F8166E366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948DF-6376-469D-A4A4-599E3BE12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42F8C2-6C09-4987-9EA7-08363D0D2AA4}"/>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8" name="Footer Placeholder 7">
            <a:extLst>
              <a:ext uri="{FF2B5EF4-FFF2-40B4-BE49-F238E27FC236}">
                <a16:creationId xmlns:a16="http://schemas.microsoft.com/office/drawing/2014/main" id="{2BA317CF-27B8-4F36-A61B-3D8C52AC9D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E5BCEF-C1E1-4FFE-9E93-A5619D8056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03979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1C9-2BE6-4A95-BDED-9ADEC04A72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18343-7B3E-4927-9D48-AB256EB65EDA}"/>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4" name="Footer Placeholder 3">
            <a:extLst>
              <a:ext uri="{FF2B5EF4-FFF2-40B4-BE49-F238E27FC236}">
                <a16:creationId xmlns:a16="http://schemas.microsoft.com/office/drawing/2014/main" id="{D6BE88EC-6BC6-4614-A9A2-9D2341031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396BD6-8D8D-46BB-8C1F-EE06B5415E1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07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90DEB-5E0C-426A-9D92-6ABB25B01C52}"/>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3" name="Footer Placeholder 2">
            <a:extLst>
              <a:ext uri="{FF2B5EF4-FFF2-40B4-BE49-F238E27FC236}">
                <a16:creationId xmlns:a16="http://schemas.microsoft.com/office/drawing/2014/main" id="{C43A64E4-21E0-44F4-9C98-AC4504B7C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823E7-49C1-48D9-A109-7995F5422BC3}"/>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30566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1C79-B235-4D4C-9728-ECBE7AF14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F5D78-2ECC-46A3-B662-7B9180C23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8CCDC1-ABE4-4510-8389-4688284FD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BE99B-BF66-4F84-90BD-1987D45C3A0B}"/>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6" name="Footer Placeholder 5">
            <a:extLst>
              <a:ext uri="{FF2B5EF4-FFF2-40B4-BE49-F238E27FC236}">
                <a16:creationId xmlns:a16="http://schemas.microsoft.com/office/drawing/2014/main" id="{23373821-2465-4F60-9403-8FF2ACD22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4053F-A28F-4AF2-869F-0D1538B974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94578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8E1F-E320-469C-887D-4BFA0E7FC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A2C95-54BE-4F3A-A93D-58E7DA40B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FB3230-59CB-4525-953F-87F1101C4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0A3F0-5B55-4925-A088-FB5127218C6D}"/>
              </a:ext>
            </a:extLst>
          </p:cNvPr>
          <p:cNvSpPr>
            <a:spLocks noGrp="1"/>
          </p:cNvSpPr>
          <p:nvPr>
            <p:ph type="dt" sz="half" idx="10"/>
          </p:nvPr>
        </p:nvSpPr>
        <p:spPr/>
        <p:txBody>
          <a:bodyPr/>
          <a:lstStyle/>
          <a:p>
            <a:fld id="{26707C91-E6CC-43A8-9344-19A45EDEB4F3}" type="datetimeFigureOut">
              <a:rPr lang="en-IN" smtClean="0"/>
              <a:t>22-10-2020</a:t>
            </a:fld>
            <a:endParaRPr lang="en-IN"/>
          </a:p>
        </p:txBody>
      </p:sp>
      <p:sp>
        <p:nvSpPr>
          <p:cNvPr id="6" name="Footer Placeholder 5">
            <a:extLst>
              <a:ext uri="{FF2B5EF4-FFF2-40B4-BE49-F238E27FC236}">
                <a16:creationId xmlns:a16="http://schemas.microsoft.com/office/drawing/2014/main" id="{E0E9C81B-B288-4075-98BD-B38EBBF95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984BD-F95F-43CF-85E2-5FA69D4C9D3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7419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7DEB5-9F84-4FE4-B362-F7801532E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399E98-79C8-4DA3-9E07-7A533C0E4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3EF6D-7BE0-4283-849B-91AC7BC8B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7C91-E6CC-43A8-9344-19A45EDEB4F3}" type="datetimeFigureOut">
              <a:rPr lang="en-IN" smtClean="0"/>
              <a:t>22-10-2020</a:t>
            </a:fld>
            <a:endParaRPr lang="en-IN"/>
          </a:p>
        </p:txBody>
      </p:sp>
      <p:sp>
        <p:nvSpPr>
          <p:cNvPr id="5" name="Footer Placeholder 4">
            <a:extLst>
              <a:ext uri="{FF2B5EF4-FFF2-40B4-BE49-F238E27FC236}">
                <a16:creationId xmlns:a16="http://schemas.microsoft.com/office/drawing/2014/main" id="{FE6C689E-446F-4916-940C-852BDA22F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EF64CB-685A-439C-A3D8-296554278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AD8F4-04CA-433C-8176-1B2D20E58243}" type="slidenum">
              <a:rPr lang="en-IN" smtClean="0"/>
              <a:t>‹#›</a:t>
            </a:fld>
            <a:endParaRPr lang="en-IN"/>
          </a:p>
        </p:txBody>
      </p:sp>
    </p:spTree>
    <p:extLst>
      <p:ext uri="{BB962C8B-B14F-4D97-AF65-F5344CB8AC3E}">
        <p14:creationId xmlns:p14="http://schemas.microsoft.com/office/powerpoint/2010/main" val="100012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AD8E-68B4-4C6C-B354-358044B862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DA6811-C9D4-4B78-A3DB-57F86F7D7C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69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1643-7285-43FA-9190-BCB536922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059112-5AD0-4A57-9190-BCF91054CB00}"/>
              </a:ext>
            </a:extLst>
          </p:cNvPr>
          <p:cNvSpPr>
            <a:spLocks noGrp="1"/>
          </p:cNvSpPr>
          <p:nvPr>
            <p:ph idx="1"/>
          </p:nvPr>
        </p:nvSpPr>
        <p:spPr/>
        <p:txBody>
          <a:bodyPr/>
          <a:lstStyle/>
          <a:p>
            <a:r>
              <a:rPr lang="en-US" dirty="0" err="1"/>
              <a:t>TransactionScope</a:t>
            </a:r>
            <a:r>
              <a:rPr lang="en-US" dirty="0"/>
              <a:t> is a very special and important class in the .NET Framework. Supporting transactions from a code block is the main responsibility of this class. We often use this class for managing local as well as distributed transactions from our code. Use of </a:t>
            </a:r>
            <a:r>
              <a:rPr lang="en-US" dirty="0" err="1"/>
              <a:t>TransactionScope</a:t>
            </a:r>
            <a:r>
              <a:rPr lang="en-US" dirty="0"/>
              <a:t> is very simple and straightforward. It is very reliable and easy to use. For this reason it is very popular among .NET developers. </a:t>
            </a:r>
            <a:endParaRPr lang="en-IN" dirty="0"/>
          </a:p>
        </p:txBody>
      </p:sp>
    </p:spTree>
    <p:extLst>
      <p:ext uri="{BB962C8B-B14F-4D97-AF65-F5344CB8AC3E}">
        <p14:creationId xmlns:p14="http://schemas.microsoft.com/office/powerpoint/2010/main" val="23735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4838-1E0E-4E20-8790-F62BB04286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B47BE-3D48-4416-A501-89E09DE10EB8}"/>
              </a:ext>
            </a:extLst>
          </p:cNvPr>
          <p:cNvSpPr>
            <a:spLocks noGrp="1"/>
          </p:cNvSpPr>
          <p:nvPr>
            <p:ph idx="1"/>
          </p:nvPr>
        </p:nvSpPr>
        <p:spPr/>
        <p:txBody>
          <a:bodyPr>
            <a:normAutofit/>
          </a:bodyPr>
          <a:lstStyle/>
          <a:p>
            <a:r>
              <a:rPr lang="en-US" dirty="0"/>
              <a:t>Business Transaction</a:t>
            </a:r>
          </a:p>
          <a:p>
            <a:pPr lvl="1"/>
            <a:r>
              <a:rPr lang="en-US" dirty="0"/>
              <a:t>Business transactions are interactions between Customer/Supplier/</a:t>
            </a:r>
            <a:r>
              <a:rPr lang="en-US" dirty="0" err="1"/>
              <a:t>StockHolders</a:t>
            </a:r>
            <a:r>
              <a:rPr lang="en-US" dirty="0"/>
              <a:t> and other parties who are involved in doing business. </a:t>
            </a:r>
          </a:p>
          <a:p>
            <a:r>
              <a:rPr lang="en-US" dirty="0"/>
              <a:t> Database Transaction</a:t>
            </a:r>
          </a:p>
          <a:p>
            <a:pPr lvl="1"/>
            <a:r>
              <a:rPr lang="en-US" dirty="0"/>
              <a:t>In software development, when we say transaction by default we guess that it is a database transaction. In a database transaction we can say, a series of data manipulation statements (insert/update/delete) execute as a whole. All statements either successfully execute, or will fail each and every statement, so that the database is in consistent mode. Database transactions actually represent a database state change in an accurate way.</a:t>
            </a:r>
            <a:endParaRPr lang="en-IN" dirty="0"/>
          </a:p>
        </p:txBody>
      </p:sp>
    </p:spTree>
    <p:extLst>
      <p:ext uri="{BB962C8B-B14F-4D97-AF65-F5344CB8AC3E}">
        <p14:creationId xmlns:p14="http://schemas.microsoft.com/office/powerpoint/2010/main" val="375378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41E1-FBC4-4AFF-879D-415C43ABE67B}"/>
              </a:ext>
            </a:extLst>
          </p:cNvPr>
          <p:cNvSpPr>
            <a:spLocks noGrp="1"/>
          </p:cNvSpPr>
          <p:nvPr>
            <p:ph type="title"/>
          </p:nvPr>
        </p:nvSpPr>
        <p:spPr>
          <a:xfrm>
            <a:off x="838200" y="365125"/>
            <a:ext cx="10515600" cy="819619"/>
          </a:xfrm>
        </p:spPr>
        <p:txBody>
          <a:bodyPr/>
          <a:lstStyle/>
          <a:p>
            <a:r>
              <a:rPr lang="en-IN" dirty="0"/>
              <a:t>Local Transaction</a:t>
            </a:r>
          </a:p>
        </p:txBody>
      </p:sp>
      <p:pic>
        <p:nvPicPr>
          <p:cNvPr id="4" name="Content Placeholder 3">
            <a:extLst>
              <a:ext uri="{FF2B5EF4-FFF2-40B4-BE49-F238E27FC236}">
                <a16:creationId xmlns:a16="http://schemas.microsoft.com/office/drawing/2014/main" id="{AB03A179-6CC8-4956-9C59-1136DCCCAEC2}"/>
              </a:ext>
            </a:extLst>
          </p:cNvPr>
          <p:cNvPicPr>
            <a:picLocks noGrp="1" noChangeAspect="1"/>
          </p:cNvPicPr>
          <p:nvPr>
            <p:ph idx="1"/>
          </p:nvPr>
        </p:nvPicPr>
        <p:blipFill>
          <a:blip r:embed="rId2"/>
          <a:stretch>
            <a:fillRect/>
          </a:stretch>
        </p:blipFill>
        <p:spPr>
          <a:xfrm>
            <a:off x="2320331" y="1184744"/>
            <a:ext cx="3209925" cy="2924175"/>
          </a:xfrm>
          <a:prstGeom prst="rect">
            <a:avLst/>
          </a:prstGeom>
        </p:spPr>
      </p:pic>
      <p:sp>
        <p:nvSpPr>
          <p:cNvPr id="5" name="Rectangle 4">
            <a:extLst>
              <a:ext uri="{FF2B5EF4-FFF2-40B4-BE49-F238E27FC236}">
                <a16:creationId xmlns:a16="http://schemas.microsoft.com/office/drawing/2014/main" id="{DE5645B1-8611-47A0-98E6-1BF618D872A3}"/>
              </a:ext>
            </a:extLst>
          </p:cNvPr>
          <p:cNvSpPr/>
          <p:nvPr/>
        </p:nvSpPr>
        <p:spPr>
          <a:xfrm>
            <a:off x="1249803" y="4229752"/>
            <a:ext cx="8951719" cy="1754326"/>
          </a:xfrm>
          <a:prstGeom prst="rect">
            <a:avLst/>
          </a:prstGeom>
        </p:spPr>
        <p:txBody>
          <a:bodyPr wrap="square">
            <a:spAutoFit/>
          </a:bodyPr>
          <a:lstStyle/>
          <a:p>
            <a:r>
              <a:rPr lang="en-US" dirty="0"/>
              <a:t>A transaction where a series of data manipulation statements execute as a whole on a single data source/database. It is actually a single phase transaction handled by a database directly. To manage local transactions, </a:t>
            </a:r>
            <a:r>
              <a:rPr lang="en-US" dirty="0" err="1"/>
              <a:t>System.Transactions</a:t>
            </a:r>
            <a:r>
              <a:rPr lang="en-US" dirty="0"/>
              <a:t> has a Lightweight Transaction Manager (LTM). It acts like a gateway. All transactions  started by </a:t>
            </a:r>
            <a:r>
              <a:rPr lang="en-US" dirty="0" err="1"/>
              <a:t>System.Transactions</a:t>
            </a:r>
            <a:r>
              <a:rPr lang="en-US" dirty="0"/>
              <a:t> are handled directly by this component. If it finds the transaction nature is distributed based on some predefined rules it has a fallback transaction to the MSDTC distributed transaction.</a:t>
            </a:r>
            <a:endParaRPr lang="en-IN" dirty="0"/>
          </a:p>
        </p:txBody>
      </p:sp>
    </p:spTree>
    <p:extLst>
      <p:ext uri="{BB962C8B-B14F-4D97-AF65-F5344CB8AC3E}">
        <p14:creationId xmlns:p14="http://schemas.microsoft.com/office/powerpoint/2010/main" val="428480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8813-F43A-44E3-8975-D9E84A7C22C5}"/>
              </a:ext>
            </a:extLst>
          </p:cNvPr>
          <p:cNvSpPr>
            <a:spLocks noGrp="1"/>
          </p:cNvSpPr>
          <p:nvPr>
            <p:ph type="title"/>
          </p:nvPr>
        </p:nvSpPr>
        <p:spPr>
          <a:xfrm>
            <a:off x="838200" y="206100"/>
            <a:ext cx="10515600" cy="724204"/>
          </a:xfrm>
        </p:spPr>
        <p:txBody>
          <a:bodyPr/>
          <a:lstStyle/>
          <a:p>
            <a:r>
              <a:rPr lang="en-IN" dirty="0"/>
              <a:t>Distributed Transactions</a:t>
            </a:r>
          </a:p>
        </p:txBody>
      </p:sp>
      <p:pic>
        <p:nvPicPr>
          <p:cNvPr id="4" name="Content Placeholder 3">
            <a:extLst>
              <a:ext uri="{FF2B5EF4-FFF2-40B4-BE49-F238E27FC236}">
                <a16:creationId xmlns:a16="http://schemas.microsoft.com/office/drawing/2014/main" id="{C6500067-9355-4A2B-90B0-182238CBC1E9}"/>
              </a:ext>
            </a:extLst>
          </p:cNvPr>
          <p:cNvPicPr>
            <a:picLocks noGrp="1" noChangeAspect="1"/>
          </p:cNvPicPr>
          <p:nvPr>
            <p:ph idx="1"/>
          </p:nvPr>
        </p:nvPicPr>
        <p:blipFill>
          <a:blip r:embed="rId2"/>
          <a:stretch>
            <a:fillRect/>
          </a:stretch>
        </p:blipFill>
        <p:spPr>
          <a:xfrm>
            <a:off x="2640372" y="848308"/>
            <a:ext cx="3667125" cy="3190875"/>
          </a:xfrm>
          <a:prstGeom prst="rect">
            <a:avLst/>
          </a:prstGeom>
        </p:spPr>
      </p:pic>
      <p:sp>
        <p:nvSpPr>
          <p:cNvPr id="6" name="Rectangle 5">
            <a:extLst>
              <a:ext uri="{FF2B5EF4-FFF2-40B4-BE49-F238E27FC236}">
                <a16:creationId xmlns:a16="http://schemas.microsoft.com/office/drawing/2014/main" id="{DB989903-A975-4137-ABBB-EAC833BA926C}"/>
              </a:ext>
            </a:extLst>
          </p:cNvPr>
          <p:cNvSpPr/>
          <p:nvPr/>
        </p:nvSpPr>
        <p:spPr>
          <a:xfrm>
            <a:off x="1187393" y="4343474"/>
            <a:ext cx="9634331" cy="1754326"/>
          </a:xfrm>
          <a:prstGeom prst="rect">
            <a:avLst/>
          </a:prstGeom>
        </p:spPr>
        <p:txBody>
          <a:bodyPr wrap="square">
            <a:spAutoFit/>
          </a:bodyPr>
          <a:lstStyle/>
          <a:p>
            <a:r>
              <a:rPr lang="en-US" dirty="0"/>
              <a:t>A transaction which works with multiple data sources is called a distributed transaction. If a transaction fails then the affected data sources will be rolled back. In </a:t>
            </a:r>
            <a:r>
              <a:rPr lang="en-US" dirty="0" err="1"/>
              <a:t>System.Transactions</a:t>
            </a:r>
            <a:r>
              <a:rPr lang="en-US" dirty="0"/>
              <a:t>, MSDTC (Microsoft Distributed Transaction Coordinator) manages distributed transactions. It implements a two phase commit protocol. A distributed transaction is much slower than a local transaction. The transaction object automatically escalates a local transaction to a distributed transaction when it understands that a distributed transaction is needed. The developer can not do anything here.</a:t>
            </a:r>
            <a:endParaRPr lang="en-IN" dirty="0"/>
          </a:p>
        </p:txBody>
      </p:sp>
    </p:spTree>
    <p:extLst>
      <p:ext uri="{BB962C8B-B14F-4D97-AF65-F5344CB8AC3E}">
        <p14:creationId xmlns:p14="http://schemas.microsoft.com/office/powerpoint/2010/main" val="30638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6D14-F1EB-4F95-988B-AB6C7218EF35}"/>
              </a:ext>
            </a:extLst>
          </p:cNvPr>
          <p:cNvSpPr>
            <a:spLocks noGrp="1"/>
          </p:cNvSpPr>
          <p:nvPr>
            <p:ph type="title"/>
          </p:nvPr>
        </p:nvSpPr>
        <p:spPr>
          <a:xfrm>
            <a:off x="838200" y="365125"/>
            <a:ext cx="10515600" cy="501567"/>
          </a:xfrm>
        </p:spPr>
        <p:txBody>
          <a:bodyPr>
            <a:normAutofit fontScale="90000"/>
          </a:bodyPr>
          <a:lstStyle/>
          <a:p>
            <a:r>
              <a:rPr lang="en-US" dirty="0"/>
              <a:t>Transaction Properties</a:t>
            </a:r>
            <a:endParaRPr lang="en-IN" dirty="0"/>
          </a:p>
        </p:txBody>
      </p:sp>
      <p:sp>
        <p:nvSpPr>
          <p:cNvPr id="3" name="Content Placeholder 2">
            <a:extLst>
              <a:ext uri="{FF2B5EF4-FFF2-40B4-BE49-F238E27FC236}">
                <a16:creationId xmlns:a16="http://schemas.microsoft.com/office/drawing/2014/main" id="{8566E92B-72D0-453D-89D9-CC4ADE8F2575}"/>
              </a:ext>
            </a:extLst>
          </p:cNvPr>
          <p:cNvSpPr>
            <a:spLocks noGrp="1"/>
          </p:cNvSpPr>
          <p:nvPr>
            <p:ph idx="1"/>
          </p:nvPr>
        </p:nvSpPr>
        <p:spPr>
          <a:xfrm>
            <a:off x="838200" y="1256306"/>
            <a:ext cx="10515600" cy="4920657"/>
          </a:xfrm>
        </p:spPr>
        <p:txBody>
          <a:bodyPr>
            <a:normAutofit fontScale="62500" lnSpcReduction="20000"/>
          </a:bodyPr>
          <a:lstStyle/>
          <a:p>
            <a:endParaRPr lang="en-US" dirty="0"/>
          </a:p>
          <a:p>
            <a:r>
              <a:rPr lang="en-US" dirty="0"/>
              <a:t>There are four important properties for a transaction. We call them ACID properties. They are:</a:t>
            </a:r>
          </a:p>
          <a:p>
            <a:endParaRPr lang="en-US" dirty="0"/>
          </a:p>
          <a:p>
            <a:r>
              <a:rPr lang="en-US" dirty="0"/>
              <a:t>A-Atomic</a:t>
            </a:r>
          </a:p>
          <a:p>
            <a:r>
              <a:rPr lang="en-US" dirty="0"/>
              <a:t>C-Consistent</a:t>
            </a:r>
          </a:p>
          <a:p>
            <a:r>
              <a:rPr lang="en-US" dirty="0"/>
              <a:t>I-Isolation</a:t>
            </a:r>
          </a:p>
          <a:p>
            <a:r>
              <a:rPr lang="en-US" dirty="0"/>
              <a:t>D-Durable</a:t>
            </a:r>
          </a:p>
          <a:p>
            <a:r>
              <a:rPr lang="en-US" dirty="0"/>
              <a:t>Atomic: If all parts of the transaction individually succeed then data will be committed and the database will be changed. If any single part of a transaction fails then all parts of the transaction will fail and the database will remain unchanged. Part of the transaction might fail for various reasons like business rule violation, power failure, system crash, hardware failure, etc.</a:t>
            </a:r>
          </a:p>
          <a:p>
            <a:r>
              <a:rPr lang="en-US" dirty="0"/>
              <a:t>Consistent: Transaction will change the database from one valid state to another valid state following various database rules like various data integrity constraints (primary/unique key, check/not null constraint, referential integrity with valid reference, cascading rules ) etc.</a:t>
            </a:r>
          </a:p>
          <a:p>
            <a:r>
              <a:rPr lang="en-US" dirty="0"/>
              <a:t>Isolation: One transaction will be hidden from another transaction. In another way we can say, one a transaction will not affect an other transaction if both work concurrently.</a:t>
            </a:r>
          </a:p>
          <a:p>
            <a:r>
              <a:rPr lang="en-US" dirty="0"/>
              <a:t>Durability: After a transaction is successfully completed (committed to the database), changed data will not be lost in any situation like system failure, database crash, hardware failure, power failure etc.</a:t>
            </a:r>
            <a:endParaRPr lang="en-IN" dirty="0"/>
          </a:p>
        </p:txBody>
      </p:sp>
    </p:spTree>
    <p:extLst>
      <p:ext uri="{BB962C8B-B14F-4D97-AF65-F5344CB8AC3E}">
        <p14:creationId xmlns:p14="http://schemas.microsoft.com/office/powerpoint/2010/main" val="116306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CBB3-2E0D-4F4E-926B-CB91FA599725}"/>
              </a:ext>
            </a:extLst>
          </p:cNvPr>
          <p:cNvSpPr>
            <a:spLocks noGrp="1"/>
          </p:cNvSpPr>
          <p:nvPr>
            <p:ph type="title"/>
          </p:nvPr>
        </p:nvSpPr>
        <p:spPr>
          <a:xfrm>
            <a:off x="838200" y="365126"/>
            <a:ext cx="10515600" cy="63673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74BE0B57-3317-4F90-B592-1C2CDCE3ECDA}"/>
              </a:ext>
            </a:extLst>
          </p:cNvPr>
          <p:cNvPicPr>
            <a:picLocks noGrp="1" noChangeAspect="1"/>
          </p:cNvPicPr>
          <p:nvPr>
            <p:ph idx="1"/>
          </p:nvPr>
        </p:nvPicPr>
        <p:blipFill>
          <a:blip r:embed="rId2"/>
          <a:stretch>
            <a:fillRect/>
          </a:stretch>
        </p:blipFill>
        <p:spPr>
          <a:xfrm>
            <a:off x="1084690" y="1477304"/>
            <a:ext cx="5667375" cy="2238375"/>
          </a:xfrm>
          <a:prstGeom prst="rect">
            <a:avLst/>
          </a:prstGeom>
        </p:spPr>
      </p:pic>
      <p:sp>
        <p:nvSpPr>
          <p:cNvPr id="5" name="Rectangle 4">
            <a:extLst>
              <a:ext uri="{FF2B5EF4-FFF2-40B4-BE49-F238E27FC236}">
                <a16:creationId xmlns:a16="http://schemas.microsoft.com/office/drawing/2014/main" id="{7938CAE0-AA3F-431B-A318-C78AC9E306CA}"/>
              </a:ext>
            </a:extLst>
          </p:cNvPr>
          <p:cNvSpPr/>
          <p:nvPr/>
        </p:nvSpPr>
        <p:spPr>
          <a:xfrm>
            <a:off x="771278" y="4191119"/>
            <a:ext cx="9597224" cy="2031325"/>
          </a:xfrm>
          <a:prstGeom prst="rect">
            <a:avLst/>
          </a:prstGeom>
        </p:spPr>
        <p:txBody>
          <a:bodyPr wrap="square">
            <a:spAutoFit/>
          </a:bodyPr>
          <a:lstStyle/>
          <a:p>
            <a:r>
              <a:rPr lang="en-US" dirty="0"/>
              <a:t>Serializable: Highest level of isolation. It locks data exclusively when read and write occurs. It acquires range locks.</a:t>
            </a:r>
          </a:p>
          <a:p>
            <a:r>
              <a:rPr lang="en-US" dirty="0"/>
              <a:t>Repeatable Read: Second highest level of isolation. Same as serializable except it does not acquire range locks.</a:t>
            </a:r>
          </a:p>
          <a:p>
            <a:r>
              <a:rPr lang="en-US" dirty="0"/>
              <a:t>Read Committed: It allow shared locks </a:t>
            </a:r>
            <a:r>
              <a:rPr lang="en-US"/>
              <a:t>and read, </a:t>
            </a:r>
            <a:r>
              <a:rPr lang="en-US" dirty="0"/>
              <a:t>only committed data. That means never read changed data that are in the middle of any transaction.</a:t>
            </a:r>
          </a:p>
          <a:p>
            <a:r>
              <a:rPr lang="en-US" dirty="0"/>
              <a:t>Read Un-Committed: It is the lowest level of Isolation. It allows dirty read</a:t>
            </a:r>
            <a:endParaRPr lang="en-IN" dirty="0"/>
          </a:p>
        </p:txBody>
      </p:sp>
    </p:spTree>
    <p:extLst>
      <p:ext uri="{BB962C8B-B14F-4D97-AF65-F5344CB8AC3E}">
        <p14:creationId xmlns:p14="http://schemas.microsoft.com/office/powerpoint/2010/main" val="3872939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668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Local Transaction</vt:lpstr>
      <vt:lpstr>Distributed Transactions</vt:lpstr>
      <vt:lpstr>Transaction Properties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Rekha Sairam</cp:lastModifiedBy>
  <cp:revision>6</cp:revision>
  <dcterms:created xsi:type="dcterms:W3CDTF">2019-10-15T14:35:17Z</dcterms:created>
  <dcterms:modified xsi:type="dcterms:W3CDTF">2020-10-22T04:42:40Z</dcterms:modified>
</cp:coreProperties>
</file>