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8" r:id="rId18"/>
    <p:sldId id="274" r:id="rId19"/>
    <p:sldId id="275" r:id="rId20"/>
    <p:sldId id="279" r:id="rId21"/>
    <p:sldId id="290" r:id="rId22"/>
    <p:sldId id="291" r:id="rId23"/>
    <p:sldId id="260" r:id="rId24"/>
    <p:sldId id="272" r:id="rId25"/>
    <p:sldId id="273" r:id="rId26"/>
    <p:sldId id="281" r:id="rId27"/>
    <p:sldId id="292" r:id="rId28"/>
    <p:sldId id="294" r:id="rId29"/>
    <p:sldId id="282" r:id="rId30"/>
    <p:sldId id="293" r:id="rId31"/>
    <p:sldId id="283" r:id="rId32"/>
    <p:sldId id="286" r:id="rId33"/>
    <p:sldId id="287" r:id="rId34"/>
    <p:sldId id="288" r:id="rId35"/>
    <p:sldId id="280" r:id="rId36"/>
    <p:sldId id="289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F7E9-EFE2-4C3E-8EAE-023271CF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FEE3D-3272-4B6C-ACD0-E85DCBE2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CF98-0C50-4DAE-8488-A2320551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0D4F-4F96-48A4-8E88-30ABC579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0F11-FBD0-4B6A-B437-F128AB76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8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0824-3B2C-428D-A862-381DE558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B6979-42FB-4565-BE38-95927296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3E09-DAE1-4229-A186-BBEB3CC3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F807-5ECE-4866-895C-507E8805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9B43B-DAC8-4901-A9B6-7EA76377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7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10B9F-388A-445A-8561-B96E80A51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2CA7D-74B9-4728-86D6-482DC21D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0BA7-529A-4382-8BCE-A134465D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4F9A-050D-4143-A135-52E02A5F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1F13-8E6C-42EE-B542-8C8733A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03DA-6318-41D3-A302-8EDF7E6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6A02-B64A-4AE0-BB49-1E459BD8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D483-4AC7-4D65-9C2F-614B0EE2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C68-B0FE-49E9-8823-42DA5819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2F5F-4F25-4D08-8AB7-4662A30F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DEA-5D86-45BE-A44F-3FA90133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4027E-2A48-4CD9-9DAE-329FBF6D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2D14-40BA-47DA-8240-2E7E3DC0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1A4-50FA-43ED-865A-DEF8DEA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699D-772F-4428-9764-9E9DA2F1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5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ACA2-5F05-466E-8015-92C4F34E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A4F-37A8-4636-AC2D-9E75A96B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3CB32-CE20-45ED-ABCB-35B14FA9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F0C81-9B1F-4D32-B9C2-D2B0DF83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5188-0B7F-45A3-87B8-61C5FC9B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9467-8F4D-47D5-AF79-ACDA1CEF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4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387C-C7B1-4CF3-8AAB-A1095AD3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1D48-B006-44DF-950D-459E22B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F4B4-9498-4983-9C6F-E0D5DC1B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4FB64-2A41-4598-899B-1DE729E1A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4D3C2-6238-4973-B888-958529B2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29D11-3F31-4D21-AC07-2D8BF3EF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C6F67-1D5E-43B2-B855-C0E590CE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07DD-2FA9-4DFB-90EC-541E9C7F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3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9792-FE74-4111-8B4B-61938DD9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85183-2956-481D-B82C-98AA06EF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67B91-658D-492B-A0F5-24084C51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F6CDA-2A77-4D97-ADCF-A9DEEC5B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97212-7026-4DDE-9319-DBBD437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C0DED-6777-4B2B-9002-13F120A9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3A43-C879-4164-816F-01F39A39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3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B38D-4BA8-4D25-9CC1-ED0D39CB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BC98-2A0C-46A7-BDF2-9E58F877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872C-300C-4478-A6C5-DC683E04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9476-16D9-40B0-936D-D673AD05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97A68-1604-4F38-9800-8FBF8836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0122-7D4F-412C-BE55-0B7DBF1E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3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2962-3110-47A9-9F6A-4BACB1D9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0B413-C136-402C-BAB1-1CA0CC996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FD128-96C2-4580-842E-413D329D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1DF20-2CB2-44E8-A03A-809EB5B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0DB5A-C11E-47CD-9F79-15870FF6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E8AB-DE16-462B-A48B-421E21D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23000">
              <a:srgbClr val="92D050">
                <a:alpha val="86000"/>
                <a:lumMod val="91000"/>
              </a:srgb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B8EFF-2811-4A8D-936B-24E8CD33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B8B1-E05C-411A-BE23-1BF89A25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98E9-B561-4095-9F99-CC14DA52D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E867-B550-456D-8DB7-5326BA682DD2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888B-7FB2-4FA4-8EC6-DA10DCDBB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7B80-FDBC-41E9-A8FE-1278B929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963C-42EA-4E00-889F-CC15BF3CA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1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figure.asp" TargetMode="External"/><Relationship Id="rId3" Type="http://schemas.openxmlformats.org/officeDocument/2006/relationships/hyperlink" Target="https://www.w3schools.com/tags/tag_aside.asp" TargetMode="External"/><Relationship Id="rId7" Type="http://schemas.openxmlformats.org/officeDocument/2006/relationships/hyperlink" Target="https://www.w3schools.com/tags/tag_figcaption.asp" TargetMode="External"/><Relationship Id="rId12" Type="http://schemas.openxmlformats.org/officeDocument/2006/relationships/hyperlink" Target="https://www.w3schools.com/tags/tag_mark.asp" TargetMode="External"/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dialog.asp" TargetMode="External"/><Relationship Id="rId11" Type="http://schemas.openxmlformats.org/officeDocument/2006/relationships/hyperlink" Target="https://www.w3schools.com/tags/tag_main.asp" TargetMode="External"/><Relationship Id="rId5" Type="http://schemas.openxmlformats.org/officeDocument/2006/relationships/hyperlink" Target="https://www.w3schools.com/tags/tag_details.asp" TargetMode="External"/><Relationship Id="rId10" Type="http://schemas.openxmlformats.org/officeDocument/2006/relationships/hyperlink" Target="https://www.w3schools.com/tags/tag_header.asp" TargetMode="External"/><Relationship Id="rId4" Type="http://schemas.openxmlformats.org/officeDocument/2006/relationships/hyperlink" Target="https://www.w3schools.com/tags/tag_bdi.asp" TargetMode="External"/><Relationship Id="rId9" Type="http://schemas.openxmlformats.org/officeDocument/2006/relationships/hyperlink" Target="https://www.w3schools.com/tags/tag_footer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ection.asp" TargetMode="External"/><Relationship Id="rId3" Type="http://schemas.openxmlformats.org/officeDocument/2006/relationships/hyperlink" Target="https://www.w3schools.com/tags/tag_nav.asp" TargetMode="External"/><Relationship Id="rId7" Type="http://schemas.openxmlformats.org/officeDocument/2006/relationships/hyperlink" Target="https://www.w3schools.com/tags/tag_ruby.asp" TargetMode="External"/><Relationship Id="rId2" Type="http://schemas.openxmlformats.org/officeDocument/2006/relationships/hyperlink" Target="https://www.w3schools.com/tags/tag_met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rt.asp" TargetMode="External"/><Relationship Id="rId11" Type="http://schemas.openxmlformats.org/officeDocument/2006/relationships/hyperlink" Target="https://www.w3schools.com/tags/tag_wbr.asp" TargetMode="External"/><Relationship Id="rId5" Type="http://schemas.openxmlformats.org/officeDocument/2006/relationships/hyperlink" Target="https://www.w3schools.com/tags/tag_rp.asp" TargetMode="External"/><Relationship Id="rId10" Type="http://schemas.openxmlformats.org/officeDocument/2006/relationships/hyperlink" Target="https://www.w3schools.com/tags/tag_time.asp" TargetMode="External"/><Relationship Id="rId4" Type="http://schemas.openxmlformats.org/officeDocument/2006/relationships/hyperlink" Target="https://www.w3schools.com/tags/tag_progress.asp" TargetMode="External"/><Relationship Id="rId9" Type="http://schemas.openxmlformats.org/officeDocument/2006/relationships/hyperlink" Target="https://www.w3schools.com/tags/tag_summary.as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11C2-1F20-45C5-85D3-5FDB71F84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5335D-A18C-4A06-A699-7D7EC9634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0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5041-D3BE-41E5-A4A5-57287EEB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is HTML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3168-C1FA-45C2-9A2A-135C7AAD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en-US" dirty="0"/>
              <a:t>Publishing language of the World Wide Web</a:t>
            </a:r>
          </a:p>
          <a:p>
            <a:r>
              <a:rPr lang="en-US" dirty="0"/>
              <a:t>HTML example</a:t>
            </a:r>
          </a:p>
          <a:p>
            <a:pPr lvl="1"/>
            <a:r>
              <a:rPr lang="en-US" dirty="0"/>
              <a:t>&lt;HTML&gt; </a:t>
            </a:r>
          </a:p>
          <a:p>
            <a:pPr lvl="1"/>
            <a:r>
              <a:rPr lang="en-US" dirty="0"/>
              <a:t>&lt;HEAD&gt;</a:t>
            </a:r>
          </a:p>
          <a:p>
            <a:pPr lvl="1"/>
            <a:r>
              <a:rPr lang="en-US" dirty="0"/>
              <a:t> &lt;TITLE&gt;My first HTML document&lt;/TITLE&gt;</a:t>
            </a:r>
          </a:p>
          <a:p>
            <a:pPr lvl="1"/>
            <a:r>
              <a:rPr lang="en-US" dirty="0"/>
              <a:t> &lt;/HEAD&gt;</a:t>
            </a:r>
          </a:p>
          <a:p>
            <a:pPr lvl="1"/>
            <a:r>
              <a:rPr lang="en-US" dirty="0"/>
              <a:t>&lt;BODY&gt; &lt;P&gt;Hello world! </a:t>
            </a:r>
          </a:p>
          <a:p>
            <a:pPr lvl="1"/>
            <a:r>
              <a:rPr lang="en-US" dirty="0"/>
              <a:t>&lt;/BODY&gt;</a:t>
            </a:r>
          </a:p>
          <a:p>
            <a:pPr lvl="1"/>
            <a:r>
              <a:rPr lang="en-US" dirty="0"/>
              <a:t> 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1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4D77-E2B0-431A-AC93-08E5954B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1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8A7C-E5D6-4A5D-AFCA-625B14D5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Getting Started - What you need to do to get going and make your first HTML page. </a:t>
            </a:r>
          </a:p>
          <a:p>
            <a:r>
              <a:rPr lang="en-US" dirty="0"/>
              <a:t>Tags, Attributes and Elements - The stuff that makes up HTML.</a:t>
            </a:r>
          </a:p>
          <a:p>
            <a:r>
              <a:rPr lang="en-US" dirty="0"/>
              <a:t>Page Titles - Titles. For Pages. </a:t>
            </a:r>
          </a:p>
          <a:p>
            <a:r>
              <a:rPr lang="en-US" dirty="0"/>
              <a:t>Paragraphs - Structuring your content with paragraphs. </a:t>
            </a:r>
          </a:p>
          <a:p>
            <a:r>
              <a:rPr lang="en-US" dirty="0"/>
              <a:t>Headings - The six levels of headings. </a:t>
            </a:r>
          </a:p>
          <a:p>
            <a:r>
              <a:rPr lang="en-US" dirty="0"/>
              <a:t>Lists- How to define ordered and unordered lists. </a:t>
            </a:r>
          </a:p>
          <a:p>
            <a:r>
              <a:rPr lang="en-US" dirty="0"/>
              <a:t>Links - How to link things together. </a:t>
            </a:r>
          </a:p>
          <a:p>
            <a:r>
              <a:rPr lang="en-US" dirty="0"/>
              <a:t>Images- Adding something a bit more than text...</a:t>
            </a:r>
          </a:p>
          <a:p>
            <a:r>
              <a:rPr lang="en-US" dirty="0"/>
              <a:t>Tables - How to use tabular data. </a:t>
            </a:r>
          </a:p>
          <a:p>
            <a:r>
              <a:rPr lang="en-US" dirty="0"/>
              <a:t>Span and </a:t>
            </a:r>
            <a:r>
              <a:rPr lang="en-US" dirty="0" err="1"/>
              <a:t>Div</a:t>
            </a:r>
            <a:r>
              <a:rPr lang="en-US" dirty="0"/>
              <a:t> </a:t>
            </a:r>
          </a:p>
          <a:p>
            <a:r>
              <a:rPr lang="en-US" dirty="0"/>
              <a:t>Forms - Text boxes and other user-input.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54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05D3-F56C-4073-B8D5-A7DC514A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12"/>
            <a:ext cx="10515600" cy="72431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Getting Started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F817-7BFB-4481-9DE3-B6DA773E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following using some editing tool – This is my first web page</a:t>
            </a:r>
          </a:p>
          <a:p>
            <a:r>
              <a:rPr lang="en-US" dirty="0"/>
              <a:t>Save the text in a file called MyWebPage.html</a:t>
            </a:r>
          </a:p>
          <a:p>
            <a:r>
              <a:rPr lang="en-US" dirty="0"/>
              <a:t>Tags – Attribute - Element</a:t>
            </a:r>
          </a:p>
          <a:p>
            <a:r>
              <a:rPr lang="en-US" dirty="0"/>
              <a:t>Change the document to look like this 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&lt;body&gt; This is my first web page </a:t>
            </a:r>
          </a:p>
          <a:p>
            <a:r>
              <a:rPr lang="en-US" dirty="0"/>
              <a:t>&lt;/body&gt; 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Save the file again and open using a browser. </a:t>
            </a:r>
          </a:p>
          <a:p>
            <a:r>
              <a:rPr lang="en-US" dirty="0"/>
              <a:t>&lt;body&gt; &lt;/body&gt; &lt;html&gt;… are called tags </a:t>
            </a:r>
          </a:p>
          <a:p>
            <a:r>
              <a:rPr lang="en-US" dirty="0"/>
              <a:t>Tags may have attributes. </a:t>
            </a:r>
          </a:p>
          <a:p>
            <a:r>
              <a:rPr lang="en-US" dirty="0"/>
              <a:t>Everything that is in-between and includes the&lt;body&gt; and &lt;/body&gt; tags is the body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40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510A-6AF9-4D8F-A857-CBED8671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94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F020-528F-46B5-8425-DABE4E8C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/>
          </a:bodyPr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 </a:t>
            </a:r>
          </a:p>
          <a:p>
            <a:r>
              <a:rPr lang="en-US" dirty="0"/>
              <a:t>&lt;title&gt;My first web page&lt;/title&gt;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This is my first web page &lt;/body&gt; 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 Save again and check the title bar of the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205177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C6BB-DB50-4BE6-98FB-31073770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6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8896-F5C1-4CA6-993F-2DCF73B9E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Paragraphs</a:t>
            </a:r>
          </a:p>
          <a:p>
            <a:pPr lvl="1"/>
            <a:r>
              <a:rPr lang="en-US" dirty="0"/>
              <a:t>&lt;html&gt; </a:t>
            </a:r>
          </a:p>
          <a:p>
            <a:pPr lvl="1"/>
            <a:r>
              <a:rPr lang="en-US" dirty="0"/>
              <a:t>&lt;head&gt; </a:t>
            </a:r>
          </a:p>
          <a:p>
            <a:pPr lvl="1"/>
            <a:r>
              <a:rPr lang="en-US" dirty="0"/>
              <a:t>&lt;title&gt;My first web page&lt;/title&gt; </a:t>
            </a:r>
          </a:p>
          <a:p>
            <a:pPr lvl="1"/>
            <a:r>
              <a:rPr lang="en-US" dirty="0"/>
              <a:t>&lt;/head&gt; </a:t>
            </a:r>
          </a:p>
          <a:p>
            <a:pPr lvl="1"/>
            <a:r>
              <a:rPr lang="en-US" dirty="0"/>
              <a:t>&lt;body&gt; This is my first web page How exciting </a:t>
            </a:r>
          </a:p>
          <a:p>
            <a:pPr lvl="1"/>
            <a:r>
              <a:rPr lang="en-US" dirty="0"/>
              <a:t>&lt;/body&gt; </a:t>
            </a:r>
          </a:p>
          <a:p>
            <a:pPr lvl="1"/>
            <a:r>
              <a:rPr lang="en-US" dirty="0"/>
              <a:t>&lt;/html&gt;</a:t>
            </a:r>
          </a:p>
          <a:p>
            <a:r>
              <a:rPr lang="en-US" dirty="0"/>
              <a:t> 	Check the output in browser.</a:t>
            </a:r>
          </a:p>
          <a:p>
            <a:r>
              <a:rPr lang="en-US" dirty="0"/>
              <a:t>  Adding paragraph </a:t>
            </a:r>
          </a:p>
          <a:p>
            <a:r>
              <a:rPr lang="en-US" dirty="0"/>
              <a:t> 	&lt;p&gt;This is my first web page&lt;/p&gt; 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&lt;p&gt;How exciting&lt;/p&gt; </a:t>
            </a:r>
          </a:p>
          <a:p>
            <a:r>
              <a:rPr lang="en-US" b="1" dirty="0"/>
              <a:t> Emphasis &lt;</a:t>
            </a:r>
            <a:r>
              <a:rPr lang="en-US" b="1" dirty="0" err="1"/>
              <a:t>em</a:t>
            </a:r>
            <a:r>
              <a:rPr lang="en-US" b="1" dirty="0"/>
              <a:t>&gt; &lt;/</a:t>
            </a:r>
            <a:r>
              <a:rPr lang="en-US" b="1" dirty="0" err="1"/>
              <a:t>em</a:t>
            </a:r>
            <a:r>
              <a:rPr lang="en-US" b="1" dirty="0"/>
              <a:t>&gt;</a:t>
            </a:r>
          </a:p>
          <a:p>
            <a:r>
              <a:rPr lang="en-US" b="1" dirty="0"/>
              <a:t>Line break 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 /&gt; is called empty tag.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5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D4F1-D2E8-453B-868B-739951FC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9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Headings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AEFD-6429-4B36-89CF-B9374A06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089"/>
            <a:ext cx="10515600" cy="47218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&lt;html&gt; 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&lt;title&gt;My first web page&lt;/title&gt;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&lt;h1&gt;My first web page&lt;/h1&gt; </a:t>
            </a:r>
          </a:p>
          <a:p>
            <a:r>
              <a:rPr lang="en-US" dirty="0"/>
              <a:t>&lt;h2&gt;What is this ?&lt;/h2&gt; </a:t>
            </a:r>
          </a:p>
          <a:p>
            <a:r>
              <a:rPr lang="en-US" dirty="0"/>
              <a:t>&lt;p&gt;A simple page put together using HTML&lt;/p&gt; </a:t>
            </a:r>
          </a:p>
          <a:p>
            <a:r>
              <a:rPr lang="en-US" dirty="0"/>
              <a:t>&lt;h2&gt;Why is this ?&lt;/h2&gt;</a:t>
            </a:r>
          </a:p>
          <a:p>
            <a:r>
              <a:rPr lang="en-US" dirty="0"/>
              <a:t> &lt;p&gt;To learn HTML&lt;/p&gt;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 h1 is supposed to be main heading and it should be used only once.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30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B76D-565B-4237-8BC5-E86EB25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67"/>
          </a:xfrm>
        </p:spPr>
        <p:txBody>
          <a:bodyPr>
            <a:normAutofit fontScale="90000"/>
          </a:bodyPr>
          <a:lstStyle/>
          <a:p>
            <a:b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  <a:t>Formatting:</a:t>
            </a:r>
            <a:br>
              <a:rPr lang="sv-SE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509E-4489-4A90-8724-32324271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767"/>
            <a:ext cx="10515600" cy="51591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sz="1400" b="1" dirty="0">
                <a:latin typeface="Arial" panose="020B0604020202020204" pitchFamily="34" charset="0"/>
                <a:cs typeface="Arial" panose="020B0604020202020204" pitchFamily="34" charset="0"/>
              </a:rPr>
              <a:t>Tag	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&lt;b&gt;	Defines bold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&lt;em&gt;	Defines emphasized text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&lt;i&gt;	Defines italic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&lt;small&gt;	Defines smaller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&lt;strong&gt;	Defines important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&lt;sub&gt;	Defines subscripted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&lt;sup&gt;	Defines superscripted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&lt;ins&gt;	Defines inserted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&lt;del&gt;	Defines deleted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&lt;mark&gt;	Defines marked/highlighted text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6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8C03-43EF-4ED6-9877-3D4143ED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713"/>
          </a:xfrm>
        </p:spPr>
        <p:txBody>
          <a:bodyPr>
            <a:normAutofit fontScale="90000"/>
          </a:bodyPr>
          <a:lstStyle/>
          <a:p>
            <a:r>
              <a:rPr lang="en-IN" dirty="0"/>
              <a:t>Contd..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68E9-004E-4578-B939-A257A6F7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049572"/>
            <a:ext cx="11120284" cy="54433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Tag			Description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	Defines an abbreviation or acronym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&lt;p&gt;The &lt;</a:t>
            </a:r>
            <a:r>
              <a:rPr lang="en-US" dirty="0" err="1"/>
              <a:t>abbr</a:t>
            </a:r>
            <a:r>
              <a:rPr lang="en-US" dirty="0"/>
              <a:t> title="World Health Organization"&gt;WHO&lt;/</a:t>
            </a:r>
            <a:r>
              <a:rPr lang="en-US" dirty="0" err="1"/>
              <a:t>abbr</a:t>
            </a:r>
            <a:r>
              <a:rPr lang="en-US" dirty="0"/>
              <a:t>&gt; was founded in 1948.&lt;/p&gt;</a:t>
            </a:r>
          </a:p>
          <a:p>
            <a:pPr lvl="1"/>
            <a:r>
              <a:rPr lang="en-US" dirty="0"/>
              <a:t>The above can be achieved using a tooltip element ‘tittle’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&lt;p title="I'm a tooltip"&gt;</a:t>
            </a:r>
          </a:p>
          <a:p>
            <a:pPr lvl="2"/>
            <a:r>
              <a:rPr lang="en-US" dirty="0"/>
              <a:t>This is a paragraph.</a:t>
            </a:r>
          </a:p>
          <a:p>
            <a:pPr lvl="2"/>
            <a:r>
              <a:rPr lang="en-US" dirty="0"/>
              <a:t>&lt;/p&gt;</a:t>
            </a:r>
          </a:p>
          <a:p>
            <a:r>
              <a:rPr lang="en-US" dirty="0"/>
              <a:t>&lt;address&gt;		Defines contact information for the author/owner of a doc.</a:t>
            </a:r>
          </a:p>
          <a:p>
            <a:r>
              <a:rPr lang="en-US" dirty="0"/>
              <a:t>&lt;blockquote&gt;	Defines a section that is quoted from another source</a:t>
            </a:r>
          </a:p>
          <a:p>
            <a:r>
              <a:rPr lang="en-US" dirty="0"/>
              <a:t>&lt;cite&gt;		Defines the title of a work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&lt;p&gt;Avengers End Game&lt;cite&gt;By Marvel&lt;/cite&gt; in  the year 2019.&lt;/p&gt;</a:t>
            </a:r>
          </a:p>
          <a:p>
            <a:r>
              <a:rPr lang="en-US" dirty="0"/>
              <a:t>&lt;q&gt;			Defines a short inline quotation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		Defines the text direction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&lt;</a:t>
            </a:r>
            <a:r>
              <a:rPr lang="en-US" dirty="0" err="1"/>
              <a:t>bdo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"&gt;This text will be written from right to left&lt;/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3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E78E-9832-4BE7-9557-2C3F1491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EC17-E134-4356-8B88-AADDE6E4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598"/>
            <a:ext cx="10515600" cy="49683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List or Numbered List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Unordered List or Bulleted List (ul)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 List or Definition List (dl)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73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0BD1-9A1F-4442-BEAC-E46E6375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IN" dirty="0"/>
              <a:t>Unordered List attribute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E31A-6360-4BC7-B484-37D3BF0D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329"/>
            <a:ext cx="10515600" cy="5087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Snippet:</a:t>
            </a:r>
          </a:p>
          <a:p>
            <a:pPr marL="0" indent="0">
              <a:buNone/>
            </a:pP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&lt;ul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type="circle"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Java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&lt;/li&gt;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it-IT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&lt;/ul&gt;</a:t>
            </a:r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0EDEF40-0820-4277-897E-232AF60D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03" y="1152940"/>
            <a:ext cx="10257182" cy="20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1243-013D-4759-8D38-3713A536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World Wide Web?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87AE-794F-4B18-8FB6-9289BE84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of information </a:t>
            </a:r>
          </a:p>
          <a:p>
            <a:pPr marL="0" indent="0">
              <a:buNone/>
            </a:pPr>
            <a:r>
              <a:rPr lang="en-US" dirty="0"/>
              <a:t>	– A uniform naming scheme for locating resources on the Web (e.g., URIs). </a:t>
            </a:r>
          </a:p>
          <a:p>
            <a:pPr marL="0" indent="0">
              <a:buNone/>
            </a:pPr>
            <a:r>
              <a:rPr lang="en-US" dirty="0"/>
              <a:t>	– Protocols, for access to named resources over the Web (e.g., HTTP). </a:t>
            </a:r>
          </a:p>
          <a:p>
            <a:pPr marL="0" indent="0">
              <a:buNone/>
            </a:pPr>
            <a:r>
              <a:rPr lang="en-US" dirty="0"/>
              <a:t>	– Hypertext, for easy navigation among resources (e.g., HTML).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77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DC1D-4ACC-43FF-B201-0F578CA9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36"/>
            <a:ext cx="10515600" cy="580104"/>
          </a:xfrm>
        </p:spPr>
        <p:txBody>
          <a:bodyPr>
            <a:normAutofit fontScale="90000"/>
          </a:bodyPr>
          <a:lstStyle/>
          <a:p>
            <a:r>
              <a:rPr lang="en-IN" dirty="0"/>
              <a:t>Ordered List attribute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85F4F-67D8-47D9-913E-38B383BDF972}"/>
              </a:ext>
            </a:extLst>
          </p:cNvPr>
          <p:cNvSpPr/>
          <p:nvPr/>
        </p:nvSpPr>
        <p:spPr>
          <a:xfrm>
            <a:off x="734915" y="4366872"/>
            <a:ext cx="54397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&lt;ol type="i"&gt;    </a:t>
            </a:r>
          </a:p>
          <a:p>
            <a:r>
              <a:rPr lang="it-IT" dirty="0"/>
              <a:t> &lt;li&gt;Java&lt;/li&gt;  </a:t>
            </a:r>
          </a:p>
          <a:p>
            <a:r>
              <a:rPr lang="it-IT" dirty="0"/>
              <a:t> &lt;li&gt;MongoDB&lt;/li&gt;  </a:t>
            </a:r>
          </a:p>
          <a:p>
            <a:r>
              <a:rPr lang="it-IT" dirty="0"/>
              <a:t> &lt;li&gt;Dot Net&lt;/li&gt;  </a:t>
            </a:r>
          </a:p>
          <a:p>
            <a:r>
              <a:rPr lang="it-IT" dirty="0"/>
              <a:t> &lt;li&gt;Oracle&lt;/li&gt;  </a:t>
            </a:r>
          </a:p>
          <a:p>
            <a:r>
              <a:rPr lang="it-IT" dirty="0"/>
              <a:t>&lt;/ol&gt; 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E4F3F-56C9-4E6D-95DB-A074A723FF0C}"/>
              </a:ext>
            </a:extLst>
          </p:cNvPr>
          <p:cNvSpPr/>
          <p:nvPr/>
        </p:nvSpPr>
        <p:spPr>
          <a:xfrm>
            <a:off x="734915" y="3195118"/>
            <a:ext cx="236475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Snippet: Ordered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2F7451-E38A-422C-86B4-FA7B0B77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11545"/>
              </p:ext>
            </p:extLst>
          </p:nvPr>
        </p:nvGraphicFramePr>
        <p:xfrm>
          <a:off x="838200" y="1101213"/>
          <a:ext cx="10515600" cy="301218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300047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7681372"/>
                    </a:ext>
                  </a:extLst>
                </a:gridCol>
              </a:tblGrid>
              <a:tr h="4079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9353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type="1"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71372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86151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9803"/>
                  </a:ext>
                </a:extLst>
              </a:tr>
              <a:tr h="69029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11912"/>
                  </a:ext>
                </a:extLst>
              </a:tr>
              <a:tr h="69029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</a:t>
                      </a:r>
                      <a:r>
                        <a:rPr lang="en-IN" dirty="0" err="1">
                          <a:effectLst/>
                        </a:rPr>
                        <a:t>i</a:t>
                      </a:r>
                      <a:r>
                        <a:rPr lang="en-IN" dirty="0">
                          <a:effectLst/>
                        </a:rPr>
                        <a:t>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29940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9567A9-7BA2-4D6A-ABAE-70528E9F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091381"/>
            <a:ext cx="10567219" cy="298133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66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7A6-13BC-4915-BD80-664220D6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en-IN" dirty="0"/>
              <a:t>Description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B8EAD-EE08-48BE-AF1E-D8F2FE6ED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858" y="1215688"/>
            <a:ext cx="5572432" cy="120032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HTML also supports description lists.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A description list is a list of terms, with a description of each term.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2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The &lt;dl&gt; tag defines the description list,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 the &lt;dt&gt; tag defines the term (name), and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the &lt;dd&gt; tag describes each term: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79FB1-F169-4049-93BE-6D9BEBA44D79}"/>
              </a:ext>
            </a:extLst>
          </p:cNvPr>
          <p:cNvSpPr/>
          <p:nvPr/>
        </p:nvSpPr>
        <p:spPr>
          <a:xfrm>
            <a:off x="1101213" y="26493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&lt;dl&gt;</a:t>
            </a:r>
          </a:p>
          <a:p>
            <a:r>
              <a:rPr lang="en-IN" dirty="0"/>
              <a:t>        &lt;dt&gt;Coffee&lt;/dt&gt;</a:t>
            </a:r>
          </a:p>
          <a:p>
            <a:r>
              <a:rPr lang="en-IN" dirty="0"/>
              <a:t>        &lt;dd&gt;- black hot drink&lt;/dd&gt;</a:t>
            </a:r>
          </a:p>
          <a:p>
            <a:r>
              <a:rPr lang="en-IN" dirty="0"/>
              <a:t>        &lt;dd&gt;- Has Caffeine in it&lt;/dd&gt;</a:t>
            </a:r>
          </a:p>
          <a:p>
            <a:r>
              <a:rPr lang="en-IN" dirty="0"/>
              <a:t>        &lt;dt&gt;Milk&lt;/dt&gt;</a:t>
            </a:r>
          </a:p>
          <a:p>
            <a:r>
              <a:rPr lang="en-IN" dirty="0"/>
              <a:t>        &lt;dd&gt;- white cold drink&lt;/dd&gt;</a:t>
            </a:r>
          </a:p>
          <a:p>
            <a:r>
              <a:rPr lang="en-IN" dirty="0"/>
              <a:t>    &lt;/dl&gt;</a:t>
            </a:r>
          </a:p>
        </p:txBody>
      </p:sp>
    </p:spTree>
    <p:extLst>
      <p:ext uri="{BB962C8B-B14F-4D97-AF65-F5344CB8AC3E}">
        <p14:creationId xmlns:p14="http://schemas.microsoft.com/office/powerpoint/2010/main" val="242744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3345-6DF3-48A3-9249-72254133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IN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16BF-29A1-49E2-822B-E3C382B5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0560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        &lt;li&gt;Coffee&lt;/li&gt;</a:t>
            </a:r>
          </a:p>
          <a:p>
            <a:pPr marL="0" indent="0">
              <a:buNone/>
            </a:pPr>
            <a:r>
              <a:rPr lang="it-IT" dirty="0"/>
              <a:t>        &lt;li&gt;</a:t>
            </a:r>
          </a:p>
          <a:p>
            <a:pPr marL="0" indent="0">
              <a:buNone/>
            </a:pPr>
            <a:r>
              <a:rPr lang="it-IT" dirty="0"/>
              <a:t>            Tea</a:t>
            </a:r>
          </a:p>
          <a:p>
            <a:pPr marL="0" indent="0">
              <a:buNone/>
            </a:pPr>
            <a:r>
              <a:rPr lang="it-IT" dirty="0"/>
              <a:t>            &lt;ul&gt;</a:t>
            </a:r>
          </a:p>
          <a:p>
            <a:pPr marL="0" indent="0">
              <a:buNone/>
            </a:pPr>
            <a:r>
              <a:rPr lang="it-IT" dirty="0"/>
              <a:t>                &lt;li&gt;Black tea&lt;/li&gt;</a:t>
            </a:r>
          </a:p>
          <a:p>
            <a:pPr marL="0" indent="0">
              <a:buNone/>
            </a:pPr>
            <a:r>
              <a:rPr lang="it-IT" dirty="0"/>
              <a:t>                &lt;li&gt;Green tea&lt;/li&gt;</a:t>
            </a:r>
          </a:p>
          <a:p>
            <a:pPr marL="0" indent="0">
              <a:buNone/>
            </a:pPr>
            <a:r>
              <a:rPr lang="it-IT" dirty="0"/>
              <a:t>            &lt;/ul&gt;</a:t>
            </a:r>
          </a:p>
          <a:p>
            <a:pPr marL="0" indent="0">
              <a:buNone/>
            </a:pPr>
            <a:r>
              <a:rPr lang="it-IT" dirty="0"/>
              <a:t>        &lt;/li&gt;</a:t>
            </a:r>
          </a:p>
          <a:p>
            <a:pPr marL="0" indent="0">
              <a:buNone/>
            </a:pPr>
            <a:r>
              <a:rPr lang="it-IT" dirty="0"/>
              <a:t>        &lt;li&gt;Milk&lt;/li&gt;</a:t>
            </a:r>
          </a:p>
          <a:p>
            <a:pPr marL="0" indent="0">
              <a:buNone/>
            </a:pPr>
            <a:r>
              <a:rPr lang="it-IT" dirty="0"/>
              <a:t>         &lt;ul&gt;</a:t>
            </a:r>
          </a:p>
          <a:p>
            <a:pPr marL="0" indent="0">
              <a:buNone/>
            </a:pPr>
            <a:r>
              <a:rPr lang="it-IT" dirty="0"/>
              <a:t>         &lt;li&gt;Cows Milk&lt;/li&gt;</a:t>
            </a:r>
          </a:p>
          <a:p>
            <a:pPr marL="0" indent="0">
              <a:buNone/>
            </a:pPr>
            <a:r>
              <a:rPr lang="it-IT" dirty="0"/>
              <a:t>         &lt;li&gt;Soya Milk&lt;/li&gt;</a:t>
            </a:r>
          </a:p>
          <a:p>
            <a:pPr marL="0" indent="0">
              <a:buNone/>
            </a:pPr>
            <a:r>
              <a:rPr lang="it-IT" dirty="0"/>
              <a:t>        &lt;/ul&gt;</a:t>
            </a:r>
          </a:p>
          <a:p>
            <a:pPr marL="0" indent="0">
              <a:buNone/>
            </a:pPr>
            <a:r>
              <a:rPr lang="it-IT" dirty="0"/>
              <a:t>    &lt;/ul&gt;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07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EA3-C83B-424A-8EE1-7CCBDC03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A81C-2ABE-4513-8038-8534AFC3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744"/>
            <a:ext cx="10515600" cy="499221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Images can improve the design and the appearance of a web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en-IN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"&gt;  // 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 - tag    , 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– attribute, </a:t>
            </a:r>
            <a:r>
              <a:rPr lang="en-I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 – address of image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="img_Mytree.jpg" alt=“Neem Tree"&gt;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Note:alt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attribute </a:t>
            </a:r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provides an alternate text for an image when the image is not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1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2282-381A-43C7-9974-3A776E12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2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SPAN and </a:t>
            </a:r>
            <a:r>
              <a:rPr lang="en-US" dirty="0" err="1"/>
              <a:t>Div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3DC4-2A01-491A-B163-69A6C5EC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difference between span and div is that a span element is inline and usually used for a small chunk of in-line HTML whereas a div(division) element is block-line and used to group larger chunks of code.</a:t>
            </a:r>
          </a:p>
          <a:p>
            <a:r>
              <a:rPr lang="en-US" dirty="0"/>
              <a:t> &lt;div id="scissors"&gt; </a:t>
            </a:r>
          </a:p>
          <a:p>
            <a:r>
              <a:rPr lang="en-US" dirty="0"/>
              <a:t>&lt;p&gt;This is &lt;span class="paper"&gt;crazy&lt;/span&gt;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&lt;/div&gt;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02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BFDB-30DF-4A57-8686-DA02F61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7" y="261759"/>
            <a:ext cx="10515600" cy="907084"/>
          </a:xfrm>
        </p:spPr>
        <p:txBody>
          <a:bodyPr/>
          <a:lstStyle/>
          <a:p>
            <a:r>
              <a:rPr lang="en-US" dirty="0"/>
              <a:t>form -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2F0C-423A-4745-96D6-8B40C68B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289754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 &lt;input type="text"/&gt;is a standard textbox. Using value attribute, you may set the initial text in the textbox.</a:t>
            </a:r>
          </a:p>
          <a:p>
            <a:r>
              <a:rPr lang="en-US" dirty="0"/>
              <a:t> &lt;input type="password"/&gt;is similar to the textbox, but typed characters are hidden. </a:t>
            </a:r>
          </a:p>
          <a:p>
            <a:r>
              <a:rPr lang="en-US" dirty="0"/>
              <a:t> &lt;input type="checkbox"/&gt;is a checkbox. This can also have a checked attribute, and makes the initial state of the check box to be switched on. </a:t>
            </a:r>
          </a:p>
          <a:p>
            <a:r>
              <a:rPr lang="en-US" dirty="0"/>
              <a:t>&lt;input type="radio"/&gt; is similar to a checkbox, but the user can only select one radio button in a group. This can also have a checked attribute, to set the initial value. </a:t>
            </a:r>
          </a:p>
          <a:p>
            <a:r>
              <a:rPr lang="en-US" dirty="0"/>
              <a:t>&lt;input type="file"/&gt; is an area that shows the files on your computer, is used to enable users to upload files. </a:t>
            </a:r>
          </a:p>
          <a:p>
            <a:r>
              <a:rPr lang="en-US" dirty="0"/>
              <a:t>&lt;input type="submit"/&gt;is a button that will submit the form. Using value attribute you can control the text that appears on the submit button, for example &lt;input type="submit“ value="</a:t>
            </a:r>
            <a:r>
              <a:rPr lang="en-US" dirty="0" err="1"/>
              <a:t>Ooo</a:t>
            </a:r>
            <a:r>
              <a:rPr lang="en-US" dirty="0"/>
              <a:t>. Look. Text on a button. Wow"/&gt;.</a:t>
            </a:r>
          </a:p>
          <a:p>
            <a:r>
              <a:rPr lang="en-US" dirty="0"/>
              <a:t> &lt;input type="image"/&gt; is an image that will submit the coordinates of where the user clicked on it. This also requires a </a:t>
            </a:r>
            <a:r>
              <a:rPr lang="en-US" dirty="0" err="1"/>
              <a:t>src</a:t>
            </a:r>
            <a:r>
              <a:rPr lang="en-US" dirty="0"/>
              <a:t> attribute, like the </a:t>
            </a:r>
            <a:r>
              <a:rPr lang="en-US" dirty="0" err="1"/>
              <a:t>img</a:t>
            </a:r>
            <a:r>
              <a:rPr lang="en-US" dirty="0"/>
              <a:t> tag.</a:t>
            </a:r>
          </a:p>
          <a:p>
            <a:r>
              <a:rPr lang="en-US" dirty="0"/>
              <a:t> &lt;input type="button"/&gt;is a button. </a:t>
            </a:r>
          </a:p>
          <a:p>
            <a:r>
              <a:rPr lang="en-US" dirty="0"/>
              <a:t> &lt;input type="reset"/&gt; is a button to reset the form fields to their default values. </a:t>
            </a:r>
          </a:p>
          <a:p>
            <a:r>
              <a:rPr lang="en-US" dirty="0"/>
              <a:t> &lt;input type="hidden"/&gt; is a field that will not be displayed and is used to pass information such as the email address that the form should be posted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1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DFE5-F681-426E-99B2-3818C0FA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6" y="168076"/>
            <a:ext cx="11459013" cy="881496"/>
          </a:xfrm>
        </p:spPr>
        <p:txBody>
          <a:bodyPr>
            <a:normAutofit/>
          </a:bodyPr>
          <a:lstStyle/>
          <a:p>
            <a:pPr algn="ctr"/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Responsive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E929-9623-4AA9-ABDF-9CAC5165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1" y="1200647"/>
            <a:ext cx="11038788" cy="4976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Responsive Web Design is about using HTML and CSS to automatically resize, hide, shrink, or enlarge, a website, to make it look good on all devices (desktops, tablets, and phones)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Setting The Viewport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making responsive web pages, add the following &lt;meta&gt; element in all your web pages: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&lt;meta name="viewport" content="width=device-width, initial-scale=1.0"&gt;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will set the viewport of your page, which will give the browser instructions on how to control the page's dimensions and scaling.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E1A8-18C6-4F18-8A34-13FB6D13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2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are Semantic Elements?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8BAD-ACB2-4E77-9C45-BC6B3D2C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semantic element clearly describes its meaning to both the browser and the developer.</a:t>
            </a:r>
          </a:p>
          <a:p>
            <a:r>
              <a:rPr lang="en-US" dirty="0"/>
              <a:t>Examples of semantic elements: &lt;form&gt;, &lt;table&gt;, and &lt;article&gt; - Clearly defines its content.</a:t>
            </a:r>
          </a:p>
          <a:p>
            <a:r>
              <a:rPr lang="en-US" dirty="0"/>
              <a:t>Examples of non-semantic elements: &lt;div&gt; and &lt;span&gt; - Tells nothing about its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40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A473B-C508-40F9-B9BD-DB310A4B2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19DEBF-85CC-4992-B0F1-3E9848AEE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13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53" y="283649"/>
            <a:ext cx="11459013" cy="679912"/>
          </a:xfrm>
        </p:spPr>
        <p:txBody>
          <a:bodyPr>
            <a:norm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Why use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114719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enriched with advance features which makes it easy and interactive for designer/developer and users.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allows you to play a video and audio file.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allows you to draw on a canvas.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facilitate you to design better forms and build web applications that work offline.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provides you advance features for that you would normally have to write JavaScript to do.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A94F-849E-45DA-B573-6F67517D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Introduction to URIs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6509-8E3A-474A-9B88-13F3519B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52"/>
            <a:ext cx="10515600" cy="4515311"/>
          </a:xfrm>
        </p:spPr>
        <p:txBody>
          <a:bodyPr/>
          <a:lstStyle/>
          <a:p>
            <a:r>
              <a:rPr lang="en-US" dirty="0"/>
              <a:t> Every resource available on the Web </a:t>
            </a:r>
          </a:p>
          <a:p>
            <a:pPr lvl="1"/>
            <a:r>
              <a:rPr lang="en-US" dirty="0"/>
              <a:t>-- HTML document, image, video clip, program, etc. </a:t>
            </a:r>
          </a:p>
          <a:p>
            <a:pPr lvl="1"/>
            <a:r>
              <a:rPr lang="en-US" dirty="0"/>
              <a:t>-- has an address that may be accessed by a Uniform Resource Identifier, or "URI". </a:t>
            </a:r>
          </a:p>
          <a:p>
            <a:r>
              <a:rPr lang="en-US" dirty="0"/>
              <a:t>Example: http://www.mypage.com/mydir </a:t>
            </a:r>
          </a:p>
          <a:p>
            <a:r>
              <a:rPr lang="en-US" dirty="0"/>
              <a:t>URIs typically consist of three pieces: </a:t>
            </a:r>
          </a:p>
          <a:p>
            <a:pPr lvl="1"/>
            <a:r>
              <a:rPr lang="en-US" dirty="0"/>
              <a:t>1. The protocol (naming scheme) to access the resource. </a:t>
            </a:r>
          </a:p>
          <a:p>
            <a:pPr lvl="1"/>
            <a:r>
              <a:rPr lang="en-US" dirty="0"/>
              <a:t>2. The name of the machine hosting the resource.</a:t>
            </a:r>
          </a:p>
          <a:p>
            <a:pPr lvl="1"/>
            <a:r>
              <a:rPr lang="en-US" dirty="0"/>
              <a:t>3. The name of the resource itself, given as a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4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F3FC-BB60-4C81-95B1-DBD37A9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Examples of Semantic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7C5601-F13E-4ED9-B281-22C707F92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4424" y="1825628"/>
          <a:ext cx="9623151" cy="4351332"/>
        </p:xfrm>
        <a:graphic>
          <a:graphicData uri="http://schemas.openxmlformats.org/drawingml/2006/table">
            <a:tbl>
              <a:tblPr/>
              <a:tblGrid>
                <a:gridCol w="1443473">
                  <a:extLst>
                    <a:ext uri="{9D8B030D-6E8A-4147-A177-3AD203B41FA5}">
                      <a16:colId xmlns:a16="http://schemas.microsoft.com/office/drawing/2014/main" val="4272047402"/>
                    </a:ext>
                  </a:extLst>
                </a:gridCol>
                <a:gridCol w="8179678">
                  <a:extLst>
                    <a:ext uri="{9D8B030D-6E8A-4147-A177-3AD203B41FA5}">
                      <a16:colId xmlns:a16="http://schemas.microsoft.com/office/drawing/2014/main" val="251107625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Tag</a:t>
                      </a: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436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2"/>
                        </a:rPr>
                        <a:t>&lt;article&gt;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an article in a document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0915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3"/>
                        </a:rPr>
                        <a:t>&lt;aside&gt;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content aside from the page content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98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4"/>
                        </a:rPr>
                        <a:t>&lt;bdi&gt;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Isolates a part of text that might be formatted in a different direction from other text outside it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54978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5"/>
                        </a:rPr>
                        <a:t>&lt;details&gt;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339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6"/>
                        </a:rPr>
                        <a:t>&lt;dialog&gt;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dialog box or window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76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7"/>
                        </a:rPr>
                        <a:t>&lt;figcaption&gt;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caption for a &lt;figure&gt; element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427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8"/>
                        </a:rPr>
                        <a:t>&lt;figure&gt;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Defines self-contained content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7751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9"/>
                        </a:rPr>
                        <a:t>&lt;footer&gt;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footer for a document or section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890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0"/>
                        </a:rPr>
                        <a:t>&lt;header&gt;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header for a document or section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958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1"/>
                        </a:rPr>
                        <a:t>&lt;main&gt;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the main content of a document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5895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2"/>
                        </a:rPr>
                        <a:t>&lt;mark&gt;</a:t>
                      </a:r>
                      <a:endParaRPr lang="en-IN" sz="1600">
                        <a:effectLst/>
                      </a:endParaRPr>
                    </a:p>
                  </a:txBody>
                  <a:tcPr marL="111573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Defines marked/highlighted text</a:t>
                      </a:r>
                    </a:p>
                  </a:txBody>
                  <a:tcPr marL="55786" marR="55786" marT="55786" marB="5578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8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7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3" y="160174"/>
            <a:ext cx="10515600" cy="691165"/>
          </a:xfrm>
        </p:spPr>
        <p:txBody>
          <a:bodyPr>
            <a:normAutofit/>
          </a:bodyPr>
          <a:lstStyle/>
          <a:p>
            <a:endParaRPr lang="en-US" sz="23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1AF103-A052-4BB2-B225-8CBB8CF3C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040673"/>
              </p:ext>
            </p:extLst>
          </p:nvPr>
        </p:nvGraphicFramePr>
        <p:xfrm>
          <a:off x="678967" y="1332643"/>
          <a:ext cx="9561858" cy="4351340"/>
        </p:xfrm>
        <a:graphic>
          <a:graphicData uri="http://schemas.openxmlformats.org/drawingml/2006/table">
            <a:tbl>
              <a:tblPr/>
              <a:tblGrid>
                <a:gridCol w="3885082">
                  <a:extLst>
                    <a:ext uri="{9D8B030D-6E8A-4147-A177-3AD203B41FA5}">
                      <a16:colId xmlns:a16="http://schemas.microsoft.com/office/drawing/2014/main" val="2950065512"/>
                    </a:ext>
                  </a:extLst>
                </a:gridCol>
                <a:gridCol w="5676776">
                  <a:extLst>
                    <a:ext uri="{9D8B030D-6E8A-4147-A177-3AD203B41FA5}">
                      <a16:colId xmlns:a16="http://schemas.microsoft.com/office/drawing/2014/main" val="1698780672"/>
                    </a:ext>
                  </a:extLst>
                </a:gridCol>
              </a:tblGrid>
              <a:tr h="6097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2"/>
                        </a:rPr>
                        <a:t>&lt;meter&gt;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scalar measurement within a known range (a gauge)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9206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3"/>
                        </a:rPr>
                        <a:t>&lt;nav&gt;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Defines navigation links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105178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4"/>
                        </a:rPr>
                        <a:t>&lt;progress&gt;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Represents the progress of a task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86914"/>
                  </a:ext>
                </a:extLst>
              </a:tr>
              <a:tr h="6097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5"/>
                        </a:rPr>
                        <a:t>&lt;rp&gt;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what to show in browsers that do not support ruby annotations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58595"/>
                  </a:ext>
                </a:extLst>
              </a:tr>
              <a:tr h="6097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6"/>
                        </a:rPr>
                        <a:t>&lt;rt&gt;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an explanation/pronunciation of characters (for East Asian typography)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4357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7"/>
                        </a:rPr>
                        <a:t>&lt;ruby&gt;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ruby annotation (for East Asian typography)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09011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8"/>
                        </a:rPr>
                        <a:t>&lt;section&gt;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Defines a section in a document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6814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9"/>
                        </a:rPr>
                        <a:t>&lt;summary&gt;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visible heading for a &lt;details&gt; element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86190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0"/>
                        </a:rPr>
                        <a:t>&lt;time&gt;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Defines a date/time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406049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hlinkClick r:id="rId11"/>
                        </a:rPr>
                        <a:t>&lt;wbr&gt;</a:t>
                      </a:r>
                      <a:endParaRPr lang="en-IN" sz="1600">
                        <a:effectLst/>
                      </a:endParaRPr>
                    </a:p>
                  </a:txBody>
                  <a:tcPr marL="110862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Defines a possible line-break</a:t>
                      </a:r>
                    </a:p>
                  </a:txBody>
                  <a:tcPr marL="55431" marR="55431" marT="55431" marB="5543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7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82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493" y="254309"/>
            <a:ext cx="11459013" cy="353943"/>
          </a:xfrm>
        </p:spPr>
        <p:txBody>
          <a:bodyPr>
            <a:normAutofit fontScale="90000"/>
          </a:bodyPr>
          <a:lstStyle/>
          <a:p>
            <a:r>
              <a:rPr lang="en-US" sz="2300" dirty="0"/>
              <a:t>Audio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23" y="1681675"/>
            <a:ext cx="10515600" cy="492201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/>
              <a:t>Snippet:</a:t>
            </a:r>
          </a:p>
          <a:p>
            <a:pPr marL="0" indent="0">
              <a:buNone/>
            </a:pPr>
            <a:r>
              <a:rPr lang="en-US" sz="1800" b="1" dirty="0"/>
              <a:t>&lt;audio</a:t>
            </a:r>
            <a:r>
              <a:rPr lang="en-US" sz="1800" dirty="0"/>
              <a:t> controls </a:t>
            </a:r>
            <a:r>
              <a:rPr lang="en-US" sz="1800" dirty="0" err="1"/>
              <a:t>autoplay</a:t>
            </a:r>
            <a:r>
              <a:rPr lang="en-US" sz="1800" dirty="0"/>
              <a:t> loop 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 marL="0" indent="0">
              <a:buNone/>
            </a:pPr>
            <a:r>
              <a:rPr lang="en-US" sz="1800" dirty="0"/>
              <a:t>  </a:t>
            </a:r>
            <a:r>
              <a:rPr lang="en-US" sz="1800" b="1" dirty="0"/>
              <a:t>&lt;source</a:t>
            </a:r>
            <a:r>
              <a:rPr lang="en-US" sz="1800" dirty="0"/>
              <a:t> </a:t>
            </a:r>
            <a:r>
              <a:rPr lang="en-US" sz="1800" dirty="0" err="1"/>
              <a:t>src</a:t>
            </a:r>
            <a:r>
              <a:rPr lang="en-US" sz="1800" dirty="0"/>
              <a:t>=“Myaudio.mp3" type="audio/mpeg"</a:t>
            </a:r>
            <a:r>
              <a:rPr lang="en-US" sz="1800" b="1" dirty="0"/>
              <a:t>&gt;</a:t>
            </a:r>
            <a:r>
              <a:rPr lang="en-US" sz="1800" dirty="0"/>
              <a:t>  </a:t>
            </a:r>
          </a:p>
          <a:p>
            <a:pPr marL="0" indent="0">
              <a:buNone/>
            </a:pPr>
            <a:r>
              <a:rPr lang="en-US" sz="1800" b="1" dirty="0"/>
              <a:t>&lt;/audio&gt;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01743"/>
              </p:ext>
            </p:extLst>
          </p:nvPr>
        </p:nvGraphicFramePr>
        <p:xfrm>
          <a:off x="738923" y="754197"/>
          <a:ext cx="9982200" cy="2519970"/>
        </p:xfrm>
        <a:graphic>
          <a:graphicData uri="http://schemas.openxmlformats.org/drawingml/2006/table">
            <a:tbl>
              <a:tblPr/>
              <a:tblGrid>
                <a:gridCol w="1308538">
                  <a:extLst>
                    <a:ext uri="{9D8B030D-6E8A-4147-A177-3AD203B41FA5}">
                      <a16:colId xmlns:a16="http://schemas.microsoft.com/office/drawing/2014/main" val="243494359"/>
                    </a:ext>
                  </a:extLst>
                </a:gridCol>
                <a:gridCol w="8673662">
                  <a:extLst>
                    <a:ext uri="{9D8B030D-6E8A-4147-A177-3AD203B41FA5}">
                      <a16:colId xmlns:a16="http://schemas.microsoft.com/office/drawing/2014/main" val="276477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8261" marR="78261" marT="78261" marB="78261">
                    <a:lnL w="9525" cap="flat" cmpd="sng" algn="ctr">
                      <a:solidFill>
                        <a:srgbClr val="F0F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8261" marR="78261" marT="78261" marB="78261">
                    <a:lnL w="9525" cap="flat" cmpd="sng" algn="ctr">
                      <a:solidFill>
                        <a:srgbClr val="F0F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39230"/>
                  </a:ext>
                </a:extLst>
              </a:tr>
              <a:tr h="28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controls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defines the audio controls which is displayed with play/pause buttons.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52033"/>
                  </a:ext>
                </a:extLst>
              </a:tr>
              <a:tr h="2206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autoplay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that the audio will start playing as soon as it is ready.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00661"/>
                  </a:ext>
                </a:extLst>
              </a:tr>
              <a:tr h="28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that the audio file will start over again, every time when it is completed.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72050"/>
                  </a:ext>
                </a:extLst>
              </a:tr>
              <a:tr h="1586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muted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to mute the audio output.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35958"/>
                  </a:ext>
                </a:extLst>
              </a:tr>
              <a:tr h="2206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preload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the author view to upload audio file when the page loads.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3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the source URL of the audio file.</a:t>
                      </a:r>
                    </a:p>
                  </a:txBody>
                  <a:tcPr marL="52174" marR="52174" marT="52174" marB="521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5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88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8" y="320570"/>
            <a:ext cx="11459013" cy="353943"/>
          </a:xfrm>
        </p:spPr>
        <p:txBody>
          <a:bodyPr>
            <a:normAutofit fontScale="90000"/>
          </a:bodyPr>
          <a:lstStyle/>
          <a:p>
            <a:r>
              <a:rPr lang="en-US" sz="2300" dirty="0"/>
              <a:t>Video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279227"/>
            <a:ext cx="10515600" cy="3153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Snippet: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width="320" height="240" controls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loop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=“Mymovie.mp4" type="video/mp4"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Your browser does not support the html video tag.  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79455"/>
              </p:ext>
            </p:extLst>
          </p:nvPr>
        </p:nvGraphicFramePr>
        <p:xfrm>
          <a:off x="956409" y="744343"/>
          <a:ext cx="10862442" cy="3167098"/>
        </p:xfrm>
        <a:graphic>
          <a:graphicData uri="http://schemas.openxmlformats.org/drawingml/2006/table">
            <a:tbl>
              <a:tblPr/>
              <a:tblGrid>
                <a:gridCol w="1592318">
                  <a:extLst>
                    <a:ext uri="{9D8B030D-6E8A-4147-A177-3AD203B41FA5}">
                      <a16:colId xmlns:a16="http://schemas.microsoft.com/office/drawing/2014/main" val="3950483715"/>
                    </a:ext>
                  </a:extLst>
                </a:gridCol>
                <a:gridCol w="9270124">
                  <a:extLst>
                    <a:ext uri="{9D8B030D-6E8A-4147-A177-3AD203B41FA5}">
                      <a16:colId xmlns:a16="http://schemas.microsoft.com/office/drawing/2014/main" val="4162971365"/>
                    </a:ext>
                  </a:extLst>
                </a:gridCol>
              </a:tblGrid>
              <a:tr h="328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F0F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2049" marR="52049" marT="52049" marB="52049">
                    <a:lnL w="9525" cap="flat" cmpd="sng" algn="ctr">
                      <a:solidFill>
                        <a:srgbClr val="F0F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B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29661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controls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defines the video controls which is displayed with play/pause buttons.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34290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to set the height of the video player.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96708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to set the width of the video player.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09403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poster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the image which is displayed on the screen when the video is not played.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39573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autoplay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that the video will start playing as soon as it is ready.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829494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that the video file will start over again, every time when it is completed.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0454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muted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to mute the video output.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6739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preload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the author view to upload video file when the page loads.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876379"/>
                  </a:ext>
                </a:extLst>
              </a:tr>
              <a:tr h="29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specifies the source URL of the video file.</a:t>
                      </a:r>
                    </a:p>
                  </a:txBody>
                  <a:tcPr marL="34700" marR="34700" marT="34700" marB="347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EF0-04B5-4699-AEAA-5A01A3F1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r>
              <a:rPr lang="en-IN" dirty="0"/>
              <a:t>Canvas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5A7-9205-4D4C-A7D1-432E3ABD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037"/>
            <a:ext cx="10515600" cy="5039926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The HTML canvas element provides HTML a bitmapped surface to work with. It is used to draw graphics on the web page.</a:t>
            </a:r>
          </a:p>
          <a:p>
            <a:pPr>
              <a:lnSpc>
                <a:spcPct val="150000"/>
              </a:lnSpc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&lt;canvas&gt; tag is used to draw graphics using scripting language like JavaScript.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&lt;canvas&gt; ….. &lt;/canvas&gt;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Syntax for circle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arc(x, y, r, start, stop) </a:t>
            </a:r>
          </a:p>
          <a:p>
            <a:pPr marL="0" indent="0">
              <a:buNone/>
            </a:pPr>
            <a:endParaRPr lang="en-US" sz="3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Snippet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&lt;canvas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id="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myCanvasCircle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" width="200" height="100" style="border:1px solid #d3d3d3;"&gt;  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Your browser does not support the HTML5 canvas tag.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&lt;/canvas&gt;  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var c = 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myCanvasCircle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");  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cctx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c.getContext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("2d");  </a:t>
            </a:r>
          </a:p>
          <a:p>
            <a:pPr marL="0" indent="0">
              <a:buNone/>
            </a:pP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cctx.beginPath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cctx.arc(95,50,40,0,2*</a:t>
            </a: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3700" b="1" dirty="0" err="1">
                <a:latin typeface="Arial" panose="020B0604020202020204" pitchFamily="34" charset="0"/>
                <a:cs typeface="Arial" panose="020B0604020202020204" pitchFamily="34" charset="0"/>
              </a:rPr>
              <a:t>cctx.stroke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520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5F35-34A2-4A67-B5E5-162310AF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IN" dirty="0"/>
              <a:t>More on Canvas..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CCB4-88A9-4013-9944-AD685507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331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font property: It is used to define the font property for the text.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fillText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text,x,y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method: It is used to draw filled text on the canvas. It looks like bold font.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strokeText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text,x,y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method: It is also used to draw text on the canvas, but the text is unfilled.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Snippet: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&lt;canvas id="myCanvasText1" width="300" height="100" style="border:1px solid #d3d3d3;"&gt;  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Sorry! Your browser does not support the HTML5 canvas tag.&lt;/canvas&gt;  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var c =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("myCanvasText1");  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cctx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c.getContext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("2d");  </a:t>
            </a: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cctx.font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= "30px Arial";  </a:t>
            </a: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cctx.fillText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(“Welcome All",10,50);  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073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7A15-CA28-451B-AEEE-27C20CB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HTML4 and HTML5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64F390-5650-4B6F-9C0B-0645EDAB7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067726"/>
              </p:ext>
            </p:extLst>
          </p:nvPr>
        </p:nvGraphicFramePr>
        <p:xfrm>
          <a:off x="938254" y="1825625"/>
          <a:ext cx="1041554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543">
                  <a:extLst>
                    <a:ext uri="{9D8B030D-6E8A-4147-A177-3AD203B41FA5}">
                      <a16:colId xmlns:a16="http://schemas.microsoft.com/office/drawing/2014/main" val="2622324812"/>
                    </a:ext>
                  </a:extLst>
                </a:gridCol>
                <a:gridCol w="5279003">
                  <a:extLst>
                    <a:ext uri="{9D8B030D-6E8A-4147-A177-3AD203B41FA5}">
                      <a16:colId xmlns:a16="http://schemas.microsoft.com/office/drawing/2014/main" val="243810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HTML4..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HTML5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6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Elements like nav, header were not present.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brought new element for web structure like nav, headers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lacked rules of parsing so it is difficult to handle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 parsing rules introduced in html5 to handle the error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multimedia supported without third party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Inbuilt multimedia element in html5 like Audio, Video, Canvas </a:t>
                      </a:r>
                      <a:r>
                        <a:rPr lang="en-US" dirty="0" err="1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Accessing Geographical information of the user very 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easy with 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HTML5’s JS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5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Client side data storage through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storage through Web 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5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2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4D94AB-95A6-431A-A631-96EE06741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29" y="374766"/>
            <a:ext cx="9703293" cy="58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9CDE8-C062-4169-817E-228E7B0FB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31" y="479393"/>
            <a:ext cx="9836458" cy="5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0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C1E7-00DB-44C1-A03B-9F813C9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Relative URIs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9F3F-94D7-46BA-98CD-4E323619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relative URI is URI relative to the current location. </a:t>
            </a:r>
          </a:p>
          <a:p>
            <a:pPr lvl="1"/>
            <a:r>
              <a:rPr lang="en-US" dirty="0"/>
              <a:t>– &lt;A </a:t>
            </a:r>
            <a:r>
              <a:rPr lang="en-US" dirty="0" err="1"/>
              <a:t>href</a:t>
            </a:r>
            <a:r>
              <a:rPr lang="en-US" dirty="0"/>
              <a:t>="suppliers.html"&gt;Suppliers&lt;/A&gt; – &lt;IMG </a:t>
            </a:r>
            <a:r>
              <a:rPr lang="en-US" dirty="0" err="1"/>
              <a:t>src</a:t>
            </a:r>
            <a:r>
              <a:rPr lang="en-US" dirty="0"/>
              <a:t>="../icons/logo.gif" alt="logo"&gt;</a:t>
            </a:r>
          </a:p>
          <a:p>
            <a:r>
              <a:rPr lang="en-US" dirty="0"/>
              <a:t>URI &gt; ( URN || URL )</a:t>
            </a:r>
          </a:p>
          <a:p>
            <a:r>
              <a:rPr lang="en-US" dirty="0"/>
              <a:t>A URI may be classified as a locator (URL), or a name (URN), or both. </a:t>
            </a:r>
          </a:p>
          <a:p>
            <a:r>
              <a:rPr lang="en-US" dirty="0"/>
              <a:t>URN (Uniform Resource Name)  like a person’s name </a:t>
            </a:r>
          </a:p>
          <a:p>
            <a:r>
              <a:rPr lang="en-US" dirty="0"/>
              <a:t>URL (Uniform Resource Locator)  like his street address – In other words: the URN defines an item's identity, while the URL provides a method for finding it. </a:t>
            </a:r>
          </a:p>
          <a:p>
            <a:r>
              <a:rPr lang="en-US" dirty="0"/>
              <a:t> For example: ISBN 0486275574 (urn:isbn:0-486-27557-4) is a URN and to gain access to this object and read the book, one needs its location: a URL address.  URNs and URLs have complementary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73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A0D3-CF50-439B-9071-9C1BB41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web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E510-99CC-4032-9B24-A0668766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9"/>
            <a:ext cx="10515600" cy="453584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HTML + CSS + JavaScript = Content + Style + Behavior</a:t>
            </a:r>
          </a:p>
          <a:p>
            <a:r>
              <a:rPr lang="en-US" dirty="0"/>
              <a:t>Separation of  concern!! Benefits?? – Easier to maintain – Faster</a:t>
            </a:r>
          </a:p>
          <a:p>
            <a:r>
              <a:rPr lang="en-US" dirty="0"/>
              <a:t>HTML – HTML is the lifeblood of the www. It represents the content or data the user is looking for. </a:t>
            </a:r>
          </a:p>
          <a:p>
            <a:r>
              <a:rPr lang="en-US" dirty="0"/>
              <a:t>CSS – CSS defines how web pages should appear in the browser. No plain HTML any more, do it in style.</a:t>
            </a:r>
          </a:p>
          <a:p>
            <a:r>
              <a:rPr lang="en-US" dirty="0"/>
              <a:t>JavaScript – Gives </a:t>
            </a:r>
            <a:r>
              <a:rPr lang="en-US" dirty="0" err="1"/>
              <a:t>behaviour</a:t>
            </a:r>
            <a:r>
              <a:rPr lang="en-US" dirty="0"/>
              <a:t> to your HTML (data). It can be activated based on user interaction or can be done behind the scenes-for example, </a:t>
            </a:r>
          </a:p>
          <a:p>
            <a:pPr lvl="1"/>
            <a:r>
              <a:rPr lang="en-US" dirty="0"/>
              <a:t> Interaction to server based on user action </a:t>
            </a:r>
          </a:p>
          <a:p>
            <a:pPr lvl="1"/>
            <a:r>
              <a:rPr lang="en-US" dirty="0"/>
              <a:t> Validation of user data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4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2510-EF13-4241-BA87-898C3759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Web site Vs Web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78EE-0FB6-4F1E-81A7-BBECACB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Website – front-end interface through which the public interact with your business online. </a:t>
            </a:r>
          </a:p>
          <a:p>
            <a:pPr lvl="1"/>
            <a:r>
              <a:rPr lang="en-US" dirty="0"/>
              <a:t>is like a foundation and can host several web applications. </a:t>
            </a:r>
          </a:p>
          <a:p>
            <a:pPr lvl="1"/>
            <a:r>
              <a:rPr lang="en-US" dirty="0"/>
              <a:t> so we can have a message board, a blog, a photo gallery and many other types of web applications under web site cloud</a:t>
            </a:r>
          </a:p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services or application specific to a business need. It integrate well with existing business IT infrastructure such as accounting packages, stock management systems, ERP,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5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091-2029-42DF-9A6F-AB425FBE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formation of the W3C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F993-AC56-429B-BAA6-E830D71D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1994, Tim Berners-Lee founded the World Wide Web Consortium (W3C) at the Massachusetts Institute of Technology, with support from CERN, DARPA (</a:t>
            </a:r>
            <a:r>
              <a:rPr lang="en-US" dirty="0" err="1"/>
              <a:t>Defence</a:t>
            </a:r>
            <a:r>
              <a:rPr lang="en-US" dirty="0"/>
              <a:t> Advanced Research Projects Agency) and the European Commission. </a:t>
            </a:r>
          </a:p>
          <a:p>
            <a:r>
              <a:rPr lang="en-US" dirty="0"/>
              <a:t>The W3C’s vision was to standardize the protocols and technologies used to build the web such that the content would be available to as wide a population of the world as possible. </a:t>
            </a:r>
          </a:p>
          <a:p>
            <a:r>
              <a:rPr lang="en-US" dirty="0"/>
              <a:t>During the next few years, the W3C published several specifications (called recommendations) including HTML 4.0.</a:t>
            </a:r>
          </a:p>
          <a:p>
            <a:r>
              <a:rPr lang="en-US" dirty="0"/>
              <a:t>However, the W3C did not (and still do not) enforce their recommendations. Manufacturers only had to conform to the W3C documents if they wished to label their products as W3C-compliant.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0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567F-1FE7-4688-B41F-D7A12B63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5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Search engines - 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477C-288F-4DA2-878A-A9C42C0E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593969"/>
          </a:xfrm>
        </p:spPr>
        <p:txBody>
          <a:bodyPr>
            <a:normAutofit/>
          </a:bodyPr>
          <a:lstStyle/>
          <a:p>
            <a:r>
              <a:rPr lang="en-US" dirty="0"/>
              <a:t>A web search engine is designed to search for information on the World Wide Web.  A search engine operates, in the following order </a:t>
            </a:r>
          </a:p>
          <a:p>
            <a:pPr lvl="2"/>
            <a:r>
              <a:rPr lang="en-US" dirty="0"/>
              <a:t>– Web crawling – Indexing – Searching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HTTP stands for Hypertext Transfer Protocol.</a:t>
            </a:r>
          </a:p>
          <a:p>
            <a:r>
              <a:rPr lang="en-US" dirty="0"/>
              <a:t> It is the network protocol used to deliver virtually all files and other data (collectively called resources) on the World Wide Web.</a:t>
            </a:r>
          </a:p>
          <a:p>
            <a:r>
              <a:rPr lang="en-US" dirty="0"/>
              <a:t> A browser is an HTTP client because it sends requests to an HTTP server(Web server)</a:t>
            </a:r>
          </a:p>
          <a:p>
            <a:r>
              <a:rPr lang="en-US" dirty="0"/>
              <a:t> The standard (and default) port for HTTP servers to listen on is 80.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8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3696-0ABD-40B6-9FFA-D7CD360EF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796370-791B-4C8A-894D-6D3CA7E18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6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3534</Words>
  <Application>Microsoft Office PowerPoint</Application>
  <PresentationFormat>Widescreen</PresentationFormat>
  <Paragraphs>409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World Wide Web? </vt:lpstr>
      <vt:lpstr> Introduction to URIs </vt:lpstr>
      <vt:lpstr> Relative URIs </vt:lpstr>
      <vt:lpstr>Anatomy of web page</vt:lpstr>
      <vt:lpstr> Web site Vs Web Application </vt:lpstr>
      <vt:lpstr> The formation of the W3C </vt:lpstr>
      <vt:lpstr> Search engines - Introduction </vt:lpstr>
      <vt:lpstr>HTML</vt:lpstr>
      <vt:lpstr> What is HTML </vt:lpstr>
      <vt:lpstr> Contents </vt:lpstr>
      <vt:lpstr> Getting Started </vt:lpstr>
      <vt:lpstr> Title </vt:lpstr>
      <vt:lpstr>PowerPoint Presentation</vt:lpstr>
      <vt:lpstr> Headings </vt:lpstr>
      <vt:lpstr> Formatting: </vt:lpstr>
      <vt:lpstr>Contd.. </vt:lpstr>
      <vt:lpstr>Lists</vt:lpstr>
      <vt:lpstr>Unordered List attribute values</vt:lpstr>
      <vt:lpstr>Ordered List attribute Values</vt:lpstr>
      <vt:lpstr>Description List</vt:lpstr>
      <vt:lpstr>Nested Lists</vt:lpstr>
      <vt:lpstr>Images</vt:lpstr>
      <vt:lpstr> SPAN and Div </vt:lpstr>
      <vt:lpstr>form - input</vt:lpstr>
      <vt:lpstr>Responsive Page</vt:lpstr>
      <vt:lpstr> What are Semantic Elements? </vt:lpstr>
      <vt:lpstr>HTML 5</vt:lpstr>
      <vt:lpstr>Why use HTML5</vt:lpstr>
      <vt:lpstr>Few Examples of Semantic Elements</vt:lpstr>
      <vt:lpstr>PowerPoint Presentation</vt:lpstr>
      <vt:lpstr>Audio control</vt:lpstr>
      <vt:lpstr>Video Control</vt:lpstr>
      <vt:lpstr>Canvas Tag</vt:lpstr>
      <vt:lpstr>More on Canvas..</vt:lpstr>
      <vt:lpstr>Difference between HTML4 and HTML5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40</cp:revision>
  <dcterms:created xsi:type="dcterms:W3CDTF">2019-09-17T06:17:04Z</dcterms:created>
  <dcterms:modified xsi:type="dcterms:W3CDTF">2020-11-04T12:08:44Z</dcterms:modified>
</cp:coreProperties>
</file>