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99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CCED-62F0-444B-A410-6F4277F51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A495C-D0AF-462B-BC3F-483E5BA04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132F-53A1-4C97-9027-CF3EE897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2431-2F5F-4F3A-8264-660809EA5BC4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45D5E-7493-45D1-B6F1-CA89D944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14EEC-1662-4277-8E1E-9DB9DD86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48AA-6849-4878-BB02-52566AFA8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34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FBB5-760F-451A-B473-562E33C8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245FC-87D8-4D96-8EC2-2C5073D8F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736CF-CF02-47F1-ACF6-98EE3F99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2431-2F5F-4F3A-8264-660809EA5BC4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651E7-5621-4BEB-A448-93FDE1D7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A3E5E-6279-4C87-923C-29851B50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48AA-6849-4878-BB02-52566AFA8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89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41C2F-3CD5-4F51-8DA0-614CAEDB7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5195B-D1AB-43F0-B845-7DE62A038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4A510-E211-4F19-94CD-FFF460B1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2431-2F5F-4F3A-8264-660809EA5BC4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0B6F-F513-4ED6-BB8A-984CDCA7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5DD90-2485-47DF-ABDB-08719C51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48AA-6849-4878-BB02-52566AFA8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43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F9A9-6B8E-42CB-BFA3-A69D5B7A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D445-21E3-4C0A-B7B8-42B034788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AF495-B312-4690-B168-C34E91D6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2431-2F5F-4F3A-8264-660809EA5BC4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84F83-DEBF-48B6-A6B7-6ACF2744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447B-E453-4106-991F-BEF5CD36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48AA-6849-4878-BB02-52566AFA8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81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BB40-B3B7-402E-9ACD-4D9E347B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136E2-B554-4E0E-941F-149BB8C00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003BD-9B0A-426D-B3DC-C4D39C31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2431-2F5F-4F3A-8264-660809EA5BC4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C06A-F811-43FE-A4F3-F4F3DEB4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43C64-6278-4A31-BF85-2A2A7F2B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48AA-6849-4878-BB02-52566AFA8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55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74F9-9ED1-41A0-AA69-A48A9327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E1AEA-2679-44C3-82B5-81DEE2CDF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EEF14-96F7-4E2A-B502-C72867058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88618-54C7-403E-8B46-5B8CCA8D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2431-2F5F-4F3A-8264-660809EA5BC4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A2260-B806-4087-B4D9-8222A021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DF5F5-A869-442B-8539-88991D6E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48AA-6849-4878-BB02-52566AFA8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16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2431-A914-4538-9FB0-08A4AB17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E8B52-681B-4586-AFAB-AE81E3F0C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45814-326D-42EB-929C-C00125FD6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53128-5DBD-4D7B-A97A-92FBE974F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3C8AA-D884-4D6C-8C32-EFA22D57D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D59A4-499D-4F1B-92D9-FBE353D5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2431-2F5F-4F3A-8264-660809EA5BC4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FB8172-DE83-491F-BF7C-1C78A3BC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B7C89-79AB-444C-AAEC-0D252F59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48AA-6849-4878-BB02-52566AFA8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14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F288-DFBE-4A84-9159-55537471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46238-B64B-4680-89A2-97A05D8E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2431-2F5F-4F3A-8264-660809EA5BC4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A9588-D9C9-4538-8B61-A3ECE07E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73C8A-CDFF-41A0-802E-2D2D27F6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48AA-6849-4878-BB02-52566AFA8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11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DEB90-6710-4349-AC82-CE8E0C66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2431-2F5F-4F3A-8264-660809EA5BC4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D5619-49BC-4BAA-9F01-E7CF0C01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0D2AD-FE2D-4B38-9850-B29B2ACD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48AA-6849-4878-BB02-52566AFA8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22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35C3-7D7C-4A7F-95D3-FA7F3C68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AF9CF-39B8-4DA8-BFD7-F0D904223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7AAD6-735D-469A-9034-4638A762B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D7CC3-B09C-422C-9527-2EB7D97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2431-2F5F-4F3A-8264-660809EA5BC4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7C588-DEC4-4CFE-8EC4-7B2209F9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39143-6D86-4C10-ABD2-B6D7E97E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48AA-6849-4878-BB02-52566AFA8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7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5064-3D04-4080-8A23-EBE0F89F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541E72-308F-4534-B653-3DBEE91C5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B0CEA-7D92-4C02-85AD-6F0512B4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D2819-394B-41C3-BEC4-8D1CD9A8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2431-2F5F-4F3A-8264-660809EA5BC4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86E24-82A0-47F7-80D3-2C60DB03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8C8C9-89F9-4981-95D7-4B831A7D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48AA-6849-4878-BB02-52566AFA8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76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26000">
              <a:schemeClr val="accent1">
                <a:lumMod val="5000"/>
                <a:lumOff val="95000"/>
              </a:schemeClr>
            </a:gs>
            <a:gs pos="98000">
              <a:srgbClr val="FF99CC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EC67E-AFFF-43D4-B6AC-4BDAD531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3F684-5731-4634-BE0F-626D9931F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1AF39-D87F-4B95-A113-2E6CEDFFC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2431-2F5F-4F3A-8264-660809EA5BC4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711FD-8F84-4742-B0F5-46F19CAF2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E9980-A47F-44D8-8DF7-FFB4D531D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E48AA-6849-4878-BB02-52566AFA8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2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87829A-938B-4FC7-B8BC-6A919CE2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48" y="2103437"/>
            <a:ext cx="10515600" cy="1325563"/>
          </a:xfrm>
        </p:spPr>
        <p:txBody>
          <a:bodyPr/>
          <a:lstStyle/>
          <a:p>
            <a:r>
              <a:rPr lang="en-IN" dirty="0"/>
              <a:t>				</a:t>
            </a:r>
            <a:r>
              <a:rPr lang="en-IN" dirty="0" err="1"/>
              <a:t>JQuery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479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6E8B-3729-4EA1-84F8-762F649E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F27E7-E73C-48DB-BEED-91363C5A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95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16DB-A1EB-4D6D-A746-5D78030F8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JQuery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50A94-37E3-4B53-B3ED-B467767A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jQuery is a JavaScript Library.</a:t>
            </a:r>
          </a:p>
          <a:p>
            <a:r>
              <a:rPr lang="en-US" dirty="0"/>
              <a:t>jQuery is a lightweight, "write less, do more", JavaScript library.</a:t>
            </a:r>
          </a:p>
          <a:p>
            <a:r>
              <a:rPr lang="en-US" dirty="0"/>
              <a:t>The purpose of jQuery is to make it much easier to use JavaScript on your website.</a:t>
            </a:r>
          </a:p>
          <a:p>
            <a:r>
              <a:rPr lang="en-US" dirty="0"/>
              <a:t>jQuery takes a lot of common tasks that require many lines of JavaScript code to accomplish, and wraps them into methods that you can call with a single line of code.</a:t>
            </a:r>
          </a:p>
          <a:p>
            <a:r>
              <a:rPr lang="en-US" dirty="0"/>
              <a:t>jQuery also simplifies a lot of the complicated things from JavaScript, like AJAX calls and DOM manipulation.</a:t>
            </a:r>
          </a:p>
          <a:p>
            <a:r>
              <a:rPr lang="en-US" dirty="0"/>
              <a:t>The jQuery library contains the following features: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74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BAD8-FDBD-4886-AA06-04031E23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1BE32-1043-4D07-9BB3-72342EFFB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jQuery library contains the following features: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HTML/DOM manipulation</a:t>
            </a:r>
          </a:p>
          <a:p>
            <a:r>
              <a:rPr lang="en-US" dirty="0"/>
              <a:t>CSS manipulation</a:t>
            </a:r>
          </a:p>
          <a:p>
            <a:r>
              <a:rPr lang="en-US" dirty="0"/>
              <a:t>HTML event methods</a:t>
            </a:r>
          </a:p>
          <a:p>
            <a:r>
              <a:rPr lang="en-US" dirty="0"/>
              <a:t>Effects and animations</a:t>
            </a:r>
          </a:p>
          <a:p>
            <a:r>
              <a:rPr lang="en-US" dirty="0"/>
              <a:t>AJAX (Asynchronous Java Script and XML)</a:t>
            </a:r>
          </a:p>
          <a:p>
            <a:r>
              <a:rPr lang="en-US" dirty="0"/>
              <a:t>Utilities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2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4BD1-5A06-461B-9D24-42BD9605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1559"/>
          </a:xfrm>
        </p:spPr>
        <p:txBody>
          <a:bodyPr/>
          <a:lstStyle/>
          <a:p>
            <a:r>
              <a:rPr lang="en-IN" dirty="0"/>
              <a:t>Adding </a:t>
            </a:r>
            <a:r>
              <a:rPr lang="en-IN" dirty="0" err="1"/>
              <a:t>JQuery</a:t>
            </a:r>
            <a:r>
              <a:rPr lang="en-IN" dirty="0"/>
              <a:t> to Web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632-54D7-4164-B6DA-547BC80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jQuery library from jQuery.com</a:t>
            </a:r>
          </a:p>
          <a:p>
            <a:pPr lvl="1"/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="jquery-3.4.1.min.js"&gt;&lt;/script&gt;</a:t>
            </a:r>
          </a:p>
          <a:p>
            <a:r>
              <a:rPr lang="en-US" dirty="0"/>
              <a:t>Include jQuery from a CDN, like Google or Microsoft</a:t>
            </a:r>
          </a:p>
          <a:p>
            <a:pPr lvl="1"/>
            <a:r>
              <a:rPr lang="en-IN" dirty="0"/>
              <a:t>&lt;script </a:t>
            </a:r>
            <a:r>
              <a:rPr lang="en-IN" dirty="0" err="1"/>
              <a:t>src</a:t>
            </a:r>
            <a:r>
              <a:rPr lang="en-IN" dirty="0"/>
              <a:t>="https://ajax.googleapis.com/ajax/libs/</a:t>
            </a:r>
            <a:r>
              <a:rPr lang="en-IN" dirty="0" err="1"/>
              <a:t>jquery</a:t>
            </a:r>
            <a:r>
              <a:rPr lang="en-IN" dirty="0"/>
              <a:t>/3.4.1/jquery.min.js"&gt;&lt;/script&gt;</a:t>
            </a:r>
          </a:p>
          <a:p>
            <a:pPr lvl="1"/>
            <a:r>
              <a:rPr lang="en-IN" dirty="0"/>
              <a:t>&lt;script </a:t>
            </a:r>
            <a:r>
              <a:rPr lang="en-IN" dirty="0" err="1"/>
              <a:t>src</a:t>
            </a:r>
            <a:r>
              <a:rPr lang="en-IN" dirty="0"/>
              <a:t>="https://ajax.aspnetcdn.com/ajax/jQuery/jquery-3.4.1.min.js"&gt;&lt;/script&gt;</a:t>
            </a:r>
            <a:endParaRPr lang="en-US" dirty="0"/>
          </a:p>
          <a:p>
            <a:r>
              <a:rPr lang="en-US" dirty="0"/>
              <a:t>The jQuery library is a single JavaScript file, and you reference it with the HTML &lt;script&gt; tag (the &lt;script&gt; tag should be inside the &lt;head&gt; section):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982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8B89-CE37-4FCE-AFAF-1861CD932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088"/>
          </a:xfrm>
        </p:spPr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96CE4-5367-4512-AC96-B5F0C8FFF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1214"/>
            <a:ext cx="10515600" cy="5075749"/>
          </a:xfrm>
        </p:spPr>
        <p:txBody>
          <a:bodyPr/>
          <a:lstStyle/>
          <a:p>
            <a:r>
              <a:rPr lang="en-US" dirty="0"/>
              <a:t>The jQuery syntax is tailor-made for </a:t>
            </a:r>
            <a:r>
              <a:rPr lang="en-US" b="1" dirty="0"/>
              <a:t>selecting</a:t>
            </a:r>
            <a:r>
              <a:rPr lang="en-US" dirty="0"/>
              <a:t> HTML elements and performing some </a:t>
            </a:r>
            <a:r>
              <a:rPr lang="en-US" b="1" dirty="0"/>
              <a:t>action</a:t>
            </a:r>
            <a:r>
              <a:rPr lang="en-US" dirty="0"/>
              <a:t> on the element(s).</a:t>
            </a:r>
          </a:p>
          <a:p>
            <a:r>
              <a:rPr lang="en-US" dirty="0"/>
              <a:t>Basic syntax is: </a:t>
            </a:r>
            <a:r>
              <a:rPr lang="en-US" b="1" dirty="0"/>
              <a:t>$(</a:t>
            </a:r>
            <a:r>
              <a:rPr lang="en-US" b="1" i="1" dirty="0"/>
              <a:t>selector</a:t>
            </a:r>
            <a:r>
              <a:rPr lang="en-US" b="1" dirty="0"/>
              <a:t>).</a:t>
            </a:r>
            <a:r>
              <a:rPr lang="en-US" b="1" i="1" dirty="0"/>
              <a:t>action</a:t>
            </a:r>
            <a:r>
              <a:rPr lang="en-US" b="1" dirty="0"/>
              <a:t>()</a:t>
            </a:r>
            <a:endParaRPr lang="en-US" dirty="0"/>
          </a:p>
          <a:p>
            <a:r>
              <a:rPr lang="en-US" dirty="0"/>
              <a:t>A $ sign to define/access jQuery</a:t>
            </a:r>
          </a:p>
          <a:p>
            <a:r>
              <a:rPr lang="en-US" dirty="0"/>
              <a:t>A (</a:t>
            </a:r>
            <a:r>
              <a:rPr lang="en-US" i="1" dirty="0"/>
              <a:t>selector</a:t>
            </a:r>
            <a:r>
              <a:rPr lang="en-US" dirty="0"/>
              <a:t>) to "query (or find)" HTML elements</a:t>
            </a:r>
          </a:p>
          <a:p>
            <a:r>
              <a:rPr lang="en-US" dirty="0"/>
              <a:t>A jQuery </a:t>
            </a:r>
            <a:r>
              <a:rPr lang="en-US" i="1" dirty="0"/>
              <a:t>action</a:t>
            </a:r>
            <a:r>
              <a:rPr lang="en-US" dirty="0"/>
              <a:t>() to be performed on the element(s)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	$(this).hide() - hides the current element.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$("p").hide() - hides all &lt;p&gt; elements.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80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9165-7D0D-4449-B5CD-7BB77C854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IN" dirty="0"/>
              <a:t>Document Ready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5E1FA-0559-4724-A86C-EF29FA795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3487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$(document).ready(function(){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// jQuery methods go here...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});  or $(function(){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// jQuery methods go here...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});</a:t>
            </a:r>
          </a:p>
          <a:p>
            <a:r>
              <a:rPr lang="en-US" dirty="0"/>
              <a:t>This is to prevent any jQuery code from running before the document is finished loading. For Example :</a:t>
            </a:r>
          </a:p>
          <a:p>
            <a:pPr lvl="1"/>
            <a:r>
              <a:rPr lang="en-US" dirty="0"/>
              <a:t>Trying to hide an element that is not created yet</a:t>
            </a:r>
          </a:p>
          <a:p>
            <a:pPr lvl="1"/>
            <a:r>
              <a:rPr lang="en-US" dirty="0"/>
              <a:t>Trying to get the size of an image that is not loaded yet</a:t>
            </a:r>
          </a:p>
          <a:p>
            <a:pPr lvl="1"/>
            <a:endParaRPr lang="en-US" dirty="0"/>
          </a:p>
          <a:p>
            <a:r>
              <a:rPr lang="en-US" dirty="0"/>
              <a:t>This allows to have JavaScript code before the body of your document, in the head section.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98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258B-511D-47A9-BB65-A2391B96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JQuery</a:t>
            </a:r>
            <a:r>
              <a:rPr lang="en-IN" dirty="0"/>
              <a:t>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8E235-25E6-4F67-8B1B-7B1BE4E38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selectors allow you to select and manipulate HTML element(s).</a:t>
            </a:r>
          </a:p>
          <a:p>
            <a:r>
              <a:rPr lang="en-US" dirty="0"/>
              <a:t>jQuery selectors are used to "find" (or select) HTML elements based on their name, id, classes, types, attributes, values of attributes and much more. It's based on the existing </a:t>
            </a:r>
            <a:r>
              <a:rPr lang="en-US" dirty="0">
                <a:hlinkClick r:id="rId2"/>
              </a:rPr>
              <a:t>CSS Selectors</a:t>
            </a:r>
            <a:r>
              <a:rPr lang="en-US" dirty="0"/>
              <a:t>, and in addition, it has some own custom selectors.</a:t>
            </a:r>
          </a:p>
          <a:p>
            <a:r>
              <a:rPr lang="en-US" dirty="0"/>
              <a:t>All selectors in jQuery start with the dollar sign and parentheses: $().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474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6742-D05D-451E-9D60-B5CCE603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/>
          <a:lstStyle/>
          <a:p>
            <a:r>
              <a:rPr lang="en-IN" dirty="0"/>
              <a:t>Events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68FB40-875D-402B-8962-CD9A87641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865413"/>
              </p:ext>
            </p:extLst>
          </p:nvPr>
        </p:nvGraphicFramePr>
        <p:xfrm>
          <a:off x="838200" y="2206058"/>
          <a:ext cx="8004048" cy="2651760"/>
        </p:xfrm>
        <a:graphic>
          <a:graphicData uri="http://schemas.openxmlformats.org/drawingml/2006/table">
            <a:tbl>
              <a:tblPr/>
              <a:tblGrid>
                <a:gridCol w="1834896">
                  <a:extLst>
                    <a:ext uri="{9D8B030D-6E8A-4147-A177-3AD203B41FA5}">
                      <a16:colId xmlns:a16="http://schemas.microsoft.com/office/drawing/2014/main" val="3147164308"/>
                    </a:ext>
                  </a:extLst>
                </a:gridCol>
                <a:gridCol w="1999488">
                  <a:extLst>
                    <a:ext uri="{9D8B030D-6E8A-4147-A177-3AD203B41FA5}">
                      <a16:colId xmlns:a16="http://schemas.microsoft.com/office/drawing/2014/main" val="1739409884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2604769157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10345145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Mouse Events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Keyboard Events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Form Events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Document/Window Events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34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click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Keypress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Submit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Load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970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Dblclick</a:t>
                      </a:r>
                      <a:endParaRPr lang="en-IN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Keydown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Change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Resize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60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Mouseenter</a:t>
                      </a:r>
                      <a:endParaRPr lang="en-IN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Keyup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Focus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Scroll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74624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Mouseleave</a:t>
                      </a:r>
                      <a:endParaRPr lang="en-IN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 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Blur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Unload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40514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hover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723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64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89C4C-11A7-4E59-9027-A7ACB8BD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927"/>
          </a:xfrm>
        </p:spPr>
        <p:txBody>
          <a:bodyPr>
            <a:normAutofit fontScale="90000"/>
          </a:bodyPr>
          <a:lstStyle/>
          <a:p>
            <a:r>
              <a:rPr lang="en-IN" dirty="0"/>
              <a:t>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890BC1-9E58-4311-BA45-CF1CBDF78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649305"/>
              </p:ext>
            </p:extLst>
          </p:nvPr>
        </p:nvGraphicFramePr>
        <p:xfrm>
          <a:off x="363793" y="1052052"/>
          <a:ext cx="11464413" cy="5453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086">
                  <a:extLst>
                    <a:ext uri="{9D8B030D-6E8A-4147-A177-3AD203B41FA5}">
                      <a16:colId xmlns:a16="http://schemas.microsoft.com/office/drawing/2014/main" val="371912393"/>
                    </a:ext>
                  </a:extLst>
                </a:gridCol>
                <a:gridCol w="6750824">
                  <a:extLst>
                    <a:ext uri="{9D8B030D-6E8A-4147-A177-3AD203B41FA5}">
                      <a16:colId xmlns:a16="http://schemas.microsoft.com/office/drawing/2014/main" val="1138791513"/>
                    </a:ext>
                  </a:extLst>
                </a:gridCol>
                <a:gridCol w="3305503">
                  <a:extLst>
                    <a:ext uri="{9D8B030D-6E8A-4147-A177-3AD203B41FA5}">
                      <a16:colId xmlns:a16="http://schemas.microsoft.com/office/drawing/2014/main" val="2976044927"/>
                    </a:ext>
                  </a:extLst>
                </a:gridCol>
              </a:tblGrid>
              <a:tr h="349655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440103"/>
                  </a:ext>
                </a:extLst>
              </a:tr>
              <a:tr h="611896">
                <a:tc>
                  <a:txBody>
                    <a:bodyPr/>
                    <a:lstStyle/>
                    <a:p>
                      <a:r>
                        <a:rPr lang="en-IN" dirty="0"/>
                        <a:t>Hide()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Hide an Element(s)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Speed parameter (low, fast, milliseconds)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76720"/>
                  </a:ext>
                </a:extLst>
              </a:tr>
              <a:tr h="349655">
                <a:tc>
                  <a:txBody>
                    <a:bodyPr/>
                    <a:lstStyle/>
                    <a:p>
                      <a:r>
                        <a:rPr lang="en-IN" dirty="0"/>
                        <a:t>Show()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Show an Element(s)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7115"/>
                  </a:ext>
                </a:extLst>
              </a:tr>
              <a:tr h="349655">
                <a:tc>
                  <a:txBody>
                    <a:bodyPr/>
                    <a:lstStyle/>
                    <a:p>
                      <a:r>
                        <a:rPr lang="en-IN" dirty="0"/>
                        <a:t>Toggle()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Show and hide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272976"/>
                  </a:ext>
                </a:extLst>
              </a:tr>
              <a:tr h="1136379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fadeIn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fadeOut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fadeToggle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fadeTo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Fade in a hidden element.</a:t>
                      </a:r>
                    </a:p>
                    <a:p>
                      <a:r>
                        <a:rPr lang="en-IN" dirty="0"/>
                        <a:t>Fade out a visible element.</a:t>
                      </a:r>
                    </a:p>
                    <a:p>
                      <a:r>
                        <a:rPr lang="en-IN" dirty="0"/>
                        <a:t>Toggle between in and out.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fading to a given opacity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Speed</a:t>
                      </a:r>
                    </a:p>
                    <a:p>
                      <a:r>
                        <a:rPr lang="en-IN" dirty="0"/>
                        <a:t>“</a:t>
                      </a:r>
                    </a:p>
                    <a:p>
                      <a:r>
                        <a:rPr lang="en-IN" dirty="0"/>
                        <a:t>“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(value between 0 and 1).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88786"/>
                  </a:ext>
                </a:extLst>
              </a:tr>
              <a:tr h="349655">
                <a:tc>
                  <a:txBody>
                    <a:bodyPr/>
                    <a:lstStyle/>
                    <a:p>
                      <a:r>
                        <a:rPr lang="en-IN" dirty="0"/>
                        <a:t>Slide()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slide elements up and down.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30081"/>
                  </a:ext>
                </a:extLst>
              </a:tr>
              <a:tr h="349655">
                <a:tc>
                  <a:txBody>
                    <a:bodyPr/>
                    <a:lstStyle/>
                    <a:p>
                      <a:r>
                        <a:rPr lang="en-IN" dirty="0"/>
                        <a:t>Animate()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used to create custom animations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CSS properties to be animated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748971"/>
                  </a:ext>
                </a:extLst>
              </a:tr>
              <a:tr h="349655">
                <a:tc>
                  <a:txBody>
                    <a:bodyPr/>
                    <a:lstStyle/>
                    <a:p>
                      <a:r>
                        <a:rPr lang="en-IN" dirty="0"/>
                        <a:t>Stop()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stop animations or effects before it is finished.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stopAll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goToEnd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28297"/>
                  </a:ext>
                </a:extLst>
              </a:tr>
              <a:tr h="349655">
                <a:tc>
                  <a:txBody>
                    <a:bodyPr/>
                    <a:lstStyle/>
                    <a:p>
                      <a:r>
                        <a:rPr lang="en-IN" dirty="0" err="1"/>
                        <a:t>Callback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executed after the current effect is 100% finished.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Speed, </a:t>
                      </a:r>
                      <a:r>
                        <a:rPr lang="en-IN" dirty="0" err="1"/>
                        <a:t>callback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03626"/>
                  </a:ext>
                </a:extLst>
              </a:tr>
              <a:tr h="1064396">
                <a:tc>
                  <a:txBody>
                    <a:bodyPr/>
                    <a:lstStyle/>
                    <a:p>
                      <a:r>
                        <a:rPr lang="en-IN" dirty="0"/>
                        <a:t>Chaining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 multiple jQuery methods (on the same element) within a single statement.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318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84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700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   JQuery</vt:lpstr>
      <vt:lpstr>What is JQuery</vt:lpstr>
      <vt:lpstr>Features</vt:lpstr>
      <vt:lpstr>Adding JQuery to Web Pages</vt:lpstr>
      <vt:lpstr>Syntax</vt:lpstr>
      <vt:lpstr>Document Ready Event</vt:lpstr>
      <vt:lpstr>JQuery Selectors</vt:lpstr>
      <vt:lpstr>Events</vt:lpstr>
      <vt:lpstr>Methods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Rekha Sairam</dc:creator>
  <cp:lastModifiedBy>Rekha Sairam</cp:lastModifiedBy>
  <cp:revision>9</cp:revision>
  <dcterms:created xsi:type="dcterms:W3CDTF">2019-09-19T14:20:20Z</dcterms:created>
  <dcterms:modified xsi:type="dcterms:W3CDTF">2020-11-05T05:49:44Z</dcterms:modified>
</cp:coreProperties>
</file>