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8" r:id="rId5"/>
    <p:sldId id="269" r:id="rId6"/>
    <p:sldId id="258" r:id="rId7"/>
    <p:sldId id="259" r:id="rId8"/>
    <p:sldId id="260" r:id="rId9"/>
    <p:sldId id="263" r:id="rId10"/>
    <p:sldId id="265" r:id="rId11"/>
    <p:sldId id="266" r:id="rId12"/>
    <p:sldId id="267" r:id="rId13"/>
    <p:sldId id="264" r:id="rId14"/>
    <p:sldId id="272" r:id="rId15"/>
    <p:sldId id="273" r:id="rId16"/>
    <p:sldId id="274" r:id="rId17"/>
    <p:sldId id="278" r:id="rId18"/>
    <p:sldId id="279" r:id="rId19"/>
    <p:sldId id="280" r:id="rId20"/>
    <p:sldId id="282" r:id="rId21"/>
    <p:sldId id="281" r:id="rId22"/>
    <p:sldId id="284" r:id="rId23"/>
    <p:sldId id="285" r:id="rId24"/>
    <p:sldId id="287" r:id="rId25"/>
    <p:sldId id="288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312" r:id="rId34"/>
    <p:sldId id="298" r:id="rId35"/>
    <p:sldId id="303" r:id="rId36"/>
    <p:sldId id="321" r:id="rId37"/>
    <p:sldId id="333" r:id="rId38"/>
    <p:sldId id="334" r:id="rId39"/>
    <p:sldId id="369" r:id="rId40"/>
    <p:sldId id="330" r:id="rId41"/>
    <p:sldId id="328" r:id="rId42"/>
    <p:sldId id="335" r:id="rId43"/>
    <p:sldId id="337" r:id="rId44"/>
    <p:sldId id="338" r:id="rId45"/>
    <p:sldId id="340" r:id="rId46"/>
    <p:sldId id="341" r:id="rId47"/>
    <p:sldId id="342" r:id="rId48"/>
    <p:sldId id="350" r:id="rId49"/>
    <p:sldId id="351" r:id="rId50"/>
    <p:sldId id="352" r:id="rId51"/>
    <p:sldId id="343" r:id="rId52"/>
    <p:sldId id="344" r:id="rId53"/>
    <p:sldId id="345" r:id="rId54"/>
    <p:sldId id="347" r:id="rId55"/>
    <p:sldId id="349" r:id="rId56"/>
    <p:sldId id="35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  <a:alpha val="86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javascript%20demos/whileloop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Scripts can be placed in the &lt;body&gt;, or in the &lt;head&gt; section of an HTML page, or in both.</a:t>
            </a:r>
          </a:p>
          <a:p>
            <a:r>
              <a:rPr lang="en-US" dirty="0"/>
              <a:t> Good idea to place scripts at the bottom of the &lt;body&gt; element.</a:t>
            </a:r>
            <a:br>
              <a:rPr lang="en-US" dirty="0"/>
            </a:br>
            <a:r>
              <a:rPr lang="en-US" dirty="0"/>
              <a:t>Can improve page load, because script compilation can slow down the display.</a:t>
            </a:r>
          </a:p>
          <a:p>
            <a:r>
              <a:rPr lang="en-US" dirty="0"/>
              <a:t>Add JavaScript inside a script element: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  alert("Hello, world.");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9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 external JavaScript resource is a text file with a .</a:t>
            </a:r>
            <a:r>
              <a:rPr lang="en-US" dirty="0" err="1"/>
              <a:t>js</a:t>
            </a:r>
            <a:r>
              <a:rPr lang="en-US" dirty="0"/>
              <a:t> extension.</a:t>
            </a:r>
          </a:p>
          <a:p>
            <a:endParaRPr lang="en-US" dirty="0"/>
          </a:p>
          <a:p>
            <a:r>
              <a:rPr lang="en-US" dirty="0"/>
              <a:t>To add a JavaScript file to your page- use a script tag with a </a:t>
            </a:r>
            <a:r>
              <a:rPr lang="en-US" dirty="0" err="1"/>
              <a:t>src</a:t>
            </a:r>
            <a:r>
              <a:rPr lang="en-US" dirty="0"/>
              <a:t> attribute pointing to the file. </a:t>
            </a:r>
          </a:p>
          <a:p>
            <a:endParaRPr lang="en-US" dirty="0"/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="script.js"&gt;&lt;/script&gt;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attributes inside HTML tags </a:t>
            </a:r>
          </a:p>
          <a:p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="somewhere.html" </a:t>
            </a:r>
            <a:r>
              <a:rPr lang="en-US" dirty="0" err="1"/>
              <a:t>onclick</a:t>
            </a:r>
            <a:r>
              <a:rPr lang="en-US" dirty="0"/>
              <a:t>="alert('</a:t>
            </a:r>
            <a:r>
              <a:rPr lang="en-US" dirty="0" err="1"/>
              <a:t>Noooooo</a:t>
            </a:r>
            <a:r>
              <a:rPr lang="en-US" dirty="0"/>
              <a:t>!');"&gt;Click me&lt;/a&gt;. </a:t>
            </a:r>
          </a:p>
          <a:p>
            <a:r>
              <a:rPr lang="en-US" dirty="0"/>
              <a:t>Preferable to avoid this approach</a:t>
            </a:r>
          </a:p>
        </p:txBody>
      </p:sp>
    </p:spTree>
    <p:extLst>
      <p:ext uri="{BB962C8B-B14F-4D97-AF65-F5344CB8AC3E}">
        <p14:creationId xmlns:p14="http://schemas.microsoft.com/office/powerpoint/2010/main" val="23419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799" y="1901919"/>
            <a:ext cx="10747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&lt;SCRIPT LANGUAGE="JavaScript"&gt;</a:t>
            </a:r>
          </a:p>
          <a:p>
            <a:r>
              <a:rPr lang="en-US" sz="1600" dirty="0"/>
              <a:t>&lt;!-- Beginning of JavaScript -</a:t>
            </a:r>
          </a:p>
          <a:p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MsgBox</a:t>
            </a:r>
            <a:r>
              <a:rPr lang="en-US" sz="1600" dirty="0"/>
              <a:t> (</a:t>
            </a:r>
            <a:r>
              <a:rPr lang="en-US" sz="1600" dirty="0" err="1"/>
              <a:t>textstring</a:t>
            </a:r>
            <a:r>
              <a:rPr lang="en-US" sz="1600" dirty="0"/>
              <a:t>) {</a:t>
            </a:r>
          </a:p>
          <a:p>
            <a:r>
              <a:rPr lang="en-US" sz="1600" dirty="0"/>
              <a:t>alert ("Hello " + </a:t>
            </a:r>
            <a:r>
              <a:rPr lang="en-US" sz="1600" dirty="0" err="1"/>
              <a:t>textstring</a:t>
            </a:r>
            <a:r>
              <a:rPr lang="en-US" sz="1600" dirty="0"/>
              <a:t>) }</a:t>
            </a:r>
          </a:p>
          <a:p>
            <a:endParaRPr lang="en-US" sz="1600" dirty="0"/>
          </a:p>
          <a:p>
            <a:r>
              <a:rPr lang="en-US" sz="1600" dirty="0"/>
              <a:t>// - End of JavaScript - --&gt;</a:t>
            </a:r>
          </a:p>
          <a:p>
            <a:r>
              <a:rPr lang="en-US" sz="1600" dirty="0"/>
              <a:t>&lt;/SCRIPT&gt;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&lt;FORM&gt;</a:t>
            </a:r>
          </a:p>
          <a:p>
            <a:r>
              <a:rPr lang="en-US" sz="1600" dirty="0"/>
              <a:t>&lt;INPUT NAME="text1" TYPE=Text&gt;</a:t>
            </a:r>
          </a:p>
          <a:p>
            <a:r>
              <a:rPr lang="en-US" sz="1600" dirty="0"/>
              <a:t>&lt;INPUT NAME="submit" TYPE=Button VALUE="Show Me"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dirty="0" err="1"/>
              <a:t>MsgBox</a:t>
            </a:r>
            <a:r>
              <a:rPr lang="en-US" sz="1600" dirty="0"/>
              <a:t>(form.text1.value)"&gt;</a:t>
            </a:r>
          </a:p>
          <a:p>
            <a:r>
              <a:rPr lang="en-US" sz="1600" dirty="0"/>
              <a:t>&lt;/FORM&gt;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769" y="669131"/>
            <a:ext cx="932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</a:t>
            </a:r>
            <a:r>
              <a:rPr lang="en-US" b="1" dirty="0" err="1"/>
              <a:t>javascript</a:t>
            </a:r>
            <a:r>
              <a:rPr lang="en-US" b="1" dirty="0"/>
              <a:t> in a html document</a:t>
            </a:r>
          </a:p>
        </p:txBody>
      </p:sp>
    </p:spTree>
    <p:extLst>
      <p:ext uri="{BB962C8B-B14F-4D97-AF65-F5344CB8AC3E}">
        <p14:creationId xmlns:p14="http://schemas.microsoft.com/office/powerpoint/2010/main" val="39372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Contents of the SCRIPT block is not shown, instead, it is executed.</a:t>
            </a:r>
          </a:p>
          <a:p>
            <a:r>
              <a:rPr lang="en-US" dirty="0"/>
              <a:t>&lt;script&gt; ... &lt;/script&gt;</a:t>
            </a:r>
          </a:p>
          <a:p>
            <a:r>
              <a:rPr lang="en-US" dirty="0"/>
              <a:t>&lt;script&gt; tag tells browser that there is executable content inside.</a:t>
            </a:r>
          </a:p>
          <a:p>
            <a:pPr marL="0" indent="0">
              <a:buNone/>
            </a:pPr>
            <a:r>
              <a:rPr lang="en-US" dirty="0"/>
              <a:t>Browser:</a:t>
            </a:r>
          </a:p>
          <a:p>
            <a:r>
              <a:rPr lang="en-US" dirty="0"/>
              <a:t>Starts showing the page, shows Header</a:t>
            </a:r>
          </a:p>
          <a:p>
            <a:r>
              <a:rPr lang="en-US" dirty="0"/>
              <a:t>Switches to JavaScript mode inside this tag and executes the contents of &lt;script&gt;</a:t>
            </a:r>
          </a:p>
          <a:p>
            <a:r>
              <a:rPr lang="en-US" dirty="0"/>
              <a:t>Returns back to HTML-mode and continues with the page, outputs Form.</a:t>
            </a:r>
          </a:p>
          <a:p>
            <a:pPr marL="0" indent="0">
              <a:buNone/>
            </a:pPr>
            <a:r>
              <a:rPr lang="en-US" dirty="0"/>
              <a:t>alert(...)</a:t>
            </a:r>
          </a:p>
          <a:p>
            <a:r>
              <a:rPr lang="en-US" dirty="0"/>
              <a:t>Outputs a message window on the screen and awaits until visitor presses OK</a:t>
            </a:r>
          </a:p>
        </p:txBody>
      </p:sp>
    </p:spTree>
    <p:extLst>
      <p:ext uri="{BB962C8B-B14F-4D97-AF65-F5344CB8AC3E}">
        <p14:creationId xmlns:p14="http://schemas.microsoft.com/office/powerpoint/2010/main" val="292963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669761"/>
            <a:ext cx="8825659" cy="3416300"/>
          </a:xfrm>
        </p:spPr>
        <p:txBody>
          <a:bodyPr/>
          <a:lstStyle/>
          <a:p>
            <a:r>
              <a:rPr lang="en-US" dirty="0"/>
              <a:t>Any text between a // and the end of a line is treated as a comment and is ignored by JavaScript.</a:t>
            </a:r>
          </a:p>
          <a:p>
            <a:r>
              <a:rPr lang="en-US" dirty="0"/>
              <a:t>Any text between the characters /* and */ is treated as a comment. May span multiple lines.</a:t>
            </a:r>
          </a:p>
          <a:p>
            <a:r>
              <a:rPr lang="en-US" dirty="0"/>
              <a:t>Recognizes the HTML comment opening sequence &lt;!--. Treats this as a single-line comment, just as it does the // comment.</a:t>
            </a:r>
          </a:p>
          <a:p>
            <a:r>
              <a:rPr lang="en-US" dirty="0"/>
              <a:t>The HTML comment closing sequence --&gt; is not recognized by JavaScript so it should be written as //--&gt;.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8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Display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can "display" data in different ways:</a:t>
            </a:r>
          </a:p>
          <a:p>
            <a:r>
              <a:rPr lang="en-US" dirty="0"/>
              <a:t>Writing into an alert box, using </a:t>
            </a: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Writing into the HTML output using 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Writing into an HTML element, using </a:t>
            </a:r>
            <a:r>
              <a:rPr lang="en-US" b="1" dirty="0" err="1"/>
              <a:t>innerHTML</a:t>
            </a:r>
            <a:r>
              <a:rPr lang="en-US" dirty="0"/>
              <a:t>.</a:t>
            </a:r>
          </a:p>
          <a:p>
            <a:r>
              <a:rPr lang="en-US" dirty="0"/>
              <a:t>Writing into the browser console, using </a:t>
            </a:r>
            <a:r>
              <a:rPr lang="en-US" b="1" dirty="0"/>
              <a:t>console.log()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(used in the browsers debugging mode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 statements are composed of:</a:t>
            </a:r>
          </a:p>
          <a:p>
            <a:r>
              <a:rPr lang="en-US" dirty="0"/>
              <a:t>Values, Operators, Expressions, Keywords, and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JavaScript syntax defines two types of values:</a:t>
            </a:r>
          </a:p>
          <a:p>
            <a:pPr marL="0" indent="0">
              <a:buNone/>
            </a:pPr>
            <a:r>
              <a:rPr lang="en-US" dirty="0"/>
              <a:t>			 Fixed values and variable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Fixed values are called </a:t>
            </a:r>
            <a:r>
              <a:rPr lang="en-US" b="1" dirty="0"/>
              <a:t>literals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Variable values are called 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Literals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rules for writing fixed values are:</a:t>
            </a:r>
          </a:p>
          <a:p>
            <a:r>
              <a:rPr lang="en-US" b="1" dirty="0"/>
              <a:t>Numbers</a:t>
            </a:r>
            <a:r>
              <a:rPr lang="en-US" dirty="0"/>
              <a:t> are written with or without decimals</a:t>
            </a:r>
          </a:p>
          <a:p>
            <a:r>
              <a:rPr lang="en-US" b="1" dirty="0"/>
              <a:t>Strings</a:t>
            </a:r>
            <a:r>
              <a:rPr lang="en-US" dirty="0"/>
              <a:t> are text, written within double or single quotes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3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Easy-to-use programming language that can be embedded in the header or body of the web pages</a:t>
            </a:r>
          </a:p>
          <a:p>
            <a:r>
              <a:rPr lang="en-US" dirty="0"/>
              <a:t>Used to  enhance the dynamics and interactive features of the  page</a:t>
            </a:r>
          </a:p>
          <a:p>
            <a:r>
              <a:rPr lang="en-US" dirty="0"/>
              <a:t>Perform calculations, check forms, write interactive games, add special effects, customize graphics selections, create security passwords</a:t>
            </a:r>
          </a:p>
          <a:p>
            <a:r>
              <a:rPr lang="en-US" dirty="0"/>
              <a:t>A scripting language, created for making html-pages live. Turns the web into something more powerful than just interlinked html pages.</a:t>
            </a:r>
          </a:p>
          <a:p>
            <a:r>
              <a:rPr lang="en-US" dirty="0"/>
              <a:t>Invented by Brendan </a:t>
            </a:r>
            <a:r>
              <a:rPr lang="en-US" dirty="0" err="1"/>
              <a:t>Eich</a:t>
            </a:r>
            <a:r>
              <a:rPr lang="en-US" dirty="0"/>
              <a:t>, co-founder of the Mozilla project, the Mozilla Foundation, and the Mozilla Corporation</a:t>
            </a:r>
          </a:p>
        </p:txBody>
      </p:sp>
    </p:spTree>
    <p:extLst>
      <p:ext uri="{BB962C8B-B14F-4D97-AF65-F5344CB8AC3E}">
        <p14:creationId xmlns:p14="http://schemas.microsoft.com/office/powerpoint/2010/main" val="2265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</a:t>
            </a:r>
            <a:r>
              <a:rPr lang="en-US" dirty="0"/>
              <a:t> are used to </a:t>
            </a:r>
            <a:r>
              <a:rPr lang="en-US" b="1" dirty="0"/>
              <a:t>store</a:t>
            </a:r>
            <a:r>
              <a:rPr lang="en-US" dirty="0"/>
              <a:t> data values.</a:t>
            </a:r>
          </a:p>
          <a:p>
            <a:r>
              <a:rPr lang="en-US" dirty="0"/>
              <a:t>Uses the </a:t>
            </a:r>
            <a:r>
              <a:rPr lang="en-US" b="1" dirty="0" err="1"/>
              <a:t>var</a:t>
            </a:r>
            <a:r>
              <a:rPr lang="en-US" b="1" dirty="0"/>
              <a:t> </a:t>
            </a:r>
            <a:r>
              <a:rPr lang="en-US" dirty="0"/>
              <a:t>keyword to </a:t>
            </a:r>
            <a:r>
              <a:rPr lang="en-US" b="1" dirty="0"/>
              <a:t>declare</a:t>
            </a:r>
            <a:r>
              <a:rPr lang="en-US" dirty="0"/>
              <a:t> variables.</a:t>
            </a:r>
          </a:p>
          <a:p>
            <a:r>
              <a:rPr lang="en-US" dirty="0"/>
              <a:t>A variable has a name and a value</a:t>
            </a:r>
          </a:p>
          <a:p>
            <a:r>
              <a:rPr lang="en-US" dirty="0"/>
              <a:t>A variable name first char must be a letter, $ or _. The second char and other chars are allowed to be digits.</a:t>
            </a:r>
          </a:p>
          <a:p>
            <a:r>
              <a:rPr lang="en-US" dirty="0"/>
              <a:t> Two parts to creating a variable; </a:t>
            </a:r>
            <a:r>
              <a:rPr lang="en-US" b="1" dirty="0"/>
              <a:t>declaration</a:t>
            </a:r>
            <a:r>
              <a:rPr lang="en-US" dirty="0"/>
              <a:t> and </a:t>
            </a:r>
            <a:r>
              <a:rPr lang="en-US" b="1" dirty="0"/>
              <a:t>initialization</a:t>
            </a:r>
            <a:r>
              <a:rPr lang="en-US" dirty="0"/>
              <a:t>. Once it’s created, you can </a:t>
            </a:r>
            <a:r>
              <a:rPr lang="en-US" b="1" dirty="0"/>
              <a:t>assign</a:t>
            </a:r>
            <a:r>
              <a:rPr lang="en-US" dirty="0"/>
              <a:t> (or set) its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5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	</a:t>
            </a:r>
            <a:r>
              <a:rPr lang="en-US" dirty="0"/>
              <a:t>declaring a variable to exist.</a:t>
            </a:r>
          </a:p>
          <a:p>
            <a:r>
              <a:rPr lang="en-US" dirty="0"/>
              <a:t> use the </a:t>
            </a:r>
            <a:r>
              <a:rPr lang="en-US" dirty="0" err="1"/>
              <a:t>var</a:t>
            </a:r>
            <a:r>
              <a:rPr lang="en-US" dirty="0"/>
              <a:t> keyword followed by the variable name</a:t>
            </a:r>
          </a:p>
          <a:p>
            <a:pPr marL="457200" lvl="1" indent="0">
              <a:buNone/>
            </a:pPr>
            <a:r>
              <a:rPr lang="en-US" b="1" dirty="0"/>
              <a:t>var surname ;</a:t>
            </a:r>
          </a:p>
          <a:p>
            <a:pPr marL="457200" lvl="1" indent="0">
              <a:buNone/>
            </a:pPr>
            <a:r>
              <a:rPr lang="en-US" b="1" dirty="0" err="1"/>
              <a:t>var</a:t>
            </a:r>
            <a:r>
              <a:rPr lang="en-US" b="1" dirty="0"/>
              <a:t> age;</a:t>
            </a:r>
          </a:p>
          <a:p>
            <a:pPr marL="457200" lvl="1" indent="0">
              <a:buNone/>
            </a:pPr>
            <a:r>
              <a:rPr lang="en-US" b="1" dirty="0"/>
              <a:t>Or </a:t>
            </a:r>
          </a:p>
          <a:p>
            <a:pPr marL="457200" lvl="1" indent="0">
              <a:buNone/>
            </a:pPr>
            <a:r>
              <a:rPr lang="en-US" b="1" dirty="0" err="1"/>
              <a:t>var</a:t>
            </a:r>
            <a:r>
              <a:rPr lang="en-US" b="1" dirty="0"/>
              <a:t> surname, age;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4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Giving a variable its value for the first time. The value can change later, but it is only initialized once.</a:t>
            </a:r>
          </a:p>
          <a:p>
            <a:r>
              <a:rPr lang="en-US" dirty="0"/>
              <a:t>Using the equals sign (=). </a:t>
            </a:r>
          </a:p>
          <a:p>
            <a:r>
              <a:rPr lang="en-US" dirty="0" err="1"/>
              <a:t>var</a:t>
            </a:r>
            <a:r>
              <a:rPr lang="en-US" dirty="0"/>
              <a:t> name = "Tom";</a:t>
            </a:r>
          </a:p>
        </p:txBody>
      </p:sp>
    </p:spTree>
    <p:extLst>
      <p:ext uri="{BB962C8B-B14F-4D97-AF65-F5344CB8AC3E}">
        <p14:creationId xmlns:p14="http://schemas.microsoft.com/office/powerpoint/2010/main" val="191039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typing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Variables in JavaScript are weakly typed- means two things:</a:t>
            </a:r>
          </a:p>
          <a:p>
            <a:r>
              <a:rPr lang="en-US" dirty="0"/>
              <a:t>Every value has a type</a:t>
            </a:r>
          </a:p>
          <a:p>
            <a:r>
              <a:rPr lang="en-US" dirty="0"/>
              <a:t>Can put a value of any type into any variable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= 123;   // 123 is a number</a:t>
            </a:r>
          </a:p>
          <a:p>
            <a:r>
              <a:rPr lang="en-US" dirty="0" err="1"/>
              <a:t>var</a:t>
            </a:r>
            <a:r>
              <a:rPr lang="en-US" dirty="0"/>
              <a:t> name = "John";  // "John" is a string</a:t>
            </a:r>
          </a:p>
          <a:p>
            <a:pPr marL="0" indent="0">
              <a:buNone/>
            </a:pPr>
            <a:r>
              <a:rPr lang="en-US" dirty="0"/>
              <a:t>But you are free to reassign the variable to a value of another type: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= 123;   // 123 is a number</a:t>
            </a:r>
          </a:p>
          <a:p>
            <a:r>
              <a:rPr lang="en-US" dirty="0" err="1"/>
              <a:t>userId</a:t>
            </a:r>
            <a:r>
              <a:rPr lang="en-US" dirty="0"/>
              <a:t> = false;     // now </a:t>
            </a:r>
            <a:r>
              <a:rPr lang="en-US" dirty="0" err="1"/>
              <a:t>userId</a:t>
            </a:r>
            <a:r>
              <a:rPr lang="en-US" dirty="0"/>
              <a:t> is 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8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Don't have to tell JavaScript during variable declaration what type of value the variable will hold.</a:t>
            </a:r>
          </a:p>
          <a:p>
            <a:r>
              <a:rPr lang="en-US" dirty="0"/>
              <a:t>Value type of a variable can change during the execution of a program and JavaScript takes care of it automatically</a:t>
            </a:r>
          </a:p>
          <a:p>
            <a:r>
              <a:rPr lang="en-US" dirty="0"/>
              <a:t>JavaScript variable names are case-sensitive. </a:t>
            </a:r>
            <a:r>
              <a:rPr lang="en-US" b="1" dirty="0"/>
              <a:t>Name</a:t>
            </a:r>
            <a:r>
              <a:rPr lang="en-US" dirty="0"/>
              <a:t> and </a:t>
            </a:r>
            <a:r>
              <a:rPr lang="en-US" b="1" dirty="0"/>
              <a:t>name</a:t>
            </a:r>
            <a:r>
              <a:rPr lang="en-US" dirty="0"/>
              <a:t> are two different variables</a:t>
            </a:r>
          </a:p>
          <a:p>
            <a:r>
              <a:rPr lang="en-US" dirty="0"/>
              <a:t>A variable declared without a value will have the value </a:t>
            </a:r>
            <a:r>
              <a:rPr lang="en-US" b="1" dirty="0"/>
              <a:t>undefined</a:t>
            </a:r>
            <a:r>
              <a:rPr lang="en-US" dirty="0"/>
              <a:t>.</a:t>
            </a:r>
          </a:p>
          <a:p>
            <a:r>
              <a:rPr lang="en-US" dirty="0"/>
              <a:t>If you re-declare a JavaScript variable, it will not lose its value.</a:t>
            </a:r>
          </a:p>
          <a:p>
            <a:pPr marL="0" indent="0">
              <a:buNone/>
            </a:pPr>
            <a:r>
              <a:rPr lang="en-US" dirty="0"/>
              <a:t>The variable </a:t>
            </a:r>
            <a:r>
              <a:rPr lang="en-US" dirty="0" err="1"/>
              <a:t>carName</a:t>
            </a:r>
            <a:r>
              <a:rPr lang="en-US" dirty="0"/>
              <a:t> will still have the value "Volvo" after the execution of these statements: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var </a:t>
            </a:r>
            <a:r>
              <a:rPr lang="en-US" dirty="0" err="1"/>
              <a:t>carName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9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a variable is the region of program in which it is defined. </a:t>
            </a:r>
          </a:p>
          <a:p>
            <a:r>
              <a:rPr lang="en-US" dirty="0"/>
              <a:t>Variables have only two scopes.</a:t>
            </a:r>
          </a:p>
          <a:p>
            <a:pPr marL="0" indent="0">
              <a:buNone/>
            </a:pPr>
            <a:r>
              <a:rPr lang="en-US" b="1" dirty="0"/>
              <a:t>	Global Variables</a:t>
            </a:r>
            <a:r>
              <a:rPr lang="en-US" dirty="0"/>
              <a:t> − Has global scope which means it can be defined anywhere in your JavaScript code.</a:t>
            </a:r>
          </a:p>
          <a:p>
            <a:pPr marL="0" indent="0">
              <a:buNone/>
            </a:pPr>
            <a:r>
              <a:rPr lang="en-US" b="1" dirty="0"/>
              <a:t>	Local Variables</a:t>
            </a:r>
            <a:r>
              <a:rPr lang="en-US" dirty="0"/>
              <a:t> − Will be visible only within a function or block where it is defined. Function parameters are always local to that function.</a:t>
            </a:r>
          </a:p>
          <a:p>
            <a:pPr marL="0" indent="0">
              <a:buNone/>
            </a:pPr>
            <a:r>
              <a:rPr lang="en-US" dirty="0"/>
              <a:t>Within the body of a function, a local variable takes precedence over a global variable with the same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96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 </a:t>
            </a:r>
            <a:r>
              <a:rPr lang="en-US" dirty="0" err="1"/>
              <a:t>single_quoted</a:t>
            </a:r>
            <a:r>
              <a:rPr lang="en-US" dirty="0"/>
              <a:t> = 'my text',     </a:t>
            </a:r>
          </a:p>
          <a:p>
            <a:r>
              <a:rPr lang="en-US" dirty="0"/>
              <a:t>Var  </a:t>
            </a:r>
            <a:r>
              <a:rPr lang="en-US" dirty="0" err="1"/>
              <a:t>double_quoted</a:t>
            </a:r>
            <a:r>
              <a:rPr lang="en-US" dirty="0"/>
              <a:t> = "more text";</a:t>
            </a:r>
          </a:p>
          <a:p>
            <a:r>
              <a:rPr lang="en-US" dirty="0"/>
              <a:t>var  </a:t>
            </a:r>
            <a:r>
              <a:rPr lang="en-US" dirty="0" err="1"/>
              <a:t>numeric_string</a:t>
            </a:r>
            <a:r>
              <a:rPr lang="en-US" dirty="0"/>
              <a:t> = '06517';</a:t>
            </a:r>
          </a:p>
        </p:txBody>
      </p:sp>
    </p:spTree>
    <p:extLst>
      <p:ext uri="{BB962C8B-B14F-4D97-AF65-F5344CB8AC3E}">
        <p14:creationId xmlns:p14="http://schemas.microsoft.com/office/powerpoint/2010/main" val="381227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 positive = 34,      negative = -1,      decimal  = 3.14;</a:t>
            </a:r>
          </a:p>
        </p:txBody>
      </p:sp>
    </p:spTree>
    <p:extLst>
      <p:ext uri="{BB962C8B-B14F-4D97-AF65-F5344CB8AC3E}">
        <p14:creationId xmlns:p14="http://schemas.microsoft.com/office/powerpoint/2010/main" val="3332707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 yes = true,   </a:t>
            </a:r>
          </a:p>
          <a:p>
            <a:pPr marL="0" indent="0">
              <a:buNone/>
            </a:pPr>
            <a:r>
              <a:rPr lang="en-US" dirty="0"/>
              <a:t>   no  = false,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also_yes</a:t>
            </a:r>
            <a:r>
              <a:rPr lang="en-US" dirty="0"/>
              <a:t> = 1, // true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also_no</a:t>
            </a:r>
            <a:r>
              <a:rPr lang="en-US" dirty="0"/>
              <a:t>  = 0; // false</a:t>
            </a:r>
          </a:p>
        </p:txBody>
      </p:sp>
    </p:spTree>
    <p:extLst>
      <p:ext uri="{BB962C8B-B14F-4D97-AF65-F5344CB8AC3E}">
        <p14:creationId xmlns:p14="http://schemas.microsoft.com/office/powerpoint/2010/main" val="15592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uses of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Browser Detection</a:t>
            </a:r>
            <a:br>
              <a:rPr lang="en-US" dirty="0"/>
            </a:br>
            <a:r>
              <a:rPr lang="en-US" dirty="0"/>
              <a:t>Detecting the browser used by a visitor at a page. Depending on the browser, another page specifically designed for that browser can then be loaded.</a:t>
            </a:r>
          </a:p>
          <a:p>
            <a:r>
              <a:rPr lang="en-US" dirty="0"/>
              <a:t>Cookies </a:t>
            </a:r>
            <a:br>
              <a:rPr lang="en-US" dirty="0"/>
            </a:br>
            <a:r>
              <a:rPr lang="en-US" dirty="0"/>
              <a:t>Storing information on the visitor's computer, then retrieving this information automatically next time the user visits the page. </a:t>
            </a:r>
          </a:p>
          <a:p>
            <a:r>
              <a:rPr lang="en-US" dirty="0"/>
              <a:t>Control Browsers </a:t>
            </a:r>
            <a:br>
              <a:rPr lang="en-US" dirty="0"/>
            </a:br>
            <a:r>
              <a:rPr lang="en-US" dirty="0"/>
              <a:t>Opening pages in customized windows, where it specifies if the browser's buttons, menu line, status line or whatever should be present.</a:t>
            </a:r>
          </a:p>
          <a:p>
            <a:r>
              <a:rPr lang="en-US" dirty="0"/>
              <a:t>Validate Forms </a:t>
            </a:r>
            <a:br>
              <a:rPr lang="en-US" dirty="0"/>
            </a:br>
            <a:r>
              <a:rPr lang="en-US" dirty="0"/>
              <a:t>Validating inputs to fields before submitting a form.</a:t>
            </a:r>
            <a:br>
              <a:rPr lang="en-US" dirty="0"/>
            </a:br>
            <a:r>
              <a:rPr lang="en-US" dirty="0"/>
              <a:t>An example would be validating the entered email address to see if it has an @ in it, since if not, it's not a valid address.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my_cats</a:t>
            </a:r>
            <a:r>
              <a:rPr lang="en-US" dirty="0"/>
              <a:t> = [];</a:t>
            </a:r>
          </a:p>
          <a:p>
            <a:pPr marL="0" indent="0">
              <a:buNone/>
            </a:pPr>
            <a:r>
              <a:rPr lang="en-US" dirty="0" err="1"/>
              <a:t>my_cats</a:t>
            </a:r>
            <a:r>
              <a:rPr lang="en-US" dirty="0"/>
              <a:t>[0] = 'Sabine'; </a:t>
            </a:r>
            <a:r>
              <a:rPr lang="en-US" dirty="0" err="1"/>
              <a:t>my_cats</a:t>
            </a:r>
            <a:r>
              <a:rPr lang="en-US" dirty="0"/>
              <a:t>[1] = 'Dakota';</a:t>
            </a:r>
          </a:p>
          <a:p>
            <a:pPr marL="0" indent="0">
              <a:buNone/>
            </a:pPr>
            <a:r>
              <a:rPr lang="en-US" dirty="0" err="1"/>
              <a:t>my_cats</a:t>
            </a:r>
            <a:r>
              <a:rPr lang="en-US" dirty="0"/>
              <a:t>; // ['</a:t>
            </a:r>
            <a:r>
              <a:rPr lang="en-US" dirty="0" err="1"/>
              <a:t>Sabine','Dakota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749262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sabine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	[  'Sabine',  // 0 = name </a:t>
            </a:r>
          </a:p>
          <a:p>
            <a:pPr marL="0" indent="0">
              <a:buNone/>
            </a:pPr>
            <a:r>
              <a:rPr lang="en-US" dirty="0"/>
              <a:t>	   'cat',           // 1 = type</a:t>
            </a:r>
          </a:p>
          <a:p>
            <a:pPr marL="0" indent="0">
              <a:buNone/>
            </a:pPr>
            <a:r>
              <a:rPr lang="en-US" dirty="0"/>
              <a:t>          'female',       // 2 = gender</a:t>
            </a:r>
          </a:p>
          <a:p>
            <a:pPr marL="0" indent="0">
              <a:buNone/>
            </a:pPr>
            <a:r>
              <a:rPr lang="en-US" dirty="0"/>
              <a:t>          17,              // 3 = age</a:t>
            </a:r>
          </a:p>
          <a:p>
            <a:pPr marL="0" indent="0">
              <a:buNone/>
            </a:pPr>
            <a:r>
              <a:rPr lang="en-US" dirty="0"/>
              <a:t>          true            // 4 = Domestic</a:t>
            </a:r>
          </a:p>
          <a:p>
            <a:pPr marL="0" indent="0">
              <a:buNone/>
            </a:pPr>
            <a:r>
              <a:rPr lang="en-US" dirty="0"/>
              <a:t>      ];</a:t>
            </a:r>
          </a:p>
          <a:p>
            <a:r>
              <a:rPr lang="en-US" dirty="0" err="1"/>
              <a:t>sabine</a:t>
            </a:r>
            <a:r>
              <a:rPr lang="en-US" dirty="0"/>
              <a:t>[2]; // 'female‘</a:t>
            </a:r>
          </a:p>
          <a:p>
            <a:r>
              <a:rPr lang="en-US" dirty="0"/>
              <a:t>Different array elements can be of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945034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type: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sabine</a:t>
            </a:r>
            <a:r>
              <a:rPr lang="en-US" dirty="0"/>
              <a:t> = {};</a:t>
            </a:r>
          </a:p>
          <a:p>
            <a:pPr marL="0" indent="0">
              <a:buNone/>
            </a:pPr>
            <a:r>
              <a:rPr lang="en-US" dirty="0"/>
              <a:t>sabine.name = 'Sabine'; </a:t>
            </a:r>
          </a:p>
          <a:p>
            <a:pPr marL="0" indent="0">
              <a:buNone/>
            </a:pPr>
            <a:r>
              <a:rPr lang="en-US" dirty="0" err="1"/>
              <a:t>sabine.type</a:t>
            </a:r>
            <a:r>
              <a:rPr lang="en-US" dirty="0"/>
              <a:t> = 'cat';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sabine.gender</a:t>
            </a:r>
            <a:r>
              <a:rPr lang="en-US" dirty="0"/>
              <a:t> = 'female';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sabine.age</a:t>
            </a:r>
            <a:r>
              <a:rPr lang="en-US" dirty="0"/>
              <a:t> = 14; </a:t>
            </a:r>
          </a:p>
          <a:p>
            <a:pPr marL="0" indent="0">
              <a:buNone/>
            </a:pPr>
            <a:r>
              <a:rPr lang="en-US" dirty="0" err="1"/>
              <a:t>sabine.domestic</a:t>
            </a:r>
            <a:r>
              <a:rPr lang="en-US" dirty="0"/>
              <a:t> = true;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sabine</a:t>
            </a:r>
            <a:r>
              <a:rPr lang="en-US" dirty="0"/>
              <a:t>;             // Object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sabine</a:t>
            </a:r>
            <a:r>
              <a:rPr lang="en-US" dirty="0"/>
              <a:t>['name']; // 'Sabine‘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sabine.name;     // 'Sabine'</a:t>
            </a:r>
          </a:p>
        </p:txBody>
      </p:sp>
    </p:spTree>
    <p:extLst>
      <p:ext uri="{BB962C8B-B14F-4D97-AF65-F5344CB8AC3E}">
        <p14:creationId xmlns:p14="http://schemas.microsoft.com/office/powerpoint/2010/main" val="256888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Undefined</a:t>
            </a:r>
          </a:p>
          <a:p>
            <a:pPr marL="0" indent="0">
              <a:buNone/>
            </a:pPr>
            <a:r>
              <a:rPr lang="en-US" dirty="0"/>
              <a:t>In JavaScript, a variable without a value, has the value</a:t>
            </a:r>
            <a:r>
              <a:rPr lang="en-US" b="1" dirty="0"/>
              <a:t> undefined</a:t>
            </a:r>
            <a:r>
              <a:rPr lang="en-US" dirty="0"/>
              <a:t>. The </a:t>
            </a:r>
            <a:r>
              <a:rPr lang="en-US" dirty="0" err="1"/>
              <a:t>typeof</a:t>
            </a:r>
            <a:r>
              <a:rPr lang="en-US" dirty="0"/>
              <a:t> is also </a:t>
            </a:r>
            <a:r>
              <a:rPr lang="en-US" b="1" dirty="0"/>
              <a:t>undefined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Example: var person;                  // Value is undefined, type is undefined</a:t>
            </a:r>
          </a:p>
          <a:p>
            <a:r>
              <a:rPr lang="en-US" b="1" dirty="0"/>
              <a:t>Empty Values</a:t>
            </a:r>
          </a:p>
          <a:p>
            <a:pPr marL="0" indent="0">
              <a:buNone/>
            </a:pPr>
            <a:r>
              <a:rPr lang="en-US" dirty="0"/>
              <a:t>An empty value has nothing to do with undefined.</a:t>
            </a:r>
          </a:p>
          <a:p>
            <a:pPr marL="0" indent="0">
              <a:buNone/>
            </a:pPr>
            <a:r>
              <a:rPr lang="en-US" dirty="0"/>
              <a:t>An empty string variable has both a value and a type.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err="1"/>
              <a:t>var</a:t>
            </a:r>
            <a:r>
              <a:rPr lang="en-US" dirty="0"/>
              <a:t> car = "";                // The value is "", the </a:t>
            </a:r>
            <a:r>
              <a:rPr lang="en-US" dirty="0" err="1"/>
              <a:t>typeof</a:t>
            </a:r>
            <a:r>
              <a:rPr lang="en-US" dirty="0"/>
              <a:t> is string</a:t>
            </a:r>
          </a:p>
          <a:p>
            <a:r>
              <a:rPr lang="en-US" b="1" dirty="0"/>
              <a:t>Null</a:t>
            </a:r>
          </a:p>
          <a:p>
            <a:pPr marL="0" indent="0">
              <a:buNone/>
            </a:pPr>
            <a:r>
              <a:rPr lang="en-US" dirty="0"/>
              <a:t>In JavaScript null is "nothing". It is supposed to be something that doesn't exist.</a:t>
            </a:r>
          </a:p>
          <a:p>
            <a:pPr marL="0" indent="0">
              <a:buNone/>
            </a:pPr>
            <a:r>
              <a:rPr lang="en-US" dirty="0"/>
              <a:t>The data type of null is an object.</a:t>
            </a:r>
          </a:p>
          <a:p>
            <a:pPr marL="0" indent="0">
              <a:buNone/>
            </a:pPr>
            <a:r>
              <a:rPr lang="en-US" dirty="0"/>
              <a:t>Example : </a:t>
            </a:r>
            <a:r>
              <a:rPr lang="en-US" dirty="0" err="1"/>
              <a:t>var</a:t>
            </a:r>
            <a:r>
              <a:rPr lang="en-US" dirty="0"/>
              <a:t> person = null;           // Value is null, but type is still an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95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241" y="1112816"/>
            <a:ext cx="8761413" cy="706964"/>
          </a:xfrm>
        </p:spPr>
        <p:txBody>
          <a:bodyPr/>
          <a:lstStyle/>
          <a:p>
            <a:r>
              <a:rPr lang="en-US" dirty="0"/>
              <a:t>Operators: Arithmetic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645233"/>
              </p:ext>
            </p:extLst>
          </p:nvPr>
        </p:nvGraphicFramePr>
        <p:xfrm>
          <a:off x="1154954" y="3293883"/>
          <a:ext cx="8648700" cy="3413760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3221152304"/>
                    </a:ext>
                  </a:extLst>
                </a:gridCol>
                <a:gridCol w="6496050">
                  <a:extLst>
                    <a:ext uri="{9D8B030D-6E8A-4147-A177-3AD203B41FA5}">
                      <a16:colId xmlns:a16="http://schemas.microsoft.com/office/drawing/2014/main" val="1769919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37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4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16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1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90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5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--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5203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2241" y="2608879"/>
            <a:ext cx="101690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 are used to perform arithmetic on numbers (literals or variables).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572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Comparison and 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038157"/>
              </p:ext>
            </p:extLst>
          </p:nvPr>
        </p:nvGraphicFramePr>
        <p:xfrm>
          <a:off x="795130" y="2564970"/>
          <a:ext cx="8025963" cy="3479348"/>
        </p:xfrm>
        <a:graphic>
          <a:graphicData uri="http://schemas.openxmlformats.org/drawingml/2006/table">
            <a:tbl>
              <a:tblPr/>
              <a:tblGrid>
                <a:gridCol w="954630">
                  <a:extLst>
                    <a:ext uri="{9D8B030D-6E8A-4147-A177-3AD203B41FA5}">
                      <a16:colId xmlns:a16="http://schemas.microsoft.com/office/drawing/2014/main" val="4018922250"/>
                    </a:ext>
                  </a:extLst>
                </a:gridCol>
                <a:gridCol w="7071333">
                  <a:extLst>
                    <a:ext uri="{9D8B030D-6E8A-4147-A177-3AD203B41FA5}">
                      <a16:colId xmlns:a16="http://schemas.microsoft.com/office/drawing/2014/main" val="3204317053"/>
                    </a:ext>
                  </a:extLst>
                </a:gridCol>
              </a:tblGrid>
              <a:tr h="52734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20197"/>
                  </a:ext>
                </a:extLst>
              </a:tr>
              <a:tr h="320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to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91514"/>
                  </a:ext>
                </a:extLst>
              </a:tr>
              <a:tr h="320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value and equal type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26516"/>
                  </a:ext>
                </a:extLst>
              </a:tr>
              <a:tr h="320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418983"/>
                  </a:ext>
                </a:extLst>
              </a:tr>
              <a:tr h="320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 value or not equal type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569066"/>
                  </a:ext>
                </a:extLst>
              </a:tr>
              <a:tr h="320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88210"/>
                  </a:ext>
                </a:extLst>
              </a:tr>
              <a:tr h="320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86304"/>
                  </a:ext>
                </a:extLst>
              </a:tr>
              <a:tr h="320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34736"/>
                  </a:ext>
                </a:extLst>
              </a:tr>
              <a:tr h="320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762773"/>
                  </a:ext>
                </a:extLst>
              </a:tr>
              <a:tr h="3209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?: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ternary operator</a:t>
                      </a:r>
                    </a:p>
                  </a:txBody>
                  <a:tcPr marL="57320" marR="57320" marT="57320" marB="57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8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7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if...else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(price &gt; 100)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alert('Expensive!')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alert('Give me 2!')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perform different actions based on different conditions</a:t>
            </a:r>
          </a:p>
          <a:p>
            <a:r>
              <a:rPr lang="en-US" dirty="0"/>
              <a:t>The switch expression is evaluated once.</a:t>
            </a:r>
          </a:p>
          <a:p>
            <a:r>
              <a:rPr lang="en-US" dirty="0"/>
              <a:t>The value of the expression is compared with the values of each case.</a:t>
            </a:r>
          </a:p>
          <a:p>
            <a:r>
              <a:rPr lang="en-US" dirty="0"/>
              <a:t>If there is a match, the associated block of code is executed.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8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104" y="1969477"/>
            <a:ext cx="108290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grade=‘X';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("Entering switch block&lt;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r>
              <a:rPr lang="en-US" dirty="0"/>
              <a:t>            switch (grade)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case 'A': </a:t>
            </a:r>
            <a:r>
              <a:rPr lang="en-US" dirty="0" err="1"/>
              <a:t>document.write</a:t>
            </a:r>
            <a:r>
              <a:rPr lang="en-US" dirty="0"/>
              <a:t>("Good job&lt;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r>
              <a:rPr lang="en-US" dirty="0"/>
              <a:t>               break;            </a:t>
            </a:r>
          </a:p>
          <a:p>
            <a:r>
              <a:rPr lang="en-US" dirty="0"/>
              <a:t>               case 'B': </a:t>
            </a:r>
            <a:r>
              <a:rPr lang="en-US" dirty="0" err="1"/>
              <a:t>document.write</a:t>
            </a:r>
            <a:r>
              <a:rPr lang="en-US" dirty="0"/>
              <a:t>("Pretty good&lt;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r>
              <a:rPr lang="en-US" dirty="0"/>
              <a:t>               break;            </a:t>
            </a:r>
          </a:p>
          <a:p>
            <a:r>
              <a:rPr lang="en-US" dirty="0"/>
              <a:t>               case 'C': </a:t>
            </a:r>
            <a:r>
              <a:rPr lang="en-US" dirty="0" err="1"/>
              <a:t>document.write</a:t>
            </a:r>
            <a:r>
              <a:rPr lang="en-US" dirty="0"/>
              <a:t>("Passed&lt;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r>
              <a:rPr lang="en-US" dirty="0"/>
              <a:t>               break;            </a:t>
            </a:r>
          </a:p>
          <a:p>
            <a:r>
              <a:rPr lang="en-US" dirty="0"/>
              <a:t>               case 'D': </a:t>
            </a:r>
            <a:r>
              <a:rPr lang="en-US" dirty="0" err="1"/>
              <a:t>document.write</a:t>
            </a:r>
            <a:r>
              <a:rPr lang="en-US" dirty="0"/>
              <a:t>("Not so good&lt;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r>
              <a:rPr lang="en-US" dirty="0"/>
              <a:t>               break;          </a:t>
            </a:r>
          </a:p>
          <a:p>
            <a:r>
              <a:rPr lang="en-US" dirty="0"/>
              <a:t>               case 'F': </a:t>
            </a:r>
            <a:r>
              <a:rPr lang="en-US" dirty="0" err="1"/>
              <a:t>document.write</a:t>
            </a:r>
            <a:r>
              <a:rPr lang="en-US" dirty="0"/>
              <a:t>("Failed&lt;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r>
              <a:rPr lang="en-US" dirty="0"/>
              <a:t>               break;          </a:t>
            </a:r>
          </a:p>
          <a:p>
            <a:r>
              <a:rPr lang="en-US" dirty="0"/>
              <a:t>               default:  </a:t>
            </a:r>
            <a:r>
              <a:rPr lang="en-US" dirty="0" err="1"/>
              <a:t>document.write</a:t>
            </a:r>
            <a:r>
              <a:rPr lang="en-US" dirty="0"/>
              <a:t>("Unknown grade&lt;</a:t>
            </a:r>
            <a:r>
              <a:rPr lang="en-US" dirty="0" err="1"/>
              <a:t>br</a:t>
            </a:r>
            <a:r>
              <a:rPr lang="en-US" dirty="0"/>
              <a:t> /&gt;")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("Exiting switch block");</a:t>
            </a:r>
          </a:p>
        </p:txBody>
      </p:sp>
    </p:spTree>
    <p:extLst>
      <p:ext uri="{BB962C8B-B14F-4D97-AF65-F5344CB8AC3E}">
        <p14:creationId xmlns:p14="http://schemas.microsoft.com/office/powerpoint/2010/main" val="3263319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241C-ABCC-4643-9EDC-9B61B2FA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getElementById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C0FE-160B-4EE2-BDAE-1132260C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4221"/>
            <a:ext cx="8825659" cy="419946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&lt;h2&gt;What Can JavaScript Do?&lt;/h2&gt;</a:t>
            </a:r>
          </a:p>
          <a:p>
            <a:endParaRPr lang="en-IN" dirty="0"/>
          </a:p>
          <a:p>
            <a:r>
              <a:rPr lang="en-IN" dirty="0"/>
              <a:t>&lt;p id="demo"&gt;JavaScript can change HTML content.&lt;/p&gt;</a:t>
            </a:r>
          </a:p>
          <a:p>
            <a:endParaRPr lang="en-IN" dirty="0"/>
          </a:p>
          <a:p>
            <a:r>
              <a:rPr lang="en-IN" dirty="0"/>
              <a:t>&lt;button type="button" onclick='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"Hello JavaScript!"'&gt;Click Me!&lt;/button&gt;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6346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JavaScript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Modify HTML page, write text in it, add or remove tags, change styles etc.</a:t>
            </a:r>
          </a:p>
          <a:p>
            <a:r>
              <a:rPr lang="en-US" dirty="0"/>
              <a:t>Execute code on events: mouse clicks and movements, keyboard input, etc.</a:t>
            </a:r>
          </a:p>
          <a:p>
            <a:r>
              <a:rPr lang="en-US" dirty="0"/>
              <a:t>Send requests to server and load data without reloading of the page. </a:t>
            </a:r>
          </a:p>
          <a:p>
            <a:r>
              <a:rPr lang="en-US" dirty="0"/>
              <a:t>Get and set cookies, ask for data, output messages…</a:t>
            </a:r>
          </a:p>
          <a:p>
            <a:r>
              <a:rPr lang="en-US" dirty="0"/>
              <a:t>…And much, much more!</a:t>
            </a:r>
          </a:p>
        </p:txBody>
      </p:sp>
    </p:spTree>
    <p:extLst>
      <p:ext uri="{BB962C8B-B14F-4D97-AF65-F5344CB8AC3E}">
        <p14:creationId xmlns:p14="http://schemas.microsoft.com/office/powerpoint/2010/main" val="3527885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89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900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Loops through a block of code a number of times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for ( initialization ; test condition ; alteration 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statement 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The </a:t>
            </a:r>
            <a:r>
              <a:rPr lang="en-US" b="1" dirty="0"/>
              <a:t>loop initialization: </a:t>
            </a:r>
            <a:r>
              <a:rPr lang="en-US" dirty="0"/>
              <a:t> Initialize  counter to a starting value. The initialization statement is executed before the loop begins.</a:t>
            </a:r>
          </a:p>
          <a:p>
            <a:r>
              <a:rPr lang="en-US" dirty="0"/>
              <a:t>The </a:t>
            </a:r>
            <a:r>
              <a:rPr lang="en-US" b="1" dirty="0"/>
              <a:t>test statement</a:t>
            </a:r>
            <a:r>
              <a:rPr lang="en-US" dirty="0"/>
              <a:t> -Will test if a given condition is true or not. If the condition is true, then the code given inside the loop will be executed, otherwise the control will come out of the loop.</a:t>
            </a:r>
          </a:p>
          <a:p>
            <a:r>
              <a:rPr lang="en-US" dirty="0"/>
              <a:t>The </a:t>
            </a:r>
            <a:r>
              <a:rPr lang="en-US" b="1" dirty="0"/>
              <a:t>iteration statement</a:t>
            </a:r>
            <a:r>
              <a:rPr lang="en-US" dirty="0"/>
              <a:t> - Can increase or decrease your counter.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04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a statement or code block repeatedly as long as an </a:t>
            </a:r>
            <a:r>
              <a:rPr lang="en-US" b="1" dirty="0"/>
              <a:t>expression</a:t>
            </a:r>
            <a:r>
              <a:rPr lang="en-US" dirty="0"/>
              <a:t> is true. Once the expression becomes </a:t>
            </a:r>
            <a:r>
              <a:rPr lang="en-US" b="1" dirty="0"/>
              <a:t>false,</a:t>
            </a:r>
            <a:r>
              <a:rPr lang="en-US" dirty="0"/>
              <a:t> the loop terminates.</a:t>
            </a:r>
          </a:p>
          <a:p>
            <a:r>
              <a:rPr lang="en-US" dirty="0"/>
              <a:t> Syntax</a:t>
            </a:r>
          </a:p>
          <a:p>
            <a:pPr marL="0" indent="0">
              <a:buNone/>
            </a:pPr>
            <a:r>
              <a:rPr lang="en-US" dirty="0"/>
              <a:t>while (expression){</a:t>
            </a:r>
          </a:p>
          <a:p>
            <a:pPr marL="0" indent="0">
              <a:buNone/>
            </a:pPr>
            <a:r>
              <a:rPr lang="en-US" dirty="0"/>
              <a:t>   Statement(s) to be executed if expression is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3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2869"/>
            <a:ext cx="8825659" cy="4492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&lt;!DOCTYPE html&gt;</a:t>
            </a:r>
          </a:p>
          <a:p>
            <a:pPr marL="0" indent="0">
              <a:buNone/>
            </a:pPr>
            <a:r>
              <a:rPr lang="en-US" sz="1200" dirty="0"/>
              <a:t>&lt;html&gt;</a:t>
            </a:r>
          </a:p>
          <a:p>
            <a:pPr marL="0" indent="0">
              <a:buNone/>
            </a:pPr>
            <a:r>
              <a:rPr lang="en-US" sz="1200" dirty="0"/>
              <a:t>&lt;body&gt;</a:t>
            </a:r>
          </a:p>
          <a:p>
            <a:pPr marL="0" indent="0">
              <a:buNone/>
            </a:pPr>
            <a:r>
              <a:rPr lang="en-US" sz="1200" dirty="0"/>
              <a:t>&lt;p id="demo"&gt;&lt;/p&gt;</a:t>
            </a:r>
          </a:p>
          <a:p>
            <a:pPr marL="0" indent="0">
              <a:buNone/>
            </a:pPr>
            <a:r>
              <a:rPr lang="en-US" sz="1200" dirty="0"/>
              <a:t>&lt;script&gt;</a:t>
            </a:r>
          </a:p>
          <a:p>
            <a:pPr marL="0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pPr marL="0" indent="0">
              <a:buNone/>
            </a:pPr>
            <a:r>
              <a:rPr lang="en-US" sz="1200" dirty="0"/>
              <a:t>while (</a:t>
            </a:r>
            <a:r>
              <a:rPr lang="en-US" sz="1200" dirty="0" err="1"/>
              <a:t>i</a:t>
            </a:r>
            <a:r>
              <a:rPr lang="en-US" sz="1200" dirty="0"/>
              <a:t> &lt; 10)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document.getElementById</a:t>
            </a:r>
            <a:r>
              <a:rPr lang="en-US" sz="1200" dirty="0"/>
              <a:t>("demo").</a:t>
            </a:r>
            <a:r>
              <a:rPr lang="en-US" sz="1200" dirty="0" err="1"/>
              <a:t>innerHTML</a:t>
            </a:r>
            <a:r>
              <a:rPr lang="en-US" sz="1200" dirty="0"/>
              <a:t> += </a:t>
            </a:r>
            <a:r>
              <a:rPr lang="en-US" sz="1200" dirty="0" err="1"/>
              <a:t>i</a:t>
            </a:r>
            <a:r>
              <a:rPr lang="en-US" sz="1200" dirty="0"/>
              <a:t> + "&lt;</a:t>
            </a:r>
            <a:r>
              <a:rPr lang="en-US" sz="1200" dirty="0" err="1"/>
              <a:t>br</a:t>
            </a:r>
            <a:r>
              <a:rPr lang="en-US" sz="1200" dirty="0"/>
              <a:t>&gt;";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++;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&lt;/script&gt;</a:t>
            </a:r>
          </a:p>
          <a:p>
            <a:pPr marL="0" indent="0">
              <a:buNone/>
            </a:pPr>
            <a:r>
              <a:rPr lang="en-US" sz="1200" dirty="0"/>
              <a:t>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</a:p>
          <a:p>
            <a:pPr marL="0" indent="0">
              <a:buNone/>
            </a:pPr>
            <a:r>
              <a:rPr lang="en-US" sz="1200" dirty="0"/>
              <a:t>Example in browser : </a:t>
            </a:r>
            <a:r>
              <a:rPr lang="en-US" sz="1200" dirty="0" err="1">
                <a:hlinkClick r:id="rId2" action="ppaction://hlinkfile"/>
              </a:rPr>
              <a:t>javascript</a:t>
            </a:r>
            <a:r>
              <a:rPr lang="en-US" sz="1200" dirty="0">
                <a:hlinkClick r:id="rId2" action="ppaction://hlinkfile"/>
              </a:rPr>
              <a:t> demos\whileloop.html</a:t>
            </a:r>
            <a:r>
              <a:rPr lang="en-US" sz="1200" dirty="0"/>
              <a:t>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6020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similar to the while loop except that the condition check happens at the end of the loop.</a:t>
            </a:r>
          </a:p>
          <a:p>
            <a:r>
              <a:rPr lang="en-US" dirty="0"/>
              <a:t>Loop will always be executed at least once, even if the condition is false.</a:t>
            </a:r>
          </a:p>
          <a:p>
            <a:r>
              <a:rPr lang="en-US" dirty="0"/>
              <a:t>loop will execute the code block once, before checking if the condition is true, then it will repeat the loop as long as the condition is true.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do {</a:t>
            </a:r>
            <a:br>
              <a:rPr lang="en-US" dirty="0"/>
            </a:br>
            <a:r>
              <a:rPr lang="en-US" i="1" dirty="0"/>
              <a:t>    code block to be executed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 (</a:t>
            </a:r>
            <a:r>
              <a:rPr lang="en-US" i="1" dirty="0"/>
              <a:t>condition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51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5635"/>
            <a:ext cx="8825659" cy="4359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&lt;p id="demo"&gt;&lt;/p&gt;</a:t>
            </a:r>
          </a:p>
          <a:p>
            <a:pPr marL="0" indent="0">
              <a:buNone/>
            </a:pPr>
            <a:r>
              <a:rPr lang="en-US" sz="1400" dirty="0"/>
              <a:t>&lt;script&gt;</a:t>
            </a:r>
          </a:p>
          <a:p>
            <a:pPr marL="0" indent="0">
              <a:buNone/>
            </a:pP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</a:t>
            </a:r>
          </a:p>
          <a:p>
            <a:pPr marL="0" indent="0">
              <a:buNone/>
            </a:pPr>
            <a:r>
              <a:rPr lang="en-US" sz="1400" dirty="0"/>
              <a:t>do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+= </a:t>
            </a:r>
            <a:r>
              <a:rPr lang="en-US" sz="1400" dirty="0" err="1"/>
              <a:t>i</a:t>
            </a:r>
            <a:r>
              <a:rPr lang="en-US" sz="1400" dirty="0"/>
              <a:t> + "&lt;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</a:t>
            </a:r>
            <a:r>
              <a:rPr lang="en-US" sz="1400" dirty="0"/>
              <a:t>++;</a:t>
            </a:r>
          </a:p>
          <a:p>
            <a:pPr marL="0" indent="0">
              <a:buNone/>
            </a:pPr>
            <a:r>
              <a:rPr lang="en-US" sz="1400" dirty="0"/>
              <a:t>}while (</a:t>
            </a:r>
            <a:r>
              <a:rPr lang="en-US" sz="1400" dirty="0" err="1"/>
              <a:t>i</a:t>
            </a:r>
            <a:r>
              <a:rPr lang="en-US" sz="1400" dirty="0"/>
              <a:t>&lt;5)  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99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is used to loop through an object's properties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variablename</a:t>
            </a:r>
            <a:r>
              <a:rPr lang="en-US" dirty="0"/>
              <a:t> in object){</a:t>
            </a:r>
          </a:p>
          <a:p>
            <a:pPr marL="0" indent="0">
              <a:buNone/>
            </a:pPr>
            <a:r>
              <a:rPr lang="en-US" dirty="0"/>
              <a:t>   statement or block to execute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7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35200"/>
            <a:ext cx="8825659" cy="3784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 id=“demo”&gt;Para1&lt;/p&gt;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txt = “ ";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fname</a:t>
            </a:r>
            <a:r>
              <a:rPr lang="en-US" dirty="0"/>
              <a:t>:“</a:t>
            </a:r>
            <a:r>
              <a:rPr lang="en-US" dirty="0" err="1"/>
              <a:t>Piyush</a:t>
            </a:r>
            <a:r>
              <a:rPr lang="en-US" dirty="0"/>
              <a:t>", </a:t>
            </a:r>
            <a:r>
              <a:rPr lang="en-US" dirty="0" err="1"/>
              <a:t>lname</a:t>
            </a:r>
            <a:r>
              <a:rPr lang="en-US" dirty="0"/>
              <a:t>:“Arya", age:25};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for (x in person) {</a:t>
            </a:r>
          </a:p>
          <a:p>
            <a:pPr marL="0" indent="0">
              <a:buNone/>
            </a:pPr>
            <a:r>
              <a:rPr lang="en-US" dirty="0"/>
              <a:t>    txt += person[x] + " 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txt;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25266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used to exit a loop early, breaking out of the enclosing curly braces.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document.write</a:t>
            </a:r>
            <a:r>
              <a:rPr lang="en-US" dirty="0"/>
              <a:t>("Entering the loop&lt;</a:t>
            </a:r>
            <a:r>
              <a:rPr lang="en-US" dirty="0" err="1"/>
              <a:t>br</a:t>
            </a:r>
            <a:r>
              <a:rPr lang="en-US" dirty="0"/>
              <a:t> /&gt; ");</a:t>
            </a:r>
          </a:p>
          <a:p>
            <a:pPr marL="0" indent="0">
              <a:buNone/>
            </a:pPr>
            <a:r>
              <a:rPr lang="en-US" dirty="0"/>
              <a:t>             while (x &lt; 20)</a:t>
            </a:r>
          </a:p>
          <a:p>
            <a:pPr marL="0" indent="0">
              <a:buNone/>
            </a:pPr>
            <a:r>
              <a:rPr lang="en-US" dirty="0"/>
              <a:t>         {</a:t>
            </a:r>
          </a:p>
          <a:p>
            <a:pPr marL="0" indent="0">
              <a:buNone/>
            </a:pPr>
            <a:r>
              <a:rPr lang="en-US" dirty="0"/>
              <a:t>            if (x == 5){</a:t>
            </a:r>
          </a:p>
          <a:p>
            <a:pPr marL="0" indent="0">
              <a:buNone/>
            </a:pPr>
            <a:r>
              <a:rPr lang="en-US" dirty="0"/>
              <a:t>               break; // breaks out of loop completely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x = x + 1;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 x + "&lt;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document.write</a:t>
            </a:r>
            <a:r>
              <a:rPr lang="en-US" dirty="0"/>
              <a:t>("Exiting the loop!&lt;</a:t>
            </a:r>
            <a:r>
              <a:rPr lang="en-US" dirty="0" err="1"/>
              <a:t>br</a:t>
            </a:r>
            <a:r>
              <a:rPr lang="en-US" dirty="0"/>
              <a:t> /&gt; ");</a:t>
            </a:r>
          </a:p>
        </p:txBody>
      </p:sp>
    </p:spTree>
    <p:extLst>
      <p:ext uri="{BB962C8B-B14F-4D97-AF65-F5344CB8AC3E}">
        <p14:creationId xmlns:p14="http://schemas.microsoft.com/office/powerpoint/2010/main" val="3030066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continue</a:t>
            </a:r>
            <a:r>
              <a:rPr lang="en-US" dirty="0"/>
              <a:t> statement-To immediately start the next iteration of the loop and skip the remaining code block.</a:t>
            </a:r>
          </a:p>
          <a:p>
            <a:r>
              <a:rPr lang="en-US" dirty="0"/>
              <a:t>The program flow moves to the loop check expression immediately and if the condition remains true, then it starts the next iteration, otherwise the control comes out of the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3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read/write to hard disk, copy files and call other programs.</a:t>
            </a:r>
          </a:p>
          <a:p>
            <a:r>
              <a:rPr lang="en-US" dirty="0"/>
              <a:t>Doesn’t have direct access to the OS. Newer browsers provide such abilities, but in a very limited and secure way.</a:t>
            </a:r>
          </a:p>
          <a:p>
            <a:r>
              <a:rPr lang="en-US" dirty="0"/>
              <a:t>JavaScript in one tab can’t affect other tabs/windows. Exceptions- when two windows come from same domain.</a:t>
            </a:r>
          </a:p>
          <a:p>
            <a:r>
              <a:rPr lang="en-US" dirty="0"/>
              <a:t>Can do network requests on it’s own domain without limitations. A request to another domain is also possible, but security measures apply.</a:t>
            </a:r>
          </a:p>
          <a:p>
            <a:r>
              <a:rPr lang="en-US" dirty="0"/>
              <a:t>Doesn't have any multithreading or multiprocessor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61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("Entering the loop&lt;</a:t>
            </a:r>
            <a:r>
              <a:rPr lang="en-US" dirty="0" err="1"/>
              <a:t>br</a:t>
            </a:r>
            <a:r>
              <a:rPr lang="en-US" dirty="0"/>
              <a:t> /&gt; ");</a:t>
            </a:r>
          </a:p>
          <a:p>
            <a:pPr marL="0" indent="0">
              <a:buNone/>
            </a:pPr>
            <a:r>
              <a:rPr lang="en-US" dirty="0"/>
              <a:t>                     while (x &lt; 10)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x = x + 1;</a:t>
            </a:r>
          </a:p>
          <a:p>
            <a:pPr marL="0" indent="0">
              <a:buNone/>
            </a:pPr>
            <a:r>
              <a:rPr lang="en-US" dirty="0"/>
              <a:t>                if (x == 5){</a:t>
            </a:r>
          </a:p>
          <a:p>
            <a:pPr marL="0" indent="0">
              <a:buNone/>
            </a:pPr>
            <a:r>
              <a:rPr lang="en-US" dirty="0"/>
              <a:t>                  continue; // skip rest of the loop body</a:t>
            </a:r>
          </a:p>
          <a:p>
            <a:pPr marL="0" indent="0">
              <a:buNone/>
            </a:pPr>
            <a:r>
              <a:rPr lang="en-US" dirty="0"/>
              <a:t>               }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document.write</a:t>
            </a:r>
            <a:r>
              <a:rPr lang="en-US" dirty="0"/>
              <a:t>( x + "&lt;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document.write</a:t>
            </a:r>
            <a:r>
              <a:rPr lang="en-US" dirty="0"/>
              <a:t>("Exiting the loop!&lt;</a:t>
            </a:r>
            <a:r>
              <a:rPr lang="en-US" dirty="0" err="1"/>
              <a:t>br</a:t>
            </a:r>
            <a:r>
              <a:rPr lang="en-US" dirty="0"/>
              <a:t> /&gt; ");</a:t>
            </a:r>
          </a:p>
        </p:txBody>
      </p:sp>
    </p:spTree>
    <p:extLst>
      <p:ext uri="{BB962C8B-B14F-4D97-AF65-F5344CB8AC3E}">
        <p14:creationId xmlns:p14="http://schemas.microsoft.com/office/powerpoint/2010/main" val="2222117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bundles of logic</a:t>
            </a:r>
          </a:p>
          <a:p>
            <a:r>
              <a:rPr lang="en-US" dirty="0"/>
              <a:t> Is a block of code designed to perform a particular task.</a:t>
            </a:r>
          </a:p>
          <a:p>
            <a:r>
              <a:rPr lang="en-US" dirty="0"/>
              <a:t>Is executed when "something" invokes it (calls it)</a:t>
            </a:r>
          </a:p>
          <a:p>
            <a:r>
              <a:rPr lang="en-US" dirty="0"/>
              <a:t>Define the code once, and use it many times.</a:t>
            </a:r>
          </a:p>
          <a:p>
            <a:r>
              <a:rPr lang="en-US" dirty="0"/>
              <a:t>Use the same code many times with different arguments, to produce different results.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69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defined with the function keyword, followed by a name, followed by parentheses ().</a:t>
            </a:r>
          </a:p>
          <a:p>
            <a:r>
              <a:rPr lang="en-US" dirty="0"/>
              <a:t>Function names can contain letters, digits, underscores, and dollar signs </a:t>
            </a:r>
          </a:p>
          <a:p>
            <a:r>
              <a:rPr lang="en-US" dirty="0"/>
              <a:t>The parentheses may include parameter names separated by commas:</a:t>
            </a:r>
          </a:p>
          <a:p>
            <a:pPr marL="0" indent="0">
              <a:buNone/>
            </a:pPr>
            <a:r>
              <a:rPr lang="en-US" dirty="0"/>
              <a:t>(parameter1, parameter2, ...)</a:t>
            </a:r>
          </a:p>
          <a:p>
            <a:r>
              <a:rPr lang="en-US" dirty="0"/>
              <a:t>The code to be executed, by the function, is placed inside curly brackets: {}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function name(parameter1, parameter2, parameter3) {</a:t>
            </a:r>
          </a:p>
          <a:p>
            <a:pPr marL="0" indent="0">
              <a:buNone/>
            </a:pPr>
            <a:r>
              <a:rPr lang="en-US" dirty="0"/>
              <a:t>    code to be executed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3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received by the function when it is invoked.</a:t>
            </a:r>
          </a:p>
          <a:p>
            <a:r>
              <a:rPr lang="en-US" dirty="0"/>
              <a:t>Inside the function, the arguments behave as local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4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reaches a </a:t>
            </a:r>
            <a:r>
              <a:rPr lang="en-US" b="1" dirty="0"/>
              <a:t>return statement</a:t>
            </a:r>
            <a:r>
              <a:rPr lang="en-US" dirty="0"/>
              <a:t>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"caller“</a:t>
            </a:r>
          </a:p>
          <a:p>
            <a:r>
              <a:rPr lang="en-US" b="1" dirty="0"/>
              <a:t>return</a:t>
            </a:r>
            <a:r>
              <a:rPr lang="en-US" dirty="0"/>
              <a:t> statement- Optional. Required if you want to return a value from a function. Usually the last statement in a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44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Argument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30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mynumbers</a:t>
            </a:r>
            <a:r>
              <a:rPr lang="en-US" dirty="0"/>
              <a:t>(</a:t>
            </a:r>
            <a:r>
              <a:rPr lang="en-US" dirty="0" err="1"/>
              <a:t>firstword</a:t>
            </a:r>
            <a:r>
              <a:rPr lang="en-US" dirty="0"/>
              <a:t>, </a:t>
            </a:r>
            <a:r>
              <a:rPr lang="en-US" dirty="0" err="1"/>
              <a:t>secondword</a:t>
            </a:r>
            <a:r>
              <a:rPr lang="en-US" dirty="0"/>
              <a:t>, </a:t>
            </a:r>
            <a:r>
              <a:rPr lang="en-US" dirty="0" err="1"/>
              <a:t>thirdword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alert("Total # of parameters="+</a:t>
            </a:r>
            <a:r>
              <a:rPr lang="en-US" dirty="0" err="1"/>
              <a:t>mynumbers.arguments.length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arguments.length;i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alert(</a:t>
            </a:r>
            <a:r>
              <a:rPr lang="en-US" dirty="0" err="1"/>
              <a:t>mynumbers.arguments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Function call: 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//call the function</a:t>
            </a:r>
          </a:p>
          <a:p>
            <a:pPr marL="0" indent="0">
              <a:buNone/>
            </a:pPr>
            <a:r>
              <a:rPr lang="en-US" dirty="0" err="1"/>
              <a:t>mynumbers</a:t>
            </a:r>
            <a:r>
              <a:rPr lang="en-US" dirty="0"/>
              <a:t>("</a:t>
            </a:r>
            <a:r>
              <a:rPr lang="en-US" dirty="0" err="1"/>
              <a:t>How","are","you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66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 id="demo"&gt;&lt;/p&gt;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toCelsius</a:t>
            </a:r>
            <a:r>
              <a:rPr lang="en-US" dirty="0"/>
              <a:t>(f) {</a:t>
            </a:r>
          </a:p>
          <a:p>
            <a:pPr marL="0" indent="0">
              <a:buNone/>
            </a:pPr>
            <a:r>
              <a:rPr lang="en-US" dirty="0"/>
              <a:t>    return (5/9) * (f-32);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toCelsius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4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and 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 document is an object.</a:t>
            </a:r>
          </a:p>
          <a:p>
            <a:r>
              <a:rPr lang="en-US" dirty="0"/>
              <a:t> Any table, form, button, image, or link on your page is also an object.</a:t>
            </a:r>
          </a:p>
          <a:p>
            <a:r>
              <a:rPr lang="en-US" dirty="0"/>
              <a:t> Each object has certain properties (information about the object). </a:t>
            </a:r>
          </a:p>
          <a:p>
            <a:r>
              <a:rPr lang="en-US" dirty="0"/>
              <a:t>To change the color of page to red </a:t>
            </a:r>
          </a:p>
          <a:p>
            <a:pPr lvl="1"/>
            <a:r>
              <a:rPr lang="en-US" dirty="0" err="1"/>
              <a:t>document.bgcolor</a:t>
            </a:r>
            <a:r>
              <a:rPr lang="en-US" dirty="0"/>
              <a:t>="red“, </a:t>
            </a:r>
            <a:r>
              <a:rPr lang="en-US" dirty="0" err="1"/>
              <a:t>document.getelementbyid</a:t>
            </a:r>
            <a:r>
              <a:rPr lang="en-US" dirty="0"/>
              <a:t>()</a:t>
            </a:r>
          </a:p>
          <a:p>
            <a:r>
              <a:rPr lang="en-US" dirty="0"/>
              <a:t>The contents (or value) of a textbox named "password" in a form named "</a:t>
            </a:r>
            <a:r>
              <a:rPr lang="en-US" dirty="0" err="1"/>
              <a:t>entryform</a:t>
            </a:r>
            <a:r>
              <a:rPr lang="en-US" dirty="0"/>
              <a:t>" is</a:t>
            </a:r>
          </a:p>
          <a:p>
            <a:pPr lvl="1"/>
            <a:r>
              <a:rPr lang="en-US" dirty="0" err="1"/>
              <a:t>document.entryform.password.value</a:t>
            </a:r>
            <a:r>
              <a:rPr lang="en-US" dirty="0"/>
              <a:t>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8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have a certain collection of things that they can </a:t>
            </a:r>
            <a:r>
              <a:rPr lang="en-US" b="1" dirty="0"/>
              <a:t>do</a:t>
            </a:r>
            <a:r>
              <a:rPr lang="en-US" dirty="0"/>
              <a:t>.</a:t>
            </a:r>
          </a:p>
          <a:p>
            <a:r>
              <a:rPr lang="en-US" dirty="0"/>
              <a:t> Different objects can do different things.</a:t>
            </a:r>
          </a:p>
          <a:p>
            <a:r>
              <a:rPr lang="en-US" dirty="0"/>
              <a:t> A new document is opened with the method </a:t>
            </a:r>
            <a:r>
              <a:rPr lang="en-US" b="1" dirty="0" err="1"/>
              <a:t>document.open</a:t>
            </a:r>
            <a:r>
              <a:rPr lang="en-US" b="1" dirty="0"/>
              <a:t>()</a:t>
            </a:r>
            <a:r>
              <a:rPr lang="en-US" dirty="0"/>
              <a:t> </a:t>
            </a:r>
          </a:p>
          <a:p>
            <a:r>
              <a:rPr lang="en-US" dirty="0"/>
              <a:t>To write "Hello World" into a document -</a:t>
            </a:r>
            <a:r>
              <a:rPr lang="en-US" b="1" dirty="0" err="1"/>
              <a:t>document.write</a:t>
            </a:r>
            <a:r>
              <a:rPr lang="en-US" b="1" dirty="0"/>
              <a:t>("Hello World")</a:t>
            </a:r>
            <a:r>
              <a:rPr lang="en-US" dirty="0"/>
              <a:t> . </a:t>
            </a:r>
          </a:p>
          <a:p>
            <a:r>
              <a:rPr lang="en-US" b="1" dirty="0"/>
              <a:t>open()</a:t>
            </a:r>
            <a:r>
              <a:rPr lang="en-US" dirty="0"/>
              <a:t> and </a:t>
            </a:r>
            <a:r>
              <a:rPr lang="en-US" b="1" dirty="0"/>
              <a:t>write()</a:t>
            </a:r>
            <a:r>
              <a:rPr lang="en-US" dirty="0"/>
              <a:t> are both </a:t>
            </a:r>
            <a:r>
              <a:rPr lang="en-US" i="1" u="sng" dirty="0"/>
              <a:t>methods</a:t>
            </a:r>
            <a:r>
              <a:rPr lang="en-US" dirty="0"/>
              <a:t> of the object: document.</a:t>
            </a:r>
          </a:p>
        </p:txBody>
      </p:sp>
    </p:spTree>
    <p:extLst>
      <p:ext uri="{BB962C8B-B14F-4D97-AF65-F5344CB8AC3E}">
        <p14:creationId xmlns:p14="http://schemas.microsoft.com/office/powerpoint/2010/main" val="26265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- how to trigger the functions to run.</a:t>
            </a:r>
          </a:p>
          <a:p>
            <a:pPr marL="0" indent="0">
              <a:buNone/>
            </a:pPr>
            <a:r>
              <a:rPr lang="en-US" dirty="0"/>
              <a:t>	 </a:t>
            </a:r>
            <a:r>
              <a:rPr lang="en-US" b="1" dirty="0" err="1"/>
              <a:t>onClick</a:t>
            </a:r>
            <a:r>
              <a:rPr lang="en-US" b="1" dirty="0"/>
              <a:t>="</a:t>
            </a:r>
            <a:r>
              <a:rPr lang="en-US" b="1" dirty="0" err="1"/>
              <a:t>run_my_function</a:t>
            </a:r>
            <a:r>
              <a:rPr lang="en-US" b="1" dirty="0"/>
              <a:t>()"</a:t>
            </a:r>
            <a:endParaRPr lang="en-US" dirty="0"/>
          </a:p>
          <a:p>
            <a:r>
              <a:rPr lang="en-US" dirty="0"/>
              <a:t> The </a:t>
            </a:r>
            <a:r>
              <a:rPr lang="en-US" dirty="0" err="1"/>
              <a:t>onClick</a:t>
            </a:r>
            <a:r>
              <a:rPr lang="en-US" dirty="0"/>
              <a:t> event-will run the function when the user clicks on the button. </a:t>
            </a:r>
          </a:p>
          <a:p>
            <a:r>
              <a:rPr lang="en-US" dirty="0" err="1"/>
              <a:t>OnMouseOver</a:t>
            </a:r>
            <a:r>
              <a:rPr lang="en-US" dirty="0"/>
              <a:t>, </a:t>
            </a:r>
            <a:r>
              <a:rPr lang="en-US" dirty="0" err="1"/>
              <a:t>OnMouseOut</a:t>
            </a:r>
            <a:r>
              <a:rPr lang="en-US" dirty="0"/>
              <a:t>, </a:t>
            </a:r>
            <a:r>
              <a:rPr lang="en-US" dirty="0" err="1"/>
              <a:t>OnFocus</a:t>
            </a:r>
            <a:r>
              <a:rPr lang="en-US" dirty="0"/>
              <a:t>, </a:t>
            </a:r>
            <a:r>
              <a:rPr lang="en-US" dirty="0" err="1"/>
              <a:t>OnBlur</a:t>
            </a:r>
            <a:r>
              <a:rPr lang="en-US" dirty="0"/>
              <a:t>, </a:t>
            </a:r>
            <a:r>
              <a:rPr lang="en-US" dirty="0" err="1"/>
              <a:t>OnLoad</a:t>
            </a:r>
            <a:r>
              <a:rPr lang="en-US" dirty="0"/>
              <a:t>, and </a:t>
            </a:r>
            <a:r>
              <a:rPr lang="en-US" dirty="0" err="1"/>
              <a:t>OnUnload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4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runs in web browser alongside HTML and CSS</a:t>
            </a:r>
          </a:p>
          <a:p>
            <a:r>
              <a:rPr lang="en-US" dirty="0"/>
              <a:t>Can be added to any web page using a script tag. </a:t>
            </a:r>
          </a:p>
          <a:p>
            <a:r>
              <a:rPr lang="en-US" dirty="0"/>
              <a:t>Script element can either contain JavaScript directly (internal) or link to an external resource via a </a:t>
            </a:r>
            <a:r>
              <a:rPr lang="en-US" dirty="0" err="1"/>
              <a:t>src</a:t>
            </a:r>
            <a:r>
              <a:rPr lang="en-US" dirty="0"/>
              <a:t> attribute (external).</a:t>
            </a:r>
          </a:p>
          <a:p>
            <a:r>
              <a:rPr lang="en-US" dirty="0"/>
              <a:t>Browser runs JavaScript line-by-line, starting at the top of the file or script element and finishing at the bottom </a:t>
            </a:r>
          </a:p>
          <a:p>
            <a:r>
              <a:rPr lang="en-US" dirty="0"/>
              <a:t>Programs in JavaScript are called </a:t>
            </a:r>
            <a:r>
              <a:rPr lang="en-US" i="1" dirty="0"/>
              <a:t>scripts</a:t>
            </a:r>
            <a:r>
              <a:rPr lang="en-US" dirty="0"/>
              <a:t>. Needs no compilation. Write a script, append it to HTML-page and it 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0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9051</TotalTime>
  <Words>3473</Words>
  <Application>Microsoft Office PowerPoint</Application>
  <PresentationFormat>Widescreen</PresentationFormat>
  <Paragraphs>451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Century Gothic</vt:lpstr>
      <vt:lpstr>Verdana</vt:lpstr>
      <vt:lpstr>Wingdings</vt:lpstr>
      <vt:lpstr>Wingdings 3</vt:lpstr>
      <vt:lpstr>Ion Boardroom</vt:lpstr>
      <vt:lpstr>javascript</vt:lpstr>
      <vt:lpstr>What is javascript</vt:lpstr>
      <vt:lpstr>Basic uses of javascript</vt:lpstr>
      <vt:lpstr>What JavaScript can do?</vt:lpstr>
      <vt:lpstr>Limitations of javascript</vt:lpstr>
      <vt:lpstr>Objects and Properties </vt:lpstr>
      <vt:lpstr>Methods</vt:lpstr>
      <vt:lpstr>Events</vt:lpstr>
      <vt:lpstr>HTML, CSS and JavaScript</vt:lpstr>
      <vt:lpstr>Internal javascript</vt:lpstr>
      <vt:lpstr>External javascript</vt:lpstr>
      <vt:lpstr>Inline javascript</vt:lpstr>
      <vt:lpstr>PowerPoint Presentation</vt:lpstr>
      <vt:lpstr>Example explained</vt:lpstr>
      <vt:lpstr>Comments in JavaScript</vt:lpstr>
      <vt:lpstr>JavaScript Display Possibilities</vt:lpstr>
      <vt:lpstr>JavaScript Statements</vt:lpstr>
      <vt:lpstr>JavaScript Values</vt:lpstr>
      <vt:lpstr>JavaScript Literals </vt:lpstr>
      <vt:lpstr>JavaScript Variables</vt:lpstr>
      <vt:lpstr>Declaration: </vt:lpstr>
      <vt:lpstr>Initialization </vt:lpstr>
      <vt:lpstr>Weak typing </vt:lpstr>
      <vt:lpstr>Variables</vt:lpstr>
      <vt:lpstr>JavaScript Variable Scope</vt:lpstr>
      <vt:lpstr>Data Types </vt:lpstr>
      <vt:lpstr>Strings</vt:lpstr>
      <vt:lpstr>Numbers</vt:lpstr>
      <vt:lpstr>Boolean</vt:lpstr>
      <vt:lpstr>Data type: Arrays </vt:lpstr>
      <vt:lpstr>Data type: Arrays </vt:lpstr>
      <vt:lpstr>Data type: Objects </vt:lpstr>
      <vt:lpstr>Undefined and null</vt:lpstr>
      <vt:lpstr>Operators: Arithmetic</vt:lpstr>
      <vt:lpstr>JavaScript Comparison and Logical Operators</vt:lpstr>
      <vt:lpstr>if...else statement</vt:lpstr>
      <vt:lpstr>Switch</vt:lpstr>
      <vt:lpstr>PowerPoint Presentation</vt:lpstr>
      <vt:lpstr>getElementById</vt:lpstr>
      <vt:lpstr>Loops</vt:lpstr>
      <vt:lpstr>For Loop</vt:lpstr>
      <vt:lpstr>While loop</vt:lpstr>
      <vt:lpstr>While loop</vt:lpstr>
      <vt:lpstr>Do- while loop</vt:lpstr>
      <vt:lpstr>Do- while loop</vt:lpstr>
      <vt:lpstr>For in loop</vt:lpstr>
      <vt:lpstr>For in loop</vt:lpstr>
      <vt:lpstr>break Statement</vt:lpstr>
      <vt:lpstr>continue Statement</vt:lpstr>
      <vt:lpstr>continue Statement</vt:lpstr>
      <vt:lpstr>JavaScript Functions</vt:lpstr>
      <vt:lpstr>JavaScript Function Syntax</vt:lpstr>
      <vt:lpstr>JavaScript Functions</vt:lpstr>
      <vt:lpstr>Function Return</vt:lpstr>
      <vt:lpstr>Functions – Argument array </vt:lpstr>
      <vt:lpstr>Functions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Rekha Sairam</cp:lastModifiedBy>
  <cp:revision>219</cp:revision>
  <dcterms:created xsi:type="dcterms:W3CDTF">2016-06-11T01:13:05Z</dcterms:created>
  <dcterms:modified xsi:type="dcterms:W3CDTF">2020-11-05T13:47:14Z</dcterms:modified>
</cp:coreProperties>
</file>