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un\Downloads\Employee%20Data%20Analysis%20adith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Analysis adithi.xlsx]Sheet4!PivotTable1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B-4053-9913-357134BB97D7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Sheet4!$C$5:$C$14</c:f>
              <c:numCache>
                <c:formatCode>General</c:formatCode>
                <c:ptCount val="9"/>
                <c:pt idx="1">
                  <c:v>2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4B-4053-9913-357134BB97D7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MEDIUM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Sheet4!$D$5:$D$14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4B-4053-9913-357134BB97D7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Sheet4!$A$5:$A$14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Sheet4!$E$5:$E$14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4B-4053-9913-357134BB97D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1725056"/>
        <c:axId val="71726592"/>
      </c:barChart>
      <c:catAx>
        <c:axId val="7172505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6592"/>
        <c:crosses val="autoZero"/>
        <c:auto val="1"/>
        <c:lblAlgn val="ctr"/>
        <c:lblOffset val="100"/>
        <c:noMultiLvlLbl val="0"/>
      </c:catAx>
      <c:valAx>
        <c:axId val="7172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2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640715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750" y="1168717"/>
            <a:ext cx="10858500" cy="185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10283" y="3332797"/>
            <a:ext cx="7280909" cy="151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STUDENT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lang="en-US" sz="2400" spc="-20" dirty="0" err="1" smtClean="0">
                <a:latin typeface="Calibri"/>
                <a:cs typeface="Calibri"/>
              </a:rPr>
              <a:t>Adithi</a:t>
            </a:r>
            <a:r>
              <a:rPr lang="en-US" sz="2400" spc="-20" dirty="0" smtClean="0">
                <a:latin typeface="Calibri"/>
                <a:cs typeface="Calibri"/>
              </a:rPr>
              <a:t> </a:t>
            </a:r>
            <a:r>
              <a:rPr lang="en-US" sz="2400" spc="-20" dirty="0" err="1" smtClean="0">
                <a:latin typeface="Calibri"/>
                <a:cs typeface="Calibri"/>
              </a:rPr>
              <a:t>venkat</a:t>
            </a:r>
            <a:r>
              <a:rPr lang="en-US" sz="2400" spc="-20" dirty="0" smtClean="0">
                <a:latin typeface="Calibri"/>
                <a:cs typeface="Calibri"/>
              </a:rPr>
              <a:t> .S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latin typeface="Calibri"/>
                <a:cs typeface="Calibri"/>
              </a:rPr>
              <a:t>REGISTER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lang="en-US" sz="2400" spc="-10" dirty="0" smtClean="0">
                <a:latin typeface="Calibri"/>
                <a:cs typeface="Calibri"/>
              </a:rPr>
              <a:t>312210151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spc="-35" dirty="0">
                <a:latin typeface="Calibri"/>
                <a:cs typeface="Calibri"/>
              </a:rPr>
              <a:t>DEPARTMENT: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 err="1" smtClean="0">
                <a:latin typeface="Calibri"/>
                <a:cs typeface="Calibri"/>
              </a:rPr>
              <a:t>B</a:t>
            </a:r>
            <a:r>
              <a:rPr lang="en-US" sz="2400" spc="-10" dirty="0" err="1" smtClean="0">
                <a:latin typeface="Calibri"/>
                <a:cs typeface="Calibri"/>
              </a:rPr>
              <a:t>.Com</a:t>
            </a:r>
            <a:r>
              <a:rPr lang="en-US" sz="2400" spc="-10" dirty="0" smtClean="0">
                <a:latin typeface="Calibri"/>
                <a:cs typeface="Calibri"/>
              </a:rPr>
              <a:t>(Marketing Management)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COLLEGE: </a:t>
            </a:r>
            <a:r>
              <a:rPr sz="2400" spc="-20" dirty="0">
                <a:latin typeface="Calibri"/>
                <a:cs typeface="Calibri"/>
              </a:rPr>
              <a:t>Valliammal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Women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45" dirty="0">
                <a:latin typeface="Trebuchet MS"/>
                <a:cs typeface="Trebuchet MS"/>
              </a:rPr>
              <a:t>E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2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9150" y="1156906"/>
            <a:ext cx="6402705" cy="332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85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5" dirty="0">
                <a:latin typeface="Calibri"/>
                <a:cs typeface="Calibri"/>
              </a:rPr>
              <a:t>Identification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Gathering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ts val="213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ts val="213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8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CLEANING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Standardization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Correction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15" dirty="0">
                <a:latin typeface="Calibri"/>
                <a:cs typeface="Calibri"/>
              </a:rPr>
              <a:t>Validation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ts val="213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SUMMARY</a:t>
            </a:r>
            <a:endParaRPr sz="1800">
              <a:latin typeface="Calibri"/>
              <a:cs typeface="Calibri"/>
            </a:endParaRPr>
          </a:p>
          <a:p>
            <a:pPr marL="298450" marR="5080" indent="-286385" algn="just">
              <a:lnSpc>
                <a:spcPts val="2180"/>
              </a:lnSpc>
              <a:spcBef>
                <a:spcPts val="3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analysis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involves</a:t>
            </a:r>
            <a:r>
              <a:rPr sz="1800" spc="-10" dirty="0">
                <a:latin typeface="Calibri"/>
                <a:cs typeface="Calibri"/>
              </a:rPr>
              <a:t> examining,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transforming,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extract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meaningful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insights,</a:t>
            </a:r>
            <a:r>
              <a:rPr sz="1800" dirty="0">
                <a:latin typeface="Calibri"/>
                <a:cs typeface="Calibri"/>
              </a:rPr>
              <a:t> identify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patterns,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decision-making.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78699"/>
              </p:ext>
            </p:extLst>
          </p:nvPr>
        </p:nvGraphicFramePr>
        <p:xfrm>
          <a:off x="914400" y="1295400"/>
          <a:ext cx="8229599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6" y="354012"/>
            <a:ext cx="3142933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</a:t>
            </a:r>
            <a:r>
              <a:rPr dirty="0" smtClean="0"/>
              <a:t>onclusion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6750" y="1168717"/>
            <a:ext cx="7875270" cy="34785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marR="23495" indent="-28638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000" spc="10" dirty="0" smtClean="0">
                <a:latin typeface="Times New Roman"/>
                <a:cs typeface="Times New Roman"/>
              </a:rPr>
              <a:t>This project aimed to analyze employee performance and identify key factor that impact productivity and job satisfaction. Through the combination of data analysis and research, we found that :</a:t>
            </a:r>
          </a:p>
          <a:p>
            <a:pPr marL="298450" marR="23495" indent="-28638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endParaRPr lang="en-US" sz="2000" spc="10" dirty="0">
              <a:latin typeface="Times New Roman"/>
              <a:cs typeface="Times New Roman"/>
            </a:endParaRPr>
          </a:p>
          <a:p>
            <a:pPr marL="298450" marR="23495" indent="-28638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000" spc="10" dirty="0" smtClean="0">
                <a:latin typeface="Times New Roman"/>
                <a:cs typeface="Times New Roman"/>
              </a:rPr>
              <a:t>Employee engagement is a strong predictor of job performance.</a:t>
            </a:r>
          </a:p>
          <a:p>
            <a:pPr marL="298450" marR="23495" indent="-28638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endParaRPr lang="en-US" sz="2000" spc="10" dirty="0" smtClean="0">
              <a:latin typeface="Times New Roman"/>
              <a:cs typeface="Times New Roman"/>
            </a:endParaRPr>
          </a:p>
          <a:p>
            <a:pPr marL="298450" marR="23495" indent="-28638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000" spc="10" dirty="0" smtClean="0">
                <a:latin typeface="Times New Roman"/>
                <a:cs typeface="Times New Roman"/>
              </a:rPr>
              <a:t>Training and development programs have a positive impact on employee productivity.</a:t>
            </a:r>
          </a:p>
          <a:p>
            <a:pPr marL="298450" marR="23495" indent="-28638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endParaRPr lang="en-US" sz="2000" spc="10" dirty="0" smtClean="0">
              <a:latin typeface="Times New Roman"/>
              <a:cs typeface="Times New Roman"/>
            </a:endParaRPr>
          </a:p>
          <a:p>
            <a:pPr marL="298450" marR="23495" indent="-286385" algn="just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000" spc="10" dirty="0" smtClean="0">
                <a:latin typeface="Times New Roman"/>
                <a:cs typeface="Times New Roman"/>
              </a:rPr>
              <a:t>Effective communication and feedback are crucial for employee growth and retention.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4375" y="23336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192212" y="2177732"/>
            <a:ext cx="77520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" y="172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6769" y="1673923"/>
            <a:ext cx="5817870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Improve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productivity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training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career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succession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planning,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Enhance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engagement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motivation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goals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Ensure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fairness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equity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evaluations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6275" y="1809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rebuchet MS"/>
                <a:cs typeface="Trebuchet MS"/>
              </a:rPr>
              <a:t>PROJECT	</a:t>
            </a:r>
            <a:r>
              <a:rPr sz="4250" spc="-2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98244" y="1820227"/>
            <a:ext cx="5856605" cy="302831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67945" marR="81915" indent="-55244">
              <a:lnSpc>
                <a:spcPct val="97800"/>
              </a:lnSpc>
              <a:spcBef>
                <a:spcPts val="150"/>
              </a:spcBef>
            </a:pP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evaluating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employee's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Productivity.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involves </a:t>
            </a:r>
            <a:r>
              <a:rPr sz="1800" spc="5" dirty="0">
                <a:latin typeface="Calibri"/>
                <a:cs typeface="Calibri"/>
              </a:rPr>
              <a:t>measuring </a:t>
            </a:r>
            <a:r>
              <a:rPr sz="1800" spc="1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analyzing </a:t>
            </a:r>
            <a:r>
              <a:rPr sz="1800" spc="-5" dirty="0">
                <a:latin typeface="Calibri"/>
                <a:cs typeface="Calibri"/>
              </a:rPr>
              <a:t>their work </a:t>
            </a:r>
            <a:r>
              <a:rPr sz="1800" dirty="0">
                <a:latin typeface="Calibri"/>
                <a:cs typeface="Calibri"/>
              </a:rPr>
              <a:t> habits, </a:t>
            </a:r>
            <a:r>
              <a:rPr sz="1800" spc="-10" dirty="0">
                <a:latin typeface="Calibri"/>
                <a:cs typeface="Calibri"/>
              </a:rPr>
              <a:t>behaviors, </a:t>
            </a:r>
            <a:r>
              <a:rPr sz="1800" spc="15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outcomes </a:t>
            </a:r>
            <a:r>
              <a:rPr sz="1800" dirty="0">
                <a:latin typeface="Calibri"/>
                <a:cs typeface="Calibri"/>
              </a:rPr>
              <a:t>to identify </a:t>
            </a:r>
            <a:r>
              <a:rPr sz="1800" spc="-10" dirty="0">
                <a:latin typeface="Calibri"/>
                <a:cs typeface="Calibri"/>
              </a:rPr>
              <a:t>strengths, </a:t>
            </a:r>
            <a:r>
              <a:rPr sz="1800" spc="-5" dirty="0">
                <a:latin typeface="Calibri"/>
                <a:cs typeface="Calibri"/>
              </a:rPr>
              <a:t> weaknesses,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opportunities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growth,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67945" marR="5080">
              <a:lnSpc>
                <a:spcPct val="100800"/>
              </a:lnSpc>
            </a:pP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typically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considers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factors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knowledge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technical </a:t>
            </a:r>
            <a:r>
              <a:rPr sz="1800" spc="-15" dirty="0">
                <a:latin typeface="Calibri"/>
                <a:cs typeface="Calibri"/>
              </a:rPr>
              <a:t>skills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,Communication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teamwork,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Problem- </a:t>
            </a:r>
            <a:r>
              <a:rPr sz="1800" dirty="0">
                <a:latin typeface="Calibri"/>
                <a:cs typeface="Calibri"/>
              </a:rPr>
              <a:t> solving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adaptability,Time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productivity,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Quality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attention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detail6.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Leadership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initiative,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relations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6668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0" dirty="0">
                <a:latin typeface="Trebuchet MS"/>
                <a:cs typeface="Trebuchet MS"/>
              </a:rPr>
              <a:t>W</a:t>
            </a:r>
            <a:r>
              <a:rPr sz="3200" b="1" spc="-25" dirty="0">
                <a:latin typeface="Trebuchet MS"/>
                <a:cs typeface="Trebuchet MS"/>
              </a:rPr>
              <a:t>H</a:t>
            </a:r>
            <a:r>
              <a:rPr sz="3200" b="1" spc="20" dirty="0">
                <a:latin typeface="Trebuchet MS"/>
                <a:cs typeface="Trebuchet MS"/>
              </a:rPr>
              <a:t>O</a:t>
            </a:r>
            <a:r>
              <a:rPr sz="3200" b="1" spc="-23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A</a:t>
            </a:r>
            <a:r>
              <a:rPr sz="3200" b="1" spc="-30" dirty="0">
                <a:latin typeface="Trebuchet MS"/>
                <a:cs typeface="Trebuchet MS"/>
              </a:rPr>
              <a:t>R</a:t>
            </a:r>
            <a:r>
              <a:rPr sz="3200" b="1" spc="15" dirty="0">
                <a:latin typeface="Trebuchet MS"/>
                <a:cs typeface="Trebuchet MS"/>
              </a:rPr>
              <a:t>E</a:t>
            </a:r>
            <a:r>
              <a:rPr sz="3200" b="1" spc="-3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T</a:t>
            </a:r>
            <a:r>
              <a:rPr sz="3200" b="1" spc="-15" dirty="0">
                <a:latin typeface="Trebuchet MS"/>
                <a:cs typeface="Trebuchet MS"/>
              </a:rPr>
              <a:t>H</a:t>
            </a:r>
            <a:r>
              <a:rPr sz="3200" b="1" spc="15" dirty="0">
                <a:latin typeface="Trebuchet MS"/>
                <a:cs typeface="Trebuchet MS"/>
              </a:rPr>
              <a:t>E</a:t>
            </a:r>
            <a:r>
              <a:rPr sz="3200" b="1" spc="-35" dirty="0">
                <a:latin typeface="Trebuchet MS"/>
                <a:cs typeface="Trebuchet MS"/>
              </a:rPr>
              <a:t> </a:t>
            </a:r>
            <a:r>
              <a:rPr sz="3200" b="1" spc="-20" dirty="0">
                <a:latin typeface="Trebuchet MS"/>
                <a:cs typeface="Trebuchet MS"/>
              </a:rPr>
              <a:t>E</a:t>
            </a:r>
            <a:r>
              <a:rPr sz="3200" b="1" spc="30" dirty="0">
                <a:latin typeface="Trebuchet MS"/>
                <a:cs typeface="Trebuchet MS"/>
              </a:rPr>
              <a:t>N</a:t>
            </a:r>
            <a:r>
              <a:rPr sz="3200" b="1" spc="15" dirty="0">
                <a:latin typeface="Trebuchet MS"/>
                <a:cs typeface="Trebuchet MS"/>
              </a:rPr>
              <a:t>D</a:t>
            </a:r>
            <a:r>
              <a:rPr sz="3200" b="1" spc="-45" dirty="0">
                <a:latin typeface="Trebuchet MS"/>
                <a:cs typeface="Trebuchet MS"/>
              </a:rPr>
              <a:t> </a:t>
            </a:r>
            <a:r>
              <a:rPr sz="3200" b="1" spc="5" dirty="0">
                <a:latin typeface="Trebuchet MS"/>
                <a:cs typeface="Trebuchet MS"/>
              </a:rPr>
              <a:t>U</a:t>
            </a:r>
            <a:r>
              <a:rPr sz="3200" b="1" spc="10" dirty="0">
                <a:latin typeface="Trebuchet MS"/>
                <a:cs typeface="Trebuchet MS"/>
              </a:rPr>
              <a:t>S</a:t>
            </a:r>
            <a:r>
              <a:rPr sz="3200" b="1" spc="-25" dirty="0">
                <a:latin typeface="Trebuchet MS"/>
                <a:cs typeface="Trebuchet MS"/>
              </a:rPr>
              <a:t>E</a:t>
            </a:r>
            <a:r>
              <a:rPr sz="3200" b="1" spc="-15" dirty="0">
                <a:latin typeface="Trebuchet MS"/>
                <a:cs typeface="Trebuchet MS"/>
              </a:rPr>
              <a:t>R</a:t>
            </a:r>
            <a:r>
              <a:rPr sz="3200" b="1" spc="5" dirty="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10310" y="1687131"/>
            <a:ext cx="5584190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Users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Department,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Organisation,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Team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members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-10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3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0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-30" dirty="0">
                <a:latin typeface="Trebuchet MS"/>
                <a:cs typeface="Trebuchet MS"/>
              </a:rPr>
              <a:t>R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80714" y="1627187"/>
            <a:ext cx="5126355" cy="25850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368300" indent="-343535">
              <a:lnSpc>
                <a:spcPts val="2850"/>
              </a:lnSpc>
              <a:spcBef>
                <a:spcPts val="220"/>
              </a:spcBef>
              <a:buAutoNum type="arabicPeriod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Conditional formatting </a:t>
            </a:r>
            <a:r>
              <a:rPr sz="2400" dirty="0">
                <a:latin typeface="Times New Roman"/>
                <a:cs typeface="Times New Roman"/>
              </a:rPr>
              <a:t>– Highlights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missing</a:t>
            </a:r>
            <a:r>
              <a:rPr sz="2400" spc="-5" dirty="0">
                <a:latin typeface="Times New Roman"/>
                <a:cs typeface="Times New Roman"/>
              </a:rPr>
              <a:t> cells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30"/>
              </a:lnSpc>
              <a:buAutoNum type="arabicPeriod"/>
              <a:tabLst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Filter-</a:t>
            </a:r>
            <a:r>
              <a:rPr sz="2400" spc="-5" dirty="0">
                <a:latin typeface="Times New Roman"/>
                <a:cs typeface="Times New Roman"/>
              </a:rPr>
              <a:t> Helps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remove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empty </a:t>
            </a:r>
            <a:r>
              <a:rPr sz="2400" spc="-10" dirty="0">
                <a:latin typeface="Times New Roman"/>
                <a:cs typeface="Times New Roman"/>
              </a:rPr>
              <a:t>cells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65"/>
              </a:lnSpc>
              <a:buAutoNum type="arabicPeriod"/>
              <a:tabLst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Formula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Helps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Times New Roman"/>
                <a:cs typeface="Times New Roman"/>
              </a:rPr>
              <a:t>performance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55"/>
              </a:lnSpc>
              <a:buAutoNum type="arabicPeriod" startAt="4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Pivot </a:t>
            </a:r>
            <a:r>
              <a:rPr sz="2400" spc="-20" dirty="0">
                <a:latin typeface="Times New Roman"/>
                <a:cs typeface="Times New Roman"/>
              </a:rPr>
              <a:t>table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Helps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summarise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865"/>
              </a:lnSpc>
              <a:buAutoNum type="arabicPeriod" startAt="4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Pie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43675" y="1609597"/>
            <a:ext cx="2824480" cy="3376929"/>
            <a:chOff x="6543675" y="1609597"/>
            <a:chExt cx="2824480" cy="33769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3675" y="1609597"/>
              <a:ext cx="2824226" cy="33766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0350" y="1638299"/>
              <a:ext cx="2695575" cy="32480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68730" y="1500441"/>
            <a:ext cx="3401695" cy="278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5" dirty="0">
                <a:latin typeface="Calibri"/>
                <a:cs typeface="Calibri"/>
              </a:rPr>
              <a:t>EMPLOYEE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FIRST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LAST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BUSINESS </a:t>
            </a:r>
            <a:r>
              <a:rPr sz="1800" dirty="0">
                <a:latin typeface="Calibri"/>
                <a:cs typeface="Calibri"/>
              </a:rPr>
              <a:t>UNIT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5" dirty="0">
                <a:latin typeface="Calibri"/>
                <a:cs typeface="Calibri"/>
              </a:rPr>
              <a:t>EMPLOYEE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ts val="213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spc="-15" dirty="0">
                <a:latin typeface="Calibri"/>
                <a:cs typeface="Calibri"/>
              </a:rPr>
              <a:t>EMPLOYEE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CLASSIFICATION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EMPLOYEE </a:t>
            </a:r>
            <a:r>
              <a:rPr sz="1800" spc="-35" dirty="0"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LEVEL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8825" y="16668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rebuchet MS"/>
                <a:cs typeface="Trebuchet MS"/>
              </a:rPr>
              <a:t>THE</a:t>
            </a:r>
            <a:r>
              <a:rPr sz="4250" b="1" spc="-25" dirty="0">
                <a:latin typeface="Trebuchet MS"/>
                <a:cs typeface="Trebuchet MS"/>
              </a:rPr>
              <a:t> </a:t>
            </a:r>
            <a:r>
              <a:rPr sz="4250" b="1" spc="10" dirty="0">
                <a:latin typeface="Trebuchet MS"/>
                <a:cs typeface="Trebuchet MS"/>
              </a:rPr>
              <a:t>"WOW"</a:t>
            </a:r>
            <a:r>
              <a:rPr sz="4250" b="1" spc="70" dirty="0">
                <a:latin typeface="Trebuchet MS"/>
                <a:cs typeface="Trebuchet MS"/>
              </a:rPr>
              <a:t> </a:t>
            </a:r>
            <a:r>
              <a:rPr sz="4250" b="1" spc="15" dirty="0">
                <a:latin typeface="Trebuchet MS"/>
                <a:cs typeface="Trebuchet MS"/>
              </a:rPr>
              <a:t>IN</a:t>
            </a:r>
            <a:r>
              <a:rPr sz="4250" b="1" spc="-4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OUR</a:t>
            </a:r>
            <a:r>
              <a:rPr sz="4250" b="1" spc="-55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9520" y="1591055"/>
            <a:ext cx="6005195" cy="13074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Level</a:t>
            </a:r>
            <a:r>
              <a:rPr sz="275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sz="275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IFS(Z3&gt;=5,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“VERY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HIGH”,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Z3&gt;=4,</a:t>
            </a:r>
            <a:r>
              <a:rPr sz="275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“HIGH”,</a:t>
            </a:r>
            <a:r>
              <a:rPr sz="275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Z3&gt;=3,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“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MEDIUM</a:t>
            </a:r>
            <a:r>
              <a:rPr sz="275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“,</a:t>
            </a:r>
            <a:r>
              <a:rPr sz="275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TRUE,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“</a:t>
            </a:r>
            <a:r>
              <a:rPr sz="275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LOW)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432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PowerPoint Presentation</vt:lpstr>
      <vt:lpstr>OUR SOLUTION AND ITS VALUE PROPOSITION</vt:lpstr>
      <vt:lpstr>Dataset Description</vt:lpstr>
      <vt:lpstr>PowerPoint Presentation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Varun Dawan</dc:creator>
  <cp:lastModifiedBy>varun</cp:lastModifiedBy>
  <cp:revision>4</cp:revision>
  <dcterms:created xsi:type="dcterms:W3CDTF">2024-08-31T09:33:08Z</dcterms:created>
  <dcterms:modified xsi:type="dcterms:W3CDTF">2024-08-31T09:53:16Z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2024-08-26T00:00:00Z</vt:filetime>
  </property>
  <property fmtid="{D5CDD505-2E9C-101B-9397-08002B2CF9AE}" pid="3" name="LastSaved">
    <vt:filetime>2024-08-31T00:00:00Z</vt:filetime>
  </property>
</Properties>
</file>