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
  </p:notesMasterIdLst>
  <p:sldIdLst>
    <p:sldId id="261" r:id="rId2"/>
    <p:sldId id="262" r:id="rId3"/>
    <p:sldId id="263" r:id="rId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iL4pwLmRRmPy9ig40e05aql+6F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778980A-386E-48F9-986E-58A7479F3397}">
  <a:tblStyle styleId="{A778980A-386E-48F9-986E-58A7479F3397}"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BF1E8"/>
          </a:solidFill>
        </a:fill>
      </a:tcStyle>
    </a:wholeTbl>
    <a:band1H>
      <a:tcTxStyle/>
      <a:tcStyle>
        <a:tcBdr/>
        <a:fill>
          <a:solidFill>
            <a:srgbClr val="D4E2CE"/>
          </a:solidFill>
        </a:fill>
      </a:tcStyle>
    </a:band1H>
    <a:band2H>
      <a:tcTxStyle/>
      <a:tcStyle>
        <a:tcBdr/>
      </a:tcStyle>
    </a:band2H>
    <a:band1V>
      <a:tcTxStyle/>
      <a:tcStyle>
        <a:tcBdr/>
        <a:fill>
          <a:solidFill>
            <a:srgbClr val="D4E2CE"/>
          </a:solidFill>
        </a:fill>
      </a:tcStyle>
    </a:band1V>
    <a:band2V>
      <a:tcTxStyle/>
      <a:tcStyle>
        <a:tcBdr/>
      </a:tcStyle>
    </a:band2V>
    <a:lastCol>
      <a:tcTxStyle b="on" i="off">
        <a:font>
          <a:latin typeface="Calibri"/>
          <a:ea typeface="Calibri"/>
          <a:cs typeface="Calibri"/>
        </a:font>
        <a:schemeClr val="lt1"/>
      </a:tcTxStyle>
      <a:tcStyle>
        <a:tcBdr/>
        <a:fill>
          <a:solidFill>
            <a:schemeClr val="accent6"/>
          </a:solidFill>
        </a:fill>
      </a:tcStyle>
    </a:lastCol>
    <a:firstCol>
      <a:tcTxStyle b="on" i="off">
        <a:font>
          <a:latin typeface="Calibri"/>
          <a:ea typeface="Calibri"/>
          <a:cs typeface="Calibri"/>
        </a:font>
        <a:schemeClr val="lt1"/>
      </a:tcTxStyle>
      <a:tcStyle>
        <a:tcBdr/>
        <a:fill>
          <a:solidFill>
            <a:schemeClr val="accent6"/>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6"/>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6"/>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4660"/>
  </p:normalViewPr>
  <p:slideViewPr>
    <p:cSldViewPr snapToGrid="0">
      <p:cViewPr varScale="1">
        <p:scale>
          <a:sx n="81" d="100"/>
          <a:sy n="81" d="100"/>
        </p:scale>
        <p:origin x="60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34" Type="http://schemas.openxmlformats.org/officeDocument/2006/relationships/viewProps" Target="viewProps.xml"/><Relationship Id="rId3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32" Type="http://customschemas.google.com/relationships/presentationmetadata" Target="metadata"/><Relationship Id="rId5" Type="http://schemas.openxmlformats.org/officeDocument/2006/relationships/notesMaster" Target="notesMasters/notesMaster1.xml"/><Relationship Id="rId36" Type="http://schemas.openxmlformats.org/officeDocument/2006/relationships/tableStyles" Target="tableStyles.xml"/><Relationship Id="rId4" Type="http://schemas.openxmlformats.org/officeDocument/2006/relationships/slide" Target="slides/slide3.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23" name="Google Shape;12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
        <p:cNvGrpSpPr/>
        <p:nvPr/>
      </p:nvGrpSpPr>
      <p:grpSpPr>
        <a:xfrm>
          <a:off x="0" y="0"/>
          <a:ext cx="0" cy="0"/>
          <a:chOff x="0" y="0"/>
          <a:chExt cx="0" cy="0"/>
        </a:xfrm>
      </p:grpSpPr>
      <p:sp>
        <p:nvSpPr>
          <p:cNvPr id="33" name="Google Shape;33;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2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3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3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3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3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3"/>
          <p:cNvSpPr>
            <a:spLocks noGrp="1"/>
          </p:cNvSpPr>
          <p:nvPr>
            <p:ph type="pic" idx="2"/>
          </p:nvPr>
        </p:nvSpPr>
        <p:spPr>
          <a:xfrm>
            <a:off x="5183188" y="987425"/>
            <a:ext cx="6172200" cy="4873625"/>
          </a:xfrm>
          <a:prstGeom prst="rect">
            <a:avLst/>
          </a:prstGeom>
          <a:noFill/>
          <a:ln>
            <a:noFill/>
          </a:ln>
        </p:spPr>
      </p:sp>
      <p:sp>
        <p:nvSpPr>
          <p:cNvPr id="68" name="Google Shape;68;p3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6"/>
          <p:cNvSpPr txBox="1"/>
          <p:nvPr/>
        </p:nvSpPr>
        <p:spPr>
          <a:xfrm>
            <a:off x="-1099140" y="0"/>
            <a:ext cx="7786742" cy="714380"/>
          </a:xfrm>
          <a:prstGeom prst="rect">
            <a:avLst/>
          </a:prstGeom>
          <a:noFill/>
          <a:ln>
            <a:noFill/>
          </a:ln>
        </p:spPr>
        <p:txBody>
          <a:bodyPr spcFirstLastPara="1" wrap="square" lIns="91425" tIns="45700" rIns="91425" bIns="45700" anchor="ctr" anchorCtr="0">
            <a:normAutofit fontScale="92500" lnSpcReduction="10000"/>
          </a:bodyPr>
          <a:lstStyle/>
          <a:p>
            <a:pPr marL="0" marR="0" lvl="0" indent="0" algn="ctr" rtl="0">
              <a:spcBef>
                <a:spcPts val="0"/>
              </a:spcBef>
              <a:spcAft>
                <a:spcPts val="0"/>
              </a:spcAft>
              <a:buNone/>
            </a:pPr>
            <a:r>
              <a:rPr lang="en-GB" sz="4400" b="1" dirty="0">
                <a:solidFill>
                  <a:srgbClr val="4F6128"/>
                </a:solidFill>
                <a:latin typeface="Times New Roman"/>
                <a:ea typeface="Times New Roman"/>
                <a:cs typeface="Times New Roman"/>
                <a:sym typeface="Times New Roman"/>
              </a:rPr>
              <a:t> Review of Literature</a:t>
            </a:r>
            <a:endParaRPr sz="1800" dirty="0">
              <a:solidFill>
                <a:schemeClr val="dk1"/>
              </a:solidFill>
              <a:latin typeface="Calibri"/>
              <a:ea typeface="Calibri"/>
              <a:cs typeface="Calibri"/>
              <a:sym typeface="Calibri"/>
            </a:endParaRPr>
          </a:p>
        </p:txBody>
      </p:sp>
      <p:graphicFrame>
        <p:nvGraphicFramePr>
          <p:cNvPr id="126" name="Google Shape;126;p6"/>
          <p:cNvGraphicFramePr/>
          <p:nvPr/>
        </p:nvGraphicFramePr>
        <p:xfrm>
          <a:off x="246742" y="714380"/>
          <a:ext cx="11698550" cy="5944210"/>
        </p:xfrm>
        <a:graphic>
          <a:graphicData uri="http://schemas.openxmlformats.org/drawingml/2006/table">
            <a:tbl>
              <a:tblPr firstRow="1" bandRow="1">
                <a:noFill/>
                <a:tableStyleId>{A778980A-386E-48F9-986E-58A7479F3397}</a:tableStyleId>
              </a:tblPr>
              <a:tblGrid>
                <a:gridCol w="557550">
                  <a:extLst>
                    <a:ext uri="{9D8B030D-6E8A-4147-A177-3AD203B41FA5}">
                      <a16:colId xmlns:a16="http://schemas.microsoft.com/office/drawing/2014/main" val="20000"/>
                    </a:ext>
                  </a:extLst>
                </a:gridCol>
                <a:gridCol w="2249225">
                  <a:extLst>
                    <a:ext uri="{9D8B030D-6E8A-4147-A177-3AD203B41FA5}">
                      <a16:colId xmlns:a16="http://schemas.microsoft.com/office/drawing/2014/main" val="20001"/>
                    </a:ext>
                  </a:extLst>
                </a:gridCol>
                <a:gridCol w="863500">
                  <a:extLst>
                    <a:ext uri="{9D8B030D-6E8A-4147-A177-3AD203B41FA5}">
                      <a16:colId xmlns:a16="http://schemas.microsoft.com/office/drawing/2014/main" val="20002"/>
                    </a:ext>
                  </a:extLst>
                </a:gridCol>
                <a:gridCol w="1502025">
                  <a:extLst>
                    <a:ext uri="{9D8B030D-6E8A-4147-A177-3AD203B41FA5}">
                      <a16:colId xmlns:a16="http://schemas.microsoft.com/office/drawing/2014/main" val="20003"/>
                    </a:ext>
                  </a:extLst>
                </a:gridCol>
                <a:gridCol w="865800">
                  <a:extLst>
                    <a:ext uri="{9D8B030D-6E8A-4147-A177-3AD203B41FA5}">
                      <a16:colId xmlns:a16="http://schemas.microsoft.com/office/drawing/2014/main" val="20004"/>
                    </a:ext>
                  </a:extLst>
                </a:gridCol>
                <a:gridCol w="3538950">
                  <a:extLst>
                    <a:ext uri="{9D8B030D-6E8A-4147-A177-3AD203B41FA5}">
                      <a16:colId xmlns:a16="http://schemas.microsoft.com/office/drawing/2014/main" val="20005"/>
                    </a:ext>
                  </a:extLst>
                </a:gridCol>
                <a:gridCol w="2121500">
                  <a:extLst>
                    <a:ext uri="{9D8B030D-6E8A-4147-A177-3AD203B41FA5}">
                      <a16:colId xmlns:a16="http://schemas.microsoft.com/office/drawing/2014/main" val="20006"/>
                    </a:ext>
                  </a:extLst>
                </a:gridCol>
              </a:tblGrid>
              <a:tr h="688300">
                <a:tc>
                  <a:txBody>
                    <a:bodyPr/>
                    <a:lstStyle/>
                    <a:p>
                      <a:pPr marL="0" marR="0" lvl="0" indent="0" algn="ctr" rtl="0">
                        <a:spcBef>
                          <a:spcPts val="0"/>
                        </a:spcBef>
                        <a:spcAft>
                          <a:spcPts val="0"/>
                        </a:spcAft>
                        <a:buClr>
                          <a:schemeClr val="dk1"/>
                        </a:buClr>
                        <a:buSzPts val="1200"/>
                        <a:buFont typeface="Calibri"/>
                        <a:buNone/>
                      </a:pPr>
                      <a:r>
                        <a:rPr lang="en-GB" sz="1200" u="none" strike="noStrike" cap="none"/>
                        <a:t>S.No.</a:t>
                      </a:r>
                      <a:endParaRPr sz="12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Clr>
                          <a:schemeClr val="dk1"/>
                        </a:buClr>
                        <a:buSzPts val="1600"/>
                        <a:buFont typeface="Calibri"/>
                        <a:buNone/>
                      </a:pPr>
                      <a:r>
                        <a:rPr lang="en-GB" sz="1600" u="none" strike="noStrike" cap="none"/>
                        <a:t>Title of the Paper</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Clr>
                          <a:schemeClr val="dk1"/>
                        </a:buClr>
                        <a:buSzPts val="1600"/>
                        <a:buFont typeface="Calibri"/>
                        <a:buNone/>
                      </a:pPr>
                      <a:r>
                        <a:rPr lang="en-GB" sz="1600" u="none" strike="noStrike" cap="none"/>
                        <a:t>Journal Name</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Clr>
                          <a:schemeClr val="dk1"/>
                        </a:buClr>
                        <a:buSzPts val="1600"/>
                        <a:buFont typeface="Calibri"/>
                        <a:buNone/>
                      </a:pPr>
                      <a:r>
                        <a:rPr lang="en-GB" sz="1600" u="none" strike="noStrike" cap="none"/>
                        <a:t>Authors</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Clr>
                          <a:schemeClr val="dk1"/>
                        </a:buClr>
                        <a:buSzPts val="1600"/>
                        <a:buFont typeface="Calibri"/>
                        <a:buNone/>
                      </a:pPr>
                      <a:r>
                        <a:rPr lang="en-GB" sz="1600" u="none" strike="noStrike" cap="none"/>
                        <a:t>Year</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Clr>
                          <a:schemeClr val="dk1"/>
                        </a:buClr>
                        <a:buSzPts val="1600"/>
                        <a:buFont typeface="Calibri"/>
                        <a:buNone/>
                      </a:pPr>
                      <a:r>
                        <a:rPr lang="en-GB" sz="1600" u="none" strike="noStrike" cap="none"/>
                        <a:t>Methodology</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Clr>
                          <a:schemeClr val="dk1"/>
                        </a:buClr>
                        <a:buSzPts val="1600"/>
                        <a:buFont typeface="Calibri"/>
                        <a:buNone/>
                      </a:pPr>
                      <a:r>
                        <a:rPr lang="en-GB" sz="1600" u="none" strike="noStrike" cap="none"/>
                        <a:t>Limitations</a:t>
                      </a:r>
                      <a:endParaRPr sz="16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986075">
                <a:tc>
                  <a:txBody>
                    <a:bodyPr/>
                    <a:lstStyle/>
                    <a:p>
                      <a:pPr marL="0" marR="0" lvl="0" indent="0" algn="ctr" rtl="0">
                        <a:spcBef>
                          <a:spcPts val="0"/>
                        </a:spcBef>
                        <a:spcAft>
                          <a:spcPts val="0"/>
                        </a:spcAft>
                        <a:buClr>
                          <a:schemeClr val="dk1"/>
                        </a:buClr>
                        <a:buSzPts val="1050"/>
                        <a:buFont typeface="Calibri"/>
                        <a:buNone/>
                      </a:pPr>
                      <a:r>
                        <a:rPr lang="en-GB" sz="1050" u="none" strike="noStrike" cap="none">
                          <a:latin typeface="Calibri"/>
                          <a:ea typeface="Calibri"/>
                          <a:cs typeface="Calibri"/>
                          <a:sym typeface="Calibri"/>
                        </a:rPr>
                        <a:t>1</a:t>
                      </a:r>
                      <a:endParaRPr sz="105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Clr>
                          <a:schemeClr val="dk1"/>
                        </a:buClr>
                        <a:buSzPts val="1050"/>
                        <a:buFont typeface="Calibri"/>
                        <a:buNone/>
                      </a:pPr>
                      <a:r>
                        <a:rPr lang="en-GB" sz="1050" u="none" strike="noStrike" cap="none">
                          <a:latin typeface="Calibri"/>
                          <a:ea typeface="Calibri"/>
                          <a:cs typeface="Calibri"/>
                          <a:sym typeface="Calibri"/>
                        </a:rPr>
                        <a:t>Assessing Interactions Between Crop Biophysical Parameters and X-Band Backscattering Using Empirical Data and Model Sensitivity Analysis</a:t>
                      </a:r>
                      <a:endParaRPr sz="1050" u="none" strike="noStrike" cap="none">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Clr>
                          <a:schemeClr val="dk1"/>
                        </a:buClr>
                        <a:buSzPts val="1050"/>
                        <a:buFont typeface="Calibri"/>
                        <a:buNone/>
                      </a:pPr>
                      <a:r>
                        <a:rPr lang="en-GB" sz="1050" u="none" strike="noStrike" cap="none">
                          <a:latin typeface="Calibri"/>
                          <a:ea typeface="Calibri"/>
                          <a:cs typeface="Calibri"/>
                          <a:sym typeface="Calibri"/>
                        </a:rPr>
                        <a:t>IEEE</a:t>
                      </a:r>
                      <a:endParaRPr/>
                    </a:p>
                    <a:p>
                      <a:pPr marL="0" marR="0" lvl="0" indent="0" algn="ctr" rtl="0">
                        <a:lnSpc>
                          <a:spcPct val="100000"/>
                        </a:lnSpc>
                        <a:spcBef>
                          <a:spcPts val="0"/>
                        </a:spcBef>
                        <a:spcAft>
                          <a:spcPts val="0"/>
                        </a:spcAft>
                        <a:buClr>
                          <a:schemeClr val="dk1"/>
                        </a:buClr>
                        <a:buSzPts val="800"/>
                        <a:buFont typeface="Calibri"/>
                        <a:buNone/>
                      </a:pPr>
                      <a:r>
                        <a:rPr lang="en-GB" sz="800" u="none" strike="noStrike" cap="none">
                          <a:latin typeface="Calibri"/>
                          <a:ea typeface="Calibri"/>
                          <a:cs typeface="Calibri"/>
                          <a:sym typeface="Calibri"/>
                        </a:rPr>
                        <a:t>(IEEE Transactions on Geoscience and Remote </a:t>
                      </a:r>
                      <a:endParaRPr/>
                    </a:p>
                    <a:p>
                      <a:pPr marL="0" marR="0" lvl="0" indent="0" algn="ctr" rtl="0">
                        <a:lnSpc>
                          <a:spcPct val="100000"/>
                        </a:lnSpc>
                        <a:spcBef>
                          <a:spcPts val="0"/>
                        </a:spcBef>
                        <a:spcAft>
                          <a:spcPts val="0"/>
                        </a:spcAft>
                        <a:buClr>
                          <a:schemeClr val="dk1"/>
                        </a:buClr>
                        <a:buSzPts val="800"/>
                        <a:buFont typeface="Calibri"/>
                        <a:buNone/>
                      </a:pPr>
                      <a:r>
                        <a:rPr lang="en-GB" sz="800" u="none" strike="noStrike" cap="none">
                          <a:latin typeface="Calibri"/>
                          <a:ea typeface="Calibri"/>
                          <a:cs typeface="Calibri"/>
                          <a:sym typeface="Calibri"/>
                        </a:rPr>
                        <a:t>Sensing)</a:t>
                      </a:r>
                      <a:endParaRPr/>
                    </a:p>
                    <a:p>
                      <a:pPr marL="0" marR="0" lvl="0" indent="0" algn="ctr" rtl="0">
                        <a:spcBef>
                          <a:spcPts val="0"/>
                        </a:spcBef>
                        <a:spcAft>
                          <a:spcPts val="0"/>
                        </a:spcAft>
                        <a:buClr>
                          <a:schemeClr val="dk1"/>
                        </a:buClr>
                        <a:buSzPts val="700"/>
                        <a:buFont typeface="Calibri"/>
                        <a:buNone/>
                      </a:pPr>
                      <a:endParaRPr sz="700" u="none" strike="noStrike" cap="none">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Clr>
                          <a:schemeClr val="dk1"/>
                        </a:buClr>
                        <a:buSzPts val="1050"/>
                        <a:buFont typeface="Calibri"/>
                        <a:buNone/>
                      </a:pPr>
                      <a:r>
                        <a:rPr lang="en-GB" sz="1050" u="none" strike="noStrike" cap="none">
                          <a:latin typeface="Calibri"/>
                          <a:ea typeface="Calibri"/>
                          <a:cs typeface="Calibri"/>
                          <a:sym typeface="Calibri"/>
                        </a:rPr>
                        <a:t>Giacomo Fontanelli, Francesco Montomoli, Ramin Azar, Giovanni Macelloni</a:t>
                      </a:r>
                      <a:endParaRPr sz="1050" u="none" strike="noStrike" cap="none">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Clr>
                          <a:schemeClr val="dk1"/>
                        </a:buClr>
                        <a:buSzPts val="1050"/>
                        <a:buFont typeface="Calibri"/>
                        <a:buNone/>
                      </a:pPr>
                      <a:r>
                        <a:rPr lang="en-GB" sz="1050" u="none" strike="noStrike" cap="none">
                          <a:latin typeface="Calibri"/>
                          <a:ea typeface="Calibri"/>
                          <a:cs typeface="Calibri"/>
                          <a:sym typeface="Calibri"/>
                        </a:rPr>
                        <a:t>2022</a:t>
                      </a:r>
                      <a:endParaRPr sz="105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Clr>
                          <a:schemeClr val="dk1"/>
                        </a:buClr>
                        <a:buSzPts val="1050"/>
                        <a:buFont typeface="Calibri"/>
                        <a:buNone/>
                      </a:pPr>
                      <a:r>
                        <a:rPr lang="en-GB" sz="1050" u="none" strike="noStrike" cap="none">
                          <a:latin typeface="Calibri"/>
                          <a:ea typeface="Calibri"/>
                          <a:cs typeface="Calibri"/>
                          <a:sym typeface="Calibri"/>
                        </a:rPr>
                        <a:t>A comprehensive quantification of the sensitivity of X-band backscatter to agronomic and morphological characteristics of two globally relevant crops, maize and rice, has been presented in this article.</a:t>
                      </a:r>
                      <a:endParaRPr sz="105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Clr>
                          <a:schemeClr val="dk1"/>
                        </a:buClr>
                        <a:buSzPts val="1050"/>
                        <a:buFont typeface="Arial"/>
                        <a:buNone/>
                      </a:pPr>
                      <a:r>
                        <a:rPr lang="en-GB" sz="1050" u="none" strike="noStrike" cap="none">
                          <a:latin typeface="Calibri"/>
                          <a:ea typeface="Calibri"/>
                          <a:cs typeface="Calibri"/>
                          <a:sym typeface="Calibri"/>
                        </a:rPr>
                        <a:t>The choice of not including ears into the RTM, thus not covering the late part of crop phenological cycle, constitutes a theoretical limitation in terms of sensitivity</a:t>
                      </a:r>
                      <a:endParaRPr sz="1050" u="none" strike="noStrike" cap="none">
                        <a:latin typeface="Calibri"/>
                        <a:ea typeface="Calibri"/>
                        <a:cs typeface="Calibri"/>
                        <a:sym typeface="Calibri"/>
                      </a:endParaRPr>
                    </a:p>
                  </a:txBody>
                  <a:tcPr marL="91450" marR="91450" marT="45725" marB="45725"/>
                </a:tc>
                <a:extLst>
                  <a:ext uri="{0D108BD9-81ED-4DB2-BD59-A6C34878D82A}">
                    <a16:rowId xmlns:a16="http://schemas.microsoft.com/office/drawing/2014/main" val="10001"/>
                  </a:ext>
                </a:extLst>
              </a:tr>
              <a:tr h="954325">
                <a:tc>
                  <a:txBody>
                    <a:bodyPr/>
                    <a:lstStyle/>
                    <a:p>
                      <a:pPr marL="0" marR="0" lvl="0" indent="0" algn="ctr" rtl="0">
                        <a:spcBef>
                          <a:spcPts val="0"/>
                        </a:spcBef>
                        <a:spcAft>
                          <a:spcPts val="0"/>
                        </a:spcAft>
                        <a:buClr>
                          <a:schemeClr val="dk1"/>
                        </a:buClr>
                        <a:buSzPts val="1050"/>
                        <a:buFont typeface="Calibri"/>
                        <a:buNone/>
                      </a:pPr>
                      <a:r>
                        <a:rPr lang="en-GB" sz="1050" u="none" strike="noStrike" cap="none">
                          <a:latin typeface="Calibri"/>
                          <a:ea typeface="Calibri"/>
                          <a:cs typeface="Calibri"/>
                          <a:sym typeface="Calibri"/>
                        </a:rPr>
                        <a:t>2</a:t>
                      </a:r>
                      <a:endParaRPr sz="105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Clr>
                          <a:schemeClr val="dk1"/>
                        </a:buClr>
                        <a:buSzPts val="1050"/>
                        <a:buFont typeface="Calibri"/>
                        <a:buNone/>
                      </a:pPr>
                      <a:r>
                        <a:rPr lang="en-GB" sz="1050" u="none" strike="noStrike" cap="none">
                          <a:latin typeface="Calibri"/>
                          <a:ea typeface="Calibri"/>
                          <a:cs typeface="Calibri"/>
                          <a:sym typeface="Calibri"/>
                        </a:rPr>
                        <a:t>Crop Yield Assessment from Remote Sensing</a:t>
                      </a:r>
                      <a:endParaRPr sz="1050" u="none" strike="noStrike" cap="none">
                        <a:latin typeface="Calibri"/>
                        <a:ea typeface="Calibri"/>
                        <a:cs typeface="Calibri"/>
                        <a:sym typeface="Calibri"/>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050"/>
                        <a:buFont typeface="Calibri"/>
                        <a:buNone/>
                      </a:pPr>
                      <a:r>
                        <a:rPr lang="en-GB" sz="1050" u="none" strike="noStrike" cap="none">
                          <a:latin typeface="Calibri"/>
                          <a:ea typeface="Calibri"/>
                          <a:cs typeface="Calibri"/>
                          <a:sym typeface="Calibri"/>
                        </a:rPr>
                        <a:t>IJPAM</a:t>
                      </a:r>
                      <a:endParaRPr/>
                    </a:p>
                    <a:p>
                      <a:pPr marL="0" marR="0" lvl="0" indent="0" algn="ctr" rtl="0">
                        <a:lnSpc>
                          <a:spcPct val="100000"/>
                        </a:lnSpc>
                        <a:spcBef>
                          <a:spcPts val="0"/>
                        </a:spcBef>
                        <a:spcAft>
                          <a:spcPts val="0"/>
                        </a:spcAft>
                        <a:buClr>
                          <a:schemeClr val="dk1"/>
                        </a:buClr>
                        <a:buSzPts val="800"/>
                        <a:buFont typeface="Calibri"/>
                        <a:buNone/>
                      </a:pPr>
                      <a:r>
                        <a:rPr lang="en-GB" sz="800" u="none" strike="noStrike" cap="none">
                          <a:latin typeface="Calibri"/>
                          <a:ea typeface="Calibri"/>
                          <a:cs typeface="Calibri"/>
                          <a:sym typeface="Calibri"/>
                        </a:rPr>
                        <a:t>(Photogrammetric Engineering and Remote Sensing)</a:t>
                      </a:r>
                      <a:endParaRPr/>
                    </a:p>
                  </a:txBody>
                  <a:tcPr marL="91450" marR="91450" marT="45725" marB="45725"/>
                </a:tc>
                <a:tc>
                  <a:txBody>
                    <a:bodyPr/>
                    <a:lstStyle/>
                    <a:p>
                      <a:pPr marL="0" marR="0" lvl="0" indent="0" algn="ctr" rtl="0">
                        <a:spcBef>
                          <a:spcPts val="0"/>
                        </a:spcBef>
                        <a:spcAft>
                          <a:spcPts val="0"/>
                        </a:spcAft>
                        <a:buClr>
                          <a:schemeClr val="dk1"/>
                        </a:buClr>
                        <a:buSzPts val="1050"/>
                        <a:buFont typeface="Calibri"/>
                        <a:buNone/>
                      </a:pPr>
                      <a:r>
                        <a:rPr lang="en-GB" sz="1050" u="none" strike="noStrike" cap="none">
                          <a:latin typeface="Calibri"/>
                          <a:ea typeface="Calibri"/>
                          <a:cs typeface="Calibri"/>
                          <a:sym typeface="Calibri"/>
                        </a:rPr>
                        <a:t>Paul C. Doraiswamy, Sophie Moulin, Paul W. Cook</a:t>
                      </a:r>
                      <a:endParaRPr sz="1050" u="none" strike="noStrike" cap="none">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Clr>
                          <a:schemeClr val="dk1"/>
                        </a:buClr>
                        <a:buSzPts val="1050"/>
                        <a:buFont typeface="Calibri"/>
                        <a:buNone/>
                      </a:pPr>
                      <a:r>
                        <a:rPr lang="en-GB" sz="1050" u="none" strike="noStrike" cap="none">
                          <a:latin typeface="Calibri"/>
                          <a:ea typeface="Calibri"/>
                          <a:cs typeface="Calibri"/>
                          <a:sym typeface="Calibri"/>
                        </a:rPr>
                        <a:t>2022</a:t>
                      </a:r>
                      <a:endParaRPr sz="105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Clr>
                          <a:schemeClr val="dk1"/>
                        </a:buClr>
                        <a:buSzPts val="1050"/>
                        <a:buFont typeface="Calibri"/>
                        <a:buNone/>
                      </a:pPr>
                      <a:r>
                        <a:rPr lang="en-GB" sz="1050" u="none" strike="noStrike" cap="none">
                          <a:latin typeface="Calibri"/>
                          <a:ea typeface="Calibri"/>
                          <a:cs typeface="Calibri"/>
                          <a:sym typeface="Calibri"/>
                        </a:rPr>
                        <a:t>National Agriculture Statistical Service of USDA conducted field interviews, farm or crop samples to make crop yield estimation. Satellite remotely sensed data is used to check plant growth regularly, to promote research using supplemental spatial data on crop condition and potential yield.</a:t>
                      </a:r>
                      <a:endParaRPr/>
                    </a:p>
                    <a:p>
                      <a:pPr marL="0" marR="0" lvl="0" indent="0" algn="l" rtl="0">
                        <a:spcBef>
                          <a:spcPts val="0"/>
                        </a:spcBef>
                        <a:spcAft>
                          <a:spcPts val="0"/>
                        </a:spcAft>
                        <a:buClr>
                          <a:schemeClr val="dk1"/>
                        </a:buClr>
                        <a:buSzPts val="1050"/>
                        <a:buFont typeface="Calibri"/>
                        <a:buNone/>
                      </a:pPr>
                      <a:endParaRPr sz="105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Clr>
                          <a:schemeClr val="dk1"/>
                        </a:buClr>
                        <a:buSzPts val="1050"/>
                        <a:buFont typeface="Calibri"/>
                        <a:buNone/>
                      </a:pPr>
                      <a:r>
                        <a:rPr lang="en-GB" sz="1050" u="none" strike="noStrike" cap="none">
                          <a:latin typeface="Calibri"/>
                          <a:ea typeface="Calibri"/>
                          <a:cs typeface="Calibri"/>
                          <a:sym typeface="Calibri"/>
                        </a:rPr>
                        <a:t>Spatial data is regularly used to keep track of crops</a:t>
                      </a:r>
                      <a:endParaRPr sz="1050" u="none" strike="noStrike" cap="none">
                        <a:latin typeface="Calibri"/>
                        <a:ea typeface="Calibri"/>
                        <a:cs typeface="Calibri"/>
                        <a:sym typeface="Calibri"/>
                      </a:endParaRPr>
                    </a:p>
                  </a:txBody>
                  <a:tcPr marL="91450" marR="91450" marT="45725" marB="45725"/>
                </a:tc>
                <a:extLst>
                  <a:ext uri="{0D108BD9-81ED-4DB2-BD59-A6C34878D82A}">
                    <a16:rowId xmlns:a16="http://schemas.microsoft.com/office/drawing/2014/main" val="10002"/>
                  </a:ext>
                </a:extLst>
              </a:tr>
              <a:tr h="945975">
                <a:tc>
                  <a:txBody>
                    <a:bodyPr/>
                    <a:lstStyle/>
                    <a:p>
                      <a:pPr marL="0" marR="0" lvl="0" indent="0" algn="ctr" rtl="0">
                        <a:spcBef>
                          <a:spcPts val="0"/>
                        </a:spcBef>
                        <a:spcAft>
                          <a:spcPts val="0"/>
                        </a:spcAft>
                        <a:buClr>
                          <a:schemeClr val="dk1"/>
                        </a:buClr>
                        <a:buSzPts val="1050"/>
                        <a:buFont typeface="Calibri"/>
                        <a:buNone/>
                      </a:pPr>
                      <a:r>
                        <a:rPr lang="en-GB" sz="1050" u="none" strike="noStrike" cap="none">
                          <a:latin typeface="Calibri"/>
                          <a:ea typeface="Calibri"/>
                          <a:cs typeface="Calibri"/>
                          <a:sym typeface="Calibri"/>
                        </a:rPr>
                        <a:t>3</a:t>
                      </a:r>
                      <a:endParaRPr sz="105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Clr>
                          <a:schemeClr val="dk1"/>
                        </a:buClr>
                        <a:buSzPts val="1050"/>
                        <a:buFont typeface="Calibri"/>
                        <a:buNone/>
                      </a:pPr>
                      <a:r>
                        <a:rPr lang="en-GB" sz="1050" u="none" strike="noStrike" cap="none">
                          <a:latin typeface="Calibri"/>
                          <a:ea typeface="Calibri"/>
                          <a:cs typeface="Calibri"/>
                          <a:sym typeface="Calibri"/>
                        </a:rPr>
                        <a:t>Sensing Methodologies in Agriculture for Soil Moisture and Nutrient Monitoring</a:t>
                      </a:r>
                      <a:endParaRPr sz="105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Clr>
                          <a:schemeClr val="dk1"/>
                        </a:buClr>
                        <a:buSzPts val="1050"/>
                        <a:buFont typeface="Calibri"/>
                        <a:buNone/>
                      </a:pPr>
                      <a:r>
                        <a:rPr lang="en-GB" sz="1050" u="none" strike="noStrike" cap="none">
                          <a:solidFill>
                            <a:schemeClr val="dk1"/>
                          </a:solidFill>
                          <a:latin typeface="Calibri"/>
                          <a:ea typeface="Calibri"/>
                          <a:cs typeface="Calibri"/>
                          <a:sym typeface="Calibri"/>
                        </a:rPr>
                        <a:t>IEEE</a:t>
                      </a:r>
                      <a:endParaRPr/>
                    </a:p>
                    <a:p>
                      <a:pPr marL="0" marR="0" lvl="0" indent="0" algn="ctr" rtl="0">
                        <a:spcBef>
                          <a:spcPts val="0"/>
                        </a:spcBef>
                        <a:spcAft>
                          <a:spcPts val="0"/>
                        </a:spcAft>
                        <a:buClr>
                          <a:schemeClr val="dk1"/>
                        </a:buClr>
                        <a:buSzPts val="800"/>
                        <a:buFont typeface="Calibri"/>
                        <a:buNone/>
                      </a:pPr>
                      <a:r>
                        <a:rPr lang="en-GB" sz="800" u="none" strike="noStrike" cap="none">
                          <a:solidFill>
                            <a:schemeClr val="dk1"/>
                          </a:solidFill>
                          <a:latin typeface="Calibri"/>
                          <a:ea typeface="Calibri"/>
                          <a:cs typeface="Calibri"/>
                          <a:sym typeface="Calibri"/>
                        </a:rPr>
                        <a:t>(Third International Conference on Smart Systems and Inventive Technology)</a:t>
                      </a:r>
                      <a:endParaRPr sz="80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Clr>
                          <a:schemeClr val="dk1"/>
                        </a:buClr>
                        <a:buSzPts val="1050"/>
                        <a:buFont typeface="Calibri"/>
                        <a:buNone/>
                      </a:pPr>
                      <a:r>
                        <a:rPr lang="en-GB" sz="1050" u="none" strike="noStrike" cap="none">
                          <a:latin typeface="Calibri"/>
                          <a:ea typeface="Calibri"/>
                          <a:cs typeface="Calibri"/>
                          <a:sym typeface="Calibri"/>
                        </a:rPr>
                        <a:t>Bhuwan Kashyap, Ratnesh Kumar</a:t>
                      </a:r>
                      <a:endParaRPr sz="105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Clr>
                          <a:schemeClr val="dk1"/>
                        </a:buClr>
                        <a:buSzPts val="1050"/>
                        <a:buFont typeface="Calibri"/>
                        <a:buNone/>
                      </a:pPr>
                      <a:r>
                        <a:rPr lang="en-GB" sz="1050" u="none" strike="noStrike" cap="none">
                          <a:solidFill>
                            <a:schemeClr val="dk1"/>
                          </a:solidFill>
                          <a:latin typeface="Calibri"/>
                          <a:ea typeface="Calibri"/>
                          <a:cs typeface="Calibri"/>
                          <a:sym typeface="Calibri"/>
                        </a:rPr>
                        <a:t>2021</a:t>
                      </a:r>
                      <a:endParaRPr sz="105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Clr>
                          <a:schemeClr val="dk1"/>
                        </a:buClr>
                        <a:buSzPts val="1050"/>
                        <a:buFont typeface="Calibri"/>
                        <a:buNone/>
                      </a:pPr>
                      <a:r>
                        <a:rPr lang="en-GB" sz="1050" u="none" strike="noStrike" cap="none">
                          <a:latin typeface="Calibri"/>
                          <a:ea typeface="Calibri"/>
                          <a:cs typeface="Calibri"/>
                          <a:sym typeface="Calibri"/>
                        </a:rPr>
                        <a:t>Soil moisture determination using measurement metrics, laboratory-based testing, in-situ, remote,  proximal sensing techniques along with spectroscopic and CE-based methods.</a:t>
                      </a:r>
                      <a:endParaRPr sz="105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Clr>
                          <a:schemeClr val="dk1"/>
                        </a:buClr>
                        <a:buSzPts val="1050"/>
                        <a:buFont typeface="Calibri"/>
                        <a:buNone/>
                      </a:pPr>
                      <a:r>
                        <a:rPr lang="en-GB" sz="1050" u="none" strike="noStrike" cap="none">
                          <a:latin typeface="Calibri"/>
                          <a:ea typeface="Calibri"/>
                          <a:cs typeface="Calibri"/>
                          <a:sym typeface="Calibri"/>
                        </a:rPr>
                        <a:t>network-based in-situ sensor position localization for  maintenance, sensor to sensor networking advancement still in progress.</a:t>
                      </a:r>
                      <a:endParaRPr/>
                    </a:p>
                    <a:p>
                      <a:pPr marL="0" marR="0" lvl="0" indent="0" algn="l" rtl="0">
                        <a:spcBef>
                          <a:spcPts val="0"/>
                        </a:spcBef>
                        <a:spcAft>
                          <a:spcPts val="0"/>
                        </a:spcAft>
                        <a:buClr>
                          <a:schemeClr val="dk1"/>
                        </a:buClr>
                        <a:buSzPts val="1050"/>
                        <a:buFont typeface="Calibri"/>
                        <a:buNone/>
                      </a:pPr>
                      <a:endParaRPr sz="1050" u="none" strike="noStrike" cap="none">
                        <a:solidFill>
                          <a:schemeClr val="dk1"/>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3"/>
                  </a:ext>
                </a:extLst>
              </a:tr>
              <a:tr h="899775">
                <a:tc>
                  <a:txBody>
                    <a:bodyPr/>
                    <a:lstStyle/>
                    <a:p>
                      <a:pPr marL="0" marR="0" lvl="0" indent="0" algn="ctr" rtl="0">
                        <a:spcBef>
                          <a:spcPts val="0"/>
                        </a:spcBef>
                        <a:spcAft>
                          <a:spcPts val="0"/>
                        </a:spcAft>
                        <a:buClr>
                          <a:schemeClr val="dk1"/>
                        </a:buClr>
                        <a:buSzPts val="1050"/>
                        <a:buFont typeface="Calibri"/>
                        <a:buNone/>
                      </a:pPr>
                      <a:r>
                        <a:rPr lang="en-GB" sz="1050" u="none" strike="noStrike" cap="none">
                          <a:latin typeface="Calibri"/>
                          <a:ea typeface="Calibri"/>
                          <a:cs typeface="Calibri"/>
                          <a:sym typeface="Calibri"/>
                        </a:rPr>
                        <a:t>4</a:t>
                      </a:r>
                      <a:endParaRPr sz="105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Clr>
                          <a:schemeClr val="dk1"/>
                        </a:buClr>
                        <a:buSzPts val="1050"/>
                        <a:buFont typeface="Calibri"/>
                        <a:buNone/>
                      </a:pPr>
                      <a:r>
                        <a:rPr lang="en-GB" sz="1050" u="none" strike="noStrike" cap="none">
                          <a:latin typeface="Calibri"/>
                          <a:ea typeface="Calibri"/>
                          <a:cs typeface="Calibri"/>
                          <a:sym typeface="Calibri"/>
                        </a:rPr>
                        <a:t>Crop Yield Prediction based on Indian Agriculture using Machine Learning</a:t>
                      </a:r>
                      <a:endParaRPr sz="105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Clr>
                          <a:schemeClr val="dk1"/>
                        </a:buClr>
                        <a:buSzPts val="1050"/>
                        <a:buFont typeface="Calibri"/>
                        <a:buNone/>
                      </a:pPr>
                      <a:r>
                        <a:rPr lang="en-GB" sz="1050" u="none" strike="noStrike" cap="none">
                          <a:solidFill>
                            <a:schemeClr val="dk1"/>
                          </a:solidFill>
                          <a:latin typeface="Calibri"/>
                          <a:ea typeface="Calibri"/>
                          <a:cs typeface="Calibri"/>
                          <a:sym typeface="Calibri"/>
                        </a:rPr>
                        <a:t>IEEE</a:t>
                      </a:r>
                      <a:endParaRPr/>
                    </a:p>
                    <a:p>
                      <a:pPr marL="0" marR="0" lvl="0" indent="0" algn="ctr" rtl="0">
                        <a:spcBef>
                          <a:spcPts val="0"/>
                        </a:spcBef>
                        <a:spcAft>
                          <a:spcPts val="0"/>
                        </a:spcAft>
                        <a:buClr>
                          <a:schemeClr val="dk1"/>
                        </a:buClr>
                        <a:buSzPts val="800"/>
                        <a:buFont typeface="Calibri"/>
                        <a:buNone/>
                      </a:pPr>
                      <a:r>
                        <a:rPr lang="en-GB" sz="800" u="none" strike="noStrike" cap="none">
                          <a:solidFill>
                            <a:schemeClr val="dk1"/>
                          </a:solidFill>
                          <a:latin typeface="Calibri"/>
                          <a:ea typeface="Calibri"/>
                          <a:cs typeface="Calibri"/>
                          <a:sym typeface="Calibri"/>
                        </a:rPr>
                        <a:t>(International Conference for Emerging Technology)</a:t>
                      </a:r>
                      <a:endParaRPr/>
                    </a:p>
                  </a:txBody>
                  <a:tcPr marL="91450" marR="91450" marT="45725" marB="45725"/>
                </a:tc>
                <a:tc>
                  <a:txBody>
                    <a:bodyPr/>
                    <a:lstStyle/>
                    <a:p>
                      <a:pPr marL="0" marR="0" lvl="0" indent="0" algn="ctr" rtl="0">
                        <a:spcBef>
                          <a:spcPts val="0"/>
                        </a:spcBef>
                        <a:spcAft>
                          <a:spcPts val="0"/>
                        </a:spcAft>
                        <a:buClr>
                          <a:schemeClr val="dk1"/>
                        </a:buClr>
                        <a:buSzPts val="1050"/>
                        <a:buFont typeface="Calibri"/>
                        <a:buNone/>
                      </a:pPr>
                      <a:r>
                        <a:rPr lang="en-GB" sz="1050" u="none" strike="noStrike" cap="none">
                          <a:latin typeface="Calibri"/>
                          <a:ea typeface="Calibri"/>
                          <a:cs typeface="Calibri"/>
                          <a:sym typeface="Calibri"/>
                        </a:rPr>
                        <a:t>Potnuru Sai Nishant, Pinapa Sai Venkat, Bollu Lakshmi Avinash, B. Jabber</a:t>
                      </a:r>
                      <a:endParaRPr sz="105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Clr>
                          <a:schemeClr val="dk1"/>
                        </a:buClr>
                        <a:buSzPts val="1050"/>
                        <a:buFont typeface="Calibri"/>
                        <a:buNone/>
                      </a:pPr>
                      <a:r>
                        <a:rPr lang="en-GB" sz="1050" u="none" strike="noStrike" cap="none">
                          <a:solidFill>
                            <a:schemeClr val="dk1"/>
                          </a:solidFill>
                          <a:latin typeface="Calibri"/>
                          <a:ea typeface="Calibri"/>
                          <a:cs typeface="Calibri"/>
                          <a:sym typeface="Calibri"/>
                        </a:rPr>
                        <a:t>2020</a:t>
                      </a:r>
                      <a:endParaRPr sz="105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Clr>
                          <a:schemeClr val="dk1"/>
                        </a:buClr>
                        <a:buSzPts val="1050"/>
                        <a:buFont typeface="Calibri"/>
                        <a:buNone/>
                      </a:pPr>
                      <a:r>
                        <a:rPr lang="en-GB" sz="1050" u="none" strike="noStrike" cap="none">
                          <a:latin typeface="Calibri"/>
                          <a:ea typeface="Calibri"/>
                          <a:cs typeface="Calibri"/>
                          <a:sym typeface="Calibri"/>
                        </a:rPr>
                        <a:t>Advanced regression techniques like Kernel Ridge, Lasso and ENet algorithms are used to predict yield. Stacking Regression is used for enhancement of the algorithms to give a better prediction.</a:t>
                      </a:r>
                      <a:endParaRPr sz="105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Clr>
                          <a:schemeClr val="dk1"/>
                        </a:buClr>
                        <a:buSzPts val="1050"/>
                        <a:buFont typeface="Calibri"/>
                        <a:buNone/>
                      </a:pPr>
                      <a:r>
                        <a:rPr lang="en-GB" sz="1050" u="none" strike="noStrike" cap="none">
                          <a:solidFill>
                            <a:schemeClr val="dk1"/>
                          </a:solidFill>
                          <a:latin typeface="Calibri"/>
                          <a:ea typeface="Calibri"/>
                          <a:cs typeface="Calibri"/>
                          <a:sym typeface="Calibri"/>
                        </a:rPr>
                        <a:t>Development as an usable app with system in regional languages are needed</a:t>
                      </a:r>
                      <a:endParaRPr sz="1050" u="none" strike="noStrike" cap="none">
                        <a:solidFill>
                          <a:schemeClr val="dk1"/>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4"/>
                  </a:ext>
                </a:extLst>
              </a:tr>
              <a:tr h="1106900">
                <a:tc>
                  <a:txBody>
                    <a:bodyPr/>
                    <a:lstStyle/>
                    <a:p>
                      <a:pPr marL="0" marR="0" lvl="0" indent="0" algn="ctr" rtl="0">
                        <a:spcBef>
                          <a:spcPts val="0"/>
                        </a:spcBef>
                        <a:spcAft>
                          <a:spcPts val="0"/>
                        </a:spcAft>
                        <a:buClr>
                          <a:schemeClr val="dk1"/>
                        </a:buClr>
                        <a:buSzPts val="1050"/>
                        <a:buFont typeface="Calibri"/>
                        <a:buNone/>
                      </a:pPr>
                      <a:r>
                        <a:rPr lang="en-GB" sz="1050" u="none" strike="noStrike" cap="none" dirty="0">
                          <a:latin typeface="Calibri"/>
                          <a:ea typeface="Calibri"/>
                          <a:cs typeface="Calibri"/>
                          <a:sym typeface="Calibri"/>
                        </a:rPr>
                        <a:t>5</a:t>
                      </a:r>
                      <a:endParaRPr sz="1050" u="none" strike="noStrike" cap="none" dirty="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Clr>
                          <a:schemeClr val="dk1"/>
                        </a:buClr>
                        <a:buSzPts val="1050"/>
                        <a:buFont typeface="Calibri"/>
                        <a:buNone/>
                      </a:pPr>
                      <a:endParaRPr sz="1050" u="none" strike="noStrike" cap="none">
                        <a:latin typeface="Calibri"/>
                        <a:ea typeface="Calibri"/>
                        <a:cs typeface="Calibri"/>
                        <a:sym typeface="Calibri"/>
                      </a:endParaRPr>
                    </a:p>
                    <a:p>
                      <a:pPr marL="0" marR="0" lvl="0" indent="0" algn="l" rtl="0">
                        <a:spcBef>
                          <a:spcPts val="0"/>
                        </a:spcBef>
                        <a:spcAft>
                          <a:spcPts val="0"/>
                        </a:spcAft>
                        <a:buClr>
                          <a:schemeClr val="dk1"/>
                        </a:buClr>
                        <a:buSzPts val="1050"/>
                        <a:buFont typeface="Calibri"/>
                        <a:buNone/>
                      </a:pPr>
                      <a:r>
                        <a:rPr lang="en-GB" sz="1050" u="none" strike="noStrike" cap="none">
                          <a:latin typeface="Calibri"/>
                          <a:ea typeface="Calibri"/>
                          <a:cs typeface="Calibri"/>
                          <a:sym typeface="Calibri"/>
                        </a:rPr>
                        <a:t>Crop Prediction using Machine Learning</a:t>
                      </a:r>
                      <a:endParaRPr sz="105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Clr>
                          <a:schemeClr val="dk1"/>
                        </a:buClr>
                        <a:buSzPts val="1000"/>
                        <a:buFont typeface="Calibri"/>
                        <a:buNone/>
                      </a:pPr>
                      <a:r>
                        <a:rPr lang="en-GB" sz="1000" u="none" strike="noStrike" cap="none">
                          <a:solidFill>
                            <a:schemeClr val="dk1"/>
                          </a:solidFill>
                          <a:latin typeface="Calibri"/>
                          <a:ea typeface="Calibri"/>
                          <a:cs typeface="Calibri"/>
                          <a:sym typeface="Calibri"/>
                        </a:rPr>
                        <a:t>IEEE</a:t>
                      </a:r>
                      <a:endParaRPr/>
                    </a:p>
                    <a:p>
                      <a:pPr marL="0" marR="0" lvl="0" indent="0" algn="ctr" rtl="0">
                        <a:spcBef>
                          <a:spcPts val="0"/>
                        </a:spcBef>
                        <a:spcAft>
                          <a:spcPts val="0"/>
                        </a:spcAft>
                        <a:buClr>
                          <a:schemeClr val="dk1"/>
                        </a:buClr>
                        <a:buSzPts val="700"/>
                        <a:buFont typeface="Calibri"/>
                        <a:buNone/>
                      </a:pPr>
                      <a:r>
                        <a:rPr lang="en-GB" sz="700" u="none" strike="noStrike" cap="none">
                          <a:solidFill>
                            <a:schemeClr val="dk1"/>
                          </a:solidFill>
                          <a:latin typeface="Calibri"/>
                          <a:ea typeface="Calibri"/>
                          <a:cs typeface="Calibri"/>
                          <a:sym typeface="Calibri"/>
                        </a:rPr>
                        <a:t>(</a:t>
                      </a:r>
                      <a:r>
                        <a:rPr lang="en-GB" sz="800" u="none" strike="noStrike" cap="none">
                          <a:latin typeface="Calibri"/>
                          <a:ea typeface="Calibri"/>
                          <a:cs typeface="Calibri"/>
                          <a:sym typeface="Calibri"/>
                        </a:rPr>
                        <a:t>Third International Conference on Smart Systems and Inventive Technology</a:t>
                      </a:r>
                      <a:r>
                        <a:rPr lang="en-GB" sz="700" u="none" strike="noStrike" cap="none">
                          <a:solidFill>
                            <a:schemeClr val="dk1"/>
                          </a:solidFill>
                          <a:latin typeface="Calibri"/>
                          <a:ea typeface="Calibri"/>
                          <a:cs typeface="Calibri"/>
                          <a:sym typeface="Calibri"/>
                        </a:rPr>
                        <a:t>)</a:t>
                      </a:r>
                      <a:endParaRPr/>
                    </a:p>
                  </a:txBody>
                  <a:tcPr marL="91450" marR="91450" marT="45725" marB="45725"/>
                </a:tc>
                <a:tc>
                  <a:txBody>
                    <a:bodyPr/>
                    <a:lstStyle/>
                    <a:p>
                      <a:pPr marL="0" marR="0" lvl="0" indent="0" algn="ctr" rtl="0">
                        <a:spcBef>
                          <a:spcPts val="0"/>
                        </a:spcBef>
                        <a:spcAft>
                          <a:spcPts val="0"/>
                        </a:spcAft>
                        <a:buClr>
                          <a:schemeClr val="dk1"/>
                        </a:buClr>
                        <a:buSzPts val="1050"/>
                        <a:buFont typeface="Calibri"/>
                        <a:buNone/>
                      </a:pPr>
                      <a:r>
                        <a:rPr lang="en-GB" sz="1050" u="none" strike="noStrike" cap="none">
                          <a:latin typeface="Calibri"/>
                          <a:ea typeface="Calibri"/>
                          <a:cs typeface="Calibri"/>
                          <a:sym typeface="Calibri"/>
                        </a:rPr>
                        <a:t>M.Kalimuthu, P.Vaishnavi ,</a:t>
                      </a:r>
                      <a:endParaRPr/>
                    </a:p>
                    <a:p>
                      <a:pPr marL="0" marR="0" lvl="0" indent="0" algn="ctr" rtl="0">
                        <a:spcBef>
                          <a:spcPts val="0"/>
                        </a:spcBef>
                        <a:spcAft>
                          <a:spcPts val="0"/>
                        </a:spcAft>
                        <a:buClr>
                          <a:schemeClr val="dk1"/>
                        </a:buClr>
                        <a:buSzPts val="1050"/>
                        <a:buFont typeface="Calibri"/>
                        <a:buNone/>
                      </a:pPr>
                      <a:r>
                        <a:rPr lang="en-GB" sz="1050" u="none" strike="noStrike" cap="none">
                          <a:latin typeface="Calibri"/>
                          <a:ea typeface="Calibri"/>
                          <a:cs typeface="Calibri"/>
                          <a:sym typeface="Calibri"/>
                        </a:rPr>
                        <a:t>M.Kishore</a:t>
                      </a:r>
                      <a:endParaRPr sz="105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Clr>
                          <a:schemeClr val="dk1"/>
                        </a:buClr>
                        <a:buSzPts val="1050"/>
                        <a:buFont typeface="Calibri"/>
                        <a:buNone/>
                      </a:pPr>
                      <a:endParaRPr sz="1050" u="none" strike="noStrike" cap="none">
                        <a:solidFill>
                          <a:schemeClr val="dk1"/>
                        </a:solidFill>
                        <a:latin typeface="Calibri"/>
                        <a:ea typeface="Calibri"/>
                        <a:cs typeface="Calibri"/>
                        <a:sym typeface="Calibri"/>
                      </a:endParaRPr>
                    </a:p>
                    <a:p>
                      <a:pPr marL="0" marR="0" lvl="0" indent="0" algn="ctr" rtl="0">
                        <a:spcBef>
                          <a:spcPts val="0"/>
                        </a:spcBef>
                        <a:spcAft>
                          <a:spcPts val="0"/>
                        </a:spcAft>
                        <a:buClr>
                          <a:schemeClr val="dk1"/>
                        </a:buClr>
                        <a:buSzPts val="1050"/>
                        <a:buFont typeface="Calibri"/>
                        <a:buNone/>
                      </a:pPr>
                      <a:r>
                        <a:rPr lang="en-GB" sz="1050" u="none" strike="noStrike" cap="none">
                          <a:solidFill>
                            <a:schemeClr val="dk1"/>
                          </a:solidFill>
                          <a:latin typeface="Calibri"/>
                          <a:ea typeface="Calibri"/>
                          <a:cs typeface="Calibri"/>
                          <a:sym typeface="Calibri"/>
                        </a:rPr>
                        <a:t>2020</a:t>
                      </a:r>
                      <a:endParaRPr sz="105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Clr>
                          <a:schemeClr val="dk1"/>
                        </a:buClr>
                        <a:buSzPts val="1050"/>
                        <a:buFont typeface="Calibri"/>
                        <a:buNone/>
                      </a:pPr>
                      <a:r>
                        <a:rPr lang="en-GB" sz="1050" u="none" strike="noStrike" cap="none">
                          <a:solidFill>
                            <a:schemeClr val="dk1"/>
                          </a:solidFill>
                          <a:latin typeface="Calibri"/>
                          <a:ea typeface="Calibri"/>
                          <a:cs typeface="Calibri"/>
                          <a:sym typeface="Calibri"/>
                        </a:rPr>
                        <a:t>This research work helps the beginner farmer in such a way to guide them for sowing the reasonable crops by deploying machine learning, one of the advanced technologies in crop prediction. Naive Bayes, a supervised learning algorithm puts forth in the way to achieve it</a:t>
                      </a:r>
                      <a:endParaRPr sz="105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Clr>
                          <a:schemeClr val="dk1"/>
                        </a:buClr>
                        <a:buSzPts val="1050"/>
                        <a:buFont typeface="Calibri"/>
                        <a:buNone/>
                      </a:pPr>
                      <a:r>
                        <a:rPr lang="en-GB" sz="1050" u="none" strike="noStrike" cap="none" dirty="0">
                          <a:solidFill>
                            <a:schemeClr val="dk1"/>
                          </a:solidFill>
                          <a:latin typeface="Calibri"/>
                          <a:ea typeface="Calibri"/>
                          <a:cs typeface="Calibri"/>
                          <a:sym typeface="Calibri"/>
                        </a:rPr>
                        <a:t>Being an mobile application, not everyone can afford it, internet may not be accessible in remote areas.</a:t>
                      </a:r>
                      <a:endParaRPr sz="1050" u="none" strike="noStrike" cap="none" dirty="0">
                        <a:solidFill>
                          <a:schemeClr val="dk1"/>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graphicFrame>
        <p:nvGraphicFramePr>
          <p:cNvPr id="131" name="Google Shape;131;p7"/>
          <p:cNvGraphicFramePr/>
          <p:nvPr/>
        </p:nvGraphicFramePr>
        <p:xfrm>
          <a:off x="337614" y="975011"/>
          <a:ext cx="11516800" cy="5516930"/>
        </p:xfrm>
        <a:graphic>
          <a:graphicData uri="http://schemas.openxmlformats.org/drawingml/2006/table">
            <a:tbl>
              <a:tblPr firstRow="1" bandRow="1">
                <a:noFill/>
                <a:tableStyleId>{A778980A-386E-48F9-986E-58A7479F3397}</a:tableStyleId>
              </a:tblPr>
              <a:tblGrid>
                <a:gridCol w="565000">
                  <a:extLst>
                    <a:ext uri="{9D8B030D-6E8A-4147-A177-3AD203B41FA5}">
                      <a16:colId xmlns:a16="http://schemas.microsoft.com/office/drawing/2014/main" val="20000"/>
                    </a:ext>
                  </a:extLst>
                </a:gridCol>
                <a:gridCol w="2005700">
                  <a:extLst>
                    <a:ext uri="{9D8B030D-6E8A-4147-A177-3AD203B41FA5}">
                      <a16:colId xmlns:a16="http://schemas.microsoft.com/office/drawing/2014/main" val="20001"/>
                    </a:ext>
                  </a:extLst>
                </a:gridCol>
                <a:gridCol w="1115050">
                  <a:extLst>
                    <a:ext uri="{9D8B030D-6E8A-4147-A177-3AD203B41FA5}">
                      <a16:colId xmlns:a16="http://schemas.microsoft.com/office/drawing/2014/main" val="20002"/>
                    </a:ext>
                  </a:extLst>
                </a:gridCol>
                <a:gridCol w="1540050">
                  <a:extLst>
                    <a:ext uri="{9D8B030D-6E8A-4147-A177-3AD203B41FA5}">
                      <a16:colId xmlns:a16="http://schemas.microsoft.com/office/drawing/2014/main" val="20003"/>
                    </a:ext>
                  </a:extLst>
                </a:gridCol>
                <a:gridCol w="712275">
                  <a:extLst>
                    <a:ext uri="{9D8B030D-6E8A-4147-A177-3AD203B41FA5}">
                      <a16:colId xmlns:a16="http://schemas.microsoft.com/office/drawing/2014/main" val="20004"/>
                    </a:ext>
                  </a:extLst>
                </a:gridCol>
                <a:gridCol w="3262975">
                  <a:extLst>
                    <a:ext uri="{9D8B030D-6E8A-4147-A177-3AD203B41FA5}">
                      <a16:colId xmlns:a16="http://schemas.microsoft.com/office/drawing/2014/main" val="20005"/>
                    </a:ext>
                  </a:extLst>
                </a:gridCol>
                <a:gridCol w="2315750">
                  <a:extLst>
                    <a:ext uri="{9D8B030D-6E8A-4147-A177-3AD203B41FA5}">
                      <a16:colId xmlns:a16="http://schemas.microsoft.com/office/drawing/2014/main" val="20006"/>
                    </a:ext>
                  </a:extLst>
                </a:gridCol>
              </a:tblGrid>
              <a:tr h="559150">
                <a:tc>
                  <a:txBody>
                    <a:bodyPr/>
                    <a:lstStyle/>
                    <a:p>
                      <a:pPr marL="0" marR="0" lvl="0" indent="0" algn="ctr" rtl="0">
                        <a:spcBef>
                          <a:spcPts val="0"/>
                        </a:spcBef>
                        <a:spcAft>
                          <a:spcPts val="0"/>
                        </a:spcAft>
                        <a:buClr>
                          <a:schemeClr val="dk1"/>
                        </a:buClr>
                        <a:buSzPts val="1200"/>
                        <a:buFont typeface="Calibri"/>
                        <a:buNone/>
                      </a:pPr>
                      <a:r>
                        <a:rPr lang="en-GB" sz="1200" u="none" strike="noStrike" cap="none"/>
                        <a:t>S.No.</a:t>
                      </a:r>
                      <a:endParaRPr sz="12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Clr>
                          <a:schemeClr val="dk1"/>
                        </a:buClr>
                        <a:buSzPts val="1600"/>
                        <a:buFont typeface="Calibri"/>
                        <a:buNone/>
                      </a:pPr>
                      <a:r>
                        <a:rPr lang="en-GB" sz="1600" u="none" strike="noStrike" cap="none"/>
                        <a:t>Title of the Paper</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Clr>
                          <a:schemeClr val="dk1"/>
                        </a:buClr>
                        <a:buSzPts val="1600"/>
                        <a:buFont typeface="Calibri"/>
                        <a:buNone/>
                      </a:pPr>
                      <a:r>
                        <a:rPr lang="en-GB" sz="1600" u="none" strike="noStrike" cap="none"/>
                        <a:t>Journal Name</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Clr>
                          <a:schemeClr val="dk1"/>
                        </a:buClr>
                        <a:buSzPts val="1600"/>
                        <a:buFont typeface="Calibri"/>
                        <a:buNone/>
                      </a:pPr>
                      <a:r>
                        <a:rPr lang="en-GB" sz="1600" u="none" strike="noStrike" cap="none"/>
                        <a:t>Authors</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Clr>
                          <a:schemeClr val="dk1"/>
                        </a:buClr>
                        <a:buSzPts val="1600"/>
                        <a:buFont typeface="Calibri"/>
                        <a:buNone/>
                      </a:pPr>
                      <a:r>
                        <a:rPr lang="en-GB" sz="1600" u="none" strike="noStrike" cap="none"/>
                        <a:t>Year</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Clr>
                          <a:schemeClr val="dk1"/>
                        </a:buClr>
                        <a:buSzPts val="1600"/>
                        <a:buFont typeface="Calibri"/>
                        <a:buNone/>
                      </a:pPr>
                      <a:r>
                        <a:rPr lang="en-GB" sz="1600" u="none" strike="noStrike" cap="none"/>
                        <a:t>Methodology</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Clr>
                          <a:schemeClr val="dk1"/>
                        </a:buClr>
                        <a:buSzPts val="1600"/>
                        <a:buFont typeface="Calibri"/>
                        <a:buNone/>
                      </a:pPr>
                      <a:r>
                        <a:rPr lang="en-GB" sz="1600" u="none" strike="noStrike" cap="none"/>
                        <a:t>Limitations</a:t>
                      </a:r>
                      <a:endParaRPr sz="16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559150">
                <a:tc>
                  <a:txBody>
                    <a:bodyPr/>
                    <a:lstStyle/>
                    <a:p>
                      <a:pPr marL="0" marR="0" lvl="0" indent="0" algn="ctr" rtl="0">
                        <a:spcBef>
                          <a:spcPts val="0"/>
                        </a:spcBef>
                        <a:spcAft>
                          <a:spcPts val="0"/>
                        </a:spcAft>
                        <a:buClr>
                          <a:schemeClr val="dk1"/>
                        </a:buClr>
                        <a:buSzPts val="1200"/>
                        <a:buFont typeface="Calibri"/>
                        <a:buNone/>
                      </a:pPr>
                      <a:r>
                        <a:rPr lang="en-GB" sz="1200" u="none" strike="noStrike" cap="none">
                          <a:latin typeface="Calibri"/>
                          <a:ea typeface="Calibri"/>
                          <a:cs typeface="Calibri"/>
                          <a:sym typeface="Calibri"/>
                        </a:rPr>
                        <a:t>6</a:t>
                      </a:r>
                      <a:endParaRPr sz="12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Clr>
                          <a:schemeClr val="dk1"/>
                        </a:buClr>
                        <a:buSzPts val="1200"/>
                        <a:buFont typeface="Calibri"/>
                        <a:buNone/>
                      </a:pPr>
                      <a:r>
                        <a:rPr lang="en-GB" sz="1200" u="none" strike="noStrike" cap="none">
                          <a:latin typeface="Calibri"/>
                          <a:ea typeface="Calibri"/>
                          <a:cs typeface="Calibri"/>
                          <a:sym typeface="Calibri"/>
                        </a:rPr>
                        <a:t>A Closed-Form Expression of Soil </a:t>
                      </a:r>
                      <a:r>
                        <a:rPr lang="en-GB" sz="1200" u="none" strike="noStrike" cap="none">
                          <a:solidFill>
                            <a:schemeClr val="dk1"/>
                          </a:solidFill>
                          <a:latin typeface="Calibri"/>
                          <a:ea typeface="Calibri"/>
                          <a:cs typeface="Calibri"/>
                          <a:sym typeface="Calibri"/>
                        </a:rPr>
                        <a:t>Temperature Sensing Depth at L-Band</a:t>
                      </a:r>
                      <a:endParaRPr sz="120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Clr>
                          <a:schemeClr val="dk1"/>
                        </a:buClr>
                        <a:buSzPts val="1200"/>
                        <a:buFont typeface="Calibri"/>
                        <a:buNone/>
                      </a:pPr>
                      <a:r>
                        <a:rPr lang="en-GB" sz="1200" u="none" strike="noStrike" cap="none">
                          <a:latin typeface="Calibri"/>
                          <a:ea typeface="Calibri"/>
                          <a:cs typeface="Calibri"/>
                          <a:sym typeface="Calibri"/>
                        </a:rPr>
                        <a:t>IEEE</a:t>
                      </a:r>
                      <a:endParaRPr/>
                    </a:p>
                    <a:p>
                      <a:pPr marL="0" marR="0" lvl="0" indent="0" algn="ctr" rtl="0">
                        <a:spcBef>
                          <a:spcPts val="0"/>
                        </a:spcBef>
                        <a:spcAft>
                          <a:spcPts val="0"/>
                        </a:spcAft>
                        <a:buClr>
                          <a:schemeClr val="dk1"/>
                        </a:buClr>
                        <a:buSzPts val="900"/>
                        <a:buFont typeface="Calibri"/>
                        <a:buNone/>
                      </a:pPr>
                      <a:r>
                        <a:rPr lang="en-GB" sz="900" u="none" strike="noStrike" cap="none">
                          <a:latin typeface="Calibri"/>
                          <a:ea typeface="Calibri"/>
                          <a:cs typeface="Calibri"/>
                          <a:sym typeface="Calibri"/>
                        </a:rPr>
                        <a:t>(IEEE Transactions on Geoscience and Remote Sensing)</a:t>
                      </a:r>
                      <a:endParaRPr sz="900" u="none" strike="noStrike" cap="none">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Clr>
                          <a:schemeClr val="dk1"/>
                        </a:buClr>
                        <a:buSzPts val="1200"/>
                        <a:buFont typeface="Calibri"/>
                        <a:buNone/>
                      </a:pPr>
                      <a:r>
                        <a:rPr lang="en-GB" sz="1200" u="none" strike="noStrike" cap="none">
                          <a:latin typeface="Calibri"/>
                          <a:ea typeface="Calibri"/>
                          <a:cs typeface="Calibri"/>
                          <a:sym typeface="Calibri"/>
                        </a:rPr>
                        <a:t>Shaoning Lv , Yijian Zeng , Zhongbo Su, and Jun Wen</a:t>
                      </a:r>
                      <a:endParaRPr/>
                    </a:p>
                    <a:p>
                      <a:pPr marL="0" marR="0" lvl="0" indent="0" algn="ctr" rtl="0">
                        <a:spcBef>
                          <a:spcPts val="0"/>
                        </a:spcBef>
                        <a:spcAft>
                          <a:spcPts val="0"/>
                        </a:spcAft>
                        <a:buClr>
                          <a:schemeClr val="dk1"/>
                        </a:buClr>
                        <a:buSzPts val="1200"/>
                        <a:buFont typeface="Calibri"/>
                        <a:buNone/>
                      </a:pPr>
                      <a:endParaRPr sz="1200" u="none" strike="noStrike" cap="none">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Clr>
                          <a:schemeClr val="dk1"/>
                        </a:buClr>
                        <a:buSzPts val="1200"/>
                        <a:buFont typeface="Calibri"/>
                        <a:buNone/>
                      </a:pPr>
                      <a:r>
                        <a:rPr lang="en-GB" sz="1200" u="none" strike="noStrike" cap="none">
                          <a:latin typeface="Calibri"/>
                          <a:ea typeface="Calibri"/>
                          <a:cs typeface="Calibri"/>
                          <a:sym typeface="Calibri"/>
                        </a:rPr>
                        <a:t>2019</a:t>
                      </a:r>
                      <a:endParaRPr sz="12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Clr>
                          <a:schemeClr val="dk1"/>
                        </a:buClr>
                        <a:buSzPts val="1200"/>
                        <a:buFont typeface="Calibri"/>
                        <a:buNone/>
                      </a:pPr>
                      <a:r>
                        <a:rPr lang="en-GB" sz="1200" u="none" strike="noStrike" cap="none">
                          <a:latin typeface="Calibri"/>
                          <a:ea typeface="Calibri"/>
                          <a:cs typeface="Calibri"/>
                          <a:sym typeface="Calibri"/>
                        </a:rPr>
                        <a:t>A method is developed to estimate soil temperature sensing depth from one pair of soil temperature, moisture at an arbitrary depth, soil surface temperature, deep soil temperature assumed to be a constant in time. </a:t>
                      </a:r>
                      <a:endParaRPr/>
                    </a:p>
                    <a:p>
                      <a:pPr marL="0" marR="0" lvl="0" indent="0" algn="l" rtl="0">
                        <a:spcBef>
                          <a:spcPts val="0"/>
                        </a:spcBef>
                        <a:spcAft>
                          <a:spcPts val="0"/>
                        </a:spcAft>
                        <a:buClr>
                          <a:schemeClr val="dk1"/>
                        </a:buClr>
                        <a:buSzPts val="1200"/>
                        <a:buFont typeface="Calibri"/>
                        <a:buNone/>
                      </a:pPr>
                      <a:endParaRPr sz="12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Clr>
                          <a:schemeClr val="dk1"/>
                        </a:buClr>
                        <a:buSzPts val="1200"/>
                        <a:buFont typeface="Arial"/>
                        <a:buNone/>
                      </a:pPr>
                      <a:r>
                        <a:rPr lang="en-GB" sz="1200" u="none" strike="noStrike" cap="none">
                          <a:latin typeface="Calibri"/>
                          <a:ea typeface="Calibri"/>
                          <a:cs typeface="Calibri"/>
                          <a:sym typeface="Calibri"/>
                        </a:rPr>
                        <a:t>Satellites need extensive research, detailed soil moisture, temperature profiles, ground-based radiometer observations are needed.</a:t>
                      </a:r>
                      <a:endParaRPr/>
                    </a:p>
                    <a:p>
                      <a:pPr marL="0" marR="0" lvl="0" indent="0" algn="l" rtl="0">
                        <a:spcBef>
                          <a:spcPts val="0"/>
                        </a:spcBef>
                        <a:spcAft>
                          <a:spcPts val="0"/>
                        </a:spcAft>
                        <a:buClr>
                          <a:schemeClr val="dk1"/>
                        </a:buClr>
                        <a:buSzPts val="1200"/>
                        <a:buFont typeface="Arial"/>
                        <a:buNone/>
                      </a:pPr>
                      <a:endParaRPr sz="1200" u="none" strike="noStrike" cap="none">
                        <a:latin typeface="Calibri"/>
                        <a:ea typeface="Calibri"/>
                        <a:cs typeface="Calibri"/>
                        <a:sym typeface="Calibri"/>
                      </a:endParaRPr>
                    </a:p>
                  </a:txBody>
                  <a:tcPr marL="91450" marR="91450" marT="45725" marB="45725"/>
                </a:tc>
                <a:extLst>
                  <a:ext uri="{0D108BD9-81ED-4DB2-BD59-A6C34878D82A}">
                    <a16:rowId xmlns:a16="http://schemas.microsoft.com/office/drawing/2014/main" val="10001"/>
                  </a:ext>
                </a:extLst>
              </a:tr>
              <a:tr h="664700">
                <a:tc>
                  <a:txBody>
                    <a:bodyPr/>
                    <a:lstStyle/>
                    <a:p>
                      <a:pPr marL="0" marR="0" lvl="0" indent="0" algn="ctr" rtl="0">
                        <a:spcBef>
                          <a:spcPts val="0"/>
                        </a:spcBef>
                        <a:spcAft>
                          <a:spcPts val="0"/>
                        </a:spcAft>
                        <a:buClr>
                          <a:schemeClr val="dk1"/>
                        </a:buClr>
                        <a:buSzPts val="1200"/>
                        <a:buFont typeface="Calibri"/>
                        <a:buNone/>
                      </a:pPr>
                      <a:r>
                        <a:rPr lang="en-GB" sz="1200" u="none" strike="noStrike" cap="none">
                          <a:latin typeface="Calibri"/>
                          <a:ea typeface="Calibri"/>
                          <a:cs typeface="Calibri"/>
                          <a:sym typeface="Calibri"/>
                        </a:rPr>
                        <a:t>7</a:t>
                      </a:r>
                      <a:endParaRPr sz="12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Clr>
                          <a:schemeClr val="dk1"/>
                        </a:buClr>
                        <a:buSzPts val="1200"/>
                        <a:buFont typeface="Calibri"/>
                        <a:buNone/>
                      </a:pPr>
                      <a:r>
                        <a:rPr lang="en-GB" sz="1200" u="none" strike="noStrike" cap="none">
                          <a:latin typeface="Calibri"/>
                          <a:ea typeface="Calibri"/>
                          <a:cs typeface="Calibri"/>
                          <a:sym typeface="Calibri"/>
                        </a:rPr>
                        <a:t>Prediction of Crop Cultivation</a:t>
                      </a:r>
                      <a:endParaRPr sz="120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Clr>
                          <a:schemeClr val="dk1"/>
                        </a:buClr>
                        <a:buSzPts val="1200"/>
                        <a:buFont typeface="Calibri"/>
                        <a:buNone/>
                      </a:pPr>
                      <a:r>
                        <a:rPr lang="en-GB" sz="1200" u="none" strike="noStrike" cap="none">
                          <a:solidFill>
                            <a:schemeClr val="dk1"/>
                          </a:solidFill>
                          <a:latin typeface="Calibri"/>
                          <a:ea typeface="Calibri"/>
                          <a:cs typeface="Calibri"/>
                          <a:sym typeface="Calibri"/>
                        </a:rPr>
                        <a:t>IEEE</a:t>
                      </a:r>
                      <a:endParaRPr/>
                    </a:p>
                    <a:p>
                      <a:pPr marL="0" marR="0" lvl="0" indent="0" algn="ctr" rtl="0">
                        <a:spcBef>
                          <a:spcPts val="0"/>
                        </a:spcBef>
                        <a:spcAft>
                          <a:spcPts val="0"/>
                        </a:spcAft>
                        <a:buClr>
                          <a:schemeClr val="dk1"/>
                        </a:buClr>
                        <a:buSzPts val="900"/>
                        <a:buFont typeface="Calibri"/>
                        <a:buNone/>
                      </a:pPr>
                      <a:r>
                        <a:rPr lang="en-GB" sz="900" u="none" strike="noStrike" cap="none">
                          <a:solidFill>
                            <a:schemeClr val="dk1"/>
                          </a:solidFill>
                          <a:latin typeface="Calibri"/>
                          <a:ea typeface="Calibri"/>
                          <a:cs typeface="Calibri"/>
                          <a:sym typeface="Calibri"/>
                        </a:rPr>
                        <a:t>(IEEE 9th Annual Computing and Communication workshop and Conference)</a:t>
                      </a:r>
                      <a:endParaRPr/>
                    </a:p>
                  </a:txBody>
                  <a:tcPr marL="91450" marR="91450" marT="45725" marB="45725"/>
                </a:tc>
                <a:tc>
                  <a:txBody>
                    <a:bodyPr/>
                    <a:lstStyle/>
                    <a:p>
                      <a:pPr marL="0" marR="0" lvl="0" indent="0" algn="ctr" rtl="0">
                        <a:spcBef>
                          <a:spcPts val="0"/>
                        </a:spcBef>
                        <a:spcAft>
                          <a:spcPts val="0"/>
                        </a:spcAft>
                        <a:buClr>
                          <a:schemeClr val="dk1"/>
                        </a:buClr>
                        <a:buSzPts val="1200"/>
                        <a:buFont typeface="Calibri"/>
                        <a:buNone/>
                      </a:pPr>
                      <a:r>
                        <a:rPr lang="en-GB" sz="1200" u="none" strike="noStrike" cap="none">
                          <a:latin typeface="Calibri"/>
                          <a:ea typeface="Calibri"/>
                          <a:cs typeface="Calibri"/>
                          <a:sym typeface="Calibri"/>
                        </a:rPr>
                        <a:t>Neha Rale, Raxitkumar Solanki, Doina Bein, James Andro-Vasko, Wolfgang Bein</a:t>
                      </a:r>
                      <a:endParaRPr/>
                    </a:p>
                    <a:p>
                      <a:pPr marL="0" marR="0" lvl="0" indent="0" algn="ctr" rtl="0">
                        <a:spcBef>
                          <a:spcPts val="0"/>
                        </a:spcBef>
                        <a:spcAft>
                          <a:spcPts val="0"/>
                        </a:spcAft>
                        <a:buClr>
                          <a:schemeClr val="dk1"/>
                        </a:buClr>
                        <a:buSzPts val="1200"/>
                        <a:buFont typeface="Calibri"/>
                        <a:buNone/>
                      </a:pPr>
                      <a:endParaRPr sz="120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Clr>
                          <a:schemeClr val="dk1"/>
                        </a:buClr>
                        <a:buSzPts val="1200"/>
                        <a:buFont typeface="Calibri"/>
                        <a:buNone/>
                      </a:pPr>
                      <a:r>
                        <a:rPr lang="en-GB" sz="1200" u="none" strike="noStrike" cap="none">
                          <a:solidFill>
                            <a:schemeClr val="dk1"/>
                          </a:solidFill>
                          <a:latin typeface="Calibri"/>
                          <a:ea typeface="Calibri"/>
                          <a:cs typeface="Calibri"/>
                          <a:sym typeface="Calibri"/>
                        </a:rPr>
                        <a:t>2019</a:t>
                      </a:r>
                      <a:endParaRPr sz="120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Clr>
                          <a:schemeClr val="dk1"/>
                        </a:buClr>
                        <a:buSzPts val="1200"/>
                        <a:buFont typeface="Calibri"/>
                        <a:buNone/>
                      </a:pPr>
                      <a:r>
                        <a:rPr lang="en-GB" sz="1200" u="none" strike="noStrike" cap="none">
                          <a:solidFill>
                            <a:schemeClr val="dk1"/>
                          </a:solidFill>
                          <a:latin typeface="Calibri"/>
                          <a:ea typeface="Calibri"/>
                          <a:cs typeface="Calibri"/>
                          <a:sym typeface="Calibri"/>
                        </a:rPr>
                        <a:t>Model-based system that predicts crop yield production from past data collection using various machine-learning algorithms and other techniques on agriculture data</a:t>
                      </a:r>
                      <a:endParaRPr sz="120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Clr>
                          <a:schemeClr val="dk1"/>
                        </a:buClr>
                        <a:buSzPts val="1200"/>
                        <a:buFont typeface="Calibri"/>
                        <a:buNone/>
                      </a:pPr>
                      <a:r>
                        <a:rPr lang="en-GB" sz="1200" u="none" strike="noStrike" cap="none">
                          <a:solidFill>
                            <a:schemeClr val="dk1"/>
                          </a:solidFill>
                          <a:latin typeface="Calibri"/>
                          <a:ea typeface="Calibri"/>
                          <a:cs typeface="Calibri"/>
                          <a:sym typeface="Calibri"/>
                        </a:rPr>
                        <a:t>Residual overfitting in tuning of parameters, predicting outcome from individual measurements is a challenging task.</a:t>
                      </a:r>
                      <a:endParaRPr sz="1200" u="none" strike="noStrike" cap="none">
                        <a:solidFill>
                          <a:schemeClr val="dk1"/>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2"/>
                  </a:ext>
                </a:extLst>
              </a:tr>
              <a:tr h="559150">
                <a:tc>
                  <a:txBody>
                    <a:bodyPr/>
                    <a:lstStyle/>
                    <a:p>
                      <a:pPr marL="0" marR="0" lvl="0" indent="0" algn="ctr" rtl="0">
                        <a:spcBef>
                          <a:spcPts val="0"/>
                        </a:spcBef>
                        <a:spcAft>
                          <a:spcPts val="0"/>
                        </a:spcAft>
                        <a:buClr>
                          <a:schemeClr val="dk1"/>
                        </a:buClr>
                        <a:buSzPts val="1200"/>
                        <a:buFont typeface="Calibri"/>
                        <a:buNone/>
                      </a:pPr>
                      <a:r>
                        <a:rPr lang="en-GB" sz="1200" u="none" strike="noStrike" cap="none">
                          <a:latin typeface="Calibri"/>
                          <a:ea typeface="Calibri"/>
                          <a:cs typeface="Calibri"/>
                          <a:sym typeface="Calibri"/>
                        </a:rPr>
                        <a:t>8</a:t>
                      </a:r>
                      <a:endParaRPr sz="12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Clr>
                          <a:schemeClr val="dk1"/>
                        </a:buClr>
                        <a:buSzPts val="1200"/>
                        <a:buFont typeface="Calibri"/>
                        <a:buNone/>
                      </a:pPr>
                      <a:r>
                        <a:rPr lang="en-GB" sz="1200" u="none" strike="noStrike" cap="none">
                          <a:latin typeface="Calibri"/>
                          <a:ea typeface="Calibri"/>
                          <a:cs typeface="Calibri"/>
                          <a:sym typeface="Calibri"/>
                        </a:rPr>
                        <a:t>Real-Time Monitoring System for Measurement Of Soil Fertility Parameters in Smart Farming Applications</a:t>
                      </a:r>
                      <a:endParaRPr sz="120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Clr>
                          <a:schemeClr val="dk1"/>
                        </a:buClr>
                        <a:buSzPts val="1200"/>
                        <a:buFont typeface="Calibri"/>
                        <a:buNone/>
                      </a:pPr>
                      <a:r>
                        <a:rPr lang="en-GB" sz="1200" u="none" strike="noStrike" cap="none">
                          <a:solidFill>
                            <a:schemeClr val="dk1"/>
                          </a:solidFill>
                          <a:latin typeface="Calibri"/>
                          <a:ea typeface="Calibri"/>
                          <a:cs typeface="Calibri"/>
                          <a:sym typeface="Calibri"/>
                        </a:rPr>
                        <a:t>IEEE</a:t>
                      </a:r>
                      <a:endParaRPr/>
                    </a:p>
                    <a:p>
                      <a:pPr marL="0" marR="0" lvl="0" indent="0" algn="ctr" rtl="0">
                        <a:spcBef>
                          <a:spcPts val="0"/>
                        </a:spcBef>
                        <a:spcAft>
                          <a:spcPts val="0"/>
                        </a:spcAft>
                        <a:buClr>
                          <a:schemeClr val="dk1"/>
                        </a:buClr>
                        <a:buSzPts val="900"/>
                        <a:buFont typeface="Calibri"/>
                        <a:buNone/>
                      </a:pPr>
                      <a:r>
                        <a:rPr lang="en-GB" sz="900" u="none" strike="noStrike" cap="none">
                          <a:solidFill>
                            <a:schemeClr val="dk1"/>
                          </a:solidFill>
                          <a:latin typeface="Calibri"/>
                          <a:ea typeface="Calibri"/>
                          <a:cs typeface="Calibri"/>
                          <a:sym typeface="Calibri"/>
                        </a:rPr>
                        <a:t>(IEEE 5th International Conference on Wireless and Telematics)</a:t>
                      </a:r>
                      <a:endParaRPr/>
                    </a:p>
                  </a:txBody>
                  <a:tcPr marL="91450" marR="91450" marT="45725" marB="45725"/>
                </a:tc>
                <a:tc>
                  <a:txBody>
                    <a:bodyPr/>
                    <a:lstStyle/>
                    <a:p>
                      <a:pPr marL="0" marR="0" lvl="0" indent="0" algn="ctr" rtl="0">
                        <a:spcBef>
                          <a:spcPts val="0"/>
                        </a:spcBef>
                        <a:spcAft>
                          <a:spcPts val="0"/>
                        </a:spcAft>
                        <a:buClr>
                          <a:schemeClr val="dk1"/>
                        </a:buClr>
                        <a:buSzPts val="1200"/>
                        <a:buFont typeface="Calibri"/>
                        <a:buNone/>
                      </a:pPr>
                      <a:r>
                        <a:rPr lang="en-GB" sz="1200" u="none" strike="noStrike" cap="none">
                          <a:latin typeface="Calibri"/>
                          <a:ea typeface="Calibri"/>
                          <a:cs typeface="Calibri"/>
                          <a:sym typeface="Calibri"/>
                        </a:rPr>
                        <a:t>Lia Kamelia, Mufid Ridlo Effendi, Susanto Nugraha, Setia Gumilar</a:t>
                      </a:r>
                      <a:endParaRPr/>
                    </a:p>
                    <a:p>
                      <a:pPr marL="0" marR="0" lvl="0" indent="0" algn="ctr" rtl="0">
                        <a:spcBef>
                          <a:spcPts val="0"/>
                        </a:spcBef>
                        <a:spcAft>
                          <a:spcPts val="0"/>
                        </a:spcAft>
                        <a:buClr>
                          <a:schemeClr val="dk1"/>
                        </a:buClr>
                        <a:buSzPts val="1200"/>
                        <a:buFont typeface="Calibri"/>
                        <a:buNone/>
                      </a:pPr>
                      <a:endParaRPr sz="120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Clr>
                          <a:schemeClr val="dk1"/>
                        </a:buClr>
                        <a:buSzPts val="1200"/>
                        <a:buFont typeface="Calibri"/>
                        <a:buNone/>
                      </a:pPr>
                      <a:r>
                        <a:rPr lang="en-GB" sz="1200" u="none" strike="noStrike" cap="none">
                          <a:solidFill>
                            <a:schemeClr val="dk1"/>
                          </a:solidFill>
                          <a:latin typeface="Calibri"/>
                          <a:ea typeface="Calibri"/>
                          <a:cs typeface="Calibri"/>
                          <a:sym typeface="Calibri"/>
                        </a:rPr>
                        <a:t>2019</a:t>
                      </a:r>
                      <a:endParaRPr sz="120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Clr>
                          <a:schemeClr val="dk1"/>
                        </a:buClr>
                        <a:buSzPts val="1200"/>
                        <a:buFont typeface="Calibri"/>
                        <a:buNone/>
                      </a:pPr>
                      <a:r>
                        <a:rPr lang="en-GB" sz="1200" u="none" strike="noStrike" cap="none">
                          <a:solidFill>
                            <a:schemeClr val="dk1"/>
                          </a:solidFill>
                          <a:latin typeface="Calibri"/>
                          <a:ea typeface="Calibri"/>
                          <a:cs typeface="Calibri"/>
                          <a:sym typeface="Calibri"/>
                        </a:rPr>
                        <a:t>The use of ETP-110 and FC-28 sensors that are integrated with the Wemos d1 R2 microcontroller that has an ESP8266 Wi-Fi module, produces an accurate and portable system with a maximum Wi-Fi coverage at 90 meters.</a:t>
                      </a:r>
                      <a:endParaRPr/>
                    </a:p>
                    <a:p>
                      <a:pPr marL="0" marR="0" lvl="0" indent="0" algn="l" rtl="0">
                        <a:spcBef>
                          <a:spcPts val="0"/>
                        </a:spcBef>
                        <a:spcAft>
                          <a:spcPts val="0"/>
                        </a:spcAft>
                        <a:buClr>
                          <a:schemeClr val="dk1"/>
                        </a:buClr>
                        <a:buSzPts val="1200"/>
                        <a:buFont typeface="Calibri"/>
                        <a:buNone/>
                      </a:pPr>
                      <a:endParaRPr sz="120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Clr>
                          <a:schemeClr val="dk1"/>
                        </a:buClr>
                        <a:buSzPts val="1200"/>
                        <a:buFont typeface="Calibri"/>
                        <a:buNone/>
                      </a:pPr>
                      <a:r>
                        <a:rPr lang="en-GB" sz="1200" u="none" strike="noStrike" cap="none">
                          <a:solidFill>
                            <a:schemeClr val="dk1"/>
                          </a:solidFill>
                          <a:latin typeface="Calibri"/>
                          <a:ea typeface="Calibri"/>
                          <a:cs typeface="Calibri"/>
                          <a:sym typeface="Calibri"/>
                        </a:rPr>
                        <a:t>connectively can't reach beyond 20 to 25 meters. Provides a connection in limited area, </a:t>
                      </a:r>
                      <a:r>
                        <a:rPr lang="en-GB" sz="1200" b="0" i="0" u="none" strike="noStrike" cap="none">
                          <a:solidFill>
                            <a:schemeClr val="dk1"/>
                          </a:solidFill>
                          <a:latin typeface="Calibri"/>
                          <a:ea typeface="Calibri"/>
                          <a:cs typeface="Calibri"/>
                          <a:sym typeface="Calibri"/>
                        </a:rPr>
                        <a:t>Data transfer rate decreases with increase in clients.</a:t>
                      </a:r>
                      <a:endParaRPr sz="1200" u="none" strike="noStrike" cap="none">
                        <a:solidFill>
                          <a:schemeClr val="dk1"/>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3"/>
                  </a:ext>
                </a:extLst>
              </a:tr>
              <a:tr h="559150">
                <a:tc>
                  <a:txBody>
                    <a:bodyPr/>
                    <a:lstStyle/>
                    <a:p>
                      <a:pPr marL="0" marR="0" lvl="0" indent="0" algn="ctr" rtl="0">
                        <a:spcBef>
                          <a:spcPts val="0"/>
                        </a:spcBef>
                        <a:spcAft>
                          <a:spcPts val="0"/>
                        </a:spcAft>
                        <a:buClr>
                          <a:schemeClr val="dk1"/>
                        </a:buClr>
                        <a:buSzPts val="1200"/>
                        <a:buFont typeface="Calibri"/>
                        <a:buNone/>
                      </a:pPr>
                      <a:r>
                        <a:rPr lang="en-GB" sz="1200" u="none" strike="noStrike" cap="none">
                          <a:latin typeface="Calibri"/>
                          <a:ea typeface="Calibri"/>
                          <a:cs typeface="Calibri"/>
                          <a:sym typeface="Calibri"/>
                        </a:rPr>
                        <a:t>9</a:t>
                      </a:r>
                      <a:endParaRPr sz="12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Clr>
                          <a:schemeClr val="dk1"/>
                        </a:buClr>
                        <a:buSzPts val="1200"/>
                        <a:buFont typeface="Calibri"/>
                        <a:buNone/>
                      </a:pPr>
                      <a:r>
                        <a:rPr lang="en-GB" sz="1200" u="none" strike="noStrike" cap="none">
                          <a:latin typeface="Calibri"/>
                          <a:ea typeface="Calibri"/>
                          <a:cs typeface="Calibri"/>
                          <a:sym typeface="Calibri"/>
                        </a:rPr>
                        <a:t>Plant Yield Prediction Model Using Firefly based Feature Selection with Modified Fuzzy Cognitive Maps</a:t>
                      </a:r>
                      <a:endParaRPr sz="1200" u="none" strike="noStrike" cap="none">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Clr>
                          <a:schemeClr val="dk1"/>
                        </a:buClr>
                        <a:buSzPts val="1200"/>
                        <a:buFont typeface="Calibri"/>
                        <a:buNone/>
                      </a:pPr>
                      <a:r>
                        <a:rPr lang="en-GB" sz="1200" u="none" strike="noStrike" cap="none">
                          <a:latin typeface="Calibri"/>
                          <a:ea typeface="Calibri"/>
                          <a:cs typeface="Calibri"/>
                          <a:sym typeface="Calibri"/>
                        </a:rPr>
                        <a:t>IJPAM</a:t>
                      </a:r>
                      <a:endParaRPr/>
                    </a:p>
                    <a:p>
                      <a:pPr marL="0" marR="0" lvl="0" indent="0" algn="ctr" rtl="0">
                        <a:spcBef>
                          <a:spcPts val="0"/>
                        </a:spcBef>
                        <a:spcAft>
                          <a:spcPts val="0"/>
                        </a:spcAft>
                        <a:buClr>
                          <a:schemeClr val="dk1"/>
                        </a:buClr>
                        <a:buSzPts val="900"/>
                        <a:buFont typeface="Calibri"/>
                        <a:buNone/>
                      </a:pPr>
                      <a:r>
                        <a:rPr lang="en-GB" sz="900" u="none" strike="noStrike" cap="none">
                          <a:latin typeface="Calibri"/>
                          <a:ea typeface="Calibri"/>
                          <a:cs typeface="Calibri"/>
                          <a:sym typeface="Calibri"/>
                        </a:rPr>
                        <a:t>(TEEE 9th Annual Computing and Communication Workshop and Conference)</a:t>
                      </a:r>
                      <a:endParaRPr/>
                    </a:p>
                  </a:txBody>
                  <a:tcPr marL="91450" marR="91450" marT="45725" marB="45725"/>
                </a:tc>
                <a:tc>
                  <a:txBody>
                    <a:bodyPr/>
                    <a:lstStyle/>
                    <a:p>
                      <a:pPr marL="0" marR="0" lvl="0" indent="0" algn="ctr" rtl="0">
                        <a:spcBef>
                          <a:spcPts val="0"/>
                        </a:spcBef>
                        <a:spcAft>
                          <a:spcPts val="0"/>
                        </a:spcAft>
                        <a:buClr>
                          <a:schemeClr val="dk1"/>
                        </a:buClr>
                        <a:buSzPts val="1200"/>
                        <a:buFont typeface="Calibri"/>
                        <a:buNone/>
                      </a:pPr>
                      <a:r>
                        <a:rPr lang="en-GB" sz="1200" u="none" strike="noStrike" cap="none">
                          <a:latin typeface="Calibri"/>
                          <a:ea typeface="Calibri"/>
                          <a:cs typeface="Calibri"/>
                          <a:sym typeface="Calibri"/>
                        </a:rPr>
                        <a:t>D. Sabareeswaran, R. Gunasundari</a:t>
                      </a:r>
                      <a:endParaRPr sz="1200" u="none" strike="noStrike" cap="none">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Clr>
                          <a:schemeClr val="dk1"/>
                        </a:buClr>
                        <a:buSzPts val="1200"/>
                        <a:buFont typeface="Calibri"/>
                        <a:buNone/>
                      </a:pPr>
                      <a:r>
                        <a:rPr lang="en-GB" sz="1200" u="none" strike="noStrike" cap="none">
                          <a:latin typeface="Calibri"/>
                          <a:ea typeface="Calibri"/>
                          <a:cs typeface="Calibri"/>
                          <a:sym typeface="Calibri"/>
                        </a:rPr>
                        <a:t>2018</a:t>
                      </a:r>
                      <a:endParaRPr sz="12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Clr>
                          <a:schemeClr val="dk1"/>
                        </a:buClr>
                        <a:buSzPts val="1200"/>
                        <a:buFont typeface="Calibri"/>
                        <a:buNone/>
                      </a:pPr>
                      <a:r>
                        <a:rPr lang="en-GB" sz="1200" u="none" strike="noStrike" cap="none">
                          <a:latin typeface="Calibri"/>
                          <a:ea typeface="Calibri"/>
                          <a:cs typeface="Calibri"/>
                          <a:sym typeface="Calibri"/>
                        </a:rPr>
                        <a:t>Feature Selection done by Firefly optimization algorithm. Plant images, soil features, weather factors are used to predict growth of plants by selecting most optimal features based on Modified Fuzzy Cognitive Map(MFCM). </a:t>
                      </a:r>
                      <a:endParaRPr/>
                    </a:p>
                    <a:p>
                      <a:pPr marL="0" marR="0" lvl="0" indent="0" algn="l" rtl="0">
                        <a:spcBef>
                          <a:spcPts val="0"/>
                        </a:spcBef>
                        <a:spcAft>
                          <a:spcPts val="0"/>
                        </a:spcAft>
                        <a:buClr>
                          <a:schemeClr val="dk1"/>
                        </a:buClr>
                        <a:buSzPts val="1200"/>
                        <a:buFont typeface="Calibri"/>
                        <a:buNone/>
                      </a:pPr>
                      <a:endParaRPr sz="12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Clr>
                          <a:schemeClr val="dk1"/>
                        </a:buClr>
                        <a:buSzPts val="1200"/>
                        <a:buFont typeface="Calibri"/>
                        <a:buNone/>
                      </a:pPr>
                      <a:r>
                        <a:rPr lang="en-GB" sz="1200" u="none" strike="noStrike" cap="none">
                          <a:latin typeface="Calibri"/>
                          <a:ea typeface="Calibri"/>
                          <a:cs typeface="Calibri"/>
                          <a:sym typeface="Calibri"/>
                        </a:rPr>
                        <a:t>All lands must be of same type to implement it on large scale which makes it impossible.</a:t>
                      </a:r>
                      <a:endParaRPr sz="1200" u="none" strike="noStrike" cap="none">
                        <a:latin typeface="Calibri"/>
                        <a:ea typeface="Calibri"/>
                        <a:cs typeface="Calibri"/>
                        <a:sym typeface="Calibri"/>
                      </a:endParaRPr>
                    </a:p>
                  </a:txBody>
                  <a:tcPr marL="91450" marR="91450" marT="45725" marB="45725"/>
                </a:tc>
                <a:extLst>
                  <a:ext uri="{0D108BD9-81ED-4DB2-BD59-A6C34878D82A}">
                    <a16:rowId xmlns:a16="http://schemas.microsoft.com/office/drawing/2014/main" val="10004"/>
                  </a:ext>
                </a:extLst>
              </a:tr>
            </a:tbl>
          </a:graphicData>
        </a:graphic>
      </p:graphicFrame>
      <p:sp>
        <p:nvSpPr>
          <p:cNvPr id="132" name="Google Shape;132;p7"/>
          <p:cNvSpPr txBox="1"/>
          <p:nvPr/>
        </p:nvSpPr>
        <p:spPr>
          <a:xfrm>
            <a:off x="-1051698" y="169823"/>
            <a:ext cx="7786742" cy="714380"/>
          </a:xfrm>
          <a:prstGeom prst="rect">
            <a:avLst/>
          </a:prstGeom>
          <a:noFill/>
          <a:ln>
            <a:noFill/>
          </a:ln>
        </p:spPr>
        <p:txBody>
          <a:bodyPr spcFirstLastPara="1" wrap="square" lIns="91425" tIns="45700" rIns="91425" bIns="45700" anchor="ctr" anchorCtr="0">
            <a:normAutofit fontScale="92500" lnSpcReduction="10000"/>
          </a:bodyPr>
          <a:lstStyle/>
          <a:p>
            <a:pPr marL="0" marR="0" lvl="0" indent="0" algn="ctr" rtl="0">
              <a:spcBef>
                <a:spcPts val="0"/>
              </a:spcBef>
              <a:spcAft>
                <a:spcPts val="0"/>
              </a:spcAft>
              <a:buNone/>
            </a:pPr>
            <a:r>
              <a:rPr lang="en-GB" sz="4400" b="1" dirty="0">
                <a:solidFill>
                  <a:srgbClr val="4F6128"/>
                </a:solidFill>
                <a:latin typeface="Times New Roman"/>
                <a:ea typeface="Times New Roman"/>
                <a:cs typeface="Times New Roman"/>
                <a:sym typeface="Times New Roman"/>
              </a:rPr>
              <a:t>Review of Literature</a:t>
            </a:r>
            <a:endParaRPr sz="1800"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graphicFrame>
        <p:nvGraphicFramePr>
          <p:cNvPr id="137" name="Google Shape;137;p8"/>
          <p:cNvGraphicFramePr/>
          <p:nvPr/>
        </p:nvGraphicFramePr>
        <p:xfrm>
          <a:off x="337614" y="785331"/>
          <a:ext cx="11516800" cy="5926275"/>
        </p:xfrm>
        <a:graphic>
          <a:graphicData uri="http://schemas.openxmlformats.org/drawingml/2006/table">
            <a:tbl>
              <a:tblPr firstRow="1" bandRow="1">
                <a:noFill/>
                <a:tableStyleId>{A778980A-386E-48F9-986E-58A7479F3397}</a:tableStyleId>
              </a:tblPr>
              <a:tblGrid>
                <a:gridCol w="565000">
                  <a:extLst>
                    <a:ext uri="{9D8B030D-6E8A-4147-A177-3AD203B41FA5}">
                      <a16:colId xmlns:a16="http://schemas.microsoft.com/office/drawing/2014/main" val="20000"/>
                    </a:ext>
                  </a:extLst>
                </a:gridCol>
                <a:gridCol w="2215975">
                  <a:extLst>
                    <a:ext uri="{9D8B030D-6E8A-4147-A177-3AD203B41FA5}">
                      <a16:colId xmlns:a16="http://schemas.microsoft.com/office/drawing/2014/main" val="20001"/>
                    </a:ext>
                  </a:extLst>
                </a:gridCol>
                <a:gridCol w="904775">
                  <a:extLst>
                    <a:ext uri="{9D8B030D-6E8A-4147-A177-3AD203B41FA5}">
                      <a16:colId xmlns:a16="http://schemas.microsoft.com/office/drawing/2014/main" val="20002"/>
                    </a:ext>
                  </a:extLst>
                </a:gridCol>
                <a:gridCol w="1395675">
                  <a:extLst>
                    <a:ext uri="{9D8B030D-6E8A-4147-A177-3AD203B41FA5}">
                      <a16:colId xmlns:a16="http://schemas.microsoft.com/office/drawing/2014/main" val="20003"/>
                    </a:ext>
                  </a:extLst>
                </a:gridCol>
                <a:gridCol w="712275">
                  <a:extLst>
                    <a:ext uri="{9D8B030D-6E8A-4147-A177-3AD203B41FA5}">
                      <a16:colId xmlns:a16="http://schemas.microsoft.com/office/drawing/2014/main" val="20004"/>
                    </a:ext>
                  </a:extLst>
                </a:gridCol>
                <a:gridCol w="3657600">
                  <a:extLst>
                    <a:ext uri="{9D8B030D-6E8A-4147-A177-3AD203B41FA5}">
                      <a16:colId xmlns:a16="http://schemas.microsoft.com/office/drawing/2014/main" val="20005"/>
                    </a:ext>
                  </a:extLst>
                </a:gridCol>
                <a:gridCol w="2065500">
                  <a:extLst>
                    <a:ext uri="{9D8B030D-6E8A-4147-A177-3AD203B41FA5}">
                      <a16:colId xmlns:a16="http://schemas.microsoft.com/office/drawing/2014/main" val="20006"/>
                    </a:ext>
                  </a:extLst>
                </a:gridCol>
              </a:tblGrid>
              <a:tr h="559150">
                <a:tc>
                  <a:txBody>
                    <a:bodyPr/>
                    <a:lstStyle/>
                    <a:p>
                      <a:pPr marL="0" marR="0" lvl="0" indent="0" algn="ctr" rtl="0">
                        <a:spcBef>
                          <a:spcPts val="0"/>
                        </a:spcBef>
                        <a:spcAft>
                          <a:spcPts val="0"/>
                        </a:spcAft>
                        <a:buClr>
                          <a:schemeClr val="dk1"/>
                        </a:buClr>
                        <a:buSzPts val="1200"/>
                        <a:buFont typeface="Calibri"/>
                        <a:buNone/>
                      </a:pPr>
                      <a:r>
                        <a:rPr lang="en-GB" sz="1200" u="none" strike="noStrike" cap="none"/>
                        <a:t>S.No.</a:t>
                      </a:r>
                      <a:endParaRPr sz="12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Clr>
                          <a:schemeClr val="dk1"/>
                        </a:buClr>
                        <a:buSzPts val="1600"/>
                        <a:buFont typeface="Calibri"/>
                        <a:buNone/>
                      </a:pPr>
                      <a:r>
                        <a:rPr lang="en-GB" sz="1600" u="none" strike="noStrike" cap="none"/>
                        <a:t>Title of the Paper</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Clr>
                          <a:schemeClr val="dk1"/>
                        </a:buClr>
                        <a:buSzPts val="1600"/>
                        <a:buFont typeface="Calibri"/>
                        <a:buNone/>
                      </a:pPr>
                      <a:r>
                        <a:rPr lang="en-GB" sz="1600" u="none" strike="noStrike" cap="none"/>
                        <a:t>Journal Name</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Clr>
                          <a:schemeClr val="dk1"/>
                        </a:buClr>
                        <a:buSzPts val="1600"/>
                        <a:buFont typeface="Calibri"/>
                        <a:buNone/>
                      </a:pPr>
                      <a:r>
                        <a:rPr lang="en-GB" sz="1600" u="none" strike="noStrike" cap="none"/>
                        <a:t>Authors</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Clr>
                          <a:schemeClr val="dk1"/>
                        </a:buClr>
                        <a:buSzPts val="1600"/>
                        <a:buFont typeface="Calibri"/>
                        <a:buNone/>
                      </a:pPr>
                      <a:r>
                        <a:rPr lang="en-GB" sz="1600" u="none" strike="noStrike" cap="none"/>
                        <a:t>Year</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Clr>
                          <a:schemeClr val="dk1"/>
                        </a:buClr>
                        <a:buSzPts val="1600"/>
                        <a:buFont typeface="Calibri"/>
                        <a:buNone/>
                      </a:pPr>
                      <a:r>
                        <a:rPr lang="en-GB" sz="1600" u="none" strike="noStrike" cap="none"/>
                        <a:t>Methodology</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Clr>
                          <a:schemeClr val="dk1"/>
                        </a:buClr>
                        <a:buSzPts val="1600"/>
                        <a:buFont typeface="Calibri"/>
                        <a:buNone/>
                      </a:pPr>
                      <a:r>
                        <a:rPr lang="en-GB" sz="1600" u="none" strike="noStrike" cap="none"/>
                        <a:t>Limitations</a:t>
                      </a:r>
                      <a:endParaRPr sz="16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1020375">
                <a:tc>
                  <a:txBody>
                    <a:bodyPr/>
                    <a:lstStyle/>
                    <a:p>
                      <a:pPr marL="0" marR="0" lvl="0" indent="0" algn="ctr" rtl="0">
                        <a:spcBef>
                          <a:spcPts val="0"/>
                        </a:spcBef>
                        <a:spcAft>
                          <a:spcPts val="0"/>
                        </a:spcAft>
                        <a:buClr>
                          <a:schemeClr val="dk1"/>
                        </a:buClr>
                        <a:buSzPts val="1200"/>
                        <a:buFont typeface="Calibri"/>
                        <a:buNone/>
                      </a:pPr>
                      <a:r>
                        <a:rPr lang="en-GB" sz="1200" u="none" strike="noStrike" cap="none">
                          <a:latin typeface="Calibri"/>
                          <a:ea typeface="Calibri"/>
                          <a:cs typeface="Calibri"/>
                          <a:sym typeface="Calibri"/>
                        </a:rPr>
                        <a:t>10</a:t>
                      </a:r>
                      <a:endParaRPr sz="12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Clr>
                          <a:schemeClr val="dk1"/>
                        </a:buClr>
                        <a:buSzPts val="1200"/>
                        <a:buFont typeface="Calibri"/>
                        <a:buNone/>
                      </a:pPr>
                      <a:r>
                        <a:rPr lang="en-GB" sz="1200" u="none" strike="noStrike" cap="none">
                          <a:latin typeface="Calibri"/>
                          <a:ea typeface="Calibri"/>
                          <a:cs typeface="Calibri"/>
                          <a:sym typeface="Calibri"/>
                        </a:rPr>
                        <a:t>An Implementation of Naive Bayes Classifier</a:t>
                      </a:r>
                      <a:endParaRPr sz="120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Clr>
                          <a:schemeClr val="dk1"/>
                        </a:buClr>
                        <a:buSzPts val="1200"/>
                        <a:buFont typeface="Calibri"/>
                        <a:buNone/>
                      </a:pPr>
                      <a:r>
                        <a:rPr lang="en-GB" sz="1200" u="none" strike="noStrike" cap="none">
                          <a:solidFill>
                            <a:schemeClr val="dk1"/>
                          </a:solidFill>
                          <a:latin typeface="Calibri"/>
                          <a:ea typeface="Calibri"/>
                          <a:cs typeface="Calibri"/>
                          <a:sym typeface="Calibri"/>
                        </a:rPr>
                        <a:t>IEEE</a:t>
                      </a:r>
                      <a:endParaRPr/>
                    </a:p>
                    <a:p>
                      <a:pPr marL="0" marR="0" lvl="0" indent="0" algn="ctr" rtl="0">
                        <a:spcBef>
                          <a:spcPts val="0"/>
                        </a:spcBef>
                        <a:spcAft>
                          <a:spcPts val="0"/>
                        </a:spcAft>
                        <a:buClr>
                          <a:schemeClr val="dk1"/>
                        </a:buClr>
                        <a:buSzPts val="900"/>
                        <a:buFont typeface="Calibri"/>
                        <a:buNone/>
                      </a:pPr>
                      <a:r>
                        <a:rPr lang="en-GB" sz="900" u="none" strike="noStrike" cap="none">
                          <a:solidFill>
                            <a:schemeClr val="dk1"/>
                          </a:solidFill>
                          <a:latin typeface="Calibri"/>
                          <a:ea typeface="Calibri"/>
                          <a:cs typeface="Calibri"/>
                          <a:sym typeface="Calibri"/>
                        </a:rPr>
                        <a:t>(IEEE 5th International Conference on Wireless and Telematics)</a:t>
                      </a:r>
                      <a:endParaRPr/>
                    </a:p>
                  </a:txBody>
                  <a:tcPr marL="91450" marR="91450" marT="45725" marB="45725"/>
                </a:tc>
                <a:tc>
                  <a:txBody>
                    <a:bodyPr/>
                    <a:lstStyle/>
                    <a:p>
                      <a:pPr marL="0" marR="0" lvl="0" indent="0" algn="ctr" rtl="0">
                        <a:spcBef>
                          <a:spcPts val="0"/>
                        </a:spcBef>
                        <a:spcAft>
                          <a:spcPts val="0"/>
                        </a:spcAft>
                        <a:buClr>
                          <a:schemeClr val="dk1"/>
                        </a:buClr>
                        <a:buSzPts val="1200"/>
                        <a:buFont typeface="Calibri"/>
                        <a:buNone/>
                      </a:pPr>
                      <a:r>
                        <a:rPr lang="en-GB" sz="1200" u="none" strike="noStrike" cap="none">
                          <a:latin typeface="Calibri"/>
                          <a:ea typeface="Calibri"/>
                          <a:cs typeface="Calibri"/>
                          <a:sym typeface="Calibri"/>
                        </a:rPr>
                        <a:t>Feng-Jen Yang</a:t>
                      </a:r>
                      <a:endParaRPr sz="120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Clr>
                          <a:schemeClr val="dk1"/>
                        </a:buClr>
                        <a:buSzPts val="1200"/>
                        <a:buFont typeface="Calibri"/>
                        <a:buNone/>
                      </a:pPr>
                      <a:r>
                        <a:rPr lang="en-GB" sz="1200" u="none" strike="noStrike" cap="none">
                          <a:solidFill>
                            <a:schemeClr val="dk1"/>
                          </a:solidFill>
                          <a:latin typeface="Calibri"/>
                          <a:ea typeface="Calibri"/>
                          <a:cs typeface="Calibri"/>
                          <a:sym typeface="Calibri"/>
                        </a:rPr>
                        <a:t>2018</a:t>
                      </a:r>
                      <a:endParaRPr sz="120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Clr>
                          <a:schemeClr val="dk1"/>
                        </a:buClr>
                        <a:buSzPts val="1200"/>
                        <a:buFont typeface="Calibri"/>
                        <a:buNone/>
                      </a:pPr>
                      <a:r>
                        <a:rPr lang="en-GB" sz="1200" u="none" strike="noStrike" cap="none">
                          <a:solidFill>
                            <a:schemeClr val="dk1"/>
                          </a:solidFill>
                          <a:latin typeface="Calibri"/>
                          <a:ea typeface="Calibri"/>
                          <a:cs typeface="Calibri"/>
                          <a:sym typeface="Calibri"/>
                        </a:rPr>
                        <a:t>Naive Bayes classifier used as a general tool kit,  applicable to many domains of classifications. Correctness of all probabilistic computations are ensured using a sample test data set.</a:t>
                      </a:r>
                      <a:endParaRPr/>
                    </a:p>
                  </a:txBody>
                  <a:tcPr marL="91450" marR="91450" marT="45725" marB="45725"/>
                </a:tc>
                <a:tc>
                  <a:txBody>
                    <a:bodyPr/>
                    <a:lstStyle/>
                    <a:p>
                      <a:pPr marL="0" marR="0" lvl="0" indent="0" algn="l" rtl="0">
                        <a:spcBef>
                          <a:spcPts val="0"/>
                        </a:spcBef>
                        <a:spcAft>
                          <a:spcPts val="0"/>
                        </a:spcAft>
                        <a:buClr>
                          <a:schemeClr val="dk1"/>
                        </a:buClr>
                        <a:buSzPts val="1200"/>
                        <a:buFont typeface="Calibri"/>
                        <a:buNone/>
                      </a:pPr>
                      <a:r>
                        <a:rPr lang="en-GB" sz="1200" u="none" strike="noStrike" cap="none">
                          <a:solidFill>
                            <a:schemeClr val="dk1"/>
                          </a:solidFill>
                          <a:latin typeface="Calibri"/>
                          <a:ea typeface="Calibri"/>
                          <a:cs typeface="Calibri"/>
                          <a:sym typeface="Calibri"/>
                        </a:rPr>
                        <a:t>Assumes all features are independent. It assigns zero probability to categorical variable  found in test data set but not in training dataset</a:t>
                      </a:r>
                      <a:endParaRPr/>
                    </a:p>
                    <a:p>
                      <a:pPr marL="0" marR="0" lvl="0" indent="0" algn="l" rtl="0">
                        <a:spcBef>
                          <a:spcPts val="0"/>
                        </a:spcBef>
                        <a:spcAft>
                          <a:spcPts val="0"/>
                        </a:spcAft>
                        <a:buClr>
                          <a:schemeClr val="dk1"/>
                        </a:buClr>
                        <a:buSzPts val="1200"/>
                        <a:buFont typeface="Calibri"/>
                        <a:buNone/>
                      </a:pPr>
                      <a:endParaRPr sz="1200" u="none" strike="noStrike" cap="none">
                        <a:solidFill>
                          <a:schemeClr val="dk1"/>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1"/>
                  </a:ext>
                </a:extLst>
              </a:tr>
              <a:tr h="1020375">
                <a:tc>
                  <a:txBody>
                    <a:bodyPr/>
                    <a:lstStyle/>
                    <a:p>
                      <a:pPr marL="0" marR="0" lvl="0" indent="0" algn="ctr" rtl="0">
                        <a:spcBef>
                          <a:spcPts val="0"/>
                        </a:spcBef>
                        <a:spcAft>
                          <a:spcPts val="0"/>
                        </a:spcAft>
                        <a:buClr>
                          <a:schemeClr val="dk1"/>
                        </a:buClr>
                        <a:buSzPts val="1200"/>
                        <a:buFont typeface="Calibri"/>
                        <a:buNone/>
                      </a:pPr>
                      <a:r>
                        <a:rPr lang="en-GB" sz="1200" u="none" strike="noStrike" cap="none">
                          <a:solidFill>
                            <a:schemeClr val="dk1"/>
                          </a:solidFill>
                          <a:latin typeface="Calibri"/>
                          <a:ea typeface="Calibri"/>
                          <a:cs typeface="Calibri"/>
                          <a:sym typeface="Calibri"/>
                        </a:rPr>
                        <a:t>11</a:t>
                      </a:r>
                      <a:endParaRPr sz="120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alibri"/>
                        <a:buNone/>
                      </a:pPr>
                      <a:r>
                        <a:rPr lang="en-GB" sz="1200" u="none" strike="noStrike" cap="none">
                          <a:solidFill>
                            <a:schemeClr val="dk1"/>
                          </a:solidFill>
                          <a:latin typeface="Calibri"/>
                          <a:ea typeface="Calibri"/>
                          <a:cs typeface="Calibri"/>
                          <a:sym typeface="Calibri"/>
                        </a:rPr>
                        <a:t>Arduino based temperature and humidity control for condensation on wettability engineered surfaces</a:t>
                      </a:r>
                      <a:endParaRPr/>
                    </a:p>
                  </a:txBody>
                  <a:tcPr marL="91450" marR="91450" marT="45725" marB="45725"/>
                </a:tc>
                <a:tc>
                  <a:txBody>
                    <a:bodyPr/>
                    <a:lstStyle/>
                    <a:p>
                      <a:pPr marL="0" marR="0" lvl="0" indent="0" algn="ctr" rtl="0">
                        <a:spcBef>
                          <a:spcPts val="0"/>
                        </a:spcBef>
                        <a:spcAft>
                          <a:spcPts val="0"/>
                        </a:spcAft>
                        <a:buClr>
                          <a:schemeClr val="dk1"/>
                        </a:buClr>
                        <a:buSzPts val="1200"/>
                        <a:buFont typeface="Calibri"/>
                        <a:buNone/>
                      </a:pPr>
                      <a:r>
                        <a:rPr lang="en-GB" sz="1200" u="none" strike="noStrike" cap="none">
                          <a:solidFill>
                            <a:schemeClr val="dk1"/>
                          </a:solidFill>
                          <a:latin typeface="Calibri"/>
                          <a:ea typeface="Calibri"/>
                          <a:cs typeface="Calibri"/>
                          <a:sym typeface="Calibri"/>
                        </a:rPr>
                        <a:t>IEEE</a:t>
                      </a:r>
                      <a:endParaRPr/>
                    </a:p>
                    <a:p>
                      <a:pPr marL="0" marR="0" lvl="0" indent="0" algn="ctr" rtl="0">
                        <a:spcBef>
                          <a:spcPts val="0"/>
                        </a:spcBef>
                        <a:spcAft>
                          <a:spcPts val="0"/>
                        </a:spcAft>
                        <a:buClr>
                          <a:schemeClr val="dk1"/>
                        </a:buClr>
                        <a:buSzPts val="900"/>
                        <a:buFont typeface="Calibri"/>
                        <a:buNone/>
                      </a:pPr>
                      <a:r>
                        <a:rPr lang="en-GB" sz="900" u="none" strike="noStrike" cap="none">
                          <a:solidFill>
                            <a:schemeClr val="dk1"/>
                          </a:solidFill>
                          <a:latin typeface="Calibri"/>
                          <a:ea typeface="Calibri"/>
                          <a:cs typeface="Calibri"/>
                          <a:sym typeface="Calibri"/>
                        </a:rPr>
                        <a:t>(Emerging Trends in Electronic Devices and Computational Techniques)</a:t>
                      </a:r>
                      <a:endParaRPr sz="90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Clr>
                          <a:schemeClr val="dk1"/>
                        </a:buClr>
                        <a:buSzPts val="1200"/>
                        <a:buFont typeface="Calibri"/>
                        <a:buNone/>
                      </a:pPr>
                      <a:r>
                        <a:rPr lang="en-GB" sz="1200" u="none" strike="noStrike" cap="none">
                          <a:solidFill>
                            <a:schemeClr val="dk1"/>
                          </a:solidFill>
                          <a:latin typeface="Calibri"/>
                          <a:ea typeface="Calibri"/>
                          <a:cs typeface="Calibri"/>
                          <a:sym typeface="Calibri"/>
                        </a:rPr>
                        <a:t>Rohit Gupta, </a:t>
                      </a:r>
                      <a:endParaRPr/>
                    </a:p>
                    <a:p>
                      <a:pPr marL="0" marR="0" lvl="0" indent="0" algn="ctr" rtl="0">
                        <a:spcBef>
                          <a:spcPts val="0"/>
                        </a:spcBef>
                        <a:spcAft>
                          <a:spcPts val="0"/>
                        </a:spcAft>
                        <a:buClr>
                          <a:schemeClr val="dk1"/>
                        </a:buClr>
                        <a:buSzPts val="1200"/>
                        <a:buFont typeface="Calibri"/>
                        <a:buNone/>
                      </a:pPr>
                      <a:r>
                        <a:rPr lang="en-GB" sz="1200" u="none" strike="noStrike" cap="none">
                          <a:solidFill>
                            <a:schemeClr val="dk1"/>
                          </a:solidFill>
                          <a:latin typeface="Calibri"/>
                          <a:ea typeface="Calibri"/>
                          <a:cs typeface="Calibri"/>
                          <a:sym typeface="Calibri"/>
                        </a:rPr>
                        <a:t>Chayan Das, </a:t>
                      </a:r>
                      <a:endParaRPr/>
                    </a:p>
                    <a:p>
                      <a:pPr marL="0" marR="0" lvl="0" indent="0" algn="ctr" rtl="0">
                        <a:spcBef>
                          <a:spcPts val="0"/>
                        </a:spcBef>
                        <a:spcAft>
                          <a:spcPts val="0"/>
                        </a:spcAft>
                        <a:buClr>
                          <a:schemeClr val="dk1"/>
                        </a:buClr>
                        <a:buSzPts val="1200"/>
                        <a:buFont typeface="Calibri"/>
                        <a:buNone/>
                      </a:pPr>
                      <a:r>
                        <a:rPr lang="en-GB" sz="1200" u="none" strike="noStrike" cap="none">
                          <a:solidFill>
                            <a:schemeClr val="dk1"/>
                          </a:solidFill>
                          <a:latin typeface="Calibri"/>
                          <a:ea typeface="Calibri"/>
                          <a:cs typeface="Calibri"/>
                          <a:sym typeface="Calibri"/>
                        </a:rPr>
                        <a:t>Ankit Roy, </a:t>
                      </a:r>
                      <a:endParaRPr/>
                    </a:p>
                    <a:p>
                      <a:pPr marL="0" marR="0" lvl="0" indent="0" algn="ctr" rtl="0">
                        <a:spcBef>
                          <a:spcPts val="0"/>
                        </a:spcBef>
                        <a:spcAft>
                          <a:spcPts val="0"/>
                        </a:spcAft>
                        <a:buClr>
                          <a:schemeClr val="dk1"/>
                        </a:buClr>
                        <a:buSzPts val="1200"/>
                        <a:buFont typeface="Calibri"/>
                        <a:buNone/>
                      </a:pPr>
                      <a:r>
                        <a:rPr lang="en-GB" sz="1200" u="none" strike="noStrike" cap="none">
                          <a:solidFill>
                            <a:schemeClr val="dk1"/>
                          </a:solidFill>
                          <a:latin typeface="Calibri"/>
                          <a:ea typeface="Calibri"/>
                          <a:cs typeface="Calibri"/>
                          <a:sym typeface="Calibri"/>
                        </a:rPr>
                        <a:t>Ranjan Ganguly, </a:t>
                      </a:r>
                      <a:endParaRPr/>
                    </a:p>
                    <a:p>
                      <a:pPr marL="0" marR="0" lvl="0" indent="0" algn="ctr" rtl="0">
                        <a:spcBef>
                          <a:spcPts val="0"/>
                        </a:spcBef>
                        <a:spcAft>
                          <a:spcPts val="0"/>
                        </a:spcAft>
                        <a:buClr>
                          <a:schemeClr val="dk1"/>
                        </a:buClr>
                        <a:buSzPts val="1200"/>
                        <a:buFont typeface="Calibri"/>
                        <a:buNone/>
                      </a:pPr>
                      <a:r>
                        <a:rPr lang="en-GB" sz="1200" u="none" strike="noStrike" cap="none">
                          <a:solidFill>
                            <a:schemeClr val="dk1"/>
                          </a:solidFill>
                          <a:latin typeface="Calibri"/>
                          <a:ea typeface="Calibri"/>
                          <a:cs typeface="Calibri"/>
                          <a:sym typeface="Calibri"/>
                        </a:rPr>
                        <a:t>Amitava Datta</a:t>
                      </a:r>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200"/>
                        <a:buFont typeface="Calibri"/>
                        <a:buNone/>
                      </a:pPr>
                      <a:r>
                        <a:rPr lang="en-GB" sz="1200" u="none" strike="noStrike" cap="none">
                          <a:solidFill>
                            <a:schemeClr val="dk1"/>
                          </a:solidFill>
                          <a:latin typeface="Calibri"/>
                          <a:ea typeface="Calibri"/>
                          <a:cs typeface="Calibri"/>
                          <a:sym typeface="Calibri"/>
                        </a:rPr>
                        <a:t>2018</a:t>
                      </a:r>
                      <a:endParaRPr sz="120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alibri"/>
                        <a:buNone/>
                      </a:pPr>
                      <a:r>
                        <a:rPr lang="en-GB" sz="1200" u="none" strike="noStrike" cap="none">
                          <a:solidFill>
                            <a:schemeClr val="dk1"/>
                          </a:solidFill>
                          <a:latin typeface="Calibri"/>
                          <a:ea typeface="Calibri"/>
                          <a:cs typeface="Calibri"/>
                          <a:sym typeface="Calibri"/>
                        </a:rPr>
                        <a:t>A K-type thermocouple interfaced to Arduino with MAX31855K thermocouple amplifier is used in measuring plate temperature, SHT35D sensor is used for humidity, chamber-temperature monitoring.</a:t>
                      </a:r>
                      <a:endParaRPr sz="120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alibri"/>
                        <a:buNone/>
                      </a:pPr>
                      <a:r>
                        <a:rPr lang="en-GB" sz="1200" u="none" strike="noStrike" cap="none">
                          <a:solidFill>
                            <a:schemeClr val="dk1"/>
                          </a:solidFill>
                          <a:latin typeface="Calibri"/>
                          <a:ea typeface="Calibri"/>
                          <a:cs typeface="Calibri"/>
                          <a:sym typeface="Calibri"/>
                        </a:rPr>
                        <a:t>Industrial vapor chambers are prohibitively expensive. </a:t>
                      </a:r>
                      <a:endParaRPr sz="1200" u="none" strike="noStrike" cap="none">
                        <a:solidFill>
                          <a:schemeClr val="dk1"/>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2"/>
                  </a:ext>
                </a:extLst>
              </a:tr>
              <a:tr h="1020375">
                <a:tc>
                  <a:txBody>
                    <a:bodyPr/>
                    <a:lstStyle/>
                    <a:p>
                      <a:pPr marL="0" marR="0" lvl="0" indent="0" algn="ctr" rtl="0">
                        <a:spcBef>
                          <a:spcPts val="0"/>
                        </a:spcBef>
                        <a:spcAft>
                          <a:spcPts val="0"/>
                        </a:spcAft>
                        <a:buClr>
                          <a:schemeClr val="dk1"/>
                        </a:buClr>
                        <a:buSzPts val="1200"/>
                        <a:buFont typeface="Calibri"/>
                        <a:buNone/>
                      </a:pPr>
                      <a:r>
                        <a:rPr lang="en-GB" sz="1200" u="none" strike="noStrike" cap="none">
                          <a:latin typeface="Calibri"/>
                          <a:ea typeface="Calibri"/>
                          <a:cs typeface="Calibri"/>
                          <a:sym typeface="Calibri"/>
                        </a:rPr>
                        <a:t>12</a:t>
                      </a:r>
                      <a:endParaRPr sz="12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Clr>
                          <a:schemeClr val="dk1"/>
                        </a:buClr>
                        <a:buSzPts val="1200"/>
                        <a:buFont typeface="Calibri"/>
                        <a:buNone/>
                      </a:pPr>
                      <a:r>
                        <a:rPr lang="en-GB" sz="1200" u="none" strike="noStrike" cap="none">
                          <a:latin typeface="Calibri"/>
                          <a:ea typeface="Calibri"/>
                          <a:cs typeface="Calibri"/>
                          <a:sym typeface="Calibri"/>
                        </a:rPr>
                        <a:t>Agricultural and Forest Meteorology</a:t>
                      </a:r>
                      <a:endParaRPr sz="1200" u="none" strike="noStrike" cap="none">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Clr>
                          <a:schemeClr val="dk1"/>
                        </a:buClr>
                        <a:buSzPts val="1200"/>
                        <a:buFont typeface="Calibri"/>
                        <a:buNone/>
                      </a:pPr>
                      <a:r>
                        <a:rPr lang="en-GB" sz="1200" u="none" strike="noStrike" cap="none">
                          <a:latin typeface="Calibri"/>
                          <a:ea typeface="Calibri"/>
                          <a:cs typeface="Calibri"/>
                          <a:sym typeface="Calibri"/>
                        </a:rPr>
                        <a:t>Elsevier</a:t>
                      </a:r>
                      <a:endParaRPr sz="1200" u="none" strike="noStrike" cap="none">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Clr>
                          <a:schemeClr val="dk1"/>
                        </a:buClr>
                        <a:buSzPts val="1200"/>
                        <a:buFont typeface="Calibri"/>
                        <a:buNone/>
                      </a:pPr>
                      <a:r>
                        <a:rPr lang="en-GB" sz="1200" u="none" strike="noStrike" cap="none">
                          <a:latin typeface="Calibri"/>
                          <a:ea typeface="Calibri"/>
                          <a:cs typeface="Calibri"/>
                          <a:sym typeface="Calibri"/>
                        </a:rPr>
                        <a:t>Douglas K. Bolton. , Mark A. Friedl</a:t>
                      </a:r>
                      <a:endParaRPr sz="1200" u="none" strike="noStrike" cap="none">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Clr>
                          <a:schemeClr val="dk1"/>
                        </a:buClr>
                        <a:buSzPts val="1200"/>
                        <a:buFont typeface="Calibri"/>
                        <a:buNone/>
                      </a:pPr>
                      <a:r>
                        <a:rPr lang="en-GB" sz="1200" u="none" strike="noStrike" cap="none">
                          <a:latin typeface="Calibri"/>
                          <a:ea typeface="Calibri"/>
                          <a:cs typeface="Calibri"/>
                          <a:sym typeface="Calibri"/>
                        </a:rPr>
                        <a:t>2015</a:t>
                      </a:r>
                      <a:endParaRPr sz="12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Clr>
                          <a:schemeClr val="dk1"/>
                        </a:buClr>
                        <a:buSzPts val="1200"/>
                        <a:buFont typeface="Calibri"/>
                        <a:buNone/>
                      </a:pPr>
                      <a:r>
                        <a:rPr lang="en-GB" sz="1200" u="none" strike="noStrike" cap="none">
                          <a:latin typeface="Calibri"/>
                          <a:ea typeface="Calibri"/>
                          <a:cs typeface="Calibri"/>
                          <a:sym typeface="Calibri"/>
                        </a:rPr>
                        <a:t>MODIS EVI2 is used to predict maize and soybean yield. Accuracy is increased using moderate spatial resolution data from MODIS land cover type product.</a:t>
                      </a:r>
                      <a:endParaRPr/>
                    </a:p>
                  </a:txBody>
                  <a:tcPr marL="91450" marR="91450" marT="45725" marB="45725"/>
                </a:tc>
                <a:tc>
                  <a:txBody>
                    <a:bodyPr/>
                    <a:lstStyle/>
                    <a:p>
                      <a:pPr marL="0" marR="0" lvl="0" indent="0" algn="l" rtl="0">
                        <a:spcBef>
                          <a:spcPts val="0"/>
                        </a:spcBef>
                        <a:spcAft>
                          <a:spcPts val="0"/>
                        </a:spcAft>
                        <a:buClr>
                          <a:schemeClr val="dk1"/>
                        </a:buClr>
                        <a:buSzPts val="1200"/>
                        <a:buFont typeface="Calibri"/>
                        <a:buNone/>
                      </a:pPr>
                      <a:r>
                        <a:rPr lang="en-GB" sz="1200" u="none" strike="noStrike" cap="none">
                          <a:latin typeface="Calibri"/>
                          <a:ea typeface="Calibri"/>
                          <a:cs typeface="Calibri"/>
                          <a:sym typeface="Calibri"/>
                        </a:rPr>
                        <a:t>Spatial resolution crop maps of whole country cannot be accessed without government permission.</a:t>
                      </a:r>
                      <a:endParaRPr sz="1200" u="none" strike="noStrike" cap="none">
                        <a:latin typeface="Calibri"/>
                        <a:ea typeface="Calibri"/>
                        <a:cs typeface="Calibri"/>
                        <a:sym typeface="Calibri"/>
                      </a:endParaRPr>
                    </a:p>
                  </a:txBody>
                  <a:tcPr marL="91450" marR="91450" marT="45725" marB="45725"/>
                </a:tc>
                <a:extLst>
                  <a:ext uri="{0D108BD9-81ED-4DB2-BD59-A6C34878D82A}">
                    <a16:rowId xmlns:a16="http://schemas.microsoft.com/office/drawing/2014/main" val="10003"/>
                  </a:ext>
                </a:extLst>
              </a:tr>
              <a:tr h="1020375">
                <a:tc>
                  <a:txBody>
                    <a:bodyPr/>
                    <a:lstStyle/>
                    <a:p>
                      <a:pPr marL="0" marR="0" lvl="0" indent="0" algn="ctr" rtl="0">
                        <a:spcBef>
                          <a:spcPts val="0"/>
                        </a:spcBef>
                        <a:spcAft>
                          <a:spcPts val="0"/>
                        </a:spcAft>
                        <a:buClr>
                          <a:schemeClr val="dk1"/>
                        </a:buClr>
                        <a:buSzPts val="1200"/>
                        <a:buFont typeface="Calibri"/>
                        <a:buNone/>
                      </a:pPr>
                      <a:r>
                        <a:rPr lang="en-GB" sz="1200" u="none" strike="noStrike" cap="none">
                          <a:latin typeface="Calibri"/>
                          <a:ea typeface="Calibri"/>
                          <a:cs typeface="Calibri"/>
                          <a:sym typeface="Calibri"/>
                        </a:rPr>
                        <a:t>13</a:t>
                      </a:r>
                      <a:endParaRPr sz="12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Clr>
                          <a:schemeClr val="dk1"/>
                        </a:buClr>
                        <a:buSzPts val="1200"/>
                        <a:buFont typeface="Calibri"/>
                        <a:buNone/>
                      </a:pPr>
                      <a:r>
                        <a:rPr lang="en-GB" sz="1200" u="none" strike="noStrike" cap="none">
                          <a:latin typeface="Calibri"/>
                          <a:ea typeface="Calibri"/>
                          <a:cs typeface="Calibri"/>
                          <a:sym typeface="Calibri"/>
                        </a:rPr>
                        <a:t>Crop yield forecasting on the Canadian Prairies using MODIS NDVI data</a:t>
                      </a:r>
                      <a:endParaRPr sz="1200" u="none" strike="noStrike" cap="none">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Clr>
                          <a:schemeClr val="dk1"/>
                        </a:buClr>
                        <a:buSzPts val="1200"/>
                        <a:buFont typeface="Calibri"/>
                        <a:buNone/>
                      </a:pPr>
                      <a:r>
                        <a:rPr lang="en-GB" sz="1200" u="none" strike="noStrike" cap="none">
                          <a:latin typeface="Calibri"/>
                          <a:ea typeface="Calibri"/>
                          <a:cs typeface="Calibri"/>
                          <a:sym typeface="Calibri"/>
                        </a:rPr>
                        <a:t>Elsevier</a:t>
                      </a:r>
                      <a:endParaRPr sz="1200" u="none" strike="noStrike" cap="none">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Clr>
                          <a:schemeClr val="dk1"/>
                        </a:buClr>
                        <a:buSzPts val="1200"/>
                        <a:buFont typeface="Calibri"/>
                        <a:buNone/>
                      </a:pPr>
                      <a:r>
                        <a:rPr lang="en-GB" sz="1200" u="none" strike="noStrike" cap="none">
                          <a:latin typeface="Calibri"/>
                          <a:ea typeface="Calibri"/>
                          <a:cs typeface="Calibri"/>
                          <a:sym typeface="Calibri"/>
                        </a:rPr>
                        <a:t>M.S. Mkhabela, P. Bullock</a:t>
                      </a:r>
                      <a:endParaRPr sz="1200" u="none" strike="noStrike" cap="none">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Clr>
                          <a:schemeClr val="dk1"/>
                        </a:buClr>
                        <a:buSzPts val="1200"/>
                        <a:buFont typeface="Calibri"/>
                        <a:buNone/>
                      </a:pPr>
                      <a:r>
                        <a:rPr lang="en-GB" sz="1200" u="none" strike="noStrike" cap="none">
                          <a:latin typeface="Calibri"/>
                          <a:ea typeface="Calibri"/>
                          <a:cs typeface="Calibri"/>
                          <a:sym typeface="Calibri"/>
                        </a:rPr>
                        <a:t>2011</a:t>
                      </a:r>
                      <a:endParaRPr sz="12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Clr>
                          <a:schemeClr val="dk1"/>
                        </a:buClr>
                        <a:buSzPts val="1200"/>
                        <a:buFont typeface="Calibri"/>
                        <a:buNone/>
                      </a:pPr>
                      <a:r>
                        <a:rPr lang="en-GB" sz="1200" u="none" strike="noStrike" cap="none">
                          <a:latin typeface="Calibri"/>
                          <a:ea typeface="Calibri"/>
                          <a:cs typeface="Calibri"/>
                          <a:sym typeface="Calibri"/>
                        </a:rPr>
                        <a:t>AVHRR sensor is used to predict crop condition and yield but by studying NDVI data they created a new regression models to better calculate the NDVI data using MODIS sensor.</a:t>
                      </a:r>
                      <a:endParaRPr sz="12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Clr>
                          <a:schemeClr val="dk1"/>
                        </a:buClr>
                        <a:buSzPts val="1200"/>
                        <a:buFont typeface="Calibri"/>
                        <a:buNone/>
                      </a:pPr>
                      <a:r>
                        <a:rPr lang="en-GB" sz="1200" u="none" strike="noStrike" cap="none">
                          <a:latin typeface="Calibri"/>
                          <a:ea typeface="Calibri"/>
                          <a:cs typeface="Calibri"/>
                          <a:sym typeface="Calibri"/>
                        </a:rPr>
                        <a:t>The same model can not be used anymore since there are more number of regressive models being introduced</a:t>
                      </a:r>
                      <a:endParaRPr sz="1200" u="none" strike="noStrike" cap="none">
                        <a:latin typeface="Calibri"/>
                        <a:ea typeface="Calibri"/>
                        <a:cs typeface="Calibri"/>
                        <a:sym typeface="Calibri"/>
                      </a:endParaRPr>
                    </a:p>
                  </a:txBody>
                  <a:tcPr marL="91450" marR="91450" marT="45725" marB="45725"/>
                </a:tc>
                <a:extLst>
                  <a:ext uri="{0D108BD9-81ED-4DB2-BD59-A6C34878D82A}">
                    <a16:rowId xmlns:a16="http://schemas.microsoft.com/office/drawing/2014/main" val="10004"/>
                  </a:ext>
                </a:extLst>
              </a:tr>
              <a:tr h="1020375">
                <a:tc>
                  <a:txBody>
                    <a:bodyPr/>
                    <a:lstStyle/>
                    <a:p>
                      <a:pPr marL="0" marR="0" lvl="0" indent="0" algn="ctr" rtl="0">
                        <a:spcBef>
                          <a:spcPts val="0"/>
                        </a:spcBef>
                        <a:spcAft>
                          <a:spcPts val="0"/>
                        </a:spcAft>
                        <a:buClr>
                          <a:schemeClr val="dk1"/>
                        </a:buClr>
                        <a:buSzPts val="1200"/>
                        <a:buFont typeface="Calibri"/>
                        <a:buNone/>
                      </a:pPr>
                      <a:r>
                        <a:rPr lang="en-GB" sz="1200" u="none" strike="noStrike" cap="none">
                          <a:latin typeface="Calibri"/>
                          <a:ea typeface="Calibri"/>
                          <a:cs typeface="Calibri"/>
                          <a:sym typeface="Calibri"/>
                        </a:rPr>
                        <a:t>14</a:t>
                      </a:r>
                      <a:endParaRPr sz="12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Clr>
                          <a:schemeClr val="dk1"/>
                        </a:buClr>
                        <a:buSzPts val="1200"/>
                        <a:buFont typeface="Calibri"/>
                        <a:buNone/>
                      </a:pPr>
                      <a:r>
                        <a:rPr lang="en-GB" sz="1200" u="none" strike="noStrike" cap="none">
                          <a:latin typeface="Calibri"/>
                          <a:ea typeface="Calibri"/>
                          <a:cs typeface="Calibri"/>
                          <a:sym typeface="Calibri"/>
                        </a:rPr>
                        <a:t>Remote Sensing of Environment</a:t>
                      </a:r>
                      <a:endParaRPr sz="1200" u="none" strike="noStrike" cap="none">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Clr>
                          <a:schemeClr val="dk1"/>
                        </a:buClr>
                        <a:buSzPts val="1200"/>
                        <a:buFont typeface="Calibri"/>
                        <a:buNone/>
                      </a:pPr>
                      <a:r>
                        <a:rPr lang="en-GB" sz="1200" u="none" strike="noStrike" cap="none">
                          <a:latin typeface="Calibri"/>
                          <a:ea typeface="Calibri"/>
                          <a:cs typeface="Calibri"/>
                          <a:sym typeface="Calibri"/>
                        </a:rPr>
                        <a:t>Elsevier</a:t>
                      </a:r>
                      <a:endParaRPr sz="1200" u="none" strike="noStrike" cap="none">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Clr>
                          <a:schemeClr val="dk1"/>
                        </a:buClr>
                        <a:buSzPts val="1200"/>
                        <a:buFont typeface="Calibri"/>
                        <a:buNone/>
                      </a:pPr>
                      <a:r>
                        <a:rPr lang="en-GB" sz="1200" u="none" strike="noStrike" cap="none">
                          <a:latin typeface="Calibri"/>
                          <a:ea typeface="Calibri"/>
                          <a:cs typeface="Calibri"/>
                          <a:sym typeface="Calibri"/>
                        </a:rPr>
                        <a:t>Becker-Reshef, E. Vermote</a:t>
                      </a:r>
                      <a:endParaRPr sz="1200" u="none" strike="noStrike" cap="none">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Clr>
                          <a:schemeClr val="dk1"/>
                        </a:buClr>
                        <a:buSzPts val="1200"/>
                        <a:buFont typeface="Calibri"/>
                        <a:buNone/>
                      </a:pPr>
                      <a:r>
                        <a:rPr lang="en-GB" sz="1200" u="none" strike="noStrike" cap="none">
                          <a:latin typeface="Calibri"/>
                          <a:ea typeface="Calibri"/>
                          <a:cs typeface="Calibri"/>
                          <a:sym typeface="Calibri"/>
                        </a:rPr>
                        <a:t>2010</a:t>
                      </a:r>
                      <a:endParaRPr sz="12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Clr>
                          <a:schemeClr val="dk1"/>
                        </a:buClr>
                        <a:buSzPts val="1200"/>
                        <a:buFont typeface="Calibri"/>
                        <a:buNone/>
                      </a:pPr>
                      <a:r>
                        <a:rPr lang="en-GB" sz="1200" u="none" strike="noStrike" cap="none">
                          <a:latin typeface="Calibri"/>
                          <a:ea typeface="Calibri"/>
                          <a:cs typeface="Calibri"/>
                          <a:sym typeface="Calibri"/>
                        </a:rPr>
                        <a:t>Since wheat is a essential crop all over the world MODIS radiometer is used forecast wheat yields for security and to manage in case of food shortage. it is first implemented in Kansas.</a:t>
                      </a:r>
                      <a:endParaRPr sz="1200" u="none" strike="noStrike" cap="none">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alibri"/>
                        <a:buNone/>
                      </a:pPr>
                      <a:r>
                        <a:rPr lang="en-GB" sz="1200" u="none" strike="noStrike" cap="none">
                          <a:latin typeface="Calibri"/>
                          <a:ea typeface="Calibri"/>
                          <a:cs typeface="Calibri"/>
                          <a:sym typeface="Calibri"/>
                        </a:rPr>
                        <a:t>All lands must be of same type to implement it on large scale which makes it impossible.</a:t>
                      </a:r>
                      <a:endParaRPr sz="1200" u="none" strike="noStrike" cap="none">
                        <a:latin typeface="Calibri"/>
                        <a:ea typeface="Calibri"/>
                        <a:cs typeface="Calibri"/>
                        <a:sym typeface="Calibri"/>
                      </a:endParaRPr>
                    </a:p>
                  </a:txBody>
                  <a:tcPr marL="91450" marR="91450" marT="45725" marB="45725"/>
                </a:tc>
                <a:extLst>
                  <a:ext uri="{0D108BD9-81ED-4DB2-BD59-A6C34878D82A}">
                    <a16:rowId xmlns:a16="http://schemas.microsoft.com/office/drawing/2014/main" val="10005"/>
                  </a:ext>
                </a:extLst>
              </a:tr>
            </a:tbl>
          </a:graphicData>
        </a:graphic>
      </p:graphicFrame>
      <p:sp>
        <p:nvSpPr>
          <p:cNvPr id="138" name="Google Shape;138;p8"/>
          <p:cNvSpPr txBox="1"/>
          <p:nvPr/>
        </p:nvSpPr>
        <p:spPr>
          <a:xfrm>
            <a:off x="-1026298" y="70951"/>
            <a:ext cx="7786742" cy="714380"/>
          </a:xfrm>
          <a:prstGeom prst="rect">
            <a:avLst/>
          </a:prstGeom>
          <a:noFill/>
          <a:ln>
            <a:noFill/>
          </a:ln>
        </p:spPr>
        <p:txBody>
          <a:bodyPr spcFirstLastPara="1" wrap="square" lIns="91425" tIns="45700" rIns="91425" bIns="45700" anchor="ctr" anchorCtr="0">
            <a:normAutofit fontScale="92500" lnSpcReduction="10000"/>
          </a:bodyPr>
          <a:lstStyle/>
          <a:p>
            <a:pPr marL="0" marR="0" lvl="0" indent="0" algn="ctr" rtl="0">
              <a:spcBef>
                <a:spcPts val="0"/>
              </a:spcBef>
              <a:spcAft>
                <a:spcPts val="0"/>
              </a:spcAft>
              <a:buNone/>
            </a:pPr>
            <a:r>
              <a:rPr lang="en-GB" sz="4400" b="1" dirty="0">
                <a:solidFill>
                  <a:srgbClr val="4F6128"/>
                </a:solidFill>
                <a:latin typeface="Times New Roman"/>
                <a:ea typeface="Times New Roman"/>
                <a:cs typeface="Times New Roman"/>
                <a:sym typeface="Times New Roman"/>
              </a:rPr>
              <a:t>Review of Literature</a:t>
            </a:r>
            <a:endParaRPr sz="1800"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1175</Words>
  <Application>Microsoft Office PowerPoint</Application>
  <PresentationFormat>Widescreen</PresentationFormat>
  <Paragraphs>141</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Times New Roman</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CS8811 Project Work</dc:title>
  <dc:creator>Vidya Varshini</dc:creator>
  <cp:lastModifiedBy>ADITHI M</cp:lastModifiedBy>
  <cp:revision>702</cp:revision>
  <dcterms:created xsi:type="dcterms:W3CDTF">2023-02-11T06:30:49Z</dcterms:created>
  <dcterms:modified xsi:type="dcterms:W3CDTF">2023-10-31T14:20:38Z</dcterms:modified>
</cp:coreProperties>
</file>