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393" r:id="rId5"/>
    <p:sldId id="407" r:id="rId6"/>
    <p:sldId id="449" r:id="rId7"/>
    <p:sldId id="419" r:id="rId8"/>
    <p:sldId id="454" r:id="rId9"/>
    <p:sldId id="455" r:id="rId10"/>
    <p:sldId id="456" r:id="rId11"/>
    <p:sldId id="457" r:id="rId12"/>
    <p:sldId id="458" r:id="rId13"/>
    <p:sldId id="460" r:id="rId14"/>
    <p:sldId id="459" r:id="rId15"/>
    <p:sldId id="434" r:id="rId16"/>
    <p:sldId id="436" r:id="rId17"/>
    <p:sldId id="438" r:id="rId18"/>
    <p:sldId id="437" r:id="rId19"/>
    <p:sldId id="450" r:id="rId20"/>
    <p:sldId id="451" r:id="rId21"/>
    <p:sldId id="452" r:id="rId22"/>
    <p:sldId id="453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37B27-A1C5-40EC-AE0F-545F62732388}">
          <p14:sldIdLst>
            <p14:sldId id="393"/>
            <p14:sldId id="407"/>
            <p14:sldId id="449"/>
            <p14:sldId id="419"/>
            <p14:sldId id="454"/>
            <p14:sldId id="455"/>
            <p14:sldId id="456"/>
            <p14:sldId id="457"/>
            <p14:sldId id="458"/>
            <p14:sldId id="460"/>
            <p14:sldId id="459"/>
            <p14:sldId id="434"/>
            <p14:sldId id="436"/>
            <p14:sldId id="438"/>
            <p14:sldId id="437"/>
            <p14:sldId id="450"/>
            <p14:sldId id="451"/>
            <p14:sldId id="452"/>
            <p14:sldId id="45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5052"/>
    <a:srgbClr val="15F98C"/>
    <a:srgbClr val="CA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50DEB-CAE9-686C-E013-04DA3DF21A97}" v="6" dt="2025-03-13T16:07:48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C103A-83FA-4D50-B8FC-104A27EB234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B389A-84CD-4718-AEC2-21F203A9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9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f719e7bd0_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16f719e7bd0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4872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F3D3DE-4523-4272-BE59-8D2437F58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2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66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9139" cy="3998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C636576-C435-4227-AE32-FBC777B3B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39624" cy="6559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076A84-695B-4D81-B65B-036D08E1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7440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314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314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0192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19261" cy="3329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9ECDAE0-0A74-4D72-8A95-D1CE68BB8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733677" y="6002200"/>
            <a:ext cx="2120251" cy="65598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D40324-116D-46BF-A0D8-ACBB1FA5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15728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D5A8173-029E-4575-B1BE-7D44B32D7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356520" y="6017547"/>
            <a:ext cx="2457784" cy="6559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2D2E05-3817-4F9D-BBEF-1D4FF77C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76104" cy="897144"/>
          </a:xfrm>
          <a:solidFill>
            <a:srgbClr val="AF1D4A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5BF30093-AF1A-473D-8459-D65A198D7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7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E8CF87-0C27-479A-9FCC-F0FA64D1A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484F575-B956-41D8-9BD9-542DF1FD66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34695" r="4058" b="31278"/>
          <a:stretch/>
        </p:blipFill>
        <p:spPr>
          <a:xfrm>
            <a:off x="8896016" y="5953539"/>
            <a:ext cx="1967056" cy="6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0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32" name="Group 31"/>
          <p:cNvGrpSpPr/>
          <p:nvPr userDrawn="1"/>
        </p:nvGrpSpPr>
        <p:grpSpPr>
          <a:xfrm rot="5400000">
            <a:off x="10284402" y="4422774"/>
            <a:ext cx="2399145" cy="286385"/>
            <a:chOff x="838200" y="6096000"/>
            <a:chExt cx="2639060" cy="26035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Flowchart: Connector 22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4" name="Flowchart: Connector 23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5" name="Flowchart: Connector 24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6" name="Flowchart: Connector 25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7" name="Flowchart: Connector 26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8" name="Flowchart: Connector 27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9" name="Flowchart: Connector 28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0" name="Flowchart: Connector 29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1" name="Flowchart: Connector 30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838200" y="6082983"/>
            <a:ext cx="2639060" cy="286385"/>
            <a:chOff x="838200" y="6096000"/>
            <a:chExt cx="2639060" cy="26035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34" name="Flowchart: Connector 33"/>
            <p:cNvSpPr/>
            <p:nvPr userDrawn="1"/>
          </p:nvSpPr>
          <p:spPr>
            <a:xfrm>
              <a:off x="838200" y="6096000"/>
              <a:ext cx="289560" cy="26035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5" name="Flowchart: Connector 34"/>
            <p:cNvSpPr/>
            <p:nvPr userDrawn="1"/>
          </p:nvSpPr>
          <p:spPr>
            <a:xfrm>
              <a:off x="1127760" y="6096000"/>
              <a:ext cx="289560" cy="260350"/>
            </a:xfrm>
            <a:prstGeom prst="flowChartConnector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6" name="Flowchart: Connector 35"/>
            <p:cNvSpPr/>
            <p:nvPr userDrawn="1"/>
          </p:nvSpPr>
          <p:spPr>
            <a:xfrm>
              <a:off x="1430020" y="6096000"/>
              <a:ext cx="289560" cy="26035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7" name="Flowchart: Connector 36"/>
            <p:cNvSpPr/>
            <p:nvPr userDrawn="1"/>
          </p:nvSpPr>
          <p:spPr>
            <a:xfrm>
              <a:off x="1729740" y="6096000"/>
              <a:ext cx="289560" cy="26035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8" name="Flowchart: Connector 37"/>
            <p:cNvSpPr/>
            <p:nvPr userDrawn="1"/>
          </p:nvSpPr>
          <p:spPr>
            <a:xfrm>
              <a:off x="2019300" y="6096000"/>
              <a:ext cx="289560" cy="26035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39" name="Flowchart: Connector 38"/>
            <p:cNvSpPr/>
            <p:nvPr userDrawn="1"/>
          </p:nvSpPr>
          <p:spPr>
            <a:xfrm>
              <a:off x="2308860" y="6096000"/>
              <a:ext cx="289560" cy="260350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0" name="Flowchart: Connector 39"/>
            <p:cNvSpPr/>
            <p:nvPr userDrawn="1"/>
          </p:nvSpPr>
          <p:spPr>
            <a:xfrm>
              <a:off x="2600960" y="6096000"/>
              <a:ext cx="289560" cy="26035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1" name="Flowchart: Connector 40"/>
            <p:cNvSpPr/>
            <p:nvPr userDrawn="1"/>
          </p:nvSpPr>
          <p:spPr>
            <a:xfrm>
              <a:off x="2900680" y="6096000"/>
              <a:ext cx="289560" cy="260350"/>
            </a:xfrm>
            <a:prstGeom prst="flowChartConnector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2" name="Flowchart: Connector 41"/>
            <p:cNvSpPr/>
            <p:nvPr userDrawn="1"/>
          </p:nvSpPr>
          <p:spPr>
            <a:xfrm>
              <a:off x="3187700" y="6096000"/>
              <a:ext cx="289560" cy="260350"/>
            </a:xfrm>
            <a:prstGeom prst="flowChartConnector">
              <a:avLst/>
            </a:prstGeom>
            <a:solidFill>
              <a:srgbClr val="00CCFF"/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3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rkaAcharya/MMCQS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4B6DCA-EBEC-342D-B777-79190F843176}"/>
              </a:ext>
            </a:extLst>
          </p:cNvPr>
          <p:cNvSpPr txBox="1">
            <a:spLocks/>
          </p:cNvSpPr>
          <p:nvPr/>
        </p:nvSpPr>
        <p:spPr>
          <a:xfrm>
            <a:off x="446682" y="1265172"/>
            <a:ext cx="11111859" cy="1518940"/>
          </a:xfrm>
          <a:prstGeom prst="rect">
            <a:avLst/>
          </a:prstGeom>
          <a:solidFill>
            <a:srgbClr val="AF1D4A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0">
                <a:latin typeface="Arial"/>
                <a:cs typeface="Arial"/>
              </a:rPr>
              <a:t>Multimodal Summarization of Hinglish Code-Switching Medical Queries.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47858-4A65-84AF-A746-AB81D4270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87" y="236256"/>
            <a:ext cx="3570972" cy="826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42B0F6-5128-B0B4-A92E-5BAD345FE5B6}"/>
              </a:ext>
            </a:extLst>
          </p:cNvPr>
          <p:cNvSpPr txBox="1"/>
          <p:nvPr/>
        </p:nvSpPr>
        <p:spPr>
          <a:xfrm>
            <a:off x="636589" y="3275766"/>
            <a:ext cx="5459411" cy="2444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TEAM 02:</a:t>
            </a:r>
            <a:endParaRPr lang="en-IN">
              <a:latin typeface="Calibri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</a:pPr>
            <a:br>
              <a:rPr lang="en-US" sz="15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</a:br>
            <a:r>
              <a:rPr lang="en-US">
                <a:latin typeface="Calibri"/>
                <a:ea typeface="Times New Roman"/>
                <a:cs typeface="Times New Roman"/>
              </a:rPr>
              <a:t>Adithiyan</a:t>
            </a:r>
            <a:r>
              <a:rPr lang="en-US" sz="1800"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US">
                <a:latin typeface="Times New Roman"/>
                <a:ea typeface="Calibri"/>
                <a:cs typeface="Times New Roman"/>
              </a:rPr>
              <a:t>P</a:t>
            </a:r>
            <a:r>
              <a:rPr lang="en-US">
                <a:latin typeface="Calibri"/>
                <a:ea typeface="Calibri"/>
                <a:cs typeface="Times New Roman"/>
              </a:rPr>
              <a:t> </a:t>
            </a:r>
            <a:r>
              <a:rPr lang="en-US">
                <a:latin typeface="Times New Roman"/>
                <a:ea typeface="Calibri"/>
                <a:cs typeface="Times New Roman"/>
              </a:rPr>
              <a:t>V         </a:t>
            </a:r>
            <a:r>
              <a:rPr lang="en-US">
                <a:latin typeface="Calibri"/>
                <a:ea typeface="Calibri"/>
                <a:cs typeface="Times New Roman"/>
              </a:rPr>
              <a:t>     </a:t>
            </a:r>
            <a:r>
              <a:rPr lang="en-US" sz="1800">
                <a:effectLst/>
                <a:latin typeface="Calibri"/>
                <a:ea typeface="Calibri"/>
                <a:cs typeface="Times New Roman"/>
              </a:rPr>
              <a:t>– CH.EN.</a:t>
            </a:r>
            <a:r>
              <a:rPr lang="en-US">
                <a:latin typeface="Calibri"/>
                <a:ea typeface="Calibri"/>
                <a:cs typeface="Times New Roman"/>
              </a:rPr>
              <a:t>UAIE22003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</a:pPr>
            <a:r>
              <a:rPr lang="en-US">
                <a:latin typeface="Calibri"/>
                <a:ea typeface="Calibri"/>
                <a:cs typeface="Times New Roman"/>
              </a:rPr>
              <a:t>Jeevan </a:t>
            </a:r>
            <a:r>
              <a:rPr lang="en-US" err="1">
                <a:latin typeface="Calibri"/>
                <a:ea typeface="Calibri"/>
                <a:cs typeface="Times New Roman"/>
              </a:rPr>
              <a:t>Sendur</a:t>
            </a:r>
            <a:r>
              <a:rPr lang="en-US">
                <a:latin typeface="Calibri"/>
                <a:ea typeface="Calibri"/>
                <a:cs typeface="Times New Roman"/>
              </a:rPr>
              <a:t> G          </a:t>
            </a:r>
            <a:r>
              <a:rPr lang="en-US">
                <a:latin typeface="Calibri"/>
                <a:ea typeface="Calibri"/>
                <a:cs typeface="Calibri"/>
              </a:rPr>
              <a:t>– CH.EN.U4AIE22020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>
                <a:latin typeface="Calibri"/>
                <a:ea typeface="Calibri"/>
                <a:cs typeface="Times New Roman"/>
              </a:rPr>
              <a:t>Rahul K                          </a:t>
            </a:r>
            <a:r>
              <a:rPr lang="en-US" sz="1800">
                <a:effectLst/>
                <a:latin typeface="Calibri"/>
                <a:ea typeface="Calibri"/>
                <a:cs typeface="Times New Roman"/>
              </a:rPr>
              <a:t>– CH.EN.</a:t>
            </a:r>
            <a:r>
              <a:rPr lang="en-US">
                <a:latin typeface="Calibri"/>
                <a:ea typeface="Calibri"/>
                <a:cs typeface="Times New Roman"/>
              </a:rPr>
              <a:t>U4AIE22044</a:t>
            </a:r>
            <a:endParaRPr lang="en-IN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</a:pP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32;p25">
            <a:extLst>
              <a:ext uri="{FF2B5EF4-FFF2-40B4-BE49-F238E27FC236}">
                <a16:creationId xmlns:a16="http://schemas.microsoft.com/office/drawing/2014/main" id="{00E53A10-36D3-C8B8-0257-B722F95A738E}"/>
              </a:ext>
            </a:extLst>
          </p:cNvPr>
          <p:cNvSpPr txBox="1"/>
          <p:nvPr/>
        </p:nvSpPr>
        <p:spPr>
          <a:xfrm>
            <a:off x="6096000" y="4555722"/>
            <a:ext cx="497932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Project Supervisor: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G. Bharathi Mohan</a:t>
            </a:r>
            <a:endParaRPr lang="en-US" sz="160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" sz="1600" b="1">
                <a:latin typeface="Times New Roman"/>
                <a:ea typeface="Times New Roman"/>
                <a:cs typeface="Times New Roman"/>
                <a:sym typeface="Times New Roman"/>
              </a:rPr>
              <a:t>   Department: 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 -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Artificial 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Intelligence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816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9FDC-62D3-3497-CBB7-FBE9C08F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F4A192-CE3E-A5EC-DE44-EBD1C915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LOSS TRENDS IN TRAINING AND VALIDATION</a:t>
            </a:r>
            <a:endParaRPr lang="en-IN" sz="3600"/>
          </a:p>
        </p:txBody>
      </p:sp>
      <p:pic>
        <p:nvPicPr>
          <p:cNvPr id="2" name="Picture 1" descr="A graph with blue and orange lines">
            <a:extLst>
              <a:ext uri="{FF2B5EF4-FFF2-40B4-BE49-F238E27FC236}">
                <a16:creationId xmlns:a16="http://schemas.microsoft.com/office/drawing/2014/main" id="{84F50204-66A1-BD56-8DF4-E4C15ED7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47" y="1189299"/>
            <a:ext cx="6339551" cy="4170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CEEDE3-9368-4FBD-EE78-24AB7BAC3ABA}"/>
              </a:ext>
            </a:extLst>
          </p:cNvPr>
          <p:cNvSpPr txBox="1"/>
          <p:nvPr/>
        </p:nvSpPr>
        <p:spPr>
          <a:xfrm>
            <a:off x="3406347" y="5551718"/>
            <a:ext cx="5390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Fig. : Training and Validation Loss Trends Over Epochs</a:t>
            </a:r>
          </a:p>
        </p:txBody>
      </p:sp>
    </p:spTree>
    <p:extLst>
      <p:ext uri="{BB962C8B-B14F-4D97-AF65-F5344CB8AC3E}">
        <p14:creationId xmlns:p14="http://schemas.microsoft.com/office/powerpoint/2010/main" val="18292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5B5A4-4CE4-5A03-07B4-3FE88059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F45A9D-E9E0-5536-5663-A5441A2B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CONCLUSION AND FUTURE WORK</a:t>
            </a:r>
            <a:endParaRPr lang="en-IN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C4DD0-1E2C-2F3F-5591-22A549E17B1F}"/>
              </a:ext>
            </a:extLst>
          </p:cNvPr>
          <p:cNvSpPr txBox="1"/>
          <p:nvPr/>
        </p:nvSpPr>
        <p:spPr>
          <a:xfrm>
            <a:off x="311958" y="1267224"/>
            <a:ext cx="1098765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The multimodal approach combining </a:t>
            </a:r>
            <a:r>
              <a:rPr lang="en-US" sz="2000" err="1">
                <a:ea typeface="+mn-lt"/>
                <a:cs typeface="+mn-lt"/>
              </a:rPr>
              <a:t>ViT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 err="1">
                <a:ea typeface="+mn-lt"/>
                <a:cs typeface="+mn-lt"/>
              </a:rPr>
              <a:t>DistilBART</a:t>
            </a:r>
            <a:r>
              <a:rPr lang="en-US" sz="2000">
                <a:ea typeface="+mn-lt"/>
                <a:cs typeface="+mn-lt"/>
              </a:rPr>
              <a:t> significantly improved medical query summarization accuracy across ROUGE, BLEU, and </a:t>
            </a:r>
            <a:r>
              <a:rPr lang="en-US" sz="2000" err="1">
                <a:ea typeface="+mn-lt"/>
                <a:cs typeface="+mn-lt"/>
              </a:rPr>
              <a:t>BERTScore</a:t>
            </a:r>
            <a:r>
              <a:rPr lang="en-US" sz="2000">
                <a:ea typeface="+mn-lt"/>
                <a:cs typeface="+mn-lt"/>
              </a:rPr>
              <a:t> metrics.</a:t>
            </a:r>
          </a:p>
          <a:p>
            <a:pPr marL="285750" indent="-285750">
              <a:buFont typeface="Arial,Sans-Serif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Image-text feature fusion via a gated cross-attention mechanism effectively captured complementary information from both modalities.</a:t>
            </a:r>
          </a:p>
          <a:p>
            <a:pPr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model outperformed unimodal baselines, demonstrating the effectiveness of integrating visual and textual inputs for complex medical summarization tasks.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Develop a new dataset comprising Tamil-English code-mixed medical queries with corresponding summaries to address linguistic diversity.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Enhance the model architecture by incorporating large-scale multimodal pretraining for better generalization across unseen medical cases.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888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00" y="6728"/>
            <a:ext cx="12192129" cy="765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Literature Survey </a:t>
            </a:r>
          </a:p>
        </p:txBody>
      </p:sp>
      <p:pic>
        <p:nvPicPr>
          <p:cNvPr id="5" name="Picture 4" descr="A table with text on it">
            <a:extLst>
              <a:ext uri="{FF2B5EF4-FFF2-40B4-BE49-F238E27FC236}">
                <a16:creationId xmlns:a16="http://schemas.microsoft.com/office/drawing/2014/main" id="{D04404F1-B66D-9CDD-1201-0F861234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" y="772667"/>
            <a:ext cx="12189812" cy="60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</a:p>
        </p:txBody>
      </p:sp>
      <p:pic>
        <p:nvPicPr>
          <p:cNvPr id="3" name="Picture 2" descr="A table with text on it&#10;&#10;AI-generated content may be incorrect.">
            <a:extLst>
              <a:ext uri="{FF2B5EF4-FFF2-40B4-BE49-F238E27FC236}">
                <a16:creationId xmlns:a16="http://schemas.microsoft.com/office/drawing/2014/main" id="{74263637-51CE-F023-1A4C-7FBF100E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" y="891806"/>
            <a:ext cx="12193428" cy="595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A table of information&#10;&#10;AI-generated content may be incorrect.">
            <a:extLst>
              <a:ext uri="{FF2B5EF4-FFF2-40B4-BE49-F238E27FC236}">
                <a16:creationId xmlns:a16="http://schemas.microsoft.com/office/drawing/2014/main" id="{5F93C1C6-BA9C-30CA-E7FE-9F44590F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" y="902986"/>
            <a:ext cx="12191800" cy="596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7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A table of information&#10;&#10;AI-generated content may be incorrect.">
            <a:extLst>
              <a:ext uri="{FF2B5EF4-FFF2-40B4-BE49-F238E27FC236}">
                <a16:creationId xmlns:a16="http://schemas.microsoft.com/office/drawing/2014/main" id="{1BC6FEA9-6444-9125-0CFE-75AE2FE2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" y="901794"/>
            <a:ext cx="12193826" cy="59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4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A table of information&#10;&#10;AI-generated content may be incorrect.">
            <a:extLst>
              <a:ext uri="{FF2B5EF4-FFF2-40B4-BE49-F238E27FC236}">
                <a16:creationId xmlns:a16="http://schemas.microsoft.com/office/drawing/2014/main" id="{81F1FB94-1657-D73A-6D55-95BC617C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" y="901398"/>
            <a:ext cx="12189146" cy="59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9B8F6-C68A-784E-1F7B-128A683A9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" y="895892"/>
            <a:ext cx="12184822" cy="59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 descr="A screenshot of a screen&#10;&#10;AI-generated content may be incorrect.">
            <a:extLst>
              <a:ext uri="{FF2B5EF4-FFF2-40B4-BE49-F238E27FC236}">
                <a16:creationId xmlns:a16="http://schemas.microsoft.com/office/drawing/2014/main" id="{C0A5182D-6508-C9DB-473C-C864493C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" y="900112"/>
            <a:ext cx="12202678" cy="595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6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Literature Survey</a:t>
            </a:r>
            <a:endParaRPr lang="en-IN" sz="3600" b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C52EC-68D1-A8EE-23D5-7951EECB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" y="900174"/>
            <a:ext cx="12188390" cy="595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CC080-0E7D-5F0B-FCC8-7550CFA1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488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Arial"/>
                <a:cs typeface="Arial"/>
              </a:rPr>
              <a:t>Problem Identification and Problem Statement</a:t>
            </a:r>
            <a:endParaRPr lang="en-IN" sz="320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D2657-DC7E-491E-A8C6-E128BCA191AA}"/>
              </a:ext>
            </a:extLst>
          </p:cNvPr>
          <p:cNvSpPr txBox="1"/>
          <p:nvPr/>
        </p:nvSpPr>
        <p:spPr>
          <a:xfrm>
            <a:off x="414818" y="1533968"/>
            <a:ext cx="1086428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Existing research focuses mostly on text-based summarization methods and excludes visual cues while being limited to the English language.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Codemixed Hindi-English queries, especially in low-resource settings, remain a significant challenge in medical question summarization.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multimodal approach combining text and visual data is essential to produce detailed summaries, improving healthcare communication and decision-making.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Our problem statement is to develop a multimodal framework capable of summarizing codemixed Hindi-English medical queries by integrating textual and visual information, addressing the limitations of text-only approaches and enhancing comprehension in low-resource healthcare settings.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73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4521" y="6256655"/>
            <a:ext cx="1236980" cy="40703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1343025" y="1889760"/>
            <a:ext cx="9506000" cy="1721600"/>
          </a:xfrm>
          <a:prstGeom prst="roundRect">
            <a:avLst>
              <a:gd name="adj" fmla="val 16667"/>
            </a:avLst>
          </a:prstGeom>
          <a:solidFill>
            <a:srgbClr val="AE1D49">
              <a:alpha val="94900"/>
            </a:srgbClr>
          </a:solidFill>
          <a:ln>
            <a:noFill/>
          </a:ln>
          <a:effectLst>
            <a:outerShdw blurRad="1016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3097529" y="2427606"/>
            <a:ext cx="5996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"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DATASET DESCRIPTION </a:t>
            </a:r>
            <a:endParaRPr lang="en-IN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83B1D-C96C-B5DA-9FC4-606EAB859CA3}"/>
              </a:ext>
            </a:extLst>
          </p:cNvPr>
          <p:cNvSpPr txBox="1"/>
          <p:nvPr/>
        </p:nvSpPr>
        <p:spPr>
          <a:xfrm>
            <a:off x="377683" y="1536402"/>
            <a:ext cx="1079907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total of 3,015 samples specifically designed for multimodal medical summarization, combining textual and visual information.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Includes 3015 medically validated images of 18 classes of diseases sourced from Bing Image Search and reviewed by medical students for accuracy.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Categorized into four key medical symptom groups: ENT (Ear, Nose, Throat), Eye, Limb, and Skin, focusing on symptoms difficult to convey through text alone.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Aimed at developing models for summarizing codemixed Hindi-English medical queries, integrating visual cues to enhance communication between patients and healthcare providers.</a:t>
            </a:r>
            <a:endParaRPr lang="en-US" sz="2000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2624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DATASET DESCRIPTION </a:t>
            </a:r>
            <a:endParaRPr lang="en-IN" sz="3600"/>
          </a:p>
        </p:txBody>
      </p:sp>
      <p:pic>
        <p:nvPicPr>
          <p:cNvPr id="3" name="Picture 2" descr="A diagram of several different types of limb">
            <a:extLst>
              <a:ext uri="{FF2B5EF4-FFF2-40B4-BE49-F238E27FC236}">
                <a16:creationId xmlns:a16="http://schemas.microsoft.com/office/drawing/2014/main" id="{3AB34FBC-014B-5C75-8D11-0904536F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795462"/>
            <a:ext cx="10144125" cy="3267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2E406-35F2-C546-7773-1135F403BE36}"/>
              </a:ext>
            </a:extLst>
          </p:cNvPr>
          <p:cNvSpPr txBox="1"/>
          <p:nvPr/>
        </p:nvSpPr>
        <p:spPr>
          <a:xfrm>
            <a:off x="586905" y="1160769"/>
            <a:ext cx="105121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Number of image samples in each class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68367-CDB5-4A62-8637-6A47471B4E69}"/>
              </a:ext>
            </a:extLst>
          </p:cNvPr>
          <p:cNvSpPr txBox="1"/>
          <p:nvPr/>
        </p:nvSpPr>
        <p:spPr>
          <a:xfrm>
            <a:off x="978176" y="5190858"/>
            <a:ext cx="100687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Link to the dataset: </a:t>
            </a:r>
            <a:r>
              <a:rPr lang="en-US">
                <a:ea typeface="+mn-lt"/>
                <a:cs typeface="+mn-lt"/>
                <a:hlinkClick r:id="rId3"/>
              </a:rPr>
              <a:t>https://huggingface.co/datasets/ArkaAcharya/MMCQSD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ARCHITECTURE DIAGRAM</a:t>
            </a:r>
            <a:endParaRPr lang="en-US"/>
          </a:p>
        </p:txBody>
      </p:sp>
      <p:pic>
        <p:nvPicPr>
          <p:cNvPr id="7" name="Picture 6" descr="A diagram of a diagram">
            <a:extLst>
              <a:ext uri="{FF2B5EF4-FFF2-40B4-BE49-F238E27FC236}">
                <a16:creationId xmlns:a16="http://schemas.microsoft.com/office/drawing/2014/main" id="{F628BE0E-D1C2-D55B-0DAB-BC639999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5" y="1511073"/>
            <a:ext cx="9178638" cy="38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B08D8-DE25-F3D6-4239-73F9241F0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1C3F30-FFF9-392C-E010-9A1343AE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EXPERIMENTAL SETUP</a:t>
            </a:r>
            <a:endParaRPr lang="en-IN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BB7CE-3769-8FDA-40CD-C8B905E23AAE}"/>
              </a:ext>
            </a:extLst>
          </p:cNvPr>
          <p:cNvSpPr txBox="1"/>
          <p:nvPr/>
        </p:nvSpPr>
        <p:spPr>
          <a:xfrm>
            <a:off x="286931" y="1082516"/>
            <a:ext cx="1098342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Utilized a multimodal dataset combining textual and visual data for medical summarization, focusing on codemixed Hindi-English medical queries.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Dataset consists of 3,015 samples, including medically validated images categorized into four medical symptom groups: ENT, Eye, Limb, and Skin.</a:t>
            </a:r>
            <a:endParaRPr lang="en-US" sz="2000"/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Employed a custom </a:t>
            </a:r>
            <a:r>
              <a:rPr lang="en-US" sz="2000" err="1">
                <a:ea typeface="+mn-lt"/>
                <a:cs typeface="+mn-lt"/>
              </a:rPr>
              <a:t>PyTorch</a:t>
            </a:r>
            <a:r>
              <a:rPr lang="en-US" sz="2000">
                <a:ea typeface="+mn-lt"/>
                <a:cs typeface="+mn-lt"/>
              </a:rPr>
              <a:t>-based model combining </a:t>
            </a:r>
            <a:r>
              <a:rPr lang="en-US" sz="2000" b="1">
                <a:ea typeface="+mn-lt"/>
                <a:cs typeface="+mn-lt"/>
              </a:rPr>
              <a:t>Vision Transformer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ViT</a:t>
            </a:r>
            <a:r>
              <a:rPr lang="en-US" sz="2000">
                <a:ea typeface="+mn-lt"/>
                <a:cs typeface="+mn-lt"/>
              </a:rPr>
              <a:t>) for image encoding and </a:t>
            </a:r>
            <a:r>
              <a:rPr lang="en-US" sz="2000" b="1" err="1">
                <a:ea typeface="+mn-lt"/>
                <a:cs typeface="+mn-lt"/>
              </a:rPr>
              <a:t>DistilBART</a:t>
            </a:r>
            <a:r>
              <a:rPr lang="en-US" sz="2000" b="1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for text generation.</a:t>
            </a:r>
            <a:endParaRPr lang="en-US" sz="2000"/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Implemented data augmentation for images (resize, crop, flip, color jitter) and tokenization for text inputs using the </a:t>
            </a:r>
            <a:r>
              <a:rPr lang="en-US" sz="2000" b="1">
                <a:ea typeface="+mn-lt"/>
                <a:cs typeface="+mn-lt"/>
              </a:rPr>
              <a:t>Hugging Face BART</a:t>
            </a:r>
            <a:r>
              <a:rPr lang="en-US" sz="2000">
                <a:ea typeface="+mn-lt"/>
                <a:cs typeface="+mn-lt"/>
              </a:rPr>
              <a:t> tokenizer.</a:t>
            </a:r>
            <a:endParaRPr lang="en-US" sz="2000"/>
          </a:p>
          <a:p>
            <a:pPr marL="285750" indent="-285750" algn="just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Split the dataset into training (80%), validation (10%), and test (10%) sets.</a:t>
            </a:r>
            <a:endParaRPr lang="en-US" sz="2000"/>
          </a:p>
          <a:p>
            <a:pPr marL="285750" indent="-285750" algn="just">
              <a:buFont typeface="Arial"/>
              <a:buChar char="•"/>
            </a:pPr>
            <a:endParaRPr lang="en-US" sz="2000"/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This experiment was conducted on Kaggle's T4x2 GPU for accelerated training and efficient resource utilization.</a:t>
            </a:r>
            <a:endParaRPr lang="en-US" sz="2000"/>
          </a:p>
          <a:p>
            <a:pPr marL="285750" indent="-285750" algn="just">
              <a:buFont typeface="Arial"/>
              <a:buChar char="•"/>
            </a:pPr>
            <a:endParaRPr lang="en-US" sz="2000"/>
          </a:p>
          <a:p>
            <a:pPr algn="just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18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933CB-F526-E344-6107-99F72A36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15B98-D4FC-ADC5-40A1-5A86B7A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latin typeface="Arial"/>
                <a:cs typeface="Arial"/>
              </a:rPr>
              <a:t>EXPERIMENTAL ANALYSIS: CODE IMPLEMENTATION</a:t>
            </a:r>
            <a:endParaRPr lang="en-IN" sz="3200" b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25851-B2C8-EFE9-0511-D6FACDF5BB4C}"/>
              </a:ext>
            </a:extLst>
          </p:cNvPr>
          <p:cNvSpPr txBox="1"/>
          <p:nvPr/>
        </p:nvSpPr>
        <p:spPr>
          <a:xfrm>
            <a:off x="247804" y="1069473"/>
            <a:ext cx="1087732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 Preprocessing:</a:t>
            </a:r>
          </a:p>
          <a:p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Image augmentation using </a:t>
            </a:r>
            <a:r>
              <a:rPr lang="en-US" err="1">
                <a:ea typeface="+mn-lt"/>
                <a:cs typeface="+mn-lt"/>
              </a:rPr>
              <a:t>torchvision.transforms</a:t>
            </a:r>
            <a:r>
              <a:rPr lang="en-US">
                <a:ea typeface="+mn-lt"/>
                <a:cs typeface="+mn-lt"/>
              </a:rPr>
              <a:t> to enhance model generalization through resizing, cropping, flipping, and color jittering.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Employed Hugging Face BART tokenizer for text preprocessing, including padding, truncation, and token ID generation.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Normalized image pixel values to the [0, 1] range and resized images to 224x224 resolution to align with the </a:t>
            </a:r>
            <a:r>
              <a:rPr lang="en-US" err="1">
                <a:ea typeface="+mn-lt"/>
                <a:cs typeface="+mn-lt"/>
              </a:rPr>
              <a:t>ViT</a:t>
            </a:r>
            <a:r>
              <a:rPr lang="en-US">
                <a:ea typeface="+mn-lt"/>
                <a:cs typeface="+mn-lt"/>
              </a:rPr>
              <a:t> input requirements.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 b="1">
                <a:ea typeface="+mn-lt"/>
                <a:cs typeface="+mn-lt"/>
              </a:rPr>
              <a:t>Model Architecture:</a:t>
            </a:r>
          </a:p>
          <a:p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Utilized a hybrid model combining </a:t>
            </a:r>
            <a:r>
              <a:rPr lang="en-US" err="1">
                <a:ea typeface="+mn-lt"/>
                <a:cs typeface="+mn-lt"/>
              </a:rPr>
              <a:t>ViT</a:t>
            </a:r>
            <a:r>
              <a:rPr lang="en-US">
                <a:ea typeface="+mn-lt"/>
                <a:cs typeface="+mn-lt"/>
              </a:rPr>
              <a:t> for image features and </a:t>
            </a:r>
            <a:r>
              <a:rPr lang="en-US" err="1">
                <a:ea typeface="+mn-lt"/>
                <a:cs typeface="+mn-lt"/>
              </a:rPr>
              <a:t>DistilBART</a:t>
            </a:r>
            <a:r>
              <a:rPr lang="en-US">
                <a:ea typeface="+mn-lt"/>
                <a:cs typeface="+mn-lt"/>
              </a:rPr>
              <a:t> for text summarization.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Projected </a:t>
            </a:r>
            <a:r>
              <a:rPr lang="en-US" err="1">
                <a:ea typeface="+mn-lt"/>
                <a:cs typeface="+mn-lt"/>
              </a:rPr>
              <a:t>ViT</a:t>
            </a:r>
            <a:r>
              <a:rPr lang="en-US">
                <a:ea typeface="+mn-lt"/>
                <a:cs typeface="+mn-lt"/>
              </a:rPr>
              <a:t> outputs into the </a:t>
            </a:r>
            <a:r>
              <a:rPr lang="en-US" err="1">
                <a:ea typeface="+mn-lt"/>
                <a:cs typeface="+mn-lt"/>
              </a:rPr>
              <a:t>DistilBART</a:t>
            </a:r>
            <a:r>
              <a:rPr lang="en-US">
                <a:ea typeface="+mn-lt"/>
                <a:cs typeface="+mn-lt"/>
              </a:rPr>
              <a:t> embedding space via a linear layer with </a:t>
            </a:r>
            <a:r>
              <a:rPr lang="en-US" err="1">
                <a:ea typeface="+mn-lt"/>
                <a:cs typeface="+mn-lt"/>
              </a:rPr>
              <a:t>ReLU</a:t>
            </a:r>
            <a:r>
              <a:rPr lang="en-US">
                <a:ea typeface="+mn-lt"/>
                <a:cs typeface="+mn-lt"/>
              </a:rPr>
              <a:t> activation.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Concatenated image features with text embeddings before feeding them to </a:t>
            </a:r>
            <a:r>
              <a:rPr lang="en-US" err="1">
                <a:ea typeface="+mn-lt"/>
                <a:cs typeface="+mn-lt"/>
              </a:rPr>
              <a:t>DistilBART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Integrated positional encoding to maintain spatial information from image embeddings.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Employed layer normalization and dropout (p=0.1) for regularization and to mitigate overfitting.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8526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42381-F8B7-3F43-22FB-3315BFBF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914F62-D990-F77A-C43A-9AD07AF6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latin typeface="Arial"/>
                <a:cs typeface="Arial"/>
              </a:rPr>
              <a:t>EXPERIMENTAL ANALYSIS: CODE IMPLEMENTATION</a:t>
            </a:r>
            <a:endParaRPr lang="en-IN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A0A89-9753-60C3-8DFC-0110FA50F43D}"/>
              </a:ext>
            </a:extLst>
          </p:cNvPr>
          <p:cNvSpPr txBox="1"/>
          <p:nvPr/>
        </p:nvSpPr>
        <p:spPr>
          <a:xfrm>
            <a:off x="260846" y="1017303"/>
            <a:ext cx="1094253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Training Strategy: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Used </a:t>
            </a:r>
            <a:r>
              <a:rPr lang="en-US" err="1">
                <a:ea typeface="+mn-lt"/>
                <a:cs typeface="+mn-lt"/>
              </a:rPr>
              <a:t>AdamW</a:t>
            </a:r>
            <a:r>
              <a:rPr lang="en-US">
                <a:ea typeface="+mn-lt"/>
                <a:cs typeface="+mn-lt"/>
              </a:rPr>
              <a:t> optimizer with differential learning rates (</a:t>
            </a:r>
            <a:r>
              <a:rPr lang="en-US" b="1">
                <a:ea typeface="+mn-lt"/>
                <a:cs typeface="+mn-lt"/>
              </a:rPr>
              <a:t>0.00005</a:t>
            </a:r>
            <a:r>
              <a:rPr lang="en-US">
                <a:ea typeface="+mn-lt"/>
                <a:cs typeface="+mn-lt"/>
              </a:rPr>
              <a:t> for BART and projection layer, </a:t>
            </a:r>
            <a:r>
              <a:rPr lang="en-US" b="1">
                <a:ea typeface="+mn-lt"/>
                <a:cs typeface="+mn-lt"/>
              </a:rPr>
              <a:t>0.00001</a:t>
            </a:r>
            <a:r>
              <a:rPr lang="en-US">
                <a:ea typeface="+mn-lt"/>
                <a:cs typeface="+mn-lt"/>
              </a:rPr>
              <a:t> for </a:t>
            </a:r>
            <a:r>
              <a:rPr lang="en-US" err="1">
                <a:ea typeface="+mn-lt"/>
                <a:cs typeface="+mn-lt"/>
              </a:rPr>
              <a:t>ViT</a:t>
            </a:r>
            <a:r>
              <a:rPr lang="en-US">
                <a:ea typeface="+mn-lt"/>
                <a:cs typeface="+mn-lt"/>
              </a:rPr>
              <a:t>).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Implemented linear warmup and decay learning rate scheduler (10% warmup steps).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Employed gradient scaling via </a:t>
            </a:r>
            <a:r>
              <a:rPr lang="en-US">
                <a:latin typeface="Consolas"/>
              </a:rPr>
              <a:t>torch</a:t>
            </a:r>
            <a:r>
              <a:rPr lang="en-US">
                <a:latin typeface="Consolas"/>
                <a:ea typeface="+mn-lt"/>
                <a:cs typeface="+mn-lt"/>
              </a:rPr>
              <a:t>.cuda.am</a:t>
            </a:r>
            <a:r>
              <a:rPr lang="en-US">
                <a:ea typeface="+mn-lt"/>
                <a:cs typeface="+mn-lt"/>
              </a:rPr>
              <a:t> for mixed precision training to balance numerical stability and computational efficiency.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Training Loop: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Iterated for </a:t>
            </a:r>
            <a:r>
              <a:rPr lang="en-US" b="1">
                <a:ea typeface="+mn-lt"/>
                <a:cs typeface="+mn-lt"/>
              </a:rPr>
              <a:t>10</a:t>
            </a:r>
            <a:r>
              <a:rPr lang="en-US">
                <a:ea typeface="+mn-lt"/>
                <a:cs typeface="+mn-lt"/>
              </a:rPr>
              <a:t> epochs with batch size </a:t>
            </a:r>
            <a:r>
              <a:rPr lang="en-US" b="1">
                <a:ea typeface="+mn-lt"/>
                <a:cs typeface="+mn-lt"/>
              </a:rPr>
              <a:t>8.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Calculated cross-entropy loss while masking padded tokens.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Evaluated model performance on validation set after each epoch.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Evaluation: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Tracked training and validation loss using </a:t>
            </a:r>
            <a:r>
              <a:rPr lang="en-US" err="1">
                <a:ea typeface="+mn-lt"/>
                <a:cs typeface="+mn-lt"/>
              </a:rPr>
              <a:t>TensorBoard</a:t>
            </a:r>
            <a:r>
              <a:rPr lang="en-US">
                <a:ea typeface="+mn-lt"/>
                <a:cs typeface="+mn-lt"/>
              </a:rPr>
              <a:t> for real-time monitoring and model diagnostics.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Leveraged Hugging Face </a:t>
            </a:r>
            <a:r>
              <a:rPr lang="en-US">
                <a:latin typeface="Consolas"/>
              </a:rPr>
              <a:t>evaluate</a:t>
            </a:r>
            <a:r>
              <a:rPr lang="en-US">
                <a:ea typeface="+mn-lt"/>
                <a:cs typeface="+mn-lt"/>
              </a:rPr>
              <a:t> library to compute</a:t>
            </a:r>
            <a:r>
              <a:rPr lang="en-US" b="1">
                <a:ea typeface="+mn-lt"/>
                <a:cs typeface="+mn-lt"/>
              </a:rPr>
              <a:t> ROUGE</a:t>
            </a:r>
            <a:r>
              <a:rPr lang="en-US">
                <a:ea typeface="+mn-lt"/>
                <a:cs typeface="+mn-lt"/>
              </a:rPr>
              <a:t> score, </a:t>
            </a:r>
            <a:r>
              <a:rPr lang="en-US" b="1">
                <a:ea typeface="+mn-lt"/>
                <a:cs typeface="+mn-lt"/>
              </a:rPr>
              <a:t>BLEU</a:t>
            </a:r>
            <a:r>
              <a:rPr lang="en-US">
                <a:ea typeface="+mn-lt"/>
                <a:cs typeface="+mn-lt"/>
              </a:rPr>
              <a:t> score,  and </a:t>
            </a:r>
            <a:r>
              <a:rPr lang="en-US" b="1">
                <a:ea typeface="+mn-lt"/>
                <a:cs typeface="+mn-lt"/>
              </a:rPr>
              <a:t>BERT</a:t>
            </a:r>
            <a:r>
              <a:rPr lang="en-US">
                <a:ea typeface="+mn-lt"/>
                <a:cs typeface="+mn-lt"/>
              </a:rPr>
              <a:t> score for summarization quality.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Saved the best model checkpoint based on validation performance.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662D6-A47D-93E6-D4BA-C9F8BA98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504B9-9E80-5B9B-D380-B26B8641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7144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Arial"/>
                <a:cs typeface="Arial"/>
              </a:rPr>
              <a:t>RESULTS: Ours vs Med Summ</a:t>
            </a:r>
            <a:endParaRPr lang="en-IN" sz="360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65D8E-5E61-EB63-4FEC-CECB9704B10F}"/>
              </a:ext>
            </a:extLst>
          </p:cNvPr>
          <p:cNvSpPr txBox="1"/>
          <p:nvPr/>
        </p:nvSpPr>
        <p:spPr>
          <a:xfrm>
            <a:off x="192991" y="1055021"/>
            <a:ext cx="10987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40E567-1641-54CD-130E-688D66D0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5816"/>
              </p:ext>
            </p:extLst>
          </p:nvPr>
        </p:nvGraphicFramePr>
        <p:xfrm>
          <a:off x="906683" y="1590169"/>
          <a:ext cx="9874083" cy="36576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91361">
                  <a:extLst>
                    <a:ext uri="{9D8B030D-6E8A-4147-A177-3AD203B41FA5}">
                      <a16:colId xmlns:a16="http://schemas.microsoft.com/office/drawing/2014/main" val="309095382"/>
                    </a:ext>
                  </a:extLst>
                </a:gridCol>
                <a:gridCol w="3291361">
                  <a:extLst>
                    <a:ext uri="{9D8B030D-6E8A-4147-A177-3AD203B41FA5}">
                      <a16:colId xmlns:a16="http://schemas.microsoft.com/office/drawing/2014/main" val="4159746717"/>
                    </a:ext>
                  </a:extLst>
                </a:gridCol>
                <a:gridCol w="3291361">
                  <a:extLst>
                    <a:ext uri="{9D8B030D-6E8A-4147-A177-3AD203B41FA5}">
                      <a16:colId xmlns:a16="http://schemas.microsoft.com/office/drawing/2014/main" val="3006230304"/>
                    </a:ext>
                  </a:extLst>
                </a:gridCol>
              </a:tblGrid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Med Summ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7095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ROUGE-1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46.75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59.80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156262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ROUGE-2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15713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ROUGE-L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52.84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049699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BLEU-1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58.87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2842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BLEU-2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48.80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194120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BLEU-3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43.17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058569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/>
                        <a:t>BLEU-4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14.88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39.39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978891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r>
                        <a:rPr lang="en-US" err="1"/>
                        <a:t>BERTScore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0.9221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608100"/>
                  </a:ext>
                </a:extLst>
              </a:tr>
              <a:tr h="3196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Readablity</a:t>
                      </a:r>
                      <a:r>
                        <a:rPr lang="en-US"/>
                        <a:t>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69.57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074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68F209-61A3-AEBC-6DB8-2198E56CFA12}"/>
              </a:ext>
            </a:extLst>
          </p:cNvPr>
          <p:cNvSpPr txBox="1"/>
          <p:nvPr/>
        </p:nvSpPr>
        <p:spPr>
          <a:xfrm>
            <a:off x="1952203" y="5426150"/>
            <a:ext cx="8822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 – 1: </a:t>
            </a:r>
            <a:r>
              <a:rPr lang="en-US" err="1"/>
              <a:t>Comparitive</a:t>
            </a:r>
            <a:r>
              <a:rPr lang="en-US"/>
              <a:t> Analysis of Med Summ (Baseline)  vs Our Proposed Model      </a:t>
            </a:r>
          </a:p>
        </p:txBody>
      </p:sp>
    </p:spTree>
    <p:extLst>
      <p:ext uri="{BB962C8B-B14F-4D97-AF65-F5344CB8AC3E}">
        <p14:creationId xmlns:p14="http://schemas.microsoft.com/office/powerpoint/2010/main" val="2117416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Digital Campus V1.0" id="{58E84EBF-3C9A-46FA-AC67-01E514AB1B2B}" vid="{BF34DAB5-A2D4-47C4-AD4E-D8DB5419BE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67C528DC284E8073580C98E8539C" ma:contentTypeVersion="10" ma:contentTypeDescription="Create a new document." ma:contentTypeScope="" ma:versionID="107b615047e9376b6c55e1e5aaead638">
  <xsd:schema xmlns:xsd="http://www.w3.org/2001/XMLSchema" xmlns:xs="http://www.w3.org/2001/XMLSchema" xmlns:p="http://schemas.microsoft.com/office/2006/metadata/properties" xmlns:ns2="0107a115-4623-4481-beee-bafad199008b" xmlns:ns3="7a2a247a-f6ec-4c8f-8314-d83500b08c54" targetNamespace="http://schemas.microsoft.com/office/2006/metadata/properties" ma:root="true" ma:fieldsID="508cbe6b2b3f672b12342e56415e841d" ns2:_="" ns3:_="">
    <xsd:import namespace="0107a115-4623-4481-beee-bafad199008b"/>
    <xsd:import namespace="7a2a247a-f6ec-4c8f-8314-d83500b08c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7a115-4623-4481-beee-bafad1990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a247a-f6ec-4c8f-8314-d83500b08c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C674B-ACDE-455C-BA7E-ACC458E5BC04}">
  <ds:schemaRefs>
    <ds:schemaRef ds:uri="0107a115-4623-4481-beee-bafad199008b"/>
    <ds:schemaRef ds:uri="7a2a247a-f6ec-4c8f-8314-d83500b08c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309BE7-B587-43F4-8592-76B39C023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29E35A-EF86-49DD-8023-556F66FCE657}">
  <ds:schemaRefs>
    <ds:schemaRef ds:uri="0107a115-4623-4481-beee-bafad199008b"/>
    <ds:schemaRef ds:uri="7a2a247a-f6ec-4c8f-8314-d83500b08c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SE_TEAM9_PLACEMENT_PORTAL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Problem Identification and Problem Statement</vt:lpstr>
      <vt:lpstr>DATASET DESCRIPTION </vt:lpstr>
      <vt:lpstr>DATASET DESCRIPTION </vt:lpstr>
      <vt:lpstr>ARCHITECTURE DIAGRAM</vt:lpstr>
      <vt:lpstr>EXPERIMENTAL SETUP</vt:lpstr>
      <vt:lpstr>EXPERIMENTAL ANALYSIS: CODE IMPLEMENTATION</vt:lpstr>
      <vt:lpstr>EXPERIMENTAL ANALYSIS: CODE IMPLEMENTATION</vt:lpstr>
      <vt:lpstr>RESULTS: Ours vs Med Summ</vt:lpstr>
      <vt:lpstr>LOSS TRENDS IN TRAINING AND VALIDATION</vt:lpstr>
      <vt:lpstr>CONCLUSION AND FUTURE WORK</vt:lpstr>
      <vt:lpstr>Literature Survey 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PRIYADHARSHINI A R  - [CH.EN.U4AIE20051]</dc:creator>
  <cp:revision>6</cp:revision>
  <dcterms:created xsi:type="dcterms:W3CDTF">2023-05-18T04:19:18Z</dcterms:created>
  <dcterms:modified xsi:type="dcterms:W3CDTF">2025-03-13T16:19:43Z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0x010100A2CA67C528DC284E8073580C98E8539C</vt:lpwstr>
  </property>
</Properties>
</file>