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handoutMasterIdLst>
    <p:handoutMasterId r:id="rId30"/>
  </p:handoutMasterIdLst>
  <p:sldIdLst>
    <p:sldId id="256" r:id="rId5"/>
    <p:sldId id="257" r:id="rId6"/>
    <p:sldId id="258" r:id="rId7"/>
    <p:sldId id="259" r:id="rId8"/>
    <p:sldId id="260" r:id="rId9"/>
    <p:sldId id="271" r:id="rId10"/>
    <p:sldId id="286" r:id="rId11"/>
    <p:sldId id="274" r:id="rId12"/>
    <p:sldId id="276" r:id="rId13"/>
    <p:sldId id="282" r:id="rId14"/>
    <p:sldId id="285" r:id="rId15"/>
    <p:sldId id="275" r:id="rId16"/>
    <p:sldId id="280" r:id="rId17"/>
    <p:sldId id="281" r:id="rId18"/>
    <p:sldId id="266" r:id="rId19"/>
    <p:sldId id="277" r:id="rId20"/>
    <p:sldId id="283" r:id="rId21"/>
    <p:sldId id="284" r:id="rId22"/>
    <p:sldId id="278" r:id="rId23"/>
    <p:sldId id="279" r:id="rId24"/>
    <p:sldId id="263" r:id="rId25"/>
    <p:sldId id="287" r:id="rId26"/>
    <p:sldId id="288" r:id="rId27"/>
    <p:sldId id="28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2" d="100"/>
          <a:sy n="72" d="100"/>
        </p:scale>
        <p:origin x="660" y="66"/>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4/25/2023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4/25/2023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4/25/2023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4/25/2023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4/25/2023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4/25/2023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4/25/2023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4/25/2023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4/25/2023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4/25/2023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4/25/2023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4/25/2023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4/25/2023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4/25/2023</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myjms.mohe.gov.my/index.php/mjoc/article/view/18218/10716"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Life expectancy improvement project</a:t>
            </a:r>
          </a:p>
        </p:txBody>
      </p:sp>
      <p:sp>
        <p:nvSpPr>
          <p:cNvPr id="7" name="Subtitle 6"/>
          <p:cNvSpPr>
            <a:spLocks noGrp="1"/>
          </p:cNvSpPr>
          <p:nvPr>
            <p:ph type="subTitle" idx="1"/>
          </p:nvPr>
        </p:nvSpPr>
        <p:spPr/>
        <p:txBody>
          <a:bodyPr/>
          <a:lstStyle/>
          <a:p>
            <a:r>
              <a:rPr lang="en-US" dirty="0"/>
              <a:t>Group 2:</a:t>
            </a:r>
          </a:p>
          <a:p>
            <a:r>
              <a:rPr lang="en-US" dirty="0"/>
              <a:t>Fawad Khan, Divya </a:t>
            </a:r>
            <a:r>
              <a:rPr lang="en-US" dirty="0" err="1"/>
              <a:t>Thailam</a:t>
            </a:r>
            <a:r>
              <a:rPr lang="en-US" dirty="0"/>
              <a:t>, Reshma Madhuri, </a:t>
            </a:r>
            <a:r>
              <a:rPr lang="en-US" dirty="0" err="1"/>
              <a:t>Pravalika</a:t>
            </a:r>
            <a:r>
              <a:rPr lang="en-US" dirty="0"/>
              <a:t> </a:t>
            </a:r>
            <a:r>
              <a:rPr lang="en-US" dirty="0" err="1"/>
              <a:t>Vulimiri</a:t>
            </a:r>
            <a:r>
              <a:rPr lang="en-US" dirty="0"/>
              <a:t>, Naga Adithya Kaushik </a:t>
            </a:r>
            <a:r>
              <a:rPr lang="en-US" dirty="0" err="1"/>
              <a:t>Chandrabhatla</a:t>
            </a:r>
            <a:endParaRPr lang="en-US" dirty="0"/>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Method: Exploratory Analysis </a:t>
            </a:r>
          </a:p>
        </p:txBody>
      </p:sp>
      <p:sp>
        <p:nvSpPr>
          <p:cNvPr id="4" name="Text Placeholder 3"/>
          <p:cNvSpPr>
            <a:spLocks noGrp="1"/>
          </p:cNvSpPr>
          <p:nvPr>
            <p:ph type="body" sz="half" idx="2"/>
          </p:nvPr>
        </p:nvSpPr>
        <p:spPr>
          <a:xfrm>
            <a:off x="796989" y="1558924"/>
            <a:ext cx="3960587" cy="4828623"/>
          </a:xfrm>
        </p:spPr>
        <p:txBody>
          <a:bodyPr>
            <a:normAutofit fontScale="85000" lnSpcReduction="20000"/>
          </a:bodyPr>
          <a:lstStyle/>
          <a:p>
            <a:pPr marL="285750" indent="-285750">
              <a:buFont typeface="Arial" panose="020B0604020202020204" pitchFamily="34" charset="0"/>
              <a:buChar char="•"/>
            </a:pPr>
            <a:r>
              <a:rPr lang="en-US" dirty="0"/>
              <a:t>Life expectancy is positively correlated with income composition of resources (0.680) and schooling (0.747), and negatively correlated with adult mortality (-0.684) and thinness 5-9 years (-0.397).</a:t>
            </a:r>
          </a:p>
          <a:p>
            <a:pPr marL="285750" indent="-285750">
              <a:buFont typeface="Arial" panose="020B0604020202020204" pitchFamily="34" charset="0"/>
              <a:buChar char="•"/>
            </a:pPr>
            <a:r>
              <a:rPr lang="en-US" dirty="0"/>
              <a:t>Adult mortality is negatively correlated with life expectancy (-0.684), Hepatitis B immunization coverage (-0.191), and income composition of resources (-0.475).</a:t>
            </a:r>
          </a:p>
          <a:p>
            <a:pPr marL="285750" indent="-285750">
              <a:buFont typeface="Arial" panose="020B0604020202020204" pitchFamily="34" charset="0"/>
              <a:buChar char="•"/>
            </a:pPr>
            <a:r>
              <a:rPr lang="en-US" dirty="0"/>
              <a:t>Infant deaths are positively correlated with under-five deaths (0.999) and thinness 1-19 years (0.513), and negatively correlated with life expectancy (-0.234) and Hepatitis B immunization coverage (-0.409).</a:t>
            </a:r>
          </a:p>
          <a:p>
            <a:pPr marL="285750" indent="-285750">
              <a:buFont typeface="Arial" panose="020B0604020202020204" pitchFamily="34" charset="0"/>
              <a:buChar char="•"/>
            </a:pPr>
            <a:r>
              <a:rPr lang="en-US" dirty="0"/>
              <a:t>Alcohol consumption per capita is positively correlated with life expectancy (0.268) and schooling (0.306), and negatively correlated with thinness 1-19 years (-0.326) and thinness 5-9 years (-0.291).</a:t>
            </a:r>
          </a:p>
          <a:p>
            <a:pPr marL="285750" indent="-285750">
              <a:buFont typeface="Arial" panose="020B0604020202020204" pitchFamily="34" charset="0"/>
              <a:buChar char="•"/>
            </a:pPr>
            <a:r>
              <a:rPr lang="en-US" dirty="0"/>
              <a:t>Percentage expenditure on health is positively correlated with life expectancy (0.455), Hepatitis B immunization coverage (0.215), and GDP (0.822).</a:t>
            </a:r>
          </a:p>
          <a:p>
            <a:pPr marL="285750" indent="-285750">
              <a:buFont typeface="Arial" panose="020B0604020202020204" pitchFamily="34" charset="0"/>
              <a:buChar char="•"/>
            </a:pPr>
            <a:endParaRPr lang="en-US" dirty="0"/>
          </a:p>
        </p:txBody>
      </p:sp>
      <p:pic>
        <p:nvPicPr>
          <p:cNvPr id="5" name="Picture 4" descr="Chart, histogram&#10;&#10;Description automatically generated">
            <a:extLst>
              <a:ext uri="{FF2B5EF4-FFF2-40B4-BE49-F238E27FC236}">
                <a16:creationId xmlns:a16="http://schemas.microsoft.com/office/drawing/2014/main" id="{9DE6940C-3050-3D22-87C8-BA4EF31BA10C}"/>
              </a:ext>
            </a:extLst>
          </p:cNvPr>
          <p:cNvPicPr>
            <a:picLocks noChangeAspect="1"/>
          </p:cNvPicPr>
          <p:nvPr/>
        </p:nvPicPr>
        <p:blipFill>
          <a:blip r:embed="rId2"/>
          <a:stretch>
            <a:fillRect/>
          </a:stretch>
        </p:blipFill>
        <p:spPr>
          <a:xfrm>
            <a:off x="5065486" y="1600200"/>
            <a:ext cx="5943600" cy="4489450"/>
          </a:xfrm>
          <a:prstGeom prst="rect">
            <a:avLst/>
          </a:prstGeom>
        </p:spPr>
      </p:pic>
    </p:spTree>
    <p:extLst>
      <p:ext uri="{BB962C8B-B14F-4D97-AF65-F5344CB8AC3E}">
        <p14:creationId xmlns:p14="http://schemas.microsoft.com/office/powerpoint/2010/main" val="3482509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Method: Exploratory Analysis </a:t>
            </a:r>
          </a:p>
        </p:txBody>
      </p:sp>
      <p:sp>
        <p:nvSpPr>
          <p:cNvPr id="4" name="Text Placeholder 3"/>
          <p:cNvSpPr>
            <a:spLocks noGrp="1"/>
          </p:cNvSpPr>
          <p:nvPr>
            <p:ph type="body" sz="half" idx="2"/>
          </p:nvPr>
        </p:nvSpPr>
        <p:spPr>
          <a:xfrm>
            <a:off x="796989" y="1558924"/>
            <a:ext cx="3960587" cy="4828623"/>
          </a:xfrm>
        </p:spPr>
        <p:txBody>
          <a:bodyPr>
            <a:normAutofit/>
          </a:bodyPr>
          <a:lstStyle/>
          <a:p>
            <a:pPr marL="285750" indent="-285750">
              <a:buFont typeface="Arial" panose="020B0604020202020204" pitchFamily="34" charset="0"/>
              <a:buChar char="•"/>
            </a:pPr>
            <a:r>
              <a:rPr lang="en-US" dirty="0"/>
              <a:t>As it can be observed from the box plots, there are many outliers in almost all the attributes, so we apply a standard scaler in python to standardize the data so we can proceed with our technical data analysis. </a:t>
            </a:r>
          </a:p>
        </p:txBody>
      </p:sp>
      <p:pic>
        <p:nvPicPr>
          <p:cNvPr id="3" name="Picture 2" descr="Diagram&#10;&#10;Description automatically generated">
            <a:extLst>
              <a:ext uri="{FF2B5EF4-FFF2-40B4-BE49-F238E27FC236}">
                <a16:creationId xmlns:a16="http://schemas.microsoft.com/office/drawing/2014/main" id="{1F314102-024A-A228-F718-1FEABB913FFC}"/>
              </a:ext>
            </a:extLst>
          </p:cNvPr>
          <p:cNvPicPr>
            <a:picLocks noChangeAspect="1"/>
          </p:cNvPicPr>
          <p:nvPr/>
        </p:nvPicPr>
        <p:blipFill>
          <a:blip r:embed="rId2"/>
          <a:stretch>
            <a:fillRect/>
          </a:stretch>
        </p:blipFill>
        <p:spPr>
          <a:xfrm>
            <a:off x="5221495" y="1558924"/>
            <a:ext cx="5943600" cy="3501390"/>
          </a:xfrm>
          <a:prstGeom prst="rect">
            <a:avLst/>
          </a:prstGeom>
        </p:spPr>
      </p:pic>
    </p:spTree>
    <p:extLst>
      <p:ext uri="{BB962C8B-B14F-4D97-AF65-F5344CB8AC3E}">
        <p14:creationId xmlns:p14="http://schemas.microsoft.com/office/powerpoint/2010/main" val="969433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Method Continued</a:t>
            </a:r>
          </a:p>
        </p:txBody>
      </p:sp>
      <p:sp>
        <p:nvSpPr>
          <p:cNvPr id="7" name="Content Placeholder 6">
            <a:extLst>
              <a:ext uri="{FF2B5EF4-FFF2-40B4-BE49-F238E27FC236}">
                <a16:creationId xmlns:a16="http://schemas.microsoft.com/office/drawing/2014/main" id="{8FB9A0B9-4AB9-7DF4-00F1-BEC694AD85E1}"/>
              </a:ext>
            </a:extLst>
          </p:cNvPr>
          <p:cNvSpPr>
            <a:spLocks noGrp="1"/>
          </p:cNvSpPr>
          <p:nvPr>
            <p:ph idx="1"/>
          </p:nvPr>
        </p:nvSpPr>
        <p:spPr>
          <a:xfrm>
            <a:off x="1103382" y="1522601"/>
            <a:ext cx="9982200" cy="4572000"/>
          </a:xfrm>
        </p:spPr>
        <p:txBody>
          <a:bodyPr>
            <a:normAutofit/>
          </a:bodyPr>
          <a:lstStyle/>
          <a:p>
            <a:r>
              <a:rPr lang="en-US" dirty="0"/>
              <a:t>Technical Analysis:</a:t>
            </a:r>
          </a:p>
          <a:p>
            <a:pPr lvl="1"/>
            <a:r>
              <a:rPr lang="en-US" dirty="0"/>
              <a:t>Linear Regression:</a:t>
            </a:r>
          </a:p>
          <a:p>
            <a:pPr lvl="1"/>
            <a:r>
              <a:rPr lang="en-US" dirty="0"/>
              <a:t>Random Forest Regression</a:t>
            </a:r>
          </a:p>
          <a:p>
            <a:pPr lvl="1"/>
            <a:r>
              <a:rPr lang="en-US" dirty="0"/>
              <a:t>KNN Regressor</a:t>
            </a:r>
          </a:p>
          <a:p>
            <a:pPr lvl="1"/>
            <a:r>
              <a:rPr lang="en-US" dirty="0"/>
              <a:t>Decision Tree</a:t>
            </a:r>
          </a:p>
          <a:p>
            <a:endParaRPr lang="en-US" dirty="0"/>
          </a:p>
        </p:txBody>
      </p:sp>
    </p:spTree>
    <p:extLst>
      <p:ext uri="{BB962C8B-B14F-4D97-AF65-F5344CB8AC3E}">
        <p14:creationId xmlns:p14="http://schemas.microsoft.com/office/powerpoint/2010/main" val="1331823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 </a:t>
            </a:r>
          </a:p>
        </p:txBody>
      </p:sp>
      <p:sp>
        <p:nvSpPr>
          <p:cNvPr id="4" name="Text Placeholder 3"/>
          <p:cNvSpPr>
            <a:spLocks noGrp="1"/>
          </p:cNvSpPr>
          <p:nvPr>
            <p:ph type="body" sz="half" idx="2"/>
          </p:nvPr>
        </p:nvSpPr>
        <p:spPr>
          <a:xfrm>
            <a:off x="1104899" y="1600200"/>
            <a:ext cx="3960587" cy="4572000"/>
          </a:xfrm>
        </p:spPr>
        <p:txBody>
          <a:bodyPr/>
          <a:lstStyle/>
          <a:p>
            <a:pPr marL="285750" indent="-285750">
              <a:buFont typeface="Arial" panose="020B0604020202020204" pitchFamily="34" charset="0"/>
              <a:buChar char="•"/>
            </a:pPr>
            <a:r>
              <a:rPr lang="en-US" dirty="0"/>
              <a:t>As we can observe from the chart, Random Forrest has the lowest Mean Squared error value. </a:t>
            </a:r>
          </a:p>
          <a:p>
            <a:pPr marL="285750" indent="-285750">
              <a:buFont typeface="Arial" panose="020B0604020202020204" pitchFamily="34" charset="0"/>
              <a:buChar char="•"/>
            </a:pPr>
            <a:r>
              <a:rPr lang="en-US" dirty="0"/>
              <a:t>Random Forrest: 2.70</a:t>
            </a:r>
          </a:p>
          <a:p>
            <a:pPr marL="285750" indent="-285750">
              <a:buFont typeface="Arial" panose="020B0604020202020204" pitchFamily="34" charset="0"/>
              <a:buChar char="•"/>
            </a:pPr>
            <a:r>
              <a:rPr lang="en-US" dirty="0"/>
              <a:t>Decision Tree: 4.45</a:t>
            </a:r>
          </a:p>
          <a:p>
            <a:pPr marL="285750" indent="-285750">
              <a:buFont typeface="Arial" panose="020B0604020202020204" pitchFamily="34" charset="0"/>
              <a:buChar char="•"/>
            </a:pPr>
            <a:r>
              <a:rPr lang="en-US" dirty="0"/>
              <a:t>Linear Regression: 7.45</a:t>
            </a:r>
          </a:p>
          <a:p>
            <a:pPr marL="285750" indent="-285750">
              <a:buFont typeface="Arial" panose="020B0604020202020204" pitchFamily="34" charset="0"/>
              <a:buChar char="•"/>
            </a:pPr>
            <a:r>
              <a:rPr lang="en-US" dirty="0" err="1"/>
              <a:t>Kneighbors</a:t>
            </a:r>
            <a:r>
              <a:rPr lang="en-US" dirty="0"/>
              <a:t> Regressor: 22.15</a:t>
            </a:r>
          </a:p>
          <a:p>
            <a:pPr marL="285750" indent="-285750">
              <a:buFont typeface="Arial" panose="020B0604020202020204" pitchFamily="34" charset="0"/>
              <a:buChar char="•"/>
            </a:pPr>
            <a:endParaRPr lang="en-US" dirty="0"/>
          </a:p>
        </p:txBody>
      </p:sp>
      <p:pic>
        <p:nvPicPr>
          <p:cNvPr id="5" name="Picture 4" descr="Chart, bar chart&#10;&#10;Description automatically generated">
            <a:extLst>
              <a:ext uri="{FF2B5EF4-FFF2-40B4-BE49-F238E27FC236}">
                <a16:creationId xmlns:a16="http://schemas.microsoft.com/office/drawing/2014/main" id="{9A4E9188-9F6A-AB75-F7DB-79F55427491D}"/>
              </a:ext>
            </a:extLst>
          </p:cNvPr>
          <p:cNvPicPr>
            <a:picLocks noChangeAspect="1"/>
          </p:cNvPicPr>
          <p:nvPr/>
        </p:nvPicPr>
        <p:blipFill>
          <a:blip r:embed="rId2"/>
          <a:stretch>
            <a:fillRect/>
          </a:stretch>
        </p:blipFill>
        <p:spPr>
          <a:xfrm>
            <a:off x="5141982" y="1861185"/>
            <a:ext cx="5943600" cy="3135630"/>
          </a:xfrm>
          <a:prstGeom prst="rect">
            <a:avLst/>
          </a:prstGeom>
        </p:spPr>
      </p:pic>
    </p:spTree>
    <p:extLst>
      <p:ext uri="{BB962C8B-B14F-4D97-AF65-F5344CB8AC3E}">
        <p14:creationId xmlns:p14="http://schemas.microsoft.com/office/powerpoint/2010/main" val="1983053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 Continued</a:t>
            </a:r>
          </a:p>
        </p:txBody>
      </p:sp>
      <p:sp>
        <p:nvSpPr>
          <p:cNvPr id="4" name="Text Placeholder 3"/>
          <p:cNvSpPr>
            <a:spLocks noGrp="1"/>
          </p:cNvSpPr>
          <p:nvPr>
            <p:ph type="body" sz="half" idx="2"/>
          </p:nvPr>
        </p:nvSpPr>
        <p:spPr>
          <a:xfrm>
            <a:off x="1104899" y="1600200"/>
            <a:ext cx="3960587" cy="4572000"/>
          </a:xfrm>
        </p:spPr>
        <p:txBody>
          <a:bodyPr/>
          <a:lstStyle/>
          <a:p>
            <a:pPr marL="285750" indent="-285750">
              <a:buFont typeface="Arial" panose="020B0604020202020204" pitchFamily="34" charset="0"/>
              <a:buChar char="•"/>
            </a:pPr>
            <a:r>
              <a:rPr lang="en-US" dirty="0"/>
              <a:t>Random Forest has the highest R2 value.</a:t>
            </a:r>
          </a:p>
          <a:p>
            <a:pPr marL="285750" indent="-285750">
              <a:buFont typeface="Arial" panose="020B0604020202020204" pitchFamily="34" charset="0"/>
              <a:buChar char="•"/>
            </a:pPr>
            <a:r>
              <a:rPr lang="en-US" dirty="0"/>
              <a:t>Random Forest: 0.92</a:t>
            </a:r>
          </a:p>
          <a:p>
            <a:pPr marL="285750" indent="-285750">
              <a:buFont typeface="Arial" panose="020B0604020202020204" pitchFamily="34" charset="0"/>
              <a:buChar char="•"/>
            </a:pPr>
            <a:r>
              <a:rPr lang="en-US" dirty="0"/>
              <a:t>Decision Tree: 0.86</a:t>
            </a:r>
          </a:p>
          <a:p>
            <a:pPr marL="285750" indent="-285750">
              <a:buFont typeface="Arial" panose="020B0604020202020204" pitchFamily="34" charset="0"/>
              <a:buChar char="•"/>
            </a:pPr>
            <a:r>
              <a:rPr lang="en-US" dirty="0"/>
              <a:t>Linear Regression: 0.78</a:t>
            </a:r>
          </a:p>
          <a:p>
            <a:pPr marL="285750" indent="-285750">
              <a:buFont typeface="Arial" panose="020B0604020202020204" pitchFamily="34" charset="0"/>
              <a:buChar char="•"/>
            </a:pPr>
            <a:r>
              <a:rPr lang="en-US" dirty="0" err="1"/>
              <a:t>Kneighbors</a:t>
            </a:r>
            <a:r>
              <a:rPr lang="en-US" dirty="0"/>
              <a:t> Regressor: 0.35</a:t>
            </a:r>
          </a:p>
          <a:p>
            <a:pPr marL="285750" indent="-285750">
              <a:buFont typeface="Arial" panose="020B0604020202020204" pitchFamily="34" charset="0"/>
              <a:buChar char="•"/>
            </a:pPr>
            <a:endParaRPr lang="en-US" dirty="0"/>
          </a:p>
        </p:txBody>
      </p:sp>
      <p:pic>
        <p:nvPicPr>
          <p:cNvPr id="3" name="Picture 2" descr="Chart, bar chart&#10;&#10;Description automatically generated">
            <a:extLst>
              <a:ext uri="{FF2B5EF4-FFF2-40B4-BE49-F238E27FC236}">
                <a16:creationId xmlns:a16="http://schemas.microsoft.com/office/drawing/2014/main" id="{D86D9A78-5168-6C1E-3106-91C677280E01}"/>
              </a:ext>
            </a:extLst>
          </p:cNvPr>
          <p:cNvPicPr>
            <a:picLocks noChangeAspect="1"/>
          </p:cNvPicPr>
          <p:nvPr/>
        </p:nvPicPr>
        <p:blipFill>
          <a:blip r:embed="rId2"/>
          <a:stretch>
            <a:fillRect/>
          </a:stretch>
        </p:blipFill>
        <p:spPr>
          <a:xfrm>
            <a:off x="5141982" y="1600200"/>
            <a:ext cx="5943600" cy="3122930"/>
          </a:xfrm>
          <a:prstGeom prst="rect">
            <a:avLst/>
          </a:prstGeom>
        </p:spPr>
      </p:pic>
    </p:spTree>
    <p:extLst>
      <p:ext uri="{BB962C8B-B14F-4D97-AF65-F5344CB8AC3E}">
        <p14:creationId xmlns:p14="http://schemas.microsoft.com/office/powerpoint/2010/main" val="331209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 Continued</a:t>
            </a:r>
          </a:p>
        </p:txBody>
      </p:sp>
      <p:sp>
        <p:nvSpPr>
          <p:cNvPr id="4" name="Text Placeholder 3"/>
          <p:cNvSpPr>
            <a:spLocks noGrp="1"/>
          </p:cNvSpPr>
          <p:nvPr>
            <p:ph type="body" sz="half" idx="2"/>
          </p:nvPr>
        </p:nvSpPr>
        <p:spPr>
          <a:xfrm>
            <a:off x="1104899" y="1600200"/>
            <a:ext cx="6471557" cy="4572000"/>
          </a:xfrm>
        </p:spPr>
        <p:txBody>
          <a:bodyPr/>
          <a:lstStyle/>
          <a:p>
            <a:pPr marL="285750" indent="-285750">
              <a:buFont typeface="Arial" panose="020B0604020202020204" pitchFamily="34" charset="0"/>
              <a:buChar char="•"/>
            </a:pPr>
            <a:r>
              <a:rPr lang="en-US" dirty="0"/>
              <a:t>Adult mortality is most important factor affecting life expectancy</a:t>
            </a:r>
          </a:p>
          <a:p>
            <a:pPr marL="285750" indent="-285750">
              <a:buFont typeface="Arial" panose="020B0604020202020204" pitchFamily="34" charset="0"/>
              <a:buChar char="•"/>
            </a:pPr>
            <a:r>
              <a:rPr lang="en-US" dirty="0"/>
              <a:t>Working conditions in third world countries severely effect adult mortality rates</a:t>
            </a:r>
          </a:p>
          <a:p>
            <a:pPr marL="285750" indent="-285750">
              <a:buFont typeface="Arial" panose="020B0604020202020204" pitchFamily="34" charset="0"/>
              <a:buChar char="•"/>
            </a:pPr>
            <a:r>
              <a:rPr lang="en-US" dirty="0"/>
              <a:t>We used a feature in Random Forrest called “Importance”, which calculated the decrease in node impunity weighted by the probability of reaching that node. The node probability can be calculated by the number of samples that reach the node divided by total number of samples. The higher the value the more important the feature is. </a:t>
            </a:r>
          </a:p>
          <a:p>
            <a:pPr marL="285750" indent="-285750">
              <a:buFont typeface="Arial" panose="020B0604020202020204" pitchFamily="34" charset="0"/>
              <a:buChar char="•"/>
            </a:pPr>
            <a:endParaRPr lang="en-US" dirty="0"/>
          </a:p>
        </p:txBody>
      </p:sp>
      <p:pic>
        <p:nvPicPr>
          <p:cNvPr id="12" name="Picture 11" descr="Table&#10;&#10;Description automatically generated">
            <a:extLst>
              <a:ext uri="{FF2B5EF4-FFF2-40B4-BE49-F238E27FC236}">
                <a16:creationId xmlns:a16="http://schemas.microsoft.com/office/drawing/2014/main" id="{18CC3C57-26CD-E042-43FC-909530A382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6457" y="1600200"/>
            <a:ext cx="3899353" cy="4556125"/>
          </a:xfrm>
          <a:prstGeom prst="rect">
            <a:avLst/>
          </a:prstGeom>
        </p:spPr>
      </p:pic>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 Continued</a:t>
            </a:r>
          </a:p>
        </p:txBody>
      </p:sp>
      <p:sp>
        <p:nvSpPr>
          <p:cNvPr id="4" name="Text Placeholder 3"/>
          <p:cNvSpPr>
            <a:spLocks noGrp="1"/>
          </p:cNvSpPr>
          <p:nvPr>
            <p:ph type="body" sz="half" idx="2"/>
          </p:nvPr>
        </p:nvSpPr>
        <p:spPr>
          <a:xfrm>
            <a:off x="1104899" y="1600200"/>
            <a:ext cx="4396015" cy="4572000"/>
          </a:xfrm>
        </p:spPr>
        <p:txBody>
          <a:bodyPr/>
          <a:lstStyle/>
          <a:p>
            <a:pPr marL="285750" indent="-285750">
              <a:buFont typeface="Arial" panose="020B0604020202020204" pitchFamily="34" charset="0"/>
              <a:buChar char="•"/>
            </a:pPr>
            <a:r>
              <a:rPr lang="en-US" dirty="0"/>
              <a:t>Japan has the highest life expectancy rate overall. </a:t>
            </a:r>
          </a:p>
          <a:p>
            <a:pPr marL="285750" indent="-285750">
              <a:buFont typeface="Arial" panose="020B0604020202020204" pitchFamily="34" charset="0"/>
              <a:buChar char="•"/>
            </a:pPr>
            <a:r>
              <a:rPr lang="en-US" dirty="0"/>
              <a:t>Japan has one of the lowest adult mortality rates in Asia</a:t>
            </a:r>
          </a:p>
          <a:p>
            <a:pPr marL="285750" indent="-285750">
              <a:buFont typeface="Arial" panose="020B0604020202020204" pitchFamily="34" charset="0"/>
              <a:buChar char="•"/>
            </a:pPr>
            <a:r>
              <a:rPr lang="en-US" dirty="0"/>
              <a:t>Japan has very few infant deaths </a:t>
            </a:r>
          </a:p>
          <a:p>
            <a:pPr marL="285750" indent="-285750">
              <a:buFont typeface="Arial" panose="020B0604020202020204" pitchFamily="34" charset="0"/>
              <a:buChar char="•"/>
            </a:pPr>
            <a:r>
              <a:rPr lang="en-US" dirty="0"/>
              <a:t>Japan’s schooling is one of the top schooling in Asia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3" name="Picture 2" descr="Table&#10;&#10;Description automatically generated">
            <a:extLst>
              <a:ext uri="{FF2B5EF4-FFF2-40B4-BE49-F238E27FC236}">
                <a16:creationId xmlns:a16="http://schemas.microsoft.com/office/drawing/2014/main" id="{25AE0E2C-FA1C-9EC8-2C0A-E04D8609B459}"/>
              </a:ext>
            </a:extLst>
          </p:cNvPr>
          <p:cNvPicPr>
            <a:picLocks noChangeAspect="1"/>
          </p:cNvPicPr>
          <p:nvPr/>
        </p:nvPicPr>
        <p:blipFill rotWithShape="1">
          <a:blip r:embed="rId2">
            <a:extLst>
              <a:ext uri="{28A0092B-C50C-407E-A947-70E740481C1C}">
                <a14:useLocalDpi xmlns:a14="http://schemas.microsoft.com/office/drawing/2010/main" val="0"/>
              </a:ext>
            </a:extLst>
          </a:blip>
          <a:srcRect l="20075" t="1" r="19274" b="842"/>
          <a:stretch/>
        </p:blipFill>
        <p:spPr bwMode="auto">
          <a:xfrm>
            <a:off x="6501517" y="1610360"/>
            <a:ext cx="2108835" cy="4578985"/>
          </a:xfrm>
          <a:prstGeom prst="rect">
            <a:avLst/>
          </a:prstGeom>
          <a:ln>
            <a:noFill/>
          </a:ln>
          <a:extLst>
            <a:ext uri="{53640926-AAD7-44D8-BBD7-CCE9431645EC}">
              <a14:shadowObscured xmlns:a14="http://schemas.microsoft.com/office/drawing/2010/main"/>
            </a:ext>
          </a:extLst>
        </p:spPr>
      </p:pic>
      <p:pic>
        <p:nvPicPr>
          <p:cNvPr id="5" name="Picture 4" descr="Table&#10;&#10;Description automatically generated">
            <a:extLst>
              <a:ext uri="{FF2B5EF4-FFF2-40B4-BE49-F238E27FC236}">
                <a16:creationId xmlns:a16="http://schemas.microsoft.com/office/drawing/2014/main" id="{48FAB9E8-03B6-BE10-2C59-8E848EFD20EB}"/>
              </a:ext>
            </a:extLst>
          </p:cNvPr>
          <p:cNvPicPr>
            <a:picLocks noChangeAspect="1"/>
          </p:cNvPicPr>
          <p:nvPr/>
        </p:nvPicPr>
        <p:blipFill rotWithShape="1">
          <a:blip r:embed="rId3">
            <a:extLst>
              <a:ext uri="{28A0092B-C50C-407E-A947-70E740481C1C}">
                <a14:useLocalDpi xmlns:a14="http://schemas.microsoft.com/office/drawing/2010/main" val="0"/>
              </a:ext>
            </a:extLst>
          </a:blip>
          <a:srcRect l="11857" t="1967" r="10286"/>
          <a:stretch/>
        </p:blipFill>
        <p:spPr bwMode="auto">
          <a:xfrm>
            <a:off x="8725922" y="1600200"/>
            <a:ext cx="2359660" cy="47828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0705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303EB-4C91-1D40-6CA3-282B919DEC5A}"/>
              </a:ext>
            </a:extLst>
          </p:cNvPr>
          <p:cNvSpPr>
            <a:spLocks noGrp="1"/>
          </p:cNvSpPr>
          <p:nvPr>
            <p:ph type="title"/>
          </p:nvPr>
        </p:nvSpPr>
        <p:spPr>
          <a:xfrm>
            <a:off x="1104900" y="76200"/>
            <a:ext cx="9980682" cy="1096962"/>
          </a:xfrm>
        </p:spPr>
        <p:txBody>
          <a:bodyPr anchor="b">
            <a:normAutofit/>
          </a:bodyPr>
          <a:lstStyle/>
          <a:p>
            <a:r>
              <a:rPr lang="en-IN" dirty="0"/>
              <a:t>Data Analysis: Life Expectancy by Countries in Asia and Middle East</a:t>
            </a:r>
            <a:endParaRPr lang="en-US" dirty="0"/>
          </a:p>
        </p:txBody>
      </p:sp>
      <p:pic>
        <p:nvPicPr>
          <p:cNvPr id="5" name="Content Placeholder 4" descr="Chart, bar chart, histogram&#10;&#10;Description automatically generated">
            <a:extLst>
              <a:ext uri="{FF2B5EF4-FFF2-40B4-BE49-F238E27FC236}">
                <a16:creationId xmlns:a16="http://schemas.microsoft.com/office/drawing/2014/main" id="{31F8436E-C5AE-EF82-46E9-634671514CDA}"/>
              </a:ext>
            </a:extLst>
          </p:cNvPr>
          <p:cNvPicPr>
            <a:picLocks noGrp="1" noChangeAspect="1"/>
          </p:cNvPicPr>
          <p:nvPr>
            <p:ph idx="1"/>
          </p:nvPr>
        </p:nvPicPr>
        <p:blipFill rotWithShape="1">
          <a:blip r:embed="rId2"/>
          <a:srcRect t="20" r="2" b="24588"/>
          <a:stretch/>
        </p:blipFill>
        <p:spPr>
          <a:xfrm>
            <a:off x="1104900" y="1600200"/>
            <a:ext cx="9982200" cy="4572000"/>
          </a:xfrm>
          <a:noFill/>
        </p:spPr>
      </p:pic>
    </p:spTree>
    <p:extLst>
      <p:ext uri="{BB962C8B-B14F-4D97-AF65-F5344CB8AC3E}">
        <p14:creationId xmlns:p14="http://schemas.microsoft.com/office/powerpoint/2010/main" val="808373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139B4-3A7D-3C5E-8200-8A9A238F79B2}"/>
              </a:ext>
            </a:extLst>
          </p:cNvPr>
          <p:cNvSpPr>
            <a:spLocks noGrp="1"/>
          </p:cNvSpPr>
          <p:nvPr>
            <p:ph type="title"/>
          </p:nvPr>
        </p:nvSpPr>
        <p:spPr/>
        <p:txBody>
          <a:bodyPr/>
          <a:lstStyle/>
          <a:p>
            <a:r>
              <a:rPr lang="en-IN" dirty="0"/>
              <a:t>Data Analysis: Life Expectancy and Income composition of Resources</a:t>
            </a:r>
            <a:endParaRPr lang="en-US" dirty="0"/>
          </a:p>
        </p:txBody>
      </p:sp>
      <p:pic>
        <p:nvPicPr>
          <p:cNvPr id="5" name="Content Placeholder 4">
            <a:extLst>
              <a:ext uri="{FF2B5EF4-FFF2-40B4-BE49-F238E27FC236}">
                <a16:creationId xmlns:a16="http://schemas.microsoft.com/office/drawing/2014/main" id="{287BA848-802B-4A8A-0A21-41869D3EB3DA}"/>
              </a:ext>
            </a:extLst>
          </p:cNvPr>
          <p:cNvPicPr>
            <a:picLocks noGrp="1" noChangeAspect="1"/>
          </p:cNvPicPr>
          <p:nvPr>
            <p:ph idx="1"/>
          </p:nvPr>
        </p:nvPicPr>
        <p:blipFill>
          <a:blip r:embed="rId2"/>
          <a:stretch>
            <a:fillRect/>
          </a:stretch>
        </p:blipFill>
        <p:spPr>
          <a:xfrm>
            <a:off x="1334278" y="1847461"/>
            <a:ext cx="8985379" cy="4049485"/>
          </a:xfrm>
        </p:spPr>
      </p:pic>
    </p:spTree>
    <p:extLst>
      <p:ext uri="{BB962C8B-B14F-4D97-AF65-F5344CB8AC3E}">
        <p14:creationId xmlns:p14="http://schemas.microsoft.com/office/powerpoint/2010/main" val="2216270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 Continued</a:t>
            </a:r>
          </a:p>
        </p:txBody>
      </p:sp>
      <p:sp>
        <p:nvSpPr>
          <p:cNvPr id="4" name="Text Placeholder 3"/>
          <p:cNvSpPr>
            <a:spLocks noGrp="1"/>
          </p:cNvSpPr>
          <p:nvPr>
            <p:ph type="body" sz="half" idx="2"/>
          </p:nvPr>
        </p:nvSpPr>
        <p:spPr>
          <a:xfrm>
            <a:off x="1104899" y="1600200"/>
            <a:ext cx="3960587" cy="4572000"/>
          </a:xfrm>
        </p:spPr>
        <p:txBody>
          <a:bodyPr/>
          <a:lstStyle/>
          <a:p>
            <a:pPr marL="285750" indent="-285750">
              <a:buFont typeface="Arial" panose="020B0604020202020204" pitchFamily="34" charset="0"/>
              <a:buChar char="•"/>
            </a:pPr>
            <a:r>
              <a:rPr lang="en-US" dirty="0"/>
              <a:t>From the bar chart, it can be observed that higher GDP per capita shows a significant increase in life expectancy.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6" name="Picture 5" descr="Chart, bar chart&#10;&#10;Description automatically generated">
            <a:extLst>
              <a:ext uri="{FF2B5EF4-FFF2-40B4-BE49-F238E27FC236}">
                <a16:creationId xmlns:a16="http://schemas.microsoft.com/office/drawing/2014/main" id="{121548E9-2B9F-485B-6273-17D013C7D2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3052" y="3429000"/>
            <a:ext cx="6748669" cy="2744170"/>
          </a:xfrm>
          <a:prstGeom prst="rect">
            <a:avLst/>
          </a:prstGeom>
        </p:spPr>
      </p:pic>
    </p:spTree>
    <p:extLst>
      <p:ext uri="{BB962C8B-B14F-4D97-AF65-F5344CB8AC3E}">
        <p14:creationId xmlns:p14="http://schemas.microsoft.com/office/powerpoint/2010/main" val="1841788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Table of contents</a:t>
            </a:r>
          </a:p>
        </p:txBody>
      </p:sp>
      <p:sp>
        <p:nvSpPr>
          <p:cNvPr id="14" name="Content Placeholder 13"/>
          <p:cNvSpPr>
            <a:spLocks noGrp="1"/>
          </p:cNvSpPr>
          <p:nvPr>
            <p:ph idx="1"/>
          </p:nvPr>
        </p:nvSpPr>
        <p:spPr/>
        <p:txBody>
          <a:bodyPr/>
          <a:lstStyle/>
          <a:p>
            <a:r>
              <a:rPr lang="en-US" dirty="0"/>
              <a:t>Research objective(s)</a:t>
            </a:r>
          </a:p>
          <a:p>
            <a:r>
              <a:rPr lang="en-US" dirty="0"/>
              <a:t>Research questions &amp; hypothesis</a:t>
            </a:r>
          </a:p>
          <a:p>
            <a:r>
              <a:rPr lang="en-US" dirty="0"/>
              <a:t>Literature review</a:t>
            </a:r>
          </a:p>
          <a:p>
            <a:r>
              <a:rPr lang="en-US" dirty="0"/>
              <a:t>Research methods</a:t>
            </a:r>
          </a:p>
          <a:p>
            <a:r>
              <a:rPr lang="en-US" dirty="0"/>
              <a:t>Data analysis</a:t>
            </a:r>
          </a:p>
          <a:p>
            <a:r>
              <a:rPr lang="en-US" dirty="0"/>
              <a:t>Research discussion</a:t>
            </a:r>
          </a:p>
          <a:p>
            <a:r>
              <a:rPr lang="en-US" dirty="0"/>
              <a:t>Conclusion</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 Continued</a:t>
            </a:r>
          </a:p>
        </p:txBody>
      </p:sp>
      <p:sp>
        <p:nvSpPr>
          <p:cNvPr id="4" name="Text Placeholder 3"/>
          <p:cNvSpPr>
            <a:spLocks noGrp="1"/>
          </p:cNvSpPr>
          <p:nvPr>
            <p:ph type="body" sz="half" idx="2"/>
          </p:nvPr>
        </p:nvSpPr>
        <p:spPr>
          <a:xfrm>
            <a:off x="1104899" y="1600200"/>
            <a:ext cx="3960587" cy="4572000"/>
          </a:xfrm>
        </p:spPr>
        <p:txBody>
          <a:bodyPr/>
          <a:lstStyle/>
          <a:p>
            <a:pPr marL="285750" indent="-285750">
              <a:buFont typeface="Arial" panose="020B0604020202020204" pitchFamily="34" charset="0"/>
              <a:buChar char="•"/>
            </a:pPr>
            <a:r>
              <a:rPr lang="en-US" dirty="0"/>
              <a:t>We can observe from the graph that life expectancy significantly increases with increase in schooling. </a:t>
            </a:r>
          </a:p>
          <a:p>
            <a:pPr marL="285750" indent="-285750">
              <a:buFont typeface="Arial" panose="020B0604020202020204" pitchFamily="34" charset="0"/>
              <a:buChar char="•"/>
            </a:pPr>
            <a:r>
              <a:rPr lang="en-US" dirty="0"/>
              <a:t>16 years of schooling has shown to have the highest average life expectancy while no schooling has shown the lowest average life expectancy. </a:t>
            </a:r>
          </a:p>
          <a:p>
            <a:pPr marL="285750" indent="-285750">
              <a:buFont typeface="Arial" panose="020B0604020202020204" pitchFamily="34" charset="0"/>
              <a:buChar char="•"/>
            </a:pPr>
            <a:r>
              <a:rPr lang="en-US" dirty="0"/>
              <a:t>We can presume from the data that schooling plays a major role in prolonging life expectancy of people, along with healthy life expectancy. </a:t>
            </a:r>
          </a:p>
          <a:p>
            <a:pPr marL="285750" indent="-285750">
              <a:buFont typeface="Arial" panose="020B0604020202020204" pitchFamily="34" charset="0"/>
              <a:buChar char="•"/>
            </a:pPr>
            <a:endParaRPr lang="en-US" dirty="0"/>
          </a:p>
        </p:txBody>
      </p:sp>
      <p:pic>
        <p:nvPicPr>
          <p:cNvPr id="3" name="Picture 2" descr="Chart, histogram, scatter chart&#10;&#10;Description automatically generated">
            <a:extLst>
              <a:ext uri="{FF2B5EF4-FFF2-40B4-BE49-F238E27FC236}">
                <a16:creationId xmlns:a16="http://schemas.microsoft.com/office/drawing/2014/main" id="{7BF73A85-AEFE-2E60-6AAD-E035F4E2C5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1982" y="1600200"/>
            <a:ext cx="5943600" cy="3136265"/>
          </a:xfrm>
          <a:prstGeom prst="rect">
            <a:avLst/>
          </a:prstGeom>
        </p:spPr>
      </p:pic>
    </p:spTree>
    <p:extLst>
      <p:ext uri="{BB962C8B-B14F-4D97-AF65-F5344CB8AC3E}">
        <p14:creationId xmlns:p14="http://schemas.microsoft.com/office/powerpoint/2010/main" val="424018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Discussion</a:t>
            </a:r>
          </a:p>
        </p:txBody>
      </p:sp>
      <p:sp>
        <p:nvSpPr>
          <p:cNvPr id="4" name="Text Placeholder 3">
            <a:extLst>
              <a:ext uri="{FF2B5EF4-FFF2-40B4-BE49-F238E27FC236}">
                <a16:creationId xmlns:a16="http://schemas.microsoft.com/office/drawing/2014/main" id="{54D569FB-052D-D105-6EE2-C0357D696444}"/>
              </a:ext>
            </a:extLst>
          </p:cNvPr>
          <p:cNvSpPr txBox="1">
            <a:spLocks/>
          </p:cNvSpPr>
          <p:nvPr/>
        </p:nvSpPr>
        <p:spPr>
          <a:xfrm>
            <a:off x="1104899" y="1600200"/>
            <a:ext cx="7821387" cy="4572000"/>
          </a:xfrm>
          <a:prstGeom prst="rect">
            <a:avLst/>
          </a:prstGeom>
        </p:spPr>
        <p:txBody>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Summary: In this research, we are focusing on how to improve life expectancy in developing countries in Asia. Developing countries tend to have socioeconomic issues, healthcare issues, adult mortality, and education to better themselves. In our analysis, we have adult mortality, education and healthcare play important role in predicting life expectancy.</a:t>
            </a:r>
          </a:p>
          <a:p>
            <a:pPr marL="285750" indent="-285750">
              <a:buFont typeface="Arial" panose="020B0604020202020204" pitchFamily="34" charset="0"/>
              <a:buChar char="•"/>
            </a:pPr>
            <a:r>
              <a:rPr lang="en-US" dirty="0"/>
              <a:t>Limitations:</a:t>
            </a:r>
          </a:p>
          <a:p>
            <a:pPr marL="742950" lvl="1" indent="-285750">
              <a:buFont typeface="Arial" panose="020B0604020202020204" pitchFamily="34" charset="0"/>
              <a:buChar char="•"/>
            </a:pPr>
            <a:r>
              <a:rPr lang="en-US" dirty="0"/>
              <a:t>Time: </a:t>
            </a:r>
          </a:p>
          <a:p>
            <a:pPr marL="742950" lvl="1" indent="-285750">
              <a:buFont typeface="Arial" panose="020B0604020202020204" pitchFamily="34" charset="0"/>
              <a:buChar char="•"/>
            </a:pPr>
            <a:r>
              <a:rPr lang="en-US" dirty="0"/>
              <a:t>Resources: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52700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4" name="Text Placeholder 3">
            <a:extLst>
              <a:ext uri="{FF2B5EF4-FFF2-40B4-BE49-F238E27FC236}">
                <a16:creationId xmlns:a16="http://schemas.microsoft.com/office/drawing/2014/main" id="{54D569FB-052D-D105-6EE2-C0357D696444}"/>
              </a:ext>
            </a:extLst>
          </p:cNvPr>
          <p:cNvSpPr txBox="1">
            <a:spLocks/>
          </p:cNvSpPr>
          <p:nvPr/>
        </p:nvSpPr>
        <p:spPr>
          <a:xfrm>
            <a:off x="1104899" y="1600200"/>
            <a:ext cx="7821387" cy="4572000"/>
          </a:xfrm>
          <a:prstGeom prst="rect">
            <a:avLst/>
          </a:prstGeom>
        </p:spPr>
        <p:txBody>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In conclusion, it is quite evident from our analysis that adult mortality, lifestyle, income, health coverage, education play a crucial role in a population’s life expectancy. It is important in today’s world that elected leaders should be taking steps in the right direction based on evidence, data and facts so the respective populations have access to the right resources on time. We also rejected the null hypothesis, which means that higher GDP per capita does in fact have a positive impact on healthy life expectancies of people, as also shown in the analysis, schooling and the correct income composition of resources has proved to increase life expectancies in many countries worldwide.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8603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Citation</a:t>
            </a:r>
          </a:p>
        </p:txBody>
      </p:sp>
      <p:sp>
        <p:nvSpPr>
          <p:cNvPr id="4" name="Text Placeholder 3">
            <a:extLst>
              <a:ext uri="{FF2B5EF4-FFF2-40B4-BE49-F238E27FC236}">
                <a16:creationId xmlns:a16="http://schemas.microsoft.com/office/drawing/2014/main" id="{54D569FB-052D-D105-6EE2-C0357D696444}"/>
              </a:ext>
            </a:extLst>
          </p:cNvPr>
          <p:cNvSpPr txBox="1">
            <a:spLocks/>
          </p:cNvSpPr>
          <p:nvPr/>
        </p:nvSpPr>
        <p:spPr>
          <a:xfrm>
            <a:off x="1104899" y="1600200"/>
            <a:ext cx="9980682" cy="4572000"/>
          </a:xfrm>
          <a:prstGeom prst="rect">
            <a:avLst/>
          </a:prstGeom>
        </p:spPr>
        <p:txBody>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Chan, M. F., &amp; Kamala Devi, M. (2012). Factors Affecting Life Expectancy. Asia Pacific Journal of Public Health, 27(2), 136–146. https://doi.org/10.1177/1010539512454163</a:t>
            </a:r>
          </a:p>
          <a:p>
            <a:pPr marL="285750" indent="-285750">
              <a:buFont typeface="Arial" panose="020B0604020202020204" pitchFamily="34" charset="0"/>
              <a:buChar char="•"/>
            </a:pPr>
            <a:r>
              <a:rPr lang="en-US" dirty="0" err="1"/>
              <a:t>Luy</a:t>
            </a:r>
            <a:r>
              <a:rPr lang="en-US" dirty="0"/>
              <a:t>, M., </a:t>
            </a:r>
            <a:r>
              <a:rPr lang="en-US" dirty="0" err="1"/>
              <a:t>Zannella</a:t>
            </a:r>
            <a:r>
              <a:rPr lang="en-US" dirty="0"/>
              <a:t>, M., Wegner-</a:t>
            </a:r>
            <a:r>
              <a:rPr lang="en-US" dirty="0" err="1"/>
              <a:t>Siegmundt</a:t>
            </a:r>
            <a:r>
              <a:rPr lang="en-US" dirty="0"/>
              <a:t>, C., Minagawa, Y., Lutz, W., &amp; Caselli, G. (2019). The impact of increasing education levels on rising life expectancy: a decomposition analysis for Italy, Denmark, and the USA. Genus, 75(1). https://doi.org/10.1186/s41118-019-0055-0</a:t>
            </a:r>
          </a:p>
          <a:p>
            <a:pPr marL="285750" indent="-285750">
              <a:buFont typeface="Arial" panose="020B0604020202020204" pitchFamily="34" charset="0"/>
              <a:buChar char="•"/>
            </a:pPr>
            <a:r>
              <a:rPr lang="en-US" dirty="0" err="1"/>
              <a:t>Pisal</a:t>
            </a:r>
            <a:r>
              <a:rPr lang="en-US" dirty="0"/>
              <a:t>, N. S., Abdul-Rahman, S., </a:t>
            </a:r>
            <a:r>
              <a:rPr lang="en-US" dirty="0" err="1"/>
              <a:t>Hanafiah</a:t>
            </a:r>
            <a:r>
              <a:rPr lang="en-US" dirty="0"/>
              <a:t>, M., &amp; </a:t>
            </a:r>
            <a:r>
              <a:rPr lang="en-US" dirty="0" err="1"/>
              <a:t>Kamarudin</a:t>
            </a:r>
            <a:r>
              <a:rPr lang="en-US" dirty="0"/>
              <a:t>, S. I. (2022). Prediction of Life Expectancy for Asian Population Using Machine Learning Algorithms. Malaysian Journal Management System; Malaysian Journal of Computing. </a:t>
            </a:r>
            <a:r>
              <a:rPr lang="en-US" dirty="0">
                <a:hlinkClick r:id="rId2"/>
              </a:rPr>
              <a:t>https://myjms.mohe.gov.my/index.php/mjoc/article/view/18218/10716</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164706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7DED4C-1BAE-F2E9-AB51-7078E9CF2C61}"/>
              </a:ext>
            </a:extLst>
          </p:cNvPr>
          <p:cNvSpPr txBox="1"/>
          <p:nvPr/>
        </p:nvSpPr>
        <p:spPr>
          <a:xfrm>
            <a:off x="5446644" y="3244334"/>
            <a:ext cx="3154017" cy="430887"/>
          </a:xfrm>
          <a:prstGeom prst="rect">
            <a:avLst/>
          </a:prstGeom>
          <a:noFill/>
        </p:spPr>
        <p:txBody>
          <a:bodyPr wrap="square" rtlCol="0">
            <a:spAutoFit/>
          </a:bodyPr>
          <a:lstStyle/>
          <a:p>
            <a:r>
              <a:rPr lang="en-US" sz="2200" dirty="0"/>
              <a:t>Questions</a:t>
            </a:r>
          </a:p>
        </p:txBody>
      </p:sp>
    </p:spTree>
    <p:extLst>
      <p:ext uri="{BB962C8B-B14F-4D97-AF65-F5344CB8AC3E}">
        <p14:creationId xmlns:p14="http://schemas.microsoft.com/office/powerpoint/2010/main" val="2235829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Objective</a:t>
            </a:r>
          </a:p>
        </p:txBody>
      </p:sp>
      <p:sp>
        <p:nvSpPr>
          <p:cNvPr id="4" name="Content Placeholder 3">
            <a:extLst>
              <a:ext uri="{FF2B5EF4-FFF2-40B4-BE49-F238E27FC236}">
                <a16:creationId xmlns:a16="http://schemas.microsoft.com/office/drawing/2014/main" id="{8EFCDA66-E740-43EE-8ED6-5DAD8A116E56}"/>
              </a:ext>
            </a:extLst>
          </p:cNvPr>
          <p:cNvSpPr>
            <a:spLocks noGrp="1"/>
          </p:cNvSpPr>
          <p:nvPr>
            <p:ph idx="1"/>
          </p:nvPr>
        </p:nvSpPr>
        <p:spPr/>
        <p:txBody>
          <a:bodyPr/>
          <a:lstStyle/>
          <a:p>
            <a:r>
              <a:rPr lang="en-US" dirty="0"/>
              <a:t>Life expectancy project focuses on improving human mortality rates in developing nations. The goal is to find ways to improve daily life of citizens in Asian countries so their mortality rates can increase. In general, life expectancy can be improved by a range of factors including access to healthcare, adult mortality, socioeconomic conditions, GDP and population demographics. By working to improve these factors countries can help their citizens live longer and healthier lives.</a:t>
            </a:r>
          </a:p>
          <a:p>
            <a:endParaRPr lang="en-US" dirty="0"/>
          </a:p>
        </p:txBody>
      </p:sp>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Questions &amp; Hypothesis</a:t>
            </a:r>
          </a:p>
        </p:txBody>
      </p:sp>
      <p:sp>
        <p:nvSpPr>
          <p:cNvPr id="3" name="Content Placeholder 2"/>
          <p:cNvSpPr>
            <a:spLocks noGrp="1"/>
          </p:cNvSpPr>
          <p:nvPr>
            <p:ph sz="half" idx="1"/>
          </p:nvPr>
        </p:nvSpPr>
        <p:spPr/>
        <p:txBody>
          <a:bodyPr/>
          <a:lstStyle/>
          <a:p>
            <a:r>
              <a:rPr lang="en-US" dirty="0"/>
              <a:t>Questions:</a:t>
            </a:r>
          </a:p>
          <a:p>
            <a:r>
              <a:rPr lang="en-US" dirty="0"/>
              <a:t>What are the factors that impact life expectancy in Asia and why?</a:t>
            </a:r>
          </a:p>
          <a:p>
            <a:r>
              <a:rPr lang="en-US" dirty="0"/>
              <a:t>Which country has the highest life expectancy rate overall and why?</a:t>
            </a:r>
          </a:p>
        </p:txBody>
      </p:sp>
      <p:sp>
        <p:nvSpPr>
          <p:cNvPr id="5" name="Content Placeholder 4">
            <a:extLst>
              <a:ext uri="{FF2B5EF4-FFF2-40B4-BE49-F238E27FC236}">
                <a16:creationId xmlns:a16="http://schemas.microsoft.com/office/drawing/2014/main" id="{C2819B4A-984B-7D9D-8BCD-04F1F75591D1}"/>
              </a:ext>
            </a:extLst>
          </p:cNvPr>
          <p:cNvSpPr>
            <a:spLocks noGrp="1"/>
          </p:cNvSpPr>
          <p:nvPr>
            <p:ph sz="half" idx="2"/>
          </p:nvPr>
        </p:nvSpPr>
        <p:spPr/>
        <p:txBody>
          <a:bodyPr/>
          <a:lstStyle/>
          <a:p>
            <a:r>
              <a:rPr lang="en-US" dirty="0"/>
              <a:t>Hypothesis:</a:t>
            </a:r>
          </a:p>
          <a:p>
            <a:r>
              <a:rPr lang="en-US" dirty="0"/>
              <a:t>Higher GDP per capita is associated with a longer life expectancy in a population.</a:t>
            </a:r>
          </a:p>
          <a:p>
            <a:r>
              <a:rPr lang="en-US" dirty="0"/>
              <a:t>Null Hypothesis: There is no significant relationship between GDP per capita and life expectancy.</a:t>
            </a:r>
          </a:p>
          <a:p>
            <a:r>
              <a:rPr lang="en-US" dirty="0"/>
              <a:t>Alternative Hypothesis: A higher GDP per capita is associated with a longer life expectancy in a population.</a:t>
            </a:r>
          </a:p>
          <a:p>
            <a:pPr marL="0" indent="0">
              <a:buNone/>
            </a:pPr>
            <a:endParaRPr lang="en-US" dirty="0"/>
          </a:p>
        </p:txBody>
      </p:sp>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7" name="Content Placeholder 6">
            <a:extLst>
              <a:ext uri="{FF2B5EF4-FFF2-40B4-BE49-F238E27FC236}">
                <a16:creationId xmlns:a16="http://schemas.microsoft.com/office/drawing/2014/main" id="{8FB9A0B9-4AB9-7DF4-00F1-BEC694AD85E1}"/>
              </a:ext>
            </a:extLst>
          </p:cNvPr>
          <p:cNvSpPr>
            <a:spLocks noGrp="1"/>
          </p:cNvSpPr>
          <p:nvPr>
            <p:ph idx="1"/>
          </p:nvPr>
        </p:nvSpPr>
        <p:spPr>
          <a:xfrm>
            <a:off x="1103382" y="1522601"/>
            <a:ext cx="9982200" cy="4572000"/>
          </a:xfrm>
        </p:spPr>
        <p:txBody>
          <a:bodyPr>
            <a:normAutofit fontScale="92500" lnSpcReduction="10000"/>
          </a:bodyPr>
          <a:lstStyle/>
          <a:p>
            <a:pPr marL="0" indent="0">
              <a:buNone/>
            </a:pPr>
            <a:r>
              <a:rPr lang="en-US" b="1" dirty="0"/>
              <a:t>Factors Affecting Life Expectancy: Evidence From 1980-2009 Data in Singapore, Malaysia, and Thailand </a:t>
            </a:r>
          </a:p>
          <a:p>
            <a:r>
              <a:rPr lang="en-US" dirty="0"/>
              <a:t>On life expectancy in Singapore, Malaysia, and Thailand, the authors want to investigate the effects of demographic shifts, socioeconomic disparity, and the availability of healthcare resources.</a:t>
            </a:r>
          </a:p>
          <a:p>
            <a:r>
              <a:rPr lang="en-US" dirty="0"/>
              <a:t>From 1980 to 2008, this cross-country study gathered yearly data from three Southeast Asian nations. The dependent variable is life expectancy, and the three key factors are demography, socioeconomic position, and access to health care. The results of a structural equation model demonstrate that higher levels of socioeconomic advantages and the availability of more healthcare resources are more likely to increase life expectancy. Contrarily, demographic changes have a higher likelihood of raising it through the resources for health care.</a:t>
            </a:r>
          </a:p>
          <a:p>
            <a:r>
              <a:rPr lang="en-US" dirty="0"/>
              <a:t>The authors propose that greater efforts should be made to broaden and enhance the coverage of healthcare programs in order to reduce regional variations in the use of healthcare and enhance the general health of people in these three Southeast Asian nations.</a:t>
            </a:r>
          </a:p>
          <a:p>
            <a:endParaRPr lang="en-US" dirty="0"/>
          </a:p>
        </p:txBody>
      </p:sp>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 Continued</a:t>
            </a:r>
          </a:p>
        </p:txBody>
      </p:sp>
      <p:sp>
        <p:nvSpPr>
          <p:cNvPr id="7" name="Content Placeholder 6">
            <a:extLst>
              <a:ext uri="{FF2B5EF4-FFF2-40B4-BE49-F238E27FC236}">
                <a16:creationId xmlns:a16="http://schemas.microsoft.com/office/drawing/2014/main" id="{8FB9A0B9-4AB9-7DF4-00F1-BEC694AD85E1}"/>
              </a:ext>
            </a:extLst>
          </p:cNvPr>
          <p:cNvSpPr>
            <a:spLocks noGrp="1"/>
          </p:cNvSpPr>
          <p:nvPr>
            <p:ph idx="1"/>
          </p:nvPr>
        </p:nvSpPr>
        <p:spPr>
          <a:xfrm>
            <a:off x="1103382" y="1522601"/>
            <a:ext cx="9982200" cy="4572000"/>
          </a:xfrm>
        </p:spPr>
        <p:txBody>
          <a:bodyPr/>
          <a:lstStyle/>
          <a:p>
            <a:pPr marL="0" indent="0">
              <a:buNone/>
            </a:pPr>
            <a:r>
              <a:rPr lang="en-US" b="1" dirty="0"/>
              <a:t>Prediction Of Life Expectancy For Asian Population Using Machine Learning Algorithm</a:t>
            </a:r>
          </a:p>
          <a:p>
            <a:r>
              <a:rPr lang="en-US" dirty="0"/>
              <a:t>This study used data mining approaches to classify life expectancy for the Asian population and found that the Random Forest classifier performed better in terms of accuracy compared to other tree classifier models. The study also identified several attributes that strongly correlate with life expectancy, including economic and educational status, health conditions, and infectious diseases. The authors suggest further exploration of these correlations, particularly in light of the COVID-19 pandemic, and recommend country-based analyses to account for varying economic and healthcare situations. Additionally, they suggest comparing the results of different algorithms such as artificial neural networks, support vector machines, or logistic regression.</a:t>
            </a:r>
          </a:p>
        </p:txBody>
      </p:sp>
    </p:spTree>
    <p:extLst>
      <p:ext uri="{BB962C8B-B14F-4D97-AF65-F5344CB8AC3E}">
        <p14:creationId xmlns:p14="http://schemas.microsoft.com/office/powerpoint/2010/main" val="329863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 Continued</a:t>
            </a:r>
          </a:p>
        </p:txBody>
      </p:sp>
      <p:sp>
        <p:nvSpPr>
          <p:cNvPr id="7" name="Content Placeholder 6">
            <a:extLst>
              <a:ext uri="{FF2B5EF4-FFF2-40B4-BE49-F238E27FC236}">
                <a16:creationId xmlns:a16="http://schemas.microsoft.com/office/drawing/2014/main" id="{8FB9A0B9-4AB9-7DF4-00F1-BEC694AD85E1}"/>
              </a:ext>
            </a:extLst>
          </p:cNvPr>
          <p:cNvSpPr>
            <a:spLocks noGrp="1"/>
          </p:cNvSpPr>
          <p:nvPr>
            <p:ph idx="1"/>
          </p:nvPr>
        </p:nvSpPr>
        <p:spPr>
          <a:xfrm>
            <a:off x="1103382" y="1522601"/>
            <a:ext cx="9982200" cy="4572000"/>
          </a:xfrm>
        </p:spPr>
        <p:txBody>
          <a:bodyPr/>
          <a:lstStyle/>
          <a:p>
            <a:pPr marL="0" indent="0">
              <a:buNone/>
            </a:pPr>
            <a:r>
              <a:rPr lang="en-US" b="1" dirty="0"/>
              <a:t>The impact of increasing education levels on rising life expectancy: a decomposition analysis for Italy, Denmark, and the USA</a:t>
            </a:r>
          </a:p>
          <a:p>
            <a:r>
              <a:rPr lang="en-US" dirty="0"/>
              <a:t>This study analyzed the relationship between changes in education levels and life expectancy at age 30 in Italy, Denmark, and the USA between 1990 and 2011. The study found that changes in education levels played a significant role in the increase in life expectancy, with changes in educational attainment accounting for between 15% and 40% of the increase in life expectancy. </a:t>
            </a:r>
          </a:p>
          <a:p>
            <a:r>
              <a:rPr lang="en-US" dirty="0"/>
              <a:t>The study also found that life expectancy was highest for those with more than a high school education and that the gap in life expectancy between different education levels increased over the two decades studied.</a:t>
            </a:r>
          </a:p>
          <a:p>
            <a:r>
              <a:rPr lang="en-US" dirty="0"/>
              <a:t>The study's contribution lies in its use of data from three countries with different education profiles and health statuses, as well as its inclusion of more recent years in the analysis.</a:t>
            </a:r>
          </a:p>
          <a:p>
            <a:endParaRPr lang="en-US" dirty="0"/>
          </a:p>
        </p:txBody>
      </p:sp>
    </p:spTree>
    <p:extLst>
      <p:ext uri="{BB962C8B-B14F-4D97-AF65-F5344CB8AC3E}">
        <p14:creationId xmlns:p14="http://schemas.microsoft.com/office/powerpoint/2010/main" val="1773304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Method</a:t>
            </a:r>
          </a:p>
        </p:txBody>
      </p:sp>
      <p:sp>
        <p:nvSpPr>
          <p:cNvPr id="7" name="Content Placeholder 6">
            <a:extLst>
              <a:ext uri="{FF2B5EF4-FFF2-40B4-BE49-F238E27FC236}">
                <a16:creationId xmlns:a16="http://schemas.microsoft.com/office/drawing/2014/main" id="{8FB9A0B9-4AB9-7DF4-00F1-BEC694AD85E1}"/>
              </a:ext>
            </a:extLst>
          </p:cNvPr>
          <p:cNvSpPr>
            <a:spLocks noGrp="1"/>
          </p:cNvSpPr>
          <p:nvPr>
            <p:ph idx="1"/>
          </p:nvPr>
        </p:nvSpPr>
        <p:spPr>
          <a:xfrm>
            <a:off x="1103382" y="1522601"/>
            <a:ext cx="9982200" cy="4572000"/>
          </a:xfrm>
        </p:spPr>
        <p:txBody>
          <a:bodyPr>
            <a:normAutofit/>
          </a:bodyPr>
          <a:lstStyle/>
          <a:p>
            <a:r>
              <a:rPr lang="en-US" dirty="0"/>
              <a:t>Data: Collected from WHO (World Health Organization) website on life expectancy, also found on Kaggle. </a:t>
            </a:r>
          </a:p>
          <a:p>
            <a:r>
              <a:rPr lang="en-US" dirty="0"/>
              <a:t>Participants: This dataset includes data related to life expectancy of the population from year 2000 to 2015 given by the United Nations website. It consists of 22 columns and 2938 rows.</a:t>
            </a:r>
          </a:p>
          <a:p>
            <a:r>
              <a:rPr lang="en-US" dirty="0"/>
              <a:t>Measures:</a:t>
            </a:r>
          </a:p>
          <a:p>
            <a:pPr lvl="1"/>
            <a:r>
              <a:rPr lang="en-US" dirty="0" err="1"/>
              <a:t>Dependant</a:t>
            </a:r>
            <a:r>
              <a:rPr lang="en-US" dirty="0"/>
              <a:t> variable: Life Expectancy</a:t>
            </a:r>
          </a:p>
          <a:p>
            <a:pPr lvl="1"/>
            <a:r>
              <a:rPr lang="en-US" dirty="0"/>
              <a:t>Independent variables: Adult Mortality, Infant Deaths, Alcohol, Percentage Expenditure, Hepatitis B, Measles, BMI, Polio, Diphtheria, HIV/AIDS, Thinness 1-19, Thinness under 5</a:t>
            </a:r>
          </a:p>
          <a:p>
            <a:pPr lvl="1"/>
            <a:r>
              <a:rPr lang="en-US" dirty="0" err="1"/>
              <a:t>Dependant</a:t>
            </a:r>
            <a:r>
              <a:rPr lang="en-US" dirty="0"/>
              <a:t> variable: GDP</a:t>
            </a:r>
          </a:p>
          <a:p>
            <a:pPr lvl="1"/>
            <a:r>
              <a:rPr lang="en-US" dirty="0"/>
              <a:t>Independent variables: Income Composition of Resources, Population, Total Expenditure, Percentage expenditure</a:t>
            </a:r>
          </a:p>
          <a:p>
            <a:endParaRPr lang="en-US" dirty="0"/>
          </a:p>
        </p:txBody>
      </p:sp>
    </p:spTree>
    <p:extLst>
      <p:ext uri="{BB962C8B-B14F-4D97-AF65-F5344CB8AC3E}">
        <p14:creationId xmlns:p14="http://schemas.microsoft.com/office/powerpoint/2010/main" val="224339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Method: Data Description</a:t>
            </a:r>
          </a:p>
        </p:txBody>
      </p:sp>
      <p:graphicFrame>
        <p:nvGraphicFramePr>
          <p:cNvPr id="3" name="Content Placeholder 2">
            <a:extLst>
              <a:ext uri="{FF2B5EF4-FFF2-40B4-BE49-F238E27FC236}">
                <a16:creationId xmlns:a16="http://schemas.microsoft.com/office/drawing/2014/main" id="{D4345A9C-5897-36DF-C587-E90A22D65A39}"/>
              </a:ext>
            </a:extLst>
          </p:cNvPr>
          <p:cNvGraphicFramePr>
            <a:graphicFrameLocks noGrp="1"/>
          </p:cNvGraphicFramePr>
          <p:nvPr>
            <p:ph idx="1"/>
            <p:extLst>
              <p:ext uri="{D42A27DB-BD31-4B8C-83A1-F6EECF244321}">
                <p14:modId xmlns:p14="http://schemas.microsoft.com/office/powerpoint/2010/main" val="4179103840"/>
              </p:ext>
            </p:extLst>
          </p:nvPr>
        </p:nvGraphicFramePr>
        <p:xfrm>
          <a:off x="1104899" y="1354291"/>
          <a:ext cx="9980681" cy="5094633"/>
        </p:xfrm>
        <a:graphic>
          <a:graphicData uri="http://schemas.openxmlformats.org/drawingml/2006/table">
            <a:tbl>
              <a:tblPr firstRow="1" firstCol="1" bandRow="1">
                <a:tableStyleId>{5C22544A-7EE6-4342-B048-85BDC9FD1C3A}</a:tableStyleId>
              </a:tblPr>
              <a:tblGrid>
                <a:gridCol w="4943652">
                  <a:extLst>
                    <a:ext uri="{9D8B030D-6E8A-4147-A177-3AD203B41FA5}">
                      <a16:colId xmlns:a16="http://schemas.microsoft.com/office/drawing/2014/main" val="576473056"/>
                    </a:ext>
                  </a:extLst>
                </a:gridCol>
                <a:gridCol w="1348201">
                  <a:extLst>
                    <a:ext uri="{9D8B030D-6E8A-4147-A177-3AD203B41FA5}">
                      <a16:colId xmlns:a16="http://schemas.microsoft.com/office/drawing/2014/main" val="114759855"/>
                    </a:ext>
                  </a:extLst>
                </a:gridCol>
                <a:gridCol w="3688828">
                  <a:extLst>
                    <a:ext uri="{9D8B030D-6E8A-4147-A177-3AD203B41FA5}">
                      <a16:colId xmlns:a16="http://schemas.microsoft.com/office/drawing/2014/main" val="4060783425"/>
                    </a:ext>
                  </a:extLst>
                </a:gridCol>
              </a:tblGrid>
              <a:tr h="241700">
                <a:tc>
                  <a:txBody>
                    <a:bodyPr/>
                    <a:lstStyle/>
                    <a:p>
                      <a:pPr marL="0" marR="0">
                        <a:lnSpc>
                          <a:spcPct val="107000"/>
                        </a:lnSpc>
                        <a:spcBef>
                          <a:spcPts val="0"/>
                        </a:spcBef>
                        <a:spcAft>
                          <a:spcPts val="0"/>
                        </a:spcAft>
                      </a:pPr>
                      <a:r>
                        <a:rPr lang="en-US" sz="700" kern="100">
                          <a:effectLst/>
                        </a:rPr>
                        <a:t>Column Name</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tc>
                  <a:txBody>
                    <a:bodyPr/>
                    <a:lstStyle/>
                    <a:p>
                      <a:pPr marL="0" marR="0">
                        <a:lnSpc>
                          <a:spcPct val="107000"/>
                        </a:lnSpc>
                        <a:spcBef>
                          <a:spcPts val="0"/>
                        </a:spcBef>
                        <a:spcAft>
                          <a:spcPts val="0"/>
                        </a:spcAft>
                      </a:pPr>
                      <a:r>
                        <a:rPr lang="en-US" sz="700" kern="100">
                          <a:effectLst/>
                        </a:rPr>
                        <a:t>Variable Name</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tc>
                  <a:txBody>
                    <a:bodyPr/>
                    <a:lstStyle/>
                    <a:p>
                      <a:pPr marL="0" marR="0">
                        <a:lnSpc>
                          <a:spcPct val="107000"/>
                        </a:lnSpc>
                        <a:spcBef>
                          <a:spcPts val="0"/>
                        </a:spcBef>
                        <a:spcAft>
                          <a:spcPts val="0"/>
                        </a:spcAft>
                      </a:pPr>
                      <a:r>
                        <a:rPr lang="en-US" sz="700" kern="100">
                          <a:effectLst/>
                        </a:rPr>
                        <a:t>Data Description</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extLst>
                  <a:ext uri="{0D108BD9-81ED-4DB2-BD59-A6C34878D82A}">
                    <a16:rowId xmlns:a16="http://schemas.microsoft.com/office/drawing/2014/main" val="389639383"/>
                  </a:ext>
                </a:extLst>
              </a:tr>
              <a:tr h="119656">
                <a:tc>
                  <a:txBody>
                    <a:bodyPr/>
                    <a:lstStyle/>
                    <a:p>
                      <a:pPr marL="0" marR="0">
                        <a:lnSpc>
                          <a:spcPct val="107000"/>
                        </a:lnSpc>
                        <a:spcBef>
                          <a:spcPts val="0"/>
                        </a:spcBef>
                        <a:spcAft>
                          <a:spcPts val="0"/>
                        </a:spcAft>
                      </a:pPr>
                      <a:r>
                        <a:rPr lang="en-US" sz="700" kern="100">
                          <a:effectLst/>
                        </a:rPr>
                        <a:t>Country</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tc>
                  <a:txBody>
                    <a:bodyPr/>
                    <a:lstStyle/>
                    <a:p>
                      <a:pPr marL="0" marR="0">
                        <a:lnSpc>
                          <a:spcPct val="107000"/>
                        </a:lnSpc>
                        <a:spcBef>
                          <a:spcPts val="0"/>
                        </a:spcBef>
                        <a:spcAft>
                          <a:spcPts val="0"/>
                        </a:spcAft>
                      </a:pPr>
                      <a:r>
                        <a:rPr lang="en-US" sz="700" kern="100">
                          <a:effectLst/>
                        </a:rPr>
                        <a:t>country</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tc>
                  <a:txBody>
                    <a:bodyPr/>
                    <a:lstStyle/>
                    <a:p>
                      <a:pPr marL="0" marR="0">
                        <a:lnSpc>
                          <a:spcPct val="107000"/>
                        </a:lnSpc>
                        <a:spcBef>
                          <a:spcPts val="0"/>
                        </a:spcBef>
                        <a:spcAft>
                          <a:spcPts val="0"/>
                        </a:spcAft>
                      </a:pPr>
                      <a:r>
                        <a:rPr lang="en-US" sz="700" kern="100">
                          <a:effectLst/>
                        </a:rPr>
                        <a:t>Names of different countries</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extLst>
                  <a:ext uri="{0D108BD9-81ED-4DB2-BD59-A6C34878D82A}">
                    <a16:rowId xmlns:a16="http://schemas.microsoft.com/office/drawing/2014/main" val="621400449"/>
                  </a:ext>
                </a:extLst>
              </a:tr>
              <a:tr h="241700">
                <a:tc>
                  <a:txBody>
                    <a:bodyPr/>
                    <a:lstStyle/>
                    <a:p>
                      <a:pPr marL="0" marR="0">
                        <a:lnSpc>
                          <a:spcPct val="107000"/>
                        </a:lnSpc>
                        <a:spcBef>
                          <a:spcPts val="0"/>
                        </a:spcBef>
                        <a:spcAft>
                          <a:spcPts val="0"/>
                        </a:spcAft>
                      </a:pPr>
                      <a:r>
                        <a:rPr lang="en-US" sz="700" kern="100">
                          <a:effectLst/>
                        </a:rPr>
                        <a:t>Year</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tc>
                  <a:txBody>
                    <a:bodyPr/>
                    <a:lstStyle/>
                    <a:p>
                      <a:pPr marL="0" marR="0">
                        <a:lnSpc>
                          <a:spcPct val="107000"/>
                        </a:lnSpc>
                        <a:spcBef>
                          <a:spcPts val="0"/>
                        </a:spcBef>
                        <a:spcAft>
                          <a:spcPts val="0"/>
                        </a:spcAft>
                      </a:pPr>
                      <a:r>
                        <a:rPr lang="en-US" sz="700" kern="100">
                          <a:effectLst/>
                        </a:rPr>
                        <a:t>year</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tc>
                  <a:txBody>
                    <a:bodyPr/>
                    <a:lstStyle/>
                    <a:p>
                      <a:pPr marL="0" marR="0">
                        <a:lnSpc>
                          <a:spcPct val="107000"/>
                        </a:lnSpc>
                        <a:spcBef>
                          <a:spcPts val="0"/>
                        </a:spcBef>
                        <a:spcAft>
                          <a:spcPts val="0"/>
                        </a:spcAft>
                      </a:pPr>
                      <a:r>
                        <a:rPr lang="en-US" sz="700" kern="100">
                          <a:effectLst/>
                        </a:rPr>
                        <a:t>Year recorded between 2000 and 2015</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extLst>
                  <a:ext uri="{0D108BD9-81ED-4DB2-BD59-A6C34878D82A}">
                    <a16:rowId xmlns:a16="http://schemas.microsoft.com/office/drawing/2014/main" val="458046150"/>
                  </a:ext>
                </a:extLst>
              </a:tr>
              <a:tr h="119656">
                <a:tc>
                  <a:txBody>
                    <a:bodyPr/>
                    <a:lstStyle/>
                    <a:p>
                      <a:pPr marL="0" marR="0">
                        <a:lnSpc>
                          <a:spcPct val="107000"/>
                        </a:lnSpc>
                        <a:spcBef>
                          <a:spcPts val="0"/>
                        </a:spcBef>
                        <a:spcAft>
                          <a:spcPts val="0"/>
                        </a:spcAft>
                      </a:pPr>
                      <a:r>
                        <a:rPr lang="en-US" sz="700" kern="100">
                          <a:effectLst/>
                        </a:rPr>
                        <a:t>Status</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tc>
                  <a:txBody>
                    <a:bodyPr/>
                    <a:lstStyle/>
                    <a:p>
                      <a:pPr marL="0" marR="0">
                        <a:lnSpc>
                          <a:spcPct val="107000"/>
                        </a:lnSpc>
                        <a:spcBef>
                          <a:spcPts val="0"/>
                        </a:spcBef>
                        <a:spcAft>
                          <a:spcPts val="0"/>
                        </a:spcAft>
                      </a:pPr>
                      <a:r>
                        <a:rPr lang="en-US" sz="700" kern="100">
                          <a:effectLst/>
                        </a:rPr>
                        <a:t>status</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tc>
                  <a:txBody>
                    <a:bodyPr/>
                    <a:lstStyle/>
                    <a:p>
                      <a:pPr marL="0" marR="0">
                        <a:lnSpc>
                          <a:spcPct val="107000"/>
                        </a:lnSpc>
                        <a:spcBef>
                          <a:spcPts val="0"/>
                        </a:spcBef>
                        <a:spcAft>
                          <a:spcPts val="0"/>
                        </a:spcAft>
                      </a:pPr>
                      <a:r>
                        <a:rPr lang="en-US" sz="700" kern="100">
                          <a:effectLst/>
                        </a:rPr>
                        <a:t>Development status of the country</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extLst>
                  <a:ext uri="{0D108BD9-81ED-4DB2-BD59-A6C34878D82A}">
                    <a16:rowId xmlns:a16="http://schemas.microsoft.com/office/drawing/2014/main" val="810451175"/>
                  </a:ext>
                </a:extLst>
              </a:tr>
              <a:tr h="119656">
                <a:tc>
                  <a:txBody>
                    <a:bodyPr/>
                    <a:lstStyle/>
                    <a:p>
                      <a:pPr marL="0" marR="0">
                        <a:lnSpc>
                          <a:spcPct val="107000"/>
                        </a:lnSpc>
                        <a:spcBef>
                          <a:spcPts val="0"/>
                        </a:spcBef>
                        <a:spcAft>
                          <a:spcPts val="0"/>
                        </a:spcAft>
                      </a:pPr>
                      <a:r>
                        <a:rPr lang="en-US" sz="700" kern="100">
                          <a:effectLst/>
                        </a:rPr>
                        <a:t>Life Expectancy</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tc>
                  <a:txBody>
                    <a:bodyPr/>
                    <a:lstStyle/>
                    <a:p>
                      <a:pPr marL="0" marR="0">
                        <a:lnSpc>
                          <a:spcPct val="107000"/>
                        </a:lnSpc>
                        <a:spcBef>
                          <a:spcPts val="0"/>
                        </a:spcBef>
                        <a:spcAft>
                          <a:spcPts val="0"/>
                        </a:spcAft>
                      </a:pPr>
                      <a:r>
                        <a:rPr lang="en-US" sz="700" kern="100">
                          <a:effectLst/>
                        </a:rPr>
                        <a:t>lifeExp</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tc>
                  <a:txBody>
                    <a:bodyPr/>
                    <a:lstStyle/>
                    <a:p>
                      <a:pPr marL="0" marR="0">
                        <a:lnSpc>
                          <a:spcPct val="107000"/>
                        </a:lnSpc>
                        <a:spcBef>
                          <a:spcPts val="0"/>
                        </a:spcBef>
                        <a:spcAft>
                          <a:spcPts val="0"/>
                        </a:spcAft>
                      </a:pPr>
                      <a:r>
                        <a:rPr lang="en-US" sz="700" kern="100">
                          <a:effectLst/>
                        </a:rPr>
                        <a:t>Expected age of life in numbers</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extLst>
                  <a:ext uri="{0D108BD9-81ED-4DB2-BD59-A6C34878D82A}">
                    <a16:rowId xmlns:a16="http://schemas.microsoft.com/office/drawing/2014/main" val="3984112073"/>
                  </a:ext>
                </a:extLst>
              </a:tr>
              <a:tr h="372615">
                <a:tc>
                  <a:txBody>
                    <a:bodyPr/>
                    <a:lstStyle/>
                    <a:p>
                      <a:pPr marL="0" marR="0">
                        <a:lnSpc>
                          <a:spcPct val="107000"/>
                        </a:lnSpc>
                        <a:spcBef>
                          <a:spcPts val="0"/>
                        </a:spcBef>
                        <a:spcAft>
                          <a:spcPts val="0"/>
                        </a:spcAft>
                      </a:pPr>
                      <a:r>
                        <a:rPr lang="en-US" sz="700" kern="100">
                          <a:effectLst/>
                        </a:rPr>
                        <a:t>Adult Mortality</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tc>
                  <a:txBody>
                    <a:bodyPr/>
                    <a:lstStyle/>
                    <a:p>
                      <a:pPr marL="0" marR="0">
                        <a:lnSpc>
                          <a:spcPct val="107000"/>
                        </a:lnSpc>
                        <a:spcBef>
                          <a:spcPts val="0"/>
                        </a:spcBef>
                        <a:spcAft>
                          <a:spcPts val="0"/>
                        </a:spcAft>
                      </a:pPr>
                      <a:r>
                        <a:rPr lang="en-US" sz="700" kern="100">
                          <a:effectLst/>
                        </a:rPr>
                        <a:t>adMortality</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tc>
                  <a:txBody>
                    <a:bodyPr/>
                    <a:lstStyle/>
                    <a:p>
                      <a:pPr marL="0" marR="0">
                        <a:lnSpc>
                          <a:spcPct val="107000"/>
                        </a:lnSpc>
                        <a:spcBef>
                          <a:spcPts val="0"/>
                        </a:spcBef>
                        <a:spcAft>
                          <a:spcPts val="0"/>
                        </a:spcAft>
                      </a:pPr>
                      <a:r>
                        <a:rPr lang="en-US" sz="700" kern="100">
                          <a:effectLst/>
                        </a:rPr>
                        <a:t>Adult Mortality Rates of both sexes (probability of dying between 15 and 60 years per 1000 population)</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extLst>
                  <a:ext uri="{0D108BD9-81ED-4DB2-BD59-A6C34878D82A}">
                    <a16:rowId xmlns:a16="http://schemas.microsoft.com/office/drawing/2014/main" val="2236366294"/>
                  </a:ext>
                </a:extLst>
              </a:tr>
              <a:tr h="241700">
                <a:tc>
                  <a:txBody>
                    <a:bodyPr/>
                    <a:lstStyle/>
                    <a:p>
                      <a:pPr marL="0" marR="0">
                        <a:lnSpc>
                          <a:spcPct val="107000"/>
                        </a:lnSpc>
                        <a:spcBef>
                          <a:spcPts val="0"/>
                        </a:spcBef>
                        <a:spcAft>
                          <a:spcPts val="0"/>
                        </a:spcAft>
                      </a:pPr>
                      <a:r>
                        <a:rPr lang="en-US" sz="700" kern="100">
                          <a:effectLst/>
                        </a:rPr>
                        <a:t>Infant Deaths</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tc>
                  <a:txBody>
                    <a:bodyPr/>
                    <a:lstStyle/>
                    <a:p>
                      <a:pPr marL="0" marR="0">
                        <a:lnSpc>
                          <a:spcPct val="107000"/>
                        </a:lnSpc>
                        <a:spcBef>
                          <a:spcPts val="0"/>
                        </a:spcBef>
                        <a:spcAft>
                          <a:spcPts val="0"/>
                        </a:spcAft>
                      </a:pPr>
                      <a:r>
                        <a:rPr lang="en-US" sz="700" kern="100">
                          <a:effectLst/>
                        </a:rPr>
                        <a:t>infDeaths</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tc>
                  <a:txBody>
                    <a:bodyPr/>
                    <a:lstStyle/>
                    <a:p>
                      <a:pPr marL="0" marR="0">
                        <a:lnSpc>
                          <a:spcPct val="107000"/>
                        </a:lnSpc>
                        <a:spcBef>
                          <a:spcPts val="0"/>
                        </a:spcBef>
                        <a:spcAft>
                          <a:spcPts val="0"/>
                        </a:spcAft>
                      </a:pPr>
                      <a:r>
                        <a:rPr lang="en-US" sz="700" kern="100">
                          <a:effectLst/>
                        </a:rPr>
                        <a:t>Number of Infant Deaths per 1000 population</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extLst>
                  <a:ext uri="{0D108BD9-81ED-4DB2-BD59-A6C34878D82A}">
                    <a16:rowId xmlns:a16="http://schemas.microsoft.com/office/drawing/2014/main" val="1813026146"/>
                  </a:ext>
                </a:extLst>
              </a:tr>
              <a:tr h="246135">
                <a:tc>
                  <a:txBody>
                    <a:bodyPr/>
                    <a:lstStyle/>
                    <a:p>
                      <a:pPr marL="0" marR="0">
                        <a:lnSpc>
                          <a:spcPct val="107000"/>
                        </a:lnSpc>
                        <a:spcBef>
                          <a:spcPts val="0"/>
                        </a:spcBef>
                        <a:spcAft>
                          <a:spcPts val="0"/>
                        </a:spcAft>
                      </a:pPr>
                      <a:r>
                        <a:rPr lang="en-US" sz="700" kern="100">
                          <a:effectLst/>
                        </a:rPr>
                        <a:t>Alcohol</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tc>
                  <a:txBody>
                    <a:bodyPr/>
                    <a:lstStyle/>
                    <a:p>
                      <a:pPr marL="0" marR="0">
                        <a:lnSpc>
                          <a:spcPct val="107000"/>
                        </a:lnSpc>
                        <a:spcBef>
                          <a:spcPts val="0"/>
                        </a:spcBef>
                        <a:spcAft>
                          <a:spcPts val="0"/>
                        </a:spcAft>
                      </a:pPr>
                      <a:r>
                        <a:rPr lang="en-US" sz="700" kern="100">
                          <a:effectLst/>
                        </a:rPr>
                        <a:t>alcohol</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tc>
                  <a:txBody>
                    <a:bodyPr/>
                    <a:lstStyle/>
                    <a:p>
                      <a:pPr marL="0" marR="0">
                        <a:lnSpc>
                          <a:spcPct val="107000"/>
                        </a:lnSpc>
                        <a:spcBef>
                          <a:spcPts val="0"/>
                        </a:spcBef>
                        <a:spcAft>
                          <a:spcPts val="0"/>
                        </a:spcAft>
                      </a:pPr>
                      <a:r>
                        <a:rPr lang="en-US" sz="700" kern="100">
                          <a:effectLst/>
                        </a:rPr>
                        <a:t>Alcohol, recorded per capita (15+) consumption (in litres of pure alcohol)</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extLst>
                  <a:ext uri="{0D108BD9-81ED-4DB2-BD59-A6C34878D82A}">
                    <a16:rowId xmlns:a16="http://schemas.microsoft.com/office/drawing/2014/main" val="3218490873"/>
                  </a:ext>
                </a:extLst>
              </a:tr>
              <a:tr h="365277">
                <a:tc>
                  <a:txBody>
                    <a:bodyPr/>
                    <a:lstStyle/>
                    <a:p>
                      <a:pPr marL="0" marR="0">
                        <a:lnSpc>
                          <a:spcPct val="107000"/>
                        </a:lnSpc>
                        <a:spcBef>
                          <a:spcPts val="0"/>
                        </a:spcBef>
                        <a:spcAft>
                          <a:spcPts val="0"/>
                        </a:spcAft>
                      </a:pPr>
                      <a:r>
                        <a:rPr lang="en-US" sz="700" kern="100">
                          <a:effectLst/>
                        </a:rPr>
                        <a:t>Percentage Expenditure</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tc>
                  <a:txBody>
                    <a:bodyPr/>
                    <a:lstStyle/>
                    <a:p>
                      <a:pPr marL="0" marR="0">
                        <a:lnSpc>
                          <a:spcPct val="107000"/>
                        </a:lnSpc>
                        <a:spcBef>
                          <a:spcPts val="0"/>
                        </a:spcBef>
                        <a:spcAft>
                          <a:spcPts val="0"/>
                        </a:spcAft>
                      </a:pPr>
                      <a:r>
                        <a:rPr lang="en-US" sz="700" kern="100">
                          <a:effectLst/>
                        </a:rPr>
                        <a:t>expdPercent</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tc>
                  <a:txBody>
                    <a:bodyPr/>
                    <a:lstStyle/>
                    <a:p>
                      <a:pPr marL="0" marR="0">
                        <a:lnSpc>
                          <a:spcPct val="107000"/>
                        </a:lnSpc>
                        <a:spcBef>
                          <a:spcPts val="0"/>
                        </a:spcBef>
                        <a:spcAft>
                          <a:spcPts val="0"/>
                        </a:spcAft>
                      </a:pPr>
                      <a:r>
                        <a:rPr lang="en-US" sz="700" kern="100">
                          <a:effectLst/>
                        </a:rPr>
                        <a:t>Expenditure on health as a percentage of Gross Domestic Product per capita (%)</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extLst>
                  <a:ext uri="{0D108BD9-81ED-4DB2-BD59-A6C34878D82A}">
                    <a16:rowId xmlns:a16="http://schemas.microsoft.com/office/drawing/2014/main" val="1968353348"/>
                  </a:ext>
                </a:extLst>
              </a:tr>
              <a:tr h="246135">
                <a:tc>
                  <a:txBody>
                    <a:bodyPr/>
                    <a:lstStyle/>
                    <a:p>
                      <a:pPr marL="0" marR="0">
                        <a:lnSpc>
                          <a:spcPct val="107000"/>
                        </a:lnSpc>
                        <a:spcBef>
                          <a:spcPts val="0"/>
                        </a:spcBef>
                        <a:spcAft>
                          <a:spcPts val="0"/>
                        </a:spcAft>
                      </a:pPr>
                      <a:r>
                        <a:rPr lang="en-US" sz="700" kern="100">
                          <a:effectLst/>
                        </a:rPr>
                        <a:t>Hepatitis B</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tc>
                  <a:txBody>
                    <a:bodyPr/>
                    <a:lstStyle/>
                    <a:p>
                      <a:pPr marL="0" marR="0">
                        <a:lnSpc>
                          <a:spcPct val="107000"/>
                        </a:lnSpc>
                        <a:spcBef>
                          <a:spcPts val="0"/>
                        </a:spcBef>
                        <a:spcAft>
                          <a:spcPts val="0"/>
                        </a:spcAft>
                      </a:pPr>
                      <a:r>
                        <a:rPr lang="en-US" sz="700" kern="100">
                          <a:effectLst/>
                        </a:rPr>
                        <a:t>hepB</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tc>
                  <a:txBody>
                    <a:bodyPr/>
                    <a:lstStyle/>
                    <a:p>
                      <a:pPr marL="0" marR="0">
                        <a:lnSpc>
                          <a:spcPct val="107000"/>
                        </a:lnSpc>
                        <a:spcBef>
                          <a:spcPts val="0"/>
                        </a:spcBef>
                        <a:spcAft>
                          <a:spcPts val="0"/>
                        </a:spcAft>
                      </a:pPr>
                      <a:r>
                        <a:rPr lang="en-US" sz="700" kern="100">
                          <a:effectLst/>
                        </a:rPr>
                        <a:t>Hepatitis B (HepB) immunization coverage among 1-year-olds (%)</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extLst>
                  <a:ext uri="{0D108BD9-81ED-4DB2-BD59-A6C34878D82A}">
                    <a16:rowId xmlns:a16="http://schemas.microsoft.com/office/drawing/2014/main" val="23747661"/>
                  </a:ext>
                </a:extLst>
              </a:tr>
              <a:tr h="241700">
                <a:tc>
                  <a:txBody>
                    <a:bodyPr/>
                    <a:lstStyle/>
                    <a:p>
                      <a:pPr marL="0" marR="0">
                        <a:lnSpc>
                          <a:spcPct val="107000"/>
                        </a:lnSpc>
                        <a:spcBef>
                          <a:spcPts val="0"/>
                        </a:spcBef>
                        <a:spcAft>
                          <a:spcPts val="0"/>
                        </a:spcAft>
                      </a:pPr>
                      <a:r>
                        <a:rPr lang="en-US" sz="700" kern="100">
                          <a:effectLst/>
                        </a:rPr>
                        <a:t>Measles</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tc>
                  <a:txBody>
                    <a:bodyPr/>
                    <a:lstStyle/>
                    <a:p>
                      <a:pPr marL="0" marR="0">
                        <a:lnSpc>
                          <a:spcPct val="107000"/>
                        </a:lnSpc>
                        <a:spcBef>
                          <a:spcPts val="0"/>
                        </a:spcBef>
                        <a:spcAft>
                          <a:spcPts val="0"/>
                        </a:spcAft>
                      </a:pPr>
                      <a:r>
                        <a:rPr lang="en-US" sz="700" kern="100">
                          <a:effectLst/>
                        </a:rPr>
                        <a:t>measles</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tc>
                  <a:txBody>
                    <a:bodyPr/>
                    <a:lstStyle/>
                    <a:p>
                      <a:pPr marL="0" marR="0">
                        <a:lnSpc>
                          <a:spcPct val="107000"/>
                        </a:lnSpc>
                        <a:spcBef>
                          <a:spcPts val="0"/>
                        </a:spcBef>
                        <a:spcAft>
                          <a:spcPts val="0"/>
                        </a:spcAft>
                      </a:pPr>
                      <a:r>
                        <a:rPr lang="en-US" sz="700" kern="100">
                          <a:effectLst/>
                        </a:rPr>
                        <a:t>Number of reported cases per 1000 population</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extLst>
                  <a:ext uri="{0D108BD9-81ED-4DB2-BD59-A6C34878D82A}">
                    <a16:rowId xmlns:a16="http://schemas.microsoft.com/office/drawing/2014/main" val="1669936971"/>
                  </a:ext>
                </a:extLst>
              </a:tr>
              <a:tr h="119656">
                <a:tc>
                  <a:txBody>
                    <a:bodyPr/>
                    <a:lstStyle/>
                    <a:p>
                      <a:pPr marL="0" marR="0">
                        <a:lnSpc>
                          <a:spcPct val="107000"/>
                        </a:lnSpc>
                        <a:spcBef>
                          <a:spcPts val="0"/>
                        </a:spcBef>
                        <a:spcAft>
                          <a:spcPts val="0"/>
                        </a:spcAft>
                      </a:pPr>
                      <a:r>
                        <a:rPr lang="en-US" sz="700" kern="100">
                          <a:effectLst/>
                        </a:rPr>
                        <a:t>Body Mass Index</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tc>
                  <a:txBody>
                    <a:bodyPr/>
                    <a:lstStyle/>
                    <a:p>
                      <a:pPr marL="0" marR="0">
                        <a:lnSpc>
                          <a:spcPct val="107000"/>
                        </a:lnSpc>
                        <a:spcBef>
                          <a:spcPts val="0"/>
                        </a:spcBef>
                        <a:spcAft>
                          <a:spcPts val="0"/>
                        </a:spcAft>
                      </a:pPr>
                      <a:r>
                        <a:rPr lang="en-US" sz="700" kern="100">
                          <a:effectLst/>
                        </a:rPr>
                        <a:t>bmi</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tc>
                  <a:txBody>
                    <a:bodyPr/>
                    <a:lstStyle/>
                    <a:p>
                      <a:pPr marL="0" marR="0">
                        <a:lnSpc>
                          <a:spcPct val="107000"/>
                        </a:lnSpc>
                        <a:spcBef>
                          <a:spcPts val="0"/>
                        </a:spcBef>
                        <a:spcAft>
                          <a:spcPts val="0"/>
                        </a:spcAft>
                      </a:pPr>
                      <a:r>
                        <a:rPr lang="en-US" sz="700" kern="100">
                          <a:effectLst/>
                        </a:rPr>
                        <a:t>Body Mass Index per 1000 population</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extLst>
                  <a:ext uri="{0D108BD9-81ED-4DB2-BD59-A6C34878D82A}">
                    <a16:rowId xmlns:a16="http://schemas.microsoft.com/office/drawing/2014/main" val="2058518432"/>
                  </a:ext>
                </a:extLst>
              </a:tr>
              <a:tr h="241700">
                <a:tc>
                  <a:txBody>
                    <a:bodyPr/>
                    <a:lstStyle/>
                    <a:p>
                      <a:pPr marL="0" marR="0">
                        <a:lnSpc>
                          <a:spcPct val="107000"/>
                        </a:lnSpc>
                        <a:spcBef>
                          <a:spcPts val="0"/>
                        </a:spcBef>
                        <a:spcAft>
                          <a:spcPts val="0"/>
                        </a:spcAft>
                      </a:pPr>
                      <a:r>
                        <a:rPr lang="en-US" sz="700" kern="100">
                          <a:effectLst/>
                        </a:rPr>
                        <a:t>Under-five deaths</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tc>
                  <a:txBody>
                    <a:bodyPr/>
                    <a:lstStyle/>
                    <a:p>
                      <a:pPr marL="0" marR="0">
                        <a:lnSpc>
                          <a:spcPct val="107000"/>
                        </a:lnSpc>
                        <a:spcBef>
                          <a:spcPts val="0"/>
                        </a:spcBef>
                        <a:spcAft>
                          <a:spcPts val="0"/>
                        </a:spcAft>
                      </a:pPr>
                      <a:r>
                        <a:rPr lang="en-US" sz="700" kern="100">
                          <a:effectLst/>
                        </a:rPr>
                        <a:t>under5Deaths</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tc>
                  <a:txBody>
                    <a:bodyPr/>
                    <a:lstStyle/>
                    <a:p>
                      <a:pPr marL="0" marR="0">
                        <a:lnSpc>
                          <a:spcPct val="107000"/>
                        </a:lnSpc>
                        <a:spcBef>
                          <a:spcPts val="0"/>
                        </a:spcBef>
                        <a:spcAft>
                          <a:spcPts val="0"/>
                        </a:spcAft>
                      </a:pPr>
                      <a:r>
                        <a:rPr lang="en-US" sz="700" kern="100">
                          <a:effectLst/>
                        </a:rPr>
                        <a:t>Number of under five-deaths per 1000 population</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extLst>
                  <a:ext uri="{0D108BD9-81ED-4DB2-BD59-A6C34878D82A}">
                    <a16:rowId xmlns:a16="http://schemas.microsoft.com/office/drawing/2014/main" val="2337937860"/>
                  </a:ext>
                </a:extLst>
              </a:tr>
              <a:tr h="241700">
                <a:tc>
                  <a:txBody>
                    <a:bodyPr/>
                    <a:lstStyle/>
                    <a:p>
                      <a:pPr marL="0" marR="0">
                        <a:lnSpc>
                          <a:spcPct val="107000"/>
                        </a:lnSpc>
                        <a:spcBef>
                          <a:spcPts val="0"/>
                        </a:spcBef>
                        <a:spcAft>
                          <a:spcPts val="0"/>
                        </a:spcAft>
                      </a:pPr>
                      <a:r>
                        <a:rPr lang="en-US" sz="700" kern="100" dirty="0">
                          <a:effectLst/>
                        </a:rPr>
                        <a:t>Polio</a:t>
                      </a:r>
                      <a:endParaRPr lang="en-US" sz="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tc>
                  <a:txBody>
                    <a:bodyPr/>
                    <a:lstStyle/>
                    <a:p>
                      <a:pPr marL="0" marR="0">
                        <a:lnSpc>
                          <a:spcPct val="107000"/>
                        </a:lnSpc>
                        <a:spcBef>
                          <a:spcPts val="0"/>
                        </a:spcBef>
                        <a:spcAft>
                          <a:spcPts val="0"/>
                        </a:spcAft>
                      </a:pPr>
                      <a:r>
                        <a:rPr lang="en-US" sz="700" kern="100">
                          <a:effectLst/>
                        </a:rPr>
                        <a:t>polio</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tc>
                  <a:txBody>
                    <a:bodyPr/>
                    <a:lstStyle/>
                    <a:p>
                      <a:pPr marL="0" marR="0">
                        <a:lnSpc>
                          <a:spcPct val="107000"/>
                        </a:lnSpc>
                        <a:spcBef>
                          <a:spcPts val="0"/>
                        </a:spcBef>
                        <a:spcAft>
                          <a:spcPts val="0"/>
                        </a:spcAft>
                      </a:pPr>
                      <a:r>
                        <a:rPr lang="en-US" sz="700" kern="100">
                          <a:effectLst/>
                        </a:rPr>
                        <a:t>Reported Polio deaths per 1000 population</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extLst>
                  <a:ext uri="{0D108BD9-81ED-4DB2-BD59-A6C34878D82A}">
                    <a16:rowId xmlns:a16="http://schemas.microsoft.com/office/drawing/2014/main" val="1761867675"/>
                  </a:ext>
                </a:extLst>
              </a:tr>
              <a:tr h="241700">
                <a:tc>
                  <a:txBody>
                    <a:bodyPr/>
                    <a:lstStyle/>
                    <a:p>
                      <a:pPr marL="0" marR="0">
                        <a:lnSpc>
                          <a:spcPct val="107000"/>
                        </a:lnSpc>
                        <a:spcBef>
                          <a:spcPts val="0"/>
                        </a:spcBef>
                        <a:spcAft>
                          <a:spcPts val="0"/>
                        </a:spcAft>
                      </a:pPr>
                      <a:r>
                        <a:rPr lang="en-US" sz="700" kern="100">
                          <a:effectLst/>
                        </a:rPr>
                        <a:t>Total Expenditure</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tc>
                  <a:txBody>
                    <a:bodyPr/>
                    <a:lstStyle/>
                    <a:p>
                      <a:pPr marL="0" marR="0">
                        <a:lnSpc>
                          <a:spcPct val="107000"/>
                        </a:lnSpc>
                        <a:spcBef>
                          <a:spcPts val="0"/>
                        </a:spcBef>
                        <a:spcAft>
                          <a:spcPts val="0"/>
                        </a:spcAft>
                      </a:pPr>
                      <a:r>
                        <a:rPr lang="en-US" sz="700" kern="100">
                          <a:effectLst/>
                        </a:rPr>
                        <a:t>expdTotal</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tc>
                  <a:txBody>
                    <a:bodyPr/>
                    <a:lstStyle/>
                    <a:p>
                      <a:pPr marL="0" marR="0">
                        <a:lnSpc>
                          <a:spcPct val="107000"/>
                        </a:lnSpc>
                        <a:spcBef>
                          <a:spcPts val="0"/>
                        </a:spcBef>
                        <a:spcAft>
                          <a:spcPts val="0"/>
                        </a:spcAft>
                      </a:pPr>
                      <a:r>
                        <a:rPr lang="en-US" sz="700" kern="100">
                          <a:effectLst/>
                        </a:rPr>
                        <a:t>Total Expenditure for the given country in that year</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extLst>
                  <a:ext uri="{0D108BD9-81ED-4DB2-BD59-A6C34878D82A}">
                    <a16:rowId xmlns:a16="http://schemas.microsoft.com/office/drawing/2014/main" val="180308226"/>
                  </a:ext>
                </a:extLst>
              </a:tr>
              <a:tr h="241700">
                <a:tc>
                  <a:txBody>
                    <a:bodyPr/>
                    <a:lstStyle/>
                    <a:p>
                      <a:pPr marL="0" marR="0">
                        <a:lnSpc>
                          <a:spcPct val="107000"/>
                        </a:lnSpc>
                        <a:spcBef>
                          <a:spcPts val="0"/>
                        </a:spcBef>
                        <a:spcAft>
                          <a:spcPts val="0"/>
                        </a:spcAft>
                      </a:pPr>
                      <a:r>
                        <a:rPr lang="en-US" sz="700" kern="100">
                          <a:effectLst/>
                        </a:rPr>
                        <a:t>Diptheria</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tc>
                  <a:txBody>
                    <a:bodyPr/>
                    <a:lstStyle/>
                    <a:p>
                      <a:pPr marL="0" marR="0">
                        <a:lnSpc>
                          <a:spcPct val="107000"/>
                        </a:lnSpc>
                        <a:spcBef>
                          <a:spcPts val="0"/>
                        </a:spcBef>
                        <a:spcAft>
                          <a:spcPts val="0"/>
                        </a:spcAft>
                      </a:pPr>
                      <a:r>
                        <a:rPr lang="en-US" sz="700" kern="100">
                          <a:effectLst/>
                        </a:rPr>
                        <a:t>diptheria</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tc>
                  <a:txBody>
                    <a:bodyPr/>
                    <a:lstStyle/>
                    <a:p>
                      <a:pPr marL="0" marR="0">
                        <a:lnSpc>
                          <a:spcPct val="107000"/>
                        </a:lnSpc>
                        <a:spcBef>
                          <a:spcPts val="0"/>
                        </a:spcBef>
                        <a:spcAft>
                          <a:spcPts val="0"/>
                        </a:spcAft>
                      </a:pPr>
                      <a:r>
                        <a:rPr lang="en-US" sz="700" kern="100">
                          <a:effectLst/>
                        </a:rPr>
                        <a:t>Reported Diphtheria cases per 1000 population</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extLst>
                  <a:ext uri="{0D108BD9-81ED-4DB2-BD59-A6C34878D82A}">
                    <a16:rowId xmlns:a16="http://schemas.microsoft.com/office/drawing/2014/main" val="1711247996"/>
                  </a:ext>
                </a:extLst>
              </a:tr>
              <a:tr h="241700">
                <a:tc>
                  <a:txBody>
                    <a:bodyPr/>
                    <a:lstStyle/>
                    <a:p>
                      <a:pPr marL="0" marR="0">
                        <a:lnSpc>
                          <a:spcPct val="107000"/>
                        </a:lnSpc>
                        <a:spcBef>
                          <a:spcPts val="0"/>
                        </a:spcBef>
                        <a:spcAft>
                          <a:spcPts val="0"/>
                        </a:spcAft>
                      </a:pPr>
                      <a:r>
                        <a:rPr lang="en-US" sz="700" kern="100">
                          <a:effectLst/>
                        </a:rPr>
                        <a:t>HIV/AIDS</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tc>
                  <a:txBody>
                    <a:bodyPr/>
                    <a:lstStyle/>
                    <a:p>
                      <a:pPr marL="0" marR="0">
                        <a:lnSpc>
                          <a:spcPct val="107000"/>
                        </a:lnSpc>
                        <a:spcBef>
                          <a:spcPts val="0"/>
                        </a:spcBef>
                        <a:spcAft>
                          <a:spcPts val="0"/>
                        </a:spcAft>
                      </a:pPr>
                      <a:r>
                        <a:rPr lang="en-US" sz="700" kern="100">
                          <a:effectLst/>
                        </a:rPr>
                        <a:t>hivAids</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tc>
                  <a:txBody>
                    <a:bodyPr/>
                    <a:lstStyle/>
                    <a:p>
                      <a:pPr marL="0" marR="0">
                        <a:lnSpc>
                          <a:spcPct val="107000"/>
                        </a:lnSpc>
                        <a:spcBef>
                          <a:spcPts val="0"/>
                        </a:spcBef>
                        <a:spcAft>
                          <a:spcPts val="0"/>
                        </a:spcAft>
                      </a:pPr>
                      <a:r>
                        <a:rPr lang="en-US" sz="700" kern="100">
                          <a:effectLst/>
                        </a:rPr>
                        <a:t>Reported HIV/AIDS cases per 1000 population</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extLst>
                  <a:ext uri="{0D108BD9-81ED-4DB2-BD59-A6C34878D82A}">
                    <a16:rowId xmlns:a16="http://schemas.microsoft.com/office/drawing/2014/main" val="1983223714"/>
                  </a:ext>
                </a:extLst>
              </a:tr>
              <a:tr h="246135">
                <a:tc>
                  <a:txBody>
                    <a:bodyPr/>
                    <a:lstStyle/>
                    <a:p>
                      <a:pPr marL="0" marR="0">
                        <a:lnSpc>
                          <a:spcPct val="107000"/>
                        </a:lnSpc>
                        <a:spcBef>
                          <a:spcPts val="0"/>
                        </a:spcBef>
                        <a:spcAft>
                          <a:spcPts val="0"/>
                        </a:spcAft>
                      </a:pPr>
                      <a:r>
                        <a:rPr lang="en-US" sz="700" kern="100">
                          <a:effectLst/>
                        </a:rPr>
                        <a:t>Gross Domestic Product</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tc>
                  <a:txBody>
                    <a:bodyPr/>
                    <a:lstStyle/>
                    <a:p>
                      <a:pPr marL="0" marR="0">
                        <a:lnSpc>
                          <a:spcPct val="107000"/>
                        </a:lnSpc>
                        <a:spcBef>
                          <a:spcPts val="0"/>
                        </a:spcBef>
                        <a:spcAft>
                          <a:spcPts val="0"/>
                        </a:spcAft>
                      </a:pPr>
                      <a:r>
                        <a:rPr lang="en-US" sz="700" kern="100">
                          <a:effectLst/>
                        </a:rPr>
                        <a:t>gdp</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tc>
                  <a:txBody>
                    <a:bodyPr/>
                    <a:lstStyle/>
                    <a:p>
                      <a:pPr marL="0" marR="0">
                        <a:lnSpc>
                          <a:spcPct val="107000"/>
                        </a:lnSpc>
                        <a:spcBef>
                          <a:spcPts val="0"/>
                        </a:spcBef>
                        <a:spcAft>
                          <a:spcPts val="0"/>
                        </a:spcAft>
                      </a:pPr>
                      <a:r>
                        <a:rPr lang="en-US" sz="700" kern="100">
                          <a:effectLst/>
                        </a:rPr>
                        <a:t>Gross Domestic Product for the given country in that year</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extLst>
                  <a:ext uri="{0D108BD9-81ED-4DB2-BD59-A6C34878D82A}">
                    <a16:rowId xmlns:a16="http://schemas.microsoft.com/office/drawing/2014/main" val="2090665101"/>
                  </a:ext>
                </a:extLst>
              </a:tr>
              <a:tr h="119656">
                <a:tc>
                  <a:txBody>
                    <a:bodyPr/>
                    <a:lstStyle/>
                    <a:p>
                      <a:pPr marL="0" marR="0">
                        <a:lnSpc>
                          <a:spcPct val="107000"/>
                        </a:lnSpc>
                        <a:spcBef>
                          <a:spcPts val="0"/>
                        </a:spcBef>
                        <a:spcAft>
                          <a:spcPts val="0"/>
                        </a:spcAft>
                      </a:pPr>
                      <a:r>
                        <a:rPr lang="en-US" sz="700" kern="100">
                          <a:effectLst/>
                        </a:rPr>
                        <a:t>Population</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tc>
                  <a:txBody>
                    <a:bodyPr/>
                    <a:lstStyle/>
                    <a:p>
                      <a:pPr marL="0" marR="0">
                        <a:lnSpc>
                          <a:spcPct val="107000"/>
                        </a:lnSpc>
                        <a:spcBef>
                          <a:spcPts val="0"/>
                        </a:spcBef>
                        <a:spcAft>
                          <a:spcPts val="0"/>
                        </a:spcAft>
                      </a:pPr>
                      <a:r>
                        <a:rPr lang="en-US" sz="700" kern="100">
                          <a:effectLst/>
                        </a:rPr>
                        <a:t>population</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tc>
                  <a:txBody>
                    <a:bodyPr/>
                    <a:lstStyle/>
                    <a:p>
                      <a:pPr marL="0" marR="0">
                        <a:lnSpc>
                          <a:spcPct val="107000"/>
                        </a:lnSpc>
                        <a:spcBef>
                          <a:spcPts val="0"/>
                        </a:spcBef>
                        <a:spcAft>
                          <a:spcPts val="0"/>
                        </a:spcAft>
                      </a:pPr>
                      <a:r>
                        <a:rPr lang="en-US" sz="700" kern="100">
                          <a:effectLst/>
                        </a:rPr>
                        <a:t>Number of populations for a country</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extLst>
                  <a:ext uri="{0D108BD9-81ED-4DB2-BD59-A6C34878D82A}">
                    <a16:rowId xmlns:a16="http://schemas.microsoft.com/office/drawing/2014/main" val="2669644202"/>
                  </a:ext>
                </a:extLst>
              </a:tr>
              <a:tr h="241700">
                <a:tc>
                  <a:txBody>
                    <a:bodyPr/>
                    <a:lstStyle/>
                    <a:p>
                      <a:pPr marL="0" marR="0">
                        <a:lnSpc>
                          <a:spcPct val="107000"/>
                        </a:lnSpc>
                        <a:spcBef>
                          <a:spcPts val="0"/>
                        </a:spcBef>
                        <a:spcAft>
                          <a:spcPts val="0"/>
                        </a:spcAft>
                      </a:pPr>
                      <a:r>
                        <a:rPr lang="en-US" sz="700" kern="100">
                          <a:effectLst/>
                        </a:rPr>
                        <a:t>Thinness 1-19 years</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tc>
                  <a:txBody>
                    <a:bodyPr/>
                    <a:lstStyle/>
                    <a:p>
                      <a:pPr marL="0" marR="0">
                        <a:lnSpc>
                          <a:spcPct val="107000"/>
                        </a:lnSpc>
                        <a:spcBef>
                          <a:spcPts val="0"/>
                        </a:spcBef>
                        <a:spcAft>
                          <a:spcPts val="0"/>
                        </a:spcAft>
                      </a:pPr>
                      <a:r>
                        <a:rPr lang="en-US" sz="700" kern="100">
                          <a:effectLst/>
                        </a:rPr>
                        <a:t>thin1_19</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tc>
                  <a:txBody>
                    <a:bodyPr/>
                    <a:lstStyle/>
                    <a:p>
                      <a:pPr marL="0" marR="0">
                        <a:lnSpc>
                          <a:spcPct val="107000"/>
                        </a:lnSpc>
                        <a:spcBef>
                          <a:spcPts val="0"/>
                        </a:spcBef>
                        <a:spcAft>
                          <a:spcPts val="0"/>
                        </a:spcAft>
                      </a:pPr>
                      <a:r>
                        <a:rPr lang="en-US" sz="700" kern="100">
                          <a:effectLst/>
                        </a:rPr>
                        <a:t>Rate of Thinness of population between 1-19 years</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extLst>
                  <a:ext uri="{0D108BD9-81ED-4DB2-BD59-A6C34878D82A}">
                    <a16:rowId xmlns:a16="http://schemas.microsoft.com/office/drawing/2014/main" val="1192431000"/>
                  </a:ext>
                </a:extLst>
              </a:tr>
              <a:tr h="241700">
                <a:tc>
                  <a:txBody>
                    <a:bodyPr/>
                    <a:lstStyle/>
                    <a:p>
                      <a:pPr marL="0" marR="0">
                        <a:lnSpc>
                          <a:spcPct val="107000"/>
                        </a:lnSpc>
                        <a:spcBef>
                          <a:spcPts val="0"/>
                        </a:spcBef>
                        <a:spcAft>
                          <a:spcPts val="0"/>
                        </a:spcAft>
                      </a:pPr>
                      <a:r>
                        <a:rPr lang="en-US" sz="700" kern="100">
                          <a:effectLst/>
                        </a:rPr>
                        <a:t>Thinness 5-9 years</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tc>
                  <a:txBody>
                    <a:bodyPr/>
                    <a:lstStyle/>
                    <a:p>
                      <a:pPr marL="0" marR="0">
                        <a:lnSpc>
                          <a:spcPct val="107000"/>
                        </a:lnSpc>
                        <a:spcBef>
                          <a:spcPts val="0"/>
                        </a:spcBef>
                        <a:spcAft>
                          <a:spcPts val="0"/>
                        </a:spcAft>
                      </a:pPr>
                      <a:r>
                        <a:rPr lang="en-US" sz="700" kern="100">
                          <a:effectLst/>
                        </a:rPr>
                        <a:t>thin5_9</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tc>
                  <a:txBody>
                    <a:bodyPr/>
                    <a:lstStyle/>
                    <a:p>
                      <a:pPr marL="0" marR="0">
                        <a:lnSpc>
                          <a:spcPct val="107000"/>
                        </a:lnSpc>
                        <a:spcBef>
                          <a:spcPts val="0"/>
                        </a:spcBef>
                        <a:spcAft>
                          <a:spcPts val="0"/>
                        </a:spcAft>
                      </a:pPr>
                      <a:r>
                        <a:rPr lang="en-US" sz="700" kern="100">
                          <a:effectLst/>
                        </a:rPr>
                        <a:t>Rate of Thinness of population between 5-9 years</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extLst>
                  <a:ext uri="{0D108BD9-81ED-4DB2-BD59-A6C34878D82A}">
                    <a16:rowId xmlns:a16="http://schemas.microsoft.com/office/drawing/2014/main" val="3755249340"/>
                  </a:ext>
                </a:extLst>
              </a:tr>
              <a:tr h="241700">
                <a:tc>
                  <a:txBody>
                    <a:bodyPr/>
                    <a:lstStyle/>
                    <a:p>
                      <a:pPr marL="0" marR="0">
                        <a:lnSpc>
                          <a:spcPct val="107000"/>
                        </a:lnSpc>
                        <a:spcBef>
                          <a:spcPts val="0"/>
                        </a:spcBef>
                        <a:spcAft>
                          <a:spcPts val="0"/>
                        </a:spcAft>
                      </a:pPr>
                      <a:r>
                        <a:rPr lang="en-US" sz="700" kern="100">
                          <a:effectLst/>
                        </a:rPr>
                        <a:t>Income composition of resources</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tc>
                  <a:txBody>
                    <a:bodyPr/>
                    <a:lstStyle/>
                    <a:p>
                      <a:pPr marL="0" marR="0">
                        <a:lnSpc>
                          <a:spcPct val="107000"/>
                        </a:lnSpc>
                        <a:spcBef>
                          <a:spcPts val="0"/>
                        </a:spcBef>
                        <a:spcAft>
                          <a:spcPts val="0"/>
                        </a:spcAft>
                      </a:pPr>
                      <a:r>
                        <a:rPr lang="en-US" sz="700" kern="100">
                          <a:effectLst/>
                        </a:rPr>
                        <a:t>income</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tc>
                  <a:txBody>
                    <a:bodyPr/>
                    <a:lstStyle/>
                    <a:p>
                      <a:pPr marL="0" marR="0">
                        <a:lnSpc>
                          <a:spcPct val="107000"/>
                        </a:lnSpc>
                        <a:spcBef>
                          <a:spcPts val="0"/>
                        </a:spcBef>
                        <a:spcAft>
                          <a:spcPts val="0"/>
                        </a:spcAft>
                      </a:pPr>
                      <a:r>
                        <a:rPr lang="en-US" sz="700" kern="100">
                          <a:effectLst/>
                        </a:rPr>
                        <a:t>Rate of income</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extLst>
                  <a:ext uri="{0D108BD9-81ED-4DB2-BD59-A6C34878D82A}">
                    <a16:rowId xmlns:a16="http://schemas.microsoft.com/office/drawing/2014/main" val="2310913344"/>
                  </a:ext>
                </a:extLst>
              </a:tr>
              <a:tr h="119656">
                <a:tc>
                  <a:txBody>
                    <a:bodyPr/>
                    <a:lstStyle/>
                    <a:p>
                      <a:pPr marL="0" marR="0">
                        <a:lnSpc>
                          <a:spcPct val="107000"/>
                        </a:lnSpc>
                        <a:spcBef>
                          <a:spcPts val="0"/>
                        </a:spcBef>
                        <a:spcAft>
                          <a:spcPts val="0"/>
                        </a:spcAft>
                      </a:pPr>
                      <a:r>
                        <a:rPr lang="en-US" sz="700" kern="100">
                          <a:effectLst/>
                        </a:rPr>
                        <a:t>Schooling</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tc>
                  <a:txBody>
                    <a:bodyPr/>
                    <a:lstStyle/>
                    <a:p>
                      <a:pPr marL="0" marR="0">
                        <a:lnSpc>
                          <a:spcPct val="107000"/>
                        </a:lnSpc>
                        <a:spcBef>
                          <a:spcPts val="0"/>
                        </a:spcBef>
                        <a:spcAft>
                          <a:spcPts val="0"/>
                        </a:spcAft>
                      </a:pPr>
                      <a:r>
                        <a:rPr lang="en-US" sz="700" kern="100">
                          <a:effectLst/>
                        </a:rPr>
                        <a:t>school</a:t>
                      </a:r>
                      <a:endParaRPr lang="en-US"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tc>
                  <a:txBody>
                    <a:bodyPr/>
                    <a:lstStyle/>
                    <a:p>
                      <a:pPr marL="0" marR="0">
                        <a:lnSpc>
                          <a:spcPct val="107000"/>
                        </a:lnSpc>
                        <a:spcBef>
                          <a:spcPts val="0"/>
                        </a:spcBef>
                        <a:spcAft>
                          <a:spcPts val="0"/>
                        </a:spcAft>
                      </a:pPr>
                      <a:r>
                        <a:rPr lang="en-US" sz="700" kern="100" dirty="0">
                          <a:effectLst/>
                        </a:rPr>
                        <a:t>Rate of population attending school</a:t>
                      </a:r>
                      <a:endParaRPr lang="en-US" sz="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9091" marR="39091" marT="0" marB="0"/>
                </a:tc>
                <a:extLst>
                  <a:ext uri="{0D108BD9-81ED-4DB2-BD59-A6C34878D82A}">
                    <a16:rowId xmlns:a16="http://schemas.microsoft.com/office/drawing/2014/main" val="2301228156"/>
                  </a:ext>
                </a:extLst>
              </a:tr>
            </a:tbl>
          </a:graphicData>
        </a:graphic>
      </p:graphicFrame>
    </p:spTree>
    <p:extLst>
      <p:ext uri="{BB962C8B-B14F-4D97-AF65-F5344CB8AC3E}">
        <p14:creationId xmlns:p14="http://schemas.microsoft.com/office/powerpoint/2010/main" val="2947461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1047</TotalTime>
  <Words>1968</Words>
  <Application>Microsoft Office PowerPoint</Application>
  <PresentationFormat>Widescreen</PresentationFormat>
  <Paragraphs>172</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Euphemia</vt:lpstr>
      <vt:lpstr>Plantagenet Cherokee</vt:lpstr>
      <vt:lpstr>Wingdings</vt:lpstr>
      <vt:lpstr>Academic Literature 16x9</vt:lpstr>
      <vt:lpstr>Life expectancy improvement project</vt:lpstr>
      <vt:lpstr>Table of contents</vt:lpstr>
      <vt:lpstr>Research Objective</vt:lpstr>
      <vt:lpstr>Research Questions &amp; Hypothesis</vt:lpstr>
      <vt:lpstr>Literature Review</vt:lpstr>
      <vt:lpstr>Literature Review Continued</vt:lpstr>
      <vt:lpstr>Literature Review Continued</vt:lpstr>
      <vt:lpstr>Research Method</vt:lpstr>
      <vt:lpstr>Research Method: Data Description</vt:lpstr>
      <vt:lpstr>Research Method: Exploratory Analysis </vt:lpstr>
      <vt:lpstr>Research Method: Exploratory Analysis </vt:lpstr>
      <vt:lpstr>Research Method Continued</vt:lpstr>
      <vt:lpstr>Data Analysis </vt:lpstr>
      <vt:lpstr>Data Analysis Continued</vt:lpstr>
      <vt:lpstr>Data Analysis Continued</vt:lpstr>
      <vt:lpstr>Data Analysis Continued</vt:lpstr>
      <vt:lpstr>Data Analysis: Life Expectancy by Countries in Asia and Middle East</vt:lpstr>
      <vt:lpstr>Data Analysis: Life Expectancy and Income composition of Resources</vt:lpstr>
      <vt:lpstr>Data Analysis Continued</vt:lpstr>
      <vt:lpstr>Data Analysis Continued</vt:lpstr>
      <vt:lpstr>Research Discussion</vt:lpstr>
      <vt:lpstr>Conclusion</vt:lpstr>
      <vt:lpstr>Work Citation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expectancy improvement project</dc:title>
  <dc:creator>Khan, Fawad</dc:creator>
  <cp:lastModifiedBy>Khan, Fawad</cp:lastModifiedBy>
  <cp:revision>6</cp:revision>
  <dcterms:created xsi:type="dcterms:W3CDTF">2023-04-25T03:52:56Z</dcterms:created>
  <dcterms:modified xsi:type="dcterms:W3CDTF">2023-04-25T22:11:17Z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