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1" r:id="rId2"/>
    <p:sldId id="263" r:id="rId3"/>
    <p:sldId id="265" r:id="rId4"/>
    <p:sldId id="273" r:id="rId5"/>
    <p:sldId id="275" r:id="rId6"/>
    <p:sldId id="276" r:id="rId7"/>
    <p:sldId id="274" r:id="rId8"/>
    <p:sldId id="277" r:id="rId9"/>
    <p:sldId id="272" r:id="rId10"/>
    <p:sldId id="27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8" userDrawn="1">
          <p15:clr>
            <a:srgbClr val="A4A3A4"/>
          </p15:clr>
        </p15:guide>
        <p15:guide id="2" pos="1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6FC1"/>
    <a:srgbClr val="A2A4A4"/>
    <a:srgbClr val="5999D3"/>
    <a:srgbClr val="254175"/>
    <a:srgbClr val="6D6868"/>
    <a:srgbClr val="005296"/>
    <a:srgbClr val="014D8E"/>
    <a:srgbClr val="00589F"/>
    <a:srgbClr val="005FA8"/>
    <a:srgbClr val="005A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208"/>
  </p:normalViewPr>
  <p:slideViewPr>
    <p:cSldViewPr snapToGrid="0" snapToObjects="1" showGuides="1">
      <p:cViewPr varScale="1">
        <p:scale>
          <a:sx n="85" d="100"/>
          <a:sy n="85" d="100"/>
        </p:scale>
        <p:origin x="590" y="62"/>
      </p:cViewPr>
      <p:guideLst>
        <p:guide orient="horz" pos="3748"/>
        <p:guide pos="1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896B-F54D-CB4E-8E1F-E922CD2678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FB9CB30-EEA7-6C48-BA49-131675470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30C9555-C9B4-D94D-A6AC-7000721C11DA}"/>
              </a:ext>
            </a:extLst>
          </p:cNvPr>
          <p:cNvSpPr>
            <a:spLocks noGrp="1"/>
          </p:cNvSpPr>
          <p:nvPr>
            <p:ph type="dt" sz="half" idx="10"/>
          </p:nvPr>
        </p:nvSpPr>
        <p:spPr/>
        <p:txBody>
          <a:bodyPr/>
          <a:lstStyle/>
          <a:p>
            <a:fld id="{9A82BF8E-211B-9C43-825C-0671E50D7E39}" type="datetimeFigureOut">
              <a:rPr lang="en-US" smtClean="0"/>
              <a:t>8/26/2022</a:t>
            </a:fld>
            <a:endParaRPr lang="en-US"/>
          </a:p>
        </p:txBody>
      </p:sp>
      <p:sp>
        <p:nvSpPr>
          <p:cNvPr id="5" name="Footer Placeholder 4">
            <a:extLst>
              <a:ext uri="{FF2B5EF4-FFF2-40B4-BE49-F238E27FC236}">
                <a16:creationId xmlns:a16="http://schemas.microsoft.com/office/drawing/2014/main" id="{41E0B8D3-9A29-B64E-B444-0F0A1CB16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229D4-3156-F845-AAA9-9F4AAF57EA97}"/>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91253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F07356-A34D-4F4D-A489-BAAA1D2552E9}"/>
              </a:ext>
            </a:extLst>
          </p:cNvPr>
          <p:cNvPicPr>
            <a:picLocks noChangeAspect="1"/>
          </p:cNvPicPr>
          <p:nvPr userDrawn="1"/>
        </p:nvPicPr>
        <p:blipFill rotWithShape="1">
          <a:blip r:embed="rId2"/>
          <a:srcRect l="1825" t="12803" r="7288" b="46015"/>
          <a:stretch/>
        </p:blipFill>
        <p:spPr>
          <a:xfrm>
            <a:off x="0" y="0"/>
            <a:ext cx="12192000" cy="3616864"/>
          </a:xfrm>
          <a:prstGeom prst="rect">
            <a:avLst/>
          </a:prstGeom>
        </p:spPr>
      </p:pic>
      <p:pic>
        <p:nvPicPr>
          <p:cNvPr id="24" name="Picture 23">
            <a:extLst>
              <a:ext uri="{FF2B5EF4-FFF2-40B4-BE49-F238E27FC236}">
                <a16:creationId xmlns:a16="http://schemas.microsoft.com/office/drawing/2014/main" id="{1B503D70-FF35-A949-A3D8-E63C868F360C}"/>
              </a:ext>
            </a:extLst>
          </p:cNvPr>
          <p:cNvPicPr>
            <a:picLocks noChangeAspect="1"/>
          </p:cNvPicPr>
          <p:nvPr userDrawn="1"/>
        </p:nvPicPr>
        <p:blipFill rotWithShape="1">
          <a:blip r:embed="rId3"/>
          <a:srcRect l="4686" t="451" r="7375" b="1"/>
          <a:stretch/>
        </p:blipFill>
        <p:spPr>
          <a:xfrm rot="20436793">
            <a:off x="-188402" y="2374729"/>
            <a:ext cx="13432426" cy="5601308"/>
          </a:xfrm>
          <a:custGeom>
            <a:avLst/>
            <a:gdLst>
              <a:gd name="connsiteX0" fmla="*/ 12359125 w 13432426"/>
              <a:gd name="connsiteY0" fmla="*/ 0 h 5601308"/>
              <a:gd name="connsiteX1" fmla="*/ 13432426 w 13432426"/>
              <a:gd name="connsiteY1" fmla="*/ 377691 h 5601308"/>
              <a:gd name="connsiteX2" fmla="*/ 13432426 w 13432426"/>
              <a:gd name="connsiteY2" fmla="*/ 778593 h 5601308"/>
              <a:gd name="connsiteX3" fmla="*/ 11735330 w 13432426"/>
              <a:gd name="connsiteY3" fmla="*/ 5601308 h 5601308"/>
              <a:gd name="connsiteX4" fmla="*/ 9605975 w 13432426"/>
              <a:gd name="connsiteY4" fmla="*/ 5601308 h 5601308"/>
              <a:gd name="connsiteX5" fmla="*/ 0 w 13432426"/>
              <a:gd name="connsiteY5" fmla="*/ 2221001 h 5601308"/>
              <a:gd name="connsiteX6" fmla="*/ 781562 w 13432426"/>
              <a:gd name="connsiteY6" fmla="*/ 0 h 560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2426" h="5601308">
                <a:moveTo>
                  <a:pt x="12359125" y="0"/>
                </a:moveTo>
                <a:lnTo>
                  <a:pt x="13432426" y="377691"/>
                </a:lnTo>
                <a:lnTo>
                  <a:pt x="13432426" y="778593"/>
                </a:lnTo>
                <a:lnTo>
                  <a:pt x="11735330" y="5601308"/>
                </a:lnTo>
                <a:lnTo>
                  <a:pt x="9605975" y="5601308"/>
                </a:lnTo>
                <a:lnTo>
                  <a:pt x="0" y="2221001"/>
                </a:lnTo>
                <a:lnTo>
                  <a:pt x="781562" y="0"/>
                </a:lnTo>
                <a:close/>
              </a:path>
            </a:pathLst>
          </a:custGeom>
        </p:spPr>
      </p:pic>
    </p:spTree>
    <p:extLst>
      <p:ext uri="{BB962C8B-B14F-4D97-AF65-F5344CB8AC3E}">
        <p14:creationId xmlns:p14="http://schemas.microsoft.com/office/powerpoint/2010/main" val="59360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18BA7AC-F33E-C740-BF8D-F8385FEFA684}"/>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3"/>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250643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2"/>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77656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1018-2976-AA49-A740-DDC5D6D70D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DD3960F-3B9D-134F-920F-56EC4DE58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899E991-8828-2049-9393-950FD703A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ED5707-B915-DA47-9178-0C1ABADB0FD6}"/>
              </a:ext>
            </a:extLst>
          </p:cNvPr>
          <p:cNvSpPr>
            <a:spLocks noGrp="1"/>
          </p:cNvSpPr>
          <p:nvPr>
            <p:ph type="dt" sz="half" idx="10"/>
          </p:nvPr>
        </p:nvSpPr>
        <p:spPr/>
        <p:txBody>
          <a:bodyPr/>
          <a:lstStyle/>
          <a:p>
            <a:fld id="{9A82BF8E-211B-9C43-825C-0671E50D7E39}" type="datetimeFigureOut">
              <a:rPr lang="en-US" smtClean="0"/>
              <a:t>8/26/2022</a:t>
            </a:fld>
            <a:endParaRPr lang="en-US"/>
          </a:p>
        </p:txBody>
      </p:sp>
      <p:sp>
        <p:nvSpPr>
          <p:cNvPr id="6" name="Footer Placeholder 5">
            <a:extLst>
              <a:ext uri="{FF2B5EF4-FFF2-40B4-BE49-F238E27FC236}">
                <a16:creationId xmlns:a16="http://schemas.microsoft.com/office/drawing/2014/main" id="{D564392B-A7E4-D143-BD60-F9538421A8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51E37-109A-B343-B780-F7233ACAF45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33370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2277-4EFA-E743-8BB3-E6C403E666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F2D57E5-3218-D44D-89DB-D869107F77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0F2D83-EAB4-CA44-A7F7-C18A4A715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85B392-C1F3-764E-9AA3-457044F124D7}"/>
              </a:ext>
            </a:extLst>
          </p:cNvPr>
          <p:cNvSpPr>
            <a:spLocks noGrp="1"/>
          </p:cNvSpPr>
          <p:nvPr>
            <p:ph type="dt" sz="half" idx="10"/>
          </p:nvPr>
        </p:nvSpPr>
        <p:spPr/>
        <p:txBody>
          <a:bodyPr/>
          <a:lstStyle/>
          <a:p>
            <a:fld id="{9A82BF8E-211B-9C43-825C-0671E50D7E39}" type="datetimeFigureOut">
              <a:rPr lang="en-US" smtClean="0"/>
              <a:t>8/26/2022</a:t>
            </a:fld>
            <a:endParaRPr lang="en-US"/>
          </a:p>
        </p:txBody>
      </p:sp>
      <p:sp>
        <p:nvSpPr>
          <p:cNvPr id="6" name="Footer Placeholder 5">
            <a:extLst>
              <a:ext uri="{FF2B5EF4-FFF2-40B4-BE49-F238E27FC236}">
                <a16:creationId xmlns:a16="http://schemas.microsoft.com/office/drawing/2014/main" id="{8354A54A-FF07-7C48-999A-67D71B4B0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48022A-1337-0B44-AEA8-E4615BE3D78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62295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3C27-9C65-3E45-873D-7188A5407D8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8668386-7936-D842-93AB-FC92510A5C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7951898-E20A-7241-B4F6-77B54730E075}"/>
              </a:ext>
            </a:extLst>
          </p:cNvPr>
          <p:cNvSpPr>
            <a:spLocks noGrp="1"/>
          </p:cNvSpPr>
          <p:nvPr>
            <p:ph type="dt" sz="half" idx="10"/>
          </p:nvPr>
        </p:nvSpPr>
        <p:spPr/>
        <p:txBody>
          <a:bodyPr/>
          <a:lstStyle/>
          <a:p>
            <a:fld id="{9A82BF8E-211B-9C43-825C-0671E50D7E39}" type="datetimeFigureOut">
              <a:rPr lang="en-US" smtClean="0"/>
              <a:t>8/26/2022</a:t>
            </a:fld>
            <a:endParaRPr lang="en-US"/>
          </a:p>
        </p:txBody>
      </p:sp>
      <p:sp>
        <p:nvSpPr>
          <p:cNvPr id="5" name="Footer Placeholder 4">
            <a:extLst>
              <a:ext uri="{FF2B5EF4-FFF2-40B4-BE49-F238E27FC236}">
                <a16:creationId xmlns:a16="http://schemas.microsoft.com/office/drawing/2014/main" id="{B1C5934C-A9FF-B24C-8179-DD4A08F83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2683F-F7E4-5848-A263-3A612EE6992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20588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D2FD4F-C622-364D-BAB7-1FCE29216DF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006E67C-1202-244C-8382-954898328A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E755452-BB22-FC4D-B6DC-D4C0270D6C42}"/>
              </a:ext>
            </a:extLst>
          </p:cNvPr>
          <p:cNvSpPr>
            <a:spLocks noGrp="1"/>
          </p:cNvSpPr>
          <p:nvPr>
            <p:ph type="dt" sz="half" idx="10"/>
          </p:nvPr>
        </p:nvSpPr>
        <p:spPr/>
        <p:txBody>
          <a:bodyPr/>
          <a:lstStyle/>
          <a:p>
            <a:fld id="{9A82BF8E-211B-9C43-825C-0671E50D7E39}" type="datetimeFigureOut">
              <a:rPr lang="en-US" smtClean="0"/>
              <a:t>8/26/2022</a:t>
            </a:fld>
            <a:endParaRPr lang="en-US"/>
          </a:p>
        </p:txBody>
      </p:sp>
      <p:sp>
        <p:nvSpPr>
          <p:cNvPr id="5" name="Footer Placeholder 4">
            <a:extLst>
              <a:ext uri="{FF2B5EF4-FFF2-40B4-BE49-F238E27FC236}">
                <a16:creationId xmlns:a16="http://schemas.microsoft.com/office/drawing/2014/main" id="{265DABA5-026E-9641-AAB0-00A2093D8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273DA-7F7F-9343-A113-D4F5DF98BB6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11016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2A24-3BCF-104F-B2B4-808FFA12F32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A09C088-CD2E-5547-B2FF-83C53C8343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CFA407-11D9-5947-BBF3-D9FAD7D347D0}"/>
              </a:ext>
            </a:extLst>
          </p:cNvPr>
          <p:cNvSpPr>
            <a:spLocks noGrp="1"/>
          </p:cNvSpPr>
          <p:nvPr>
            <p:ph type="dt" sz="half" idx="10"/>
          </p:nvPr>
        </p:nvSpPr>
        <p:spPr/>
        <p:txBody>
          <a:bodyPr/>
          <a:lstStyle/>
          <a:p>
            <a:fld id="{9A82BF8E-211B-9C43-825C-0671E50D7E39}" type="datetimeFigureOut">
              <a:rPr lang="en-US" smtClean="0"/>
              <a:t>8/26/2022</a:t>
            </a:fld>
            <a:endParaRPr lang="en-US"/>
          </a:p>
        </p:txBody>
      </p:sp>
      <p:sp>
        <p:nvSpPr>
          <p:cNvPr id="5" name="Footer Placeholder 4">
            <a:extLst>
              <a:ext uri="{FF2B5EF4-FFF2-40B4-BE49-F238E27FC236}">
                <a16:creationId xmlns:a16="http://schemas.microsoft.com/office/drawing/2014/main" id="{C8D7F927-7DAC-9341-842B-0FD264B3B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5873C-CF74-1049-BA6C-9C81E0EE938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93357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A87C-251F-CB4D-AA3C-16067809D9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D1BE4E9-9A6A-714C-9DDC-E4500738C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349ECF-C4D9-6E4A-840B-E852BB7D8AEE}"/>
              </a:ext>
            </a:extLst>
          </p:cNvPr>
          <p:cNvSpPr>
            <a:spLocks noGrp="1"/>
          </p:cNvSpPr>
          <p:nvPr>
            <p:ph type="dt" sz="half" idx="10"/>
          </p:nvPr>
        </p:nvSpPr>
        <p:spPr/>
        <p:txBody>
          <a:bodyPr/>
          <a:lstStyle/>
          <a:p>
            <a:fld id="{9A82BF8E-211B-9C43-825C-0671E50D7E39}" type="datetimeFigureOut">
              <a:rPr lang="en-US" smtClean="0"/>
              <a:t>8/26/2022</a:t>
            </a:fld>
            <a:endParaRPr lang="en-US"/>
          </a:p>
        </p:txBody>
      </p:sp>
      <p:sp>
        <p:nvSpPr>
          <p:cNvPr id="5" name="Footer Placeholder 4">
            <a:extLst>
              <a:ext uri="{FF2B5EF4-FFF2-40B4-BE49-F238E27FC236}">
                <a16:creationId xmlns:a16="http://schemas.microsoft.com/office/drawing/2014/main" id="{FEFAB227-288D-904A-95BB-5BE988289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2B549-73B6-8C4B-B667-111ADF176B0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03341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7E6A-42EF-944F-A701-188B72DAC7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1611A28-F85A-CD49-95B6-8BDD3110BD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7370336-DDE3-E147-AAC4-D175A5EE41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97FC7F5-0F77-CC4E-A7F3-E09E89CD3354}"/>
              </a:ext>
            </a:extLst>
          </p:cNvPr>
          <p:cNvSpPr>
            <a:spLocks noGrp="1"/>
          </p:cNvSpPr>
          <p:nvPr>
            <p:ph type="dt" sz="half" idx="10"/>
          </p:nvPr>
        </p:nvSpPr>
        <p:spPr/>
        <p:txBody>
          <a:bodyPr/>
          <a:lstStyle/>
          <a:p>
            <a:fld id="{9A82BF8E-211B-9C43-825C-0671E50D7E39}" type="datetimeFigureOut">
              <a:rPr lang="en-US" smtClean="0"/>
              <a:t>8/26/2022</a:t>
            </a:fld>
            <a:endParaRPr lang="en-US"/>
          </a:p>
        </p:txBody>
      </p:sp>
      <p:sp>
        <p:nvSpPr>
          <p:cNvPr id="6" name="Footer Placeholder 5">
            <a:extLst>
              <a:ext uri="{FF2B5EF4-FFF2-40B4-BE49-F238E27FC236}">
                <a16:creationId xmlns:a16="http://schemas.microsoft.com/office/drawing/2014/main" id="{893B59C2-A178-754D-898A-11EDEB4AD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372E9B-7AC7-E942-A5A8-7CF1D9F2315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45773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D4EE-9647-124A-A396-2CD16418360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17BC021-8473-1247-A0A3-6E92389A5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5461C68-B174-6F42-A27E-E6DFD2819BF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6A13931-4430-B94E-B071-1A9E67B5C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A3A001-AFF5-8242-A49C-787813881E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2947992-8148-4B4B-88CE-1BD94B6291A2}"/>
              </a:ext>
            </a:extLst>
          </p:cNvPr>
          <p:cNvSpPr>
            <a:spLocks noGrp="1"/>
          </p:cNvSpPr>
          <p:nvPr>
            <p:ph type="dt" sz="half" idx="10"/>
          </p:nvPr>
        </p:nvSpPr>
        <p:spPr/>
        <p:txBody>
          <a:bodyPr/>
          <a:lstStyle/>
          <a:p>
            <a:fld id="{9A82BF8E-211B-9C43-825C-0671E50D7E39}" type="datetimeFigureOut">
              <a:rPr lang="en-US" smtClean="0"/>
              <a:t>8/26/2022</a:t>
            </a:fld>
            <a:endParaRPr lang="en-US"/>
          </a:p>
        </p:txBody>
      </p:sp>
      <p:sp>
        <p:nvSpPr>
          <p:cNvPr id="8" name="Footer Placeholder 7">
            <a:extLst>
              <a:ext uri="{FF2B5EF4-FFF2-40B4-BE49-F238E27FC236}">
                <a16:creationId xmlns:a16="http://schemas.microsoft.com/office/drawing/2014/main" id="{43778456-4CE9-8E47-A1D5-F506F16D89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D1E0FB-33FF-614D-A183-66470F06D6B2}"/>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88546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ACE1-36CE-3A43-83D4-971EE0EFFB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C14C53A-F68C-C543-B6B1-7918BAF3540B}"/>
              </a:ext>
            </a:extLst>
          </p:cNvPr>
          <p:cNvSpPr>
            <a:spLocks noGrp="1"/>
          </p:cNvSpPr>
          <p:nvPr>
            <p:ph type="dt" sz="half" idx="10"/>
          </p:nvPr>
        </p:nvSpPr>
        <p:spPr/>
        <p:txBody>
          <a:bodyPr/>
          <a:lstStyle/>
          <a:p>
            <a:fld id="{9A82BF8E-211B-9C43-825C-0671E50D7E39}" type="datetimeFigureOut">
              <a:rPr lang="en-US" smtClean="0"/>
              <a:t>8/26/2022</a:t>
            </a:fld>
            <a:endParaRPr lang="en-US"/>
          </a:p>
        </p:txBody>
      </p:sp>
      <p:sp>
        <p:nvSpPr>
          <p:cNvPr id="4" name="Footer Placeholder 3">
            <a:extLst>
              <a:ext uri="{FF2B5EF4-FFF2-40B4-BE49-F238E27FC236}">
                <a16:creationId xmlns:a16="http://schemas.microsoft.com/office/drawing/2014/main" id="{AA0ACA56-584B-8249-9BAB-AD5093169F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822BB5-F0BF-C94C-BF58-AFC8229696E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59362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Tree>
    <p:extLst>
      <p:ext uri="{BB962C8B-B14F-4D97-AF65-F5344CB8AC3E}">
        <p14:creationId xmlns:p14="http://schemas.microsoft.com/office/powerpoint/2010/main" val="131640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4619" t="13182" r="3002" b="7575"/>
          <a:stretch/>
        </p:blipFill>
        <p:spPr>
          <a:xfrm>
            <a:off x="0" y="1"/>
            <a:ext cx="12192000" cy="6858000"/>
          </a:xfrm>
          <a:prstGeom prst="rect">
            <a:avLst/>
          </a:prstGeom>
        </p:spPr>
      </p:pic>
    </p:spTree>
    <p:extLst>
      <p:ext uri="{BB962C8B-B14F-4D97-AF65-F5344CB8AC3E}">
        <p14:creationId xmlns:p14="http://schemas.microsoft.com/office/powerpoint/2010/main" val="43434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839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80D5B3-FA64-FD40-A370-F37EF9C6C7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2717060-FA86-7942-99EC-88B397F15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9D0105-0DFD-3F40-AA87-1642704DF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2BF8E-211B-9C43-825C-0671E50D7E39}" type="datetimeFigureOut">
              <a:rPr lang="en-US" smtClean="0"/>
              <a:t>8/26/2022</a:t>
            </a:fld>
            <a:endParaRPr lang="en-US"/>
          </a:p>
        </p:txBody>
      </p:sp>
      <p:sp>
        <p:nvSpPr>
          <p:cNvPr id="5" name="Footer Placeholder 4">
            <a:extLst>
              <a:ext uri="{FF2B5EF4-FFF2-40B4-BE49-F238E27FC236}">
                <a16:creationId xmlns:a16="http://schemas.microsoft.com/office/drawing/2014/main" id="{DF93CF04-95E7-7144-8A2B-1D7ADE9274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B88691-866E-CF46-9919-541469EDC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FFDC9-3D54-674E-86E0-9C3C86728DA7}" type="slidenum">
              <a:rPr lang="en-US" smtClean="0"/>
              <a:t>‹#›</a:t>
            </a:fld>
            <a:endParaRPr lang="en-US"/>
          </a:p>
        </p:txBody>
      </p:sp>
    </p:spTree>
    <p:extLst>
      <p:ext uri="{BB962C8B-B14F-4D97-AF65-F5344CB8AC3E}">
        <p14:creationId xmlns:p14="http://schemas.microsoft.com/office/powerpoint/2010/main" val="319735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7" r:id="rId8"/>
    <p:sldLayoutId id="2147483673" r:id="rId9"/>
    <p:sldLayoutId id="2147483675" r:id="rId10"/>
    <p:sldLayoutId id="2147483674" r:id="rId11"/>
    <p:sldLayoutId id="2147483676" r:id="rId12"/>
    <p:sldLayoutId id="2147483668" r:id="rId13"/>
    <p:sldLayoutId id="2147483669" r:id="rId14"/>
    <p:sldLayoutId id="2147483670" r:id="rId15"/>
    <p:sldLayoutId id="214748367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8621ED-814E-F441-93A2-B7DC230A79A3}"/>
              </a:ext>
            </a:extLst>
          </p:cNvPr>
          <p:cNvPicPr>
            <a:picLocks noChangeAspect="1"/>
          </p:cNvPicPr>
          <p:nvPr/>
        </p:nvPicPr>
        <p:blipFill>
          <a:blip r:embed="rId2"/>
          <a:stretch>
            <a:fillRect/>
          </a:stretch>
        </p:blipFill>
        <p:spPr>
          <a:xfrm>
            <a:off x="423234" y="230815"/>
            <a:ext cx="3021463" cy="590312"/>
          </a:xfrm>
          <a:prstGeom prst="rect">
            <a:avLst/>
          </a:prstGeom>
        </p:spPr>
      </p:pic>
      <p:sp>
        <p:nvSpPr>
          <p:cNvPr id="2" name="TextBox 1">
            <a:extLst>
              <a:ext uri="{FF2B5EF4-FFF2-40B4-BE49-F238E27FC236}">
                <a16:creationId xmlns:a16="http://schemas.microsoft.com/office/drawing/2014/main" id="{DF890AA6-3288-7A41-9F48-31D099259D5C}"/>
              </a:ext>
            </a:extLst>
          </p:cNvPr>
          <p:cNvSpPr txBox="1"/>
          <p:nvPr/>
        </p:nvSpPr>
        <p:spPr>
          <a:xfrm>
            <a:off x="423234" y="2567225"/>
            <a:ext cx="10782648" cy="1723549"/>
          </a:xfrm>
          <a:prstGeom prst="rect">
            <a:avLst/>
          </a:prstGeom>
          <a:noFill/>
        </p:spPr>
        <p:txBody>
          <a:bodyPr wrap="square" rtlCol="0">
            <a:spAutoFit/>
          </a:bodyPr>
          <a:lstStyle/>
          <a:p>
            <a:r>
              <a:rPr lang="en-US" sz="5300" b="1" dirty="0">
                <a:solidFill>
                  <a:srgbClr val="0070C0"/>
                </a:solidFill>
                <a:latin typeface="Arial" panose="020B0604020202020204" pitchFamily="34" charset="0"/>
                <a:cs typeface="Arial" panose="020B0604020202020204" pitchFamily="34" charset="0"/>
              </a:rPr>
              <a:t>Capstone Project – Customer Churn Prediction</a:t>
            </a:r>
          </a:p>
        </p:txBody>
      </p:sp>
      <p:sp>
        <p:nvSpPr>
          <p:cNvPr id="3" name="TextBox 2">
            <a:extLst>
              <a:ext uri="{FF2B5EF4-FFF2-40B4-BE49-F238E27FC236}">
                <a16:creationId xmlns:a16="http://schemas.microsoft.com/office/drawing/2014/main" id="{5A740E41-0F8D-4151-979A-4270FBA95E57}"/>
              </a:ext>
            </a:extLst>
          </p:cNvPr>
          <p:cNvSpPr txBox="1"/>
          <p:nvPr/>
        </p:nvSpPr>
        <p:spPr>
          <a:xfrm>
            <a:off x="7866359" y="5388629"/>
            <a:ext cx="4325641" cy="1477328"/>
          </a:xfrm>
          <a:prstGeom prst="rect">
            <a:avLst/>
          </a:prstGeom>
          <a:noFill/>
        </p:spPr>
        <p:txBody>
          <a:bodyPr wrap="square" rtlCol="0">
            <a:spAutoFit/>
          </a:bodyPr>
          <a:lstStyle/>
          <a:p>
            <a:r>
              <a:rPr lang="en-IN" dirty="0"/>
              <a:t>Presented By: Adithya Manivannan</a:t>
            </a:r>
          </a:p>
          <a:p>
            <a:r>
              <a:rPr kumimoji="0" lang="en-US" altLang="en-US" sz="1800" b="0" i="0" u="none" strike="noStrike" cap="none" normalizeH="0" baseline="0" dirty="0">
                <a:ln>
                  <a:noFill/>
                </a:ln>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PGP Data Science &amp; Business Analytics</a:t>
            </a: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a:p>
            <a:endParaRPr lang="en-IN" dirty="0"/>
          </a:p>
          <a:p>
            <a:endParaRPr lang="en-IN" dirty="0"/>
          </a:p>
        </p:txBody>
      </p:sp>
    </p:spTree>
    <p:extLst>
      <p:ext uri="{BB962C8B-B14F-4D97-AF65-F5344CB8AC3E}">
        <p14:creationId xmlns:p14="http://schemas.microsoft.com/office/powerpoint/2010/main" val="3252274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3408571" y="209408"/>
            <a:ext cx="5374857"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Recommendations</a:t>
            </a:r>
          </a:p>
        </p:txBody>
      </p:sp>
      <p:sp>
        <p:nvSpPr>
          <p:cNvPr id="3" name="TextBox 2">
            <a:extLst>
              <a:ext uri="{FF2B5EF4-FFF2-40B4-BE49-F238E27FC236}">
                <a16:creationId xmlns:a16="http://schemas.microsoft.com/office/drawing/2014/main" id="{C9483381-FB07-9E4C-8B17-7131E1274D68}"/>
              </a:ext>
            </a:extLst>
          </p:cNvPr>
          <p:cNvSpPr txBox="1"/>
          <p:nvPr/>
        </p:nvSpPr>
        <p:spPr>
          <a:xfrm>
            <a:off x="447040" y="1131804"/>
            <a:ext cx="10678160" cy="4404283"/>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2400" dirty="0">
                <a:effectLst/>
                <a:latin typeface="Verdana" panose="020B0604030504040204" pitchFamily="34" charset="0"/>
                <a:ea typeface="Verdana" panose="020B0604030504040204" pitchFamily="34" charset="0"/>
                <a:cs typeface="Times New Roman" panose="02020603050405020304" pitchFamily="18" charset="0"/>
              </a:rPr>
              <a:t>Incentivize moving users from Regular &amp; Regular plus segments to the Super &amp; Super plus segments</a:t>
            </a:r>
            <a:r>
              <a:rPr lang="en-IN" sz="2400" dirty="0">
                <a:latin typeface="Verdana" panose="020B0604030504040204" pitchFamily="34" charset="0"/>
                <a:ea typeface="Verdana" panose="020B0604030504040204" pitchFamily="34" charset="0"/>
                <a:cs typeface="Times New Roman" panose="02020603050405020304" pitchFamily="18" charset="0"/>
              </a:rPr>
              <a:t> by giving a 25% discount if they upgrade and sign up for a 12-month membership along with a 6-month extended membership.</a:t>
            </a:r>
          </a:p>
          <a:p>
            <a:pPr marL="342900" lvl="0" indent="-342900">
              <a:lnSpc>
                <a:spcPct val="107000"/>
              </a:lnSpc>
              <a:buFont typeface="Symbol" panose="05050102010706020507" pitchFamily="18" charset="2"/>
              <a:buChar char=""/>
            </a:pPr>
            <a:endParaRPr lang="en-IN" sz="2400" dirty="0">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400" dirty="0">
                <a:effectLst/>
                <a:latin typeface="Verdana" panose="020B0604030504040204" pitchFamily="34" charset="0"/>
                <a:ea typeface="Verdana" panose="020B0604030504040204" pitchFamily="34" charset="0"/>
                <a:cs typeface="Times New Roman" panose="02020603050405020304" pitchFamily="18" charset="0"/>
              </a:rPr>
              <a:t>We could alternatively also provide some of the features available in the super/super plus segments to the regular/regular plus segment on a trial basis for 1 month to promote them to upgrade.</a:t>
            </a:r>
          </a:p>
          <a:p>
            <a:pPr lvl="0">
              <a:lnSpc>
                <a:spcPct val="107000"/>
              </a:lnSpc>
            </a:pPr>
            <a:endParaRPr lang="en-IN" sz="2400" dirty="0">
              <a:effectLst/>
              <a:latin typeface="Verdana" panose="020B0604030504040204" pitchFamily="34" charset="0"/>
              <a:ea typeface="Verdana" panose="020B0604030504040204" pitchFamily="34" charset="0"/>
              <a:cs typeface="Times New Roman" panose="02020603050405020304" pitchFamily="18" charset="0"/>
            </a:endParaRPr>
          </a:p>
          <a:p>
            <a:pPr algn="ctr">
              <a:lnSpc>
                <a:spcPct val="107000"/>
              </a:lnSpc>
            </a:pPr>
            <a:r>
              <a:rPr lang="en-IN" sz="2400" b="1" dirty="0">
                <a:effectLst/>
                <a:latin typeface="Verdana" panose="020B0604030504040204" pitchFamily="34" charset="0"/>
                <a:ea typeface="Verdana" panose="020B0604030504040204" pitchFamily="34" charset="0"/>
                <a:cs typeface="Times New Roman" panose="02020603050405020304" pitchFamily="18" charset="0"/>
              </a:rPr>
              <a:t>Thank You!</a:t>
            </a:r>
          </a:p>
        </p:txBody>
      </p:sp>
    </p:spTree>
    <p:extLst>
      <p:ext uri="{BB962C8B-B14F-4D97-AF65-F5344CB8AC3E}">
        <p14:creationId xmlns:p14="http://schemas.microsoft.com/office/powerpoint/2010/main" val="2294849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568741" y="135939"/>
            <a:ext cx="9327879"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Business Problem Understanding</a:t>
            </a:r>
          </a:p>
        </p:txBody>
      </p:sp>
      <p:sp>
        <p:nvSpPr>
          <p:cNvPr id="7" name="TextBox 6">
            <a:extLst>
              <a:ext uri="{FF2B5EF4-FFF2-40B4-BE49-F238E27FC236}">
                <a16:creationId xmlns:a16="http://schemas.microsoft.com/office/drawing/2014/main" id="{A84B8933-F44C-374A-B677-D79AD8184284}"/>
              </a:ext>
            </a:extLst>
          </p:cNvPr>
          <p:cNvSpPr txBox="1"/>
          <p:nvPr/>
        </p:nvSpPr>
        <p:spPr>
          <a:xfrm>
            <a:off x="195947" y="969652"/>
            <a:ext cx="10073466" cy="5752409"/>
          </a:xfrm>
          <a:prstGeom prst="rect">
            <a:avLst/>
          </a:prstGeom>
          <a:noFill/>
        </p:spPr>
        <p:txBody>
          <a:bodyPr wrap="square" rtlCol="0">
            <a:spAutoFit/>
          </a:bodyPr>
          <a:lstStyle/>
          <a:p>
            <a:pPr marL="25400" indent="0">
              <a:buNone/>
            </a:pPr>
            <a:r>
              <a:rPr lang="en-IN" sz="2400" dirty="0">
                <a:latin typeface="Verdana" panose="020B0604030504040204" pitchFamily="34" charset="0"/>
                <a:ea typeface="Verdana" panose="020B0604030504040204" pitchFamily="34" charset="0"/>
              </a:rPr>
              <a:t>Business Problem:</a:t>
            </a:r>
          </a:p>
          <a:p>
            <a:pPr marL="482600" indent="-457200">
              <a:buFont typeface="Arial" panose="020B0604020202020204" pitchFamily="34" charset="0"/>
              <a:buChar char="•"/>
            </a:pPr>
            <a:r>
              <a:rPr lang="en-IN" sz="2400" dirty="0">
                <a:latin typeface="Verdana" panose="020B0604030504040204" pitchFamily="34" charset="0"/>
                <a:ea typeface="Verdana" panose="020B0604030504040204" pitchFamily="34" charset="0"/>
              </a:rPr>
              <a:t>Competitive Industry</a:t>
            </a:r>
          </a:p>
          <a:p>
            <a:pPr marL="482600" indent="-457200">
              <a:buFont typeface="Arial" panose="020B0604020202020204" pitchFamily="34" charset="0"/>
              <a:buChar char="•"/>
            </a:pPr>
            <a:r>
              <a:rPr lang="en-IN" sz="2400" dirty="0">
                <a:latin typeface="Verdana" panose="020B0604030504040204" pitchFamily="34" charset="0"/>
                <a:ea typeface="Verdana" panose="020B0604030504040204" pitchFamily="34" charset="0"/>
              </a:rPr>
              <a:t>Challenge in retaining existing customers</a:t>
            </a:r>
          </a:p>
          <a:p>
            <a:pPr marL="482600" indent="-457200">
              <a:buFont typeface="Arial" panose="020B0604020202020204" pitchFamily="34" charset="0"/>
              <a:buChar char="•"/>
            </a:pPr>
            <a:r>
              <a:rPr lang="en-IN" sz="2400" dirty="0">
                <a:latin typeface="Verdana" panose="020B0604030504040204" pitchFamily="34" charset="0"/>
                <a:ea typeface="Verdana" panose="020B0604030504040204" pitchFamily="34" charset="0"/>
              </a:rPr>
              <a:t>Churn Prediction is needed to target segmented offers at potential churners.</a:t>
            </a:r>
          </a:p>
          <a:p>
            <a:pPr marL="482600" indent="-457200">
              <a:buFont typeface="Arial" panose="020B0604020202020204" pitchFamily="34" charset="0"/>
              <a:buChar char="•"/>
            </a:pPr>
            <a:r>
              <a:rPr lang="en-IN" sz="2400" dirty="0">
                <a:latin typeface="Verdana" panose="020B0604030504040204" pitchFamily="34" charset="0"/>
                <a:ea typeface="Verdana" panose="020B0604030504040204" pitchFamily="34" charset="0"/>
              </a:rPr>
              <a:t>CAC is usually much higher than retention costs.</a:t>
            </a:r>
          </a:p>
          <a:p>
            <a:pPr marL="25400"/>
            <a:endParaRPr lang="en-IN" sz="2400" dirty="0">
              <a:latin typeface="Verdana" panose="020B0604030504040204" pitchFamily="34" charset="0"/>
              <a:ea typeface="Verdana" panose="020B0604030504040204" pitchFamily="34" charset="0"/>
            </a:endParaRPr>
          </a:p>
          <a:p>
            <a:pPr marL="25400"/>
            <a:r>
              <a:rPr lang="en-IN" sz="2400" dirty="0">
                <a:latin typeface="Verdana" panose="020B0604030504040204" pitchFamily="34" charset="0"/>
                <a:ea typeface="Verdana" panose="020B0604030504040204" pitchFamily="34" charset="0"/>
              </a:rPr>
              <a:t>Business &amp; Social e</a:t>
            </a:r>
            <a:r>
              <a:rPr lang="en-IN" sz="2400" dirty="0">
                <a:effectLst/>
                <a:latin typeface="Verdana" panose="020B0604030504040204" pitchFamily="34" charset="0"/>
                <a:ea typeface="Verdana" panose="020B0604030504040204" pitchFamily="34" charset="0"/>
                <a:cs typeface="Times New Roman" panose="02020603050405020304" pitchFamily="18" charset="0"/>
              </a:rPr>
              <a:t>ffects of Churn:</a:t>
            </a:r>
          </a:p>
          <a:p>
            <a:pPr marL="25400"/>
            <a:endParaRPr lang="en-IN" sz="24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400" dirty="0">
                <a:effectLst/>
                <a:latin typeface="Verdana" panose="020B0604030504040204" pitchFamily="34" charset="0"/>
                <a:ea typeface="Verdana" panose="020B0604030504040204" pitchFamily="34" charset="0"/>
                <a:cs typeface="Times New Roman" panose="02020603050405020304" pitchFamily="18" charset="0"/>
              </a:rPr>
              <a:t>It reduces the profitability </a:t>
            </a:r>
          </a:p>
          <a:p>
            <a:pPr marL="342900" lvl="0" indent="-342900">
              <a:lnSpc>
                <a:spcPct val="107000"/>
              </a:lnSpc>
              <a:buFont typeface="Symbol" panose="05050102010706020507" pitchFamily="18" charset="2"/>
              <a:buChar char=""/>
            </a:pPr>
            <a:r>
              <a:rPr lang="en-IN" sz="2400" dirty="0">
                <a:effectLst/>
                <a:latin typeface="Verdana" panose="020B0604030504040204" pitchFamily="34" charset="0"/>
                <a:ea typeface="Verdana" panose="020B0604030504040204" pitchFamily="34" charset="0"/>
                <a:cs typeface="Times New Roman" panose="02020603050405020304" pitchFamily="18" charset="0"/>
              </a:rPr>
              <a:t>Poor brand image</a:t>
            </a:r>
          </a:p>
          <a:p>
            <a:pPr marL="342900" lvl="0" indent="-342900">
              <a:lnSpc>
                <a:spcPct val="107000"/>
              </a:lnSpc>
              <a:buFont typeface="Symbol" panose="05050102010706020507" pitchFamily="18" charset="2"/>
              <a:buChar char=""/>
            </a:pPr>
            <a:r>
              <a:rPr lang="en-IN" sz="2400" dirty="0">
                <a:effectLst/>
                <a:latin typeface="Verdana" panose="020B0604030504040204" pitchFamily="34" charset="0"/>
                <a:ea typeface="Verdana" panose="020B0604030504040204" pitchFamily="34" charset="0"/>
                <a:cs typeface="Times New Roman" panose="02020603050405020304" pitchFamily="18" charset="0"/>
              </a:rPr>
              <a:t>Reduces the market share </a:t>
            </a:r>
          </a:p>
          <a:p>
            <a:pPr marL="342900" lvl="0" indent="-342900">
              <a:lnSpc>
                <a:spcPct val="107000"/>
              </a:lnSpc>
              <a:buFont typeface="Symbol" panose="05050102010706020507" pitchFamily="18" charset="2"/>
              <a:buChar char=""/>
            </a:pPr>
            <a:r>
              <a:rPr lang="en-IN" sz="2400" dirty="0">
                <a:effectLst/>
                <a:latin typeface="Verdana" panose="020B0604030504040204" pitchFamily="34" charset="0"/>
                <a:ea typeface="Verdana" panose="020B0604030504040204" pitchFamily="34" charset="0"/>
                <a:cs typeface="Times New Roman" panose="02020603050405020304" pitchFamily="18" charset="0"/>
              </a:rPr>
              <a:t>Affects prospects of future business</a:t>
            </a:r>
          </a:p>
          <a:p>
            <a:pPr marL="342900" lvl="0" indent="-342900">
              <a:lnSpc>
                <a:spcPct val="107000"/>
              </a:lnSpc>
              <a:spcAft>
                <a:spcPts val="800"/>
              </a:spcAft>
              <a:buFont typeface="Symbol" panose="05050102010706020507" pitchFamily="18" charset="2"/>
              <a:buChar char=""/>
            </a:pPr>
            <a:r>
              <a:rPr lang="en-IN" sz="2400" dirty="0">
                <a:effectLst/>
                <a:latin typeface="Verdana" panose="020B0604030504040204" pitchFamily="34" charset="0"/>
                <a:ea typeface="Verdana" panose="020B0604030504040204" pitchFamily="34" charset="0"/>
                <a:cs typeface="Times New Roman" panose="02020603050405020304" pitchFamily="18" charset="0"/>
              </a:rPr>
              <a:t>Increased customer acquisition costs lead to lower profit margins</a:t>
            </a:r>
          </a:p>
        </p:txBody>
      </p:sp>
    </p:spTree>
    <p:extLst>
      <p:ext uri="{BB962C8B-B14F-4D97-AF65-F5344CB8AC3E}">
        <p14:creationId xmlns:p14="http://schemas.microsoft.com/office/powerpoint/2010/main" val="95403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147479" y="336009"/>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Modelling Approach Used &amp; Why</a:t>
            </a:r>
          </a:p>
        </p:txBody>
      </p:sp>
      <p:sp>
        <p:nvSpPr>
          <p:cNvPr id="7" name="TextBox 6">
            <a:extLst>
              <a:ext uri="{FF2B5EF4-FFF2-40B4-BE49-F238E27FC236}">
                <a16:creationId xmlns:a16="http://schemas.microsoft.com/office/drawing/2014/main" id="{A84B8933-F44C-374A-B677-D79AD8184284}"/>
              </a:ext>
            </a:extLst>
          </p:cNvPr>
          <p:cNvSpPr txBox="1"/>
          <p:nvPr/>
        </p:nvSpPr>
        <p:spPr>
          <a:xfrm>
            <a:off x="357742" y="1252791"/>
            <a:ext cx="10696338" cy="4893647"/>
          </a:xfrm>
          <a:prstGeom prst="rect">
            <a:avLst/>
          </a:prstGeom>
          <a:noFill/>
        </p:spPr>
        <p:txBody>
          <a:bodyPr wrap="square" rtlCol="0">
            <a:spAutoFit/>
          </a:bodyPr>
          <a:lstStyle/>
          <a:p>
            <a:r>
              <a:rPr lang="en-IN" sz="2400" dirty="0">
                <a:latin typeface="Verdana" panose="020B0604030504040204" pitchFamily="34" charset="0"/>
                <a:ea typeface="Verdana" panose="020B0604030504040204" pitchFamily="34" charset="0"/>
              </a:rPr>
              <a:t>Since we are looking to predict the accounts that will churn based on the different parameters that are provided, this is a classification problem. The model will classify each account into 0 &amp; 1 where 0 means they do not churn and 1 means they churn.</a:t>
            </a:r>
          </a:p>
          <a:p>
            <a:endParaRPr lang="en-IN" sz="2400" dirty="0">
              <a:latin typeface="Verdana" panose="020B0604030504040204" pitchFamily="34" charset="0"/>
              <a:ea typeface="Verdana" panose="020B0604030504040204" pitchFamily="34" charset="0"/>
            </a:endParaRPr>
          </a:p>
          <a:p>
            <a:r>
              <a:rPr lang="en-IN" sz="2400" dirty="0">
                <a:latin typeface="Verdana" panose="020B0604030504040204" pitchFamily="34" charset="0"/>
                <a:ea typeface="Verdana" panose="020B0604030504040204" pitchFamily="34" charset="0"/>
              </a:rPr>
              <a:t>We try different models that perform well in classification programs such as Logistic Regression, KNN, and Decision tree models to estimate which is the best performing among them based on different parameters such as the Accuracy &amp; recall scores. </a:t>
            </a:r>
          </a:p>
          <a:p>
            <a:endParaRPr lang="en-IN" sz="2400" dirty="0">
              <a:latin typeface="Verdana" panose="020B0604030504040204" pitchFamily="34" charset="0"/>
              <a:ea typeface="Verdana" panose="020B0604030504040204" pitchFamily="34" charset="0"/>
            </a:endParaRPr>
          </a:p>
          <a:p>
            <a:r>
              <a:rPr lang="en-IN" sz="2400" dirty="0">
                <a:effectLst/>
                <a:latin typeface="Verdana" panose="020B0604030504040204" pitchFamily="34" charset="0"/>
                <a:ea typeface="Verdana" panose="020B0604030504040204" pitchFamily="34" charset="0"/>
                <a:cs typeface="Times New Roman" panose="02020603050405020304" pitchFamily="18" charset="0"/>
              </a:rPr>
              <a:t>We then use different ensemble model techniques to improve the performance metrics.</a:t>
            </a:r>
          </a:p>
          <a:p>
            <a:endParaRPr lang="en-IN"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32695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30040" y="138382"/>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Model Comparison Table</a:t>
            </a:r>
          </a:p>
        </p:txBody>
      </p:sp>
      <p:graphicFrame>
        <p:nvGraphicFramePr>
          <p:cNvPr id="3" name="Table 3">
            <a:extLst>
              <a:ext uri="{FF2B5EF4-FFF2-40B4-BE49-F238E27FC236}">
                <a16:creationId xmlns:a16="http://schemas.microsoft.com/office/drawing/2014/main" id="{AD979565-3368-C504-CD87-1D14B3D737D7}"/>
              </a:ext>
            </a:extLst>
          </p:cNvPr>
          <p:cNvGraphicFramePr>
            <a:graphicFrameLocks noGrp="1"/>
          </p:cNvGraphicFramePr>
          <p:nvPr>
            <p:extLst>
              <p:ext uri="{D42A27DB-BD31-4B8C-83A1-F6EECF244321}">
                <p14:modId xmlns:p14="http://schemas.microsoft.com/office/powerpoint/2010/main" val="2419931941"/>
              </p:ext>
            </p:extLst>
          </p:nvPr>
        </p:nvGraphicFramePr>
        <p:xfrm>
          <a:off x="770964" y="1005840"/>
          <a:ext cx="9395011" cy="5036372"/>
        </p:xfrm>
        <a:graphic>
          <a:graphicData uri="http://schemas.openxmlformats.org/drawingml/2006/table">
            <a:tbl>
              <a:tblPr firstRow="1" bandRow="1">
                <a:tableStyleId>{5C22544A-7EE6-4342-B048-85BDC9FD1C3A}</a:tableStyleId>
              </a:tblPr>
              <a:tblGrid>
                <a:gridCol w="2956665">
                  <a:extLst>
                    <a:ext uri="{9D8B030D-6E8A-4147-A177-3AD203B41FA5}">
                      <a16:colId xmlns:a16="http://schemas.microsoft.com/office/drawing/2014/main" val="3528850648"/>
                    </a:ext>
                  </a:extLst>
                </a:gridCol>
                <a:gridCol w="1409252">
                  <a:extLst>
                    <a:ext uri="{9D8B030D-6E8A-4147-A177-3AD203B41FA5}">
                      <a16:colId xmlns:a16="http://schemas.microsoft.com/office/drawing/2014/main" val="1832880116"/>
                    </a:ext>
                  </a:extLst>
                </a:gridCol>
                <a:gridCol w="1261879">
                  <a:extLst>
                    <a:ext uri="{9D8B030D-6E8A-4147-A177-3AD203B41FA5}">
                      <a16:colId xmlns:a16="http://schemas.microsoft.com/office/drawing/2014/main" val="1130682395"/>
                    </a:ext>
                  </a:extLst>
                </a:gridCol>
                <a:gridCol w="1455306">
                  <a:extLst>
                    <a:ext uri="{9D8B030D-6E8A-4147-A177-3AD203B41FA5}">
                      <a16:colId xmlns:a16="http://schemas.microsoft.com/office/drawing/2014/main" val="2549589095"/>
                    </a:ext>
                  </a:extLst>
                </a:gridCol>
                <a:gridCol w="1390829">
                  <a:extLst>
                    <a:ext uri="{9D8B030D-6E8A-4147-A177-3AD203B41FA5}">
                      <a16:colId xmlns:a16="http://schemas.microsoft.com/office/drawing/2014/main" val="1750856932"/>
                    </a:ext>
                  </a:extLst>
                </a:gridCol>
                <a:gridCol w="921080">
                  <a:extLst>
                    <a:ext uri="{9D8B030D-6E8A-4147-A177-3AD203B41FA5}">
                      <a16:colId xmlns:a16="http://schemas.microsoft.com/office/drawing/2014/main" val="3173101507"/>
                    </a:ext>
                  </a:extLst>
                </a:gridCol>
              </a:tblGrid>
              <a:tr h="457852">
                <a:tc>
                  <a:txBody>
                    <a:bodyPr/>
                    <a:lstStyle/>
                    <a:p>
                      <a:pPr algn="ctr"/>
                      <a:r>
                        <a:rPr lang="en-IN" dirty="0"/>
                        <a:t>Model</a:t>
                      </a:r>
                    </a:p>
                  </a:txBody>
                  <a:tcPr/>
                </a:tc>
                <a:tc>
                  <a:txBody>
                    <a:bodyPr/>
                    <a:lstStyle/>
                    <a:p>
                      <a:pPr algn="ctr"/>
                      <a:r>
                        <a:rPr lang="en-IN" dirty="0"/>
                        <a:t>Accuracy</a:t>
                      </a:r>
                    </a:p>
                  </a:txBody>
                  <a:tcPr/>
                </a:tc>
                <a:tc>
                  <a:txBody>
                    <a:bodyPr/>
                    <a:lstStyle/>
                    <a:p>
                      <a:pPr algn="ctr"/>
                      <a:r>
                        <a:rPr lang="en-IN" dirty="0"/>
                        <a:t>Recall</a:t>
                      </a:r>
                    </a:p>
                  </a:txBody>
                  <a:tcPr/>
                </a:tc>
                <a:tc>
                  <a:txBody>
                    <a:bodyPr/>
                    <a:lstStyle/>
                    <a:p>
                      <a:pPr algn="ctr"/>
                      <a:r>
                        <a:rPr lang="en-IN" dirty="0"/>
                        <a:t>F-1 Score</a:t>
                      </a:r>
                    </a:p>
                  </a:txBody>
                  <a:tcPr/>
                </a:tc>
                <a:tc>
                  <a:txBody>
                    <a:bodyPr/>
                    <a:lstStyle/>
                    <a:p>
                      <a:pPr algn="ctr"/>
                      <a:r>
                        <a:rPr lang="en-IN" dirty="0"/>
                        <a:t>Precision</a:t>
                      </a:r>
                    </a:p>
                  </a:txBody>
                  <a:tcPr/>
                </a:tc>
                <a:tc>
                  <a:txBody>
                    <a:bodyPr/>
                    <a:lstStyle/>
                    <a:p>
                      <a:pPr algn="ctr"/>
                      <a:r>
                        <a:rPr lang="en-IN" dirty="0"/>
                        <a:t>AUC </a:t>
                      </a:r>
                    </a:p>
                  </a:txBody>
                  <a:tcPr/>
                </a:tc>
                <a:extLst>
                  <a:ext uri="{0D108BD9-81ED-4DB2-BD59-A6C34878D82A}">
                    <a16:rowId xmlns:a16="http://schemas.microsoft.com/office/drawing/2014/main" val="1880679357"/>
                  </a:ext>
                </a:extLst>
              </a:tr>
              <a:tr h="457852">
                <a:tc>
                  <a:txBody>
                    <a:bodyPr/>
                    <a:lstStyle/>
                    <a:p>
                      <a:pPr algn="ctr"/>
                      <a:r>
                        <a:rPr lang="en-IN" dirty="0"/>
                        <a:t>Logistic Regression</a:t>
                      </a:r>
                    </a:p>
                  </a:txBody>
                  <a:tcPr/>
                </a:tc>
                <a:tc>
                  <a:txBody>
                    <a:bodyPr/>
                    <a:lstStyle/>
                    <a:p>
                      <a:pPr algn="ctr"/>
                      <a:r>
                        <a:rPr lang="en-IN" dirty="0"/>
                        <a:t>0.81</a:t>
                      </a:r>
                    </a:p>
                  </a:txBody>
                  <a:tcPr/>
                </a:tc>
                <a:tc>
                  <a:txBody>
                    <a:bodyPr/>
                    <a:lstStyle/>
                    <a:p>
                      <a:pPr algn="ctr"/>
                      <a:r>
                        <a:rPr lang="en-IN" dirty="0"/>
                        <a:t>0.72</a:t>
                      </a:r>
                    </a:p>
                  </a:txBody>
                  <a:tcPr/>
                </a:tc>
                <a:tc>
                  <a:txBody>
                    <a:bodyPr/>
                    <a:lstStyle/>
                    <a:p>
                      <a:pPr algn="ctr"/>
                      <a:r>
                        <a:rPr lang="en-IN" dirty="0"/>
                        <a:t>0.56</a:t>
                      </a:r>
                    </a:p>
                  </a:txBody>
                  <a:tcPr/>
                </a:tc>
                <a:tc>
                  <a:txBody>
                    <a:bodyPr/>
                    <a:lstStyle/>
                    <a:p>
                      <a:pPr algn="ctr"/>
                      <a:r>
                        <a:rPr lang="en-IN" dirty="0"/>
                        <a:t>0.46</a:t>
                      </a:r>
                    </a:p>
                  </a:txBody>
                  <a:tcPr/>
                </a:tc>
                <a:tc>
                  <a:txBody>
                    <a:bodyPr/>
                    <a:lstStyle/>
                    <a:p>
                      <a:pPr algn="ctr"/>
                      <a:r>
                        <a:rPr lang="en-IN" dirty="0"/>
                        <a:t>0.908</a:t>
                      </a:r>
                    </a:p>
                  </a:txBody>
                  <a:tcPr/>
                </a:tc>
                <a:extLst>
                  <a:ext uri="{0D108BD9-81ED-4DB2-BD59-A6C34878D82A}">
                    <a16:rowId xmlns:a16="http://schemas.microsoft.com/office/drawing/2014/main" val="3140160925"/>
                  </a:ext>
                </a:extLst>
              </a:tr>
              <a:tr h="457852">
                <a:tc>
                  <a:txBody>
                    <a:bodyPr/>
                    <a:lstStyle/>
                    <a:p>
                      <a:pPr algn="ctr"/>
                      <a:r>
                        <a:rPr lang="en-IN" dirty="0"/>
                        <a:t>Linear Discriminant Analysis</a:t>
                      </a:r>
                    </a:p>
                  </a:txBody>
                  <a:tcPr/>
                </a:tc>
                <a:tc>
                  <a:txBody>
                    <a:bodyPr/>
                    <a:lstStyle/>
                    <a:p>
                      <a:pPr algn="ctr"/>
                      <a:r>
                        <a:rPr lang="en-IN" dirty="0"/>
                        <a:t>0.80</a:t>
                      </a:r>
                    </a:p>
                  </a:txBody>
                  <a:tcPr/>
                </a:tc>
                <a:tc>
                  <a:txBody>
                    <a:bodyPr/>
                    <a:lstStyle/>
                    <a:p>
                      <a:pPr algn="ctr"/>
                      <a:r>
                        <a:rPr lang="en-IN" dirty="0"/>
                        <a:t>0.73</a:t>
                      </a:r>
                    </a:p>
                  </a:txBody>
                  <a:tcPr/>
                </a:tc>
                <a:tc>
                  <a:txBody>
                    <a:bodyPr/>
                    <a:lstStyle/>
                    <a:p>
                      <a:pPr algn="ctr"/>
                      <a:r>
                        <a:rPr lang="en-IN" dirty="0"/>
                        <a:t>0.55</a:t>
                      </a:r>
                    </a:p>
                  </a:txBody>
                  <a:tcPr/>
                </a:tc>
                <a:tc>
                  <a:txBody>
                    <a:bodyPr/>
                    <a:lstStyle/>
                    <a:p>
                      <a:pPr algn="ctr"/>
                      <a:r>
                        <a:rPr lang="en-IN" dirty="0"/>
                        <a:t>0.45</a:t>
                      </a:r>
                    </a:p>
                  </a:txBody>
                  <a:tcPr/>
                </a:tc>
                <a:tc>
                  <a:txBody>
                    <a:bodyPr/>
                    <a:lstStyle/>
                    <a:p>
                      <a:pPr algn="ctr"/>
                      <a:r>
                        <a:rPr lang="en-IN" dirty="0"/>
                        <a:t>0.907</a:t>
                      </a:r>
                    </a:p>
                  </a:txBody>
                  <a:tcPr/>
                </a:tc>
                <a:extLst>
                  <a:ext uri="{0D108BD9-81ED-4DB2-BD59-A6C34878D82A}">
                    <a16:rowId xmlns:a16="http://schemas.microsoft.com/office/drawing/2014/main" val="2430323754"/>
                  </a:ext>
                </a:extLst>
              </a:tr>
              <a:tr h="457852">
                <a:tc>
                  <a:txBody>
                    <a:bodyPr/>
                    <a:lstStyle/>
                    <a:p>
                      <a:pPr algn="ctr"/>
                      <a:r>
                        <a:rPr lang="en-IN" dirty="0"/>
                        <a:t>Naïve Bayes</a:t>
                      </a:r>
                    </a:p>
                  </a:txBody>
                  <a:tcPr/>
                </a:tc>
                <a:tc>
                  <a:txBody>
                    <a:bodyPr/>
                    <a:lstStyle/>
                    <a:p>
                      <a:pPr algn="ctr"/>
                      <a:r>
                        <a:rPr lang="en-IN" dirty="0"/>
                        <a:t>0.31</a:t>
                      </a:r>
                    </a:p>
                  </a:txBody>
                  <a:tcPr/>
                </a:tc>
                <a:tc>
                  <a:txBody>
                    <a:bodyPr/>
                    <a:lstStyle/>
                    <a:p>
                      <a:pPr algn="ctr"/>
                      <a:r>
                        <a:rPr lang="en-IN" dirty="0"/>
                        <a:t>0.96</a:t>
                      </a:r>
                    </a:p>
                  </a:txBody>
                  <a:tcPr/>
                </a:tc>
                <a:tc>
                  <a:txBody>
                    <a:bodyPr/>
                    <a:lstStyle/>
                    <a:p>
                      <a:pPr algn="ctr"/>
                      <a:r>
                        <a:rPr lang="en-IN" dirty="0"/>
                        <a:t>0.32</a:t>
                      </a:r>
                    </a:p>
                  </a:txBody>
                  <a:tcPr/>
                </a:tc>
                <a:tc>
                  <a:txBody>
                    <a:bodyPr/>
                    <a:lstStyle/>
                    <a:p>
                      <a:pPr algn="ctr"/>
                      <a:r>
                        <a:rPr lang="en-IN" dirty="0"/>
                        <a:t>0.19</a:t>
                      </a:r>
                    </a:p>
                  </a:txBody>
                  <a:tcPr/>
                </a:tc>
                <a:tc>
                  <a:txBody>
                    <a:bodyPr/>
                    <a:lstStyle/>
                    <a:p>
                      <a:pPr algn="ctr"/>
                      <a:r>
                        <a:rPr lang="en-IN" dirty="0"/>
                        <a:t>0.998</a:t>
                      </a:r>
                    </a:p>
                  </a:txBody>
                  <a:tcPr/>
                </a:tc>
                <a:extLst>
                  <a:ext uri="{0D108BD9-81ED-4DB2-BD59-A6C34878D82A}">
                    <a16:rowId xmlns:a16="http://schemas.microsoft.com/office/drawing/2014/main" val="2401954553"/>
                  </a:ext>
                </a:extLst>
              </a:tr>
              <a:tr h="457852">
                <a:tc>
                  <a:txBody>
                    <a:bodyPr/>
                    <a:lstStyle/>
                    <a:p>
                      <a:pPr algn="ctr"/>
                      <a:r>
                        <a:rPr lang="en-IN" dirty="0"/>
                        <a:t>KNN</a:t>
                      </a:r>
                    </a:p>
                  </a:txBody>
                  <a:tcPr/>
                </a:tc>
                <a:tc>
                  <a:txBody>
                    <a:bodyPr/>
                    <a:lstStyle/>
                    <a:p>
                      <a:pPr algn="ctr"/>
                      <a:r>
                        <a:rPr lang="en-IN" dirty="0"/>
                        <a:t>0.88</a:t>
                      </a:r>
                    </a:p>
                  </a:txBody>
                  <a:tcPr/>
                </a:tc>
                <a:tc>
                  <a:txBody>
                    <a:bodyPr/>
                    <a:lstStyle/>
                    <a:p>
                      <a:pPr algn="ctr"/>
                      <a:r>
                        <a:rPr lang="en-IN" dirty="0"/>
                        <a:t>0.91</a:t>
                      </a:r>
                    </a:p>
                  </a:txBody>
                  <a:tcPr/>
                </a:tc>
                <a:tc>
                  <a:txBody>
                    <a:bodyPr/>
                    <a:lstStyle/>
                    <a:p>
                      <a:pPr algn="ctr"/>
                      <a:r>
                        <a:rPr lang="en-IN" dirty="0"/>
                        <a:t>0.72</a:t>
                      </a:r>
                    </a:p>
                  </a:txBody>
                  <a:tcPr/>
                </a:tc>
                <a:tc>
                  <a:txBody>
                    <a:bodyPr/>
                    <a:lstStyle/>
                    <a:p>
                      <a:pPr algn="ctr"/>
                      <a:r>
                        <a:rPr lang="en-IN" dirty="0"/>
                        <a:t>0.60</a:t>
                      </a:r>
                    </a:p>
                  </a:txBody>
                  <a:tcPr/>
                </a:tc>
                <a:tc>
                  <a:txBody>
                    <a:bodyPr/>
                    <a:lstStyle/>
                    <a:p>
                      <a:pPr algn="ctr"/>
                      <a:r>
                        <a:rPr lang="en-IN" dirty="0"/>
                        <a:t>0.998</a:t>
                      </a:r>
                    </a:p>
                  </a:txBody>
                  <a:tcPr/>
                </a:tc>
                <a:extLst>
                  <a:ext uri="{0D108BD9-81ED-4DB2-BD59-A6C34878D82A}">
                    <a16:rowId xmlns:a16="http://schemas.microsoft.com/office/drawing/2014/main" val="2549382376"/>
                  </a:ext>
                </a:extLst>
              </a:tr>
              <a:tr h="457852">
                <a:tc>
                  <a:txBody>
                    <a:bodyPr/>
                    <a:lstStyle/>
                    <a:p>
                      <a:pPr algn="ctr"/>
                      <a:r>
                        <a:rPr lang="en-IN" dirty="0"/>
                        <a:t>Decision Tree </a:t>
                      </a:r>
                    </a:p>
                  </a:txBody>
                  <a:tcPr/>
                </a:tc>
                <a:tc>
                  <a:txBody>
                    <a:bodyPr/>
                    <a:lstStyle/>
                    <a:p>
                      <a:pPr algn="ctr"/>
                      <a:r>
                        <a:rPr lang="en-IN" dirty="0"/>
                        <a:t>0.92</a:t>
                      </a:r>
                    </a:p>
                  </a:txBody>
                  <a:tcPr/>
                </a:tc>
                <a:tc>
                  <a:txBody>
                    <a:bodyPr/>
                    <a:lstStyle/>
                    <a:p>
                      <a:pPr algn="ctr"/>
                      <a:r>
                        <a:rPr lang="en-IN" dirty="0"/>
                        <a:t>0.83</a:t>
                      </a:r>
                    </a:p>
                  </a:txBody>
                  <a:tcPr/>
                </a:tc>
                <a:tc>
                  <a:txBody>
                    <a:bodyPr/>
                    <a:lstStyle/>
                    <a:p>
                      <a:pPr algn="ctr"/>
                      <a:r>
                        <a:rPr lang="en-IN" dirty="0"/>
                        <a:t>0.78</a:t>
                      </a:r>
                    </a:p>
                  </a:txBody>
                  <a:tcPr/>
                </a:tc>
                <a:tc>
                  <a:txBody>
                    <a:bodyPr/>
                    <a:lstStyle/>
                    <a:p>
                      <a:pPr algn="ctr"/>
                      <a:r>
                        <a:rPr lang="en-IN" dirty="0"/>
                        <a:t>0.74</a:t>
                      </a:r>
                    </a:p>
                  </a:txBody>
                  <a:tcPr/>
                </a:tc>
                <a:tc>
                  <a:txBody>
                    <a:bodyPr/>
                    <a:lstStyle/>
                    <a:p>
                      <a:pPr algn="ctr"/>
                      <a:r>
                        <a:rPr lang="en-IN" dirty="0"/>
                        <a:t>0.907</a:t>
                      </a:r>
                    </a:p>
                  </a:txBody>
                  <a:tcPr/>
                </a:tc>
                <a:extLst>
                  <a:ext uri="{0D108BD9-81ED-4DB2-BD59-A6C34878D82A}">
                    <a16:rowId xmlns:a16="http://schemas.microsoft.com/office/drawing/2014/main" val="2685964478"/>
                  </a:ext>
                </a:extLst>
              </a:tr>
              <a:tr h="457852">
                <a:tc>
                  <a:txBody>
                    <a:bodyPr/>
                    <a:lstStyle/>
                    <a:p>
                      <a:pPr algn="ctr"/>
                      <a:r>
                        <a:rPr lang="en-IN" dirty="0"/>
                        <a:t>Random Forest</a:t>
                      </a:r>
                    </a:p>
                  </a:txBody>
                  <a:tcPr/>
                </a:tc>
                <a:tc>
                  <a:txBody>
                    <a:bodyPr/>
                    <a:lstStyle/>
                    <a:p>
                      <a:pPr algn="ctr"/>
                      <a:r>
                        <a:rPr lang="en-IN" dirty="0"/>
                        <a:t>0.97</a:t>
                      </a:r>
                    </a:p>
                  </a:txBody>
                  <a:tcPr/>
                </a:tc>
                <a:tc>
                  <a:txBody>
                    <a:bodyPr/>
                    <a:lstStyle/>
                    <a:p>
                      <a:pPr algn="ctr"/>
                      <a:r>
                        <a:rPr lang="en-IN" dirty="0"/>
                        <a:t>0.89</a:t>
                      </a:r>
                    </a:p>
                  </a:txBody>
                  <a:tcPr/>
                </a:tc>
                <a:tc>
                  <a:txBody>
                    <a:bodyPr/>
                    <a:lstStyle/>
                    <a:p>
                      <a:pPr algn="ctr"/>
                      <a:r>
                        <a:rPr lang="en-IN" dirty="0"/>
                        <a:t>0.91</a:t>
                      </a:r>
                    </a:p>
                  </a:txBody>
                  <a:tcPr/>
                </a:tc>
                <a:tc>
                  <a:txBody>
                    <a:bodyPr/>
                    <a:lstStyle/>
                    <a:p>
                      <a:pPr algn="ctr"/>
                      <a:r>
                        <a:rPr lang="en-IN" dirty="0"/>
                        <a:t>0.93</a:t>
                      </a:r>
                    </a:p>
                  </a:txBody>
                  <a:tcPr/>
                </a:tc>
                <a:tc>
                  <a:txBody>
                    <a:bodyPr/>
                    <a:lstStyle/>
                    <a:p>
                      <a:pPr algn="ctr"/>
                      <a:r>
                        <a:rPr lang="en-IN" dirty="0"/>
                        <a:t>1.0</a:t>
                      </a:r>
                    </a:p>
                  </a:txBody>
                  <a:tcPr/>
                </a:tc>
                <a:extLst>
                  <a:ext uri="{0D108BD9-81ED-4DB2-BD59-A6C34878D82A}">
                    <a16:rowId xmlns:a16="http://schemas.microsoft.com/office/drawing/2014/main" val="1194667664"/>
                  </a:ext>
                </a:extLst>
              </a:tr>
              <a:tr h="457852">
                <a:tc>
                  <a:txBody>
                    <a:bodyPr/>
                    <a:lstStyle/>
                    <a:p>
                      <a:pPr algn="ctr"/>
                      <a:r>
                        <a:rPr lang="en-IN" dirty="0"/>
                        <a:t>ADA Boost</a:t>
                      </a:r>
                    </a:p>
                  </a:txBody>
                  <a:tcPr/>
                </a:tc>
                <a:tc>
                  <a:txBody>
                    <a:bodyPr/>
                    <a:lstStyle/>
                    <a:p>
                      <a:pPr algn="ctr"/>
                      <a:r>
                        <a:rPr lang="en-IN" dirty="0"/>
                        <a:t>0.86</a:t>
                      </a:r>
                    </a:p>
                  </a:txBody>
                  <a:tcPr/>
                </a:tc>
                <a:tc>
                  <a:txBody>
                    <a:bodyPr/>
                    <a:lstStyle/>
                    <a:p>
                      <a:pPr algn="ctr"/>
                      <a:r>
                        <a:rPr lang="en-IN" dirty="0"/>
                        <a:t>0.75</a:t>
                      </a:r>
                    </a:p>
                  </a:txBody>
                  <a:tcPr/>
                </a:tc>
                <a:tc>
                  <a:txBody>
                    <a:bodyPr/>
                    <a:lstStyle/>
                    <a:p>
                      <a:pPr algn="ctr"/>
                      <a:r>
                        <a:rPr lang="en-IN" dirty="0"/>
                        <a:t>0.64</a:t>
                      </a:r>
                    </a:p>
                  </a:txBody>
                  <a:tcPr/>
                </a:tc>
                <a:tc>
                  <a:txBody>
                    <a:bodyPr/>
                    <a:lstStyle/>
                    <a:p>
                      <a:pPr algn="ctr"/>
                      <a:r>
                        <a:rPr lang="en-IN" dirty="0"/>
                        <a:t>0.57</a:t>
                      </a:r>
                    </a:p>
                  </a:txBody>
                  <a:tcPr/>
                </a:tc>
                <a:tc>
                  <a:txBody>
                    <a:bodyPr/>
                    <a:lstStyle/>
                    <a:p>
                      <a:pPr algn="ctr"/>
                      <a:r>
                        <a:rPr lang="en-IN" dirty="0"/>
                        <a:t>1.0</a:t>
                      </a:r>
                    </a:p>
                  </a:txBody>
                  <a:tcPr/>
                </a:tc>
                <a:extLst>
                  <a:ext uri="{0D108BD9-81ED-4DB2-BD59-A6C34878D82A}">
                    <a16:rowId xmlns:a16="http://schemas.microsoft.com/office/drawing/2014/main" val="1756592809"/>
                  </a:ext>
                </a:extLst>
              </a:tr>
              <a:tr h="457852">
                <a:tc>
                  <a:txBody>
                    <a:bodyPr/>
                    <a:lstStyle/>
                    <a:p>
                      <a:pPr algn="ctr"/>
                      <a:r>
                        <a:rPr lang="en-IN" dirty="0"/>
                        <a:t>Gradient Boost</a:t>
                      </a:r>
                    </a:p>
                  </a:txBody>
                  <a:tcPr/>
                </a:tc>
                <a:tc>
                  <a:txBody>
                    <a:bodyPr/>
                    <a:lstStyle/>
                    <a:p>
                      <a:pPr algn="ctr"/>
                      <a:r>
                        <a:rPr lang="en-IN" dirty="0"/>
                        <a:t>0.88</a:t>
                      </a:r>
                    </a:p>
                  </a:txBody>
                  <a:tcPr/>
                </a:tc>
                <a:tc>
                  <a:txBody>
                    <a:bodyPr/>
                    <a:lstStyle/>
                    <a:p>
                      <a:pPr algn="ctr"/>
                      <a:r>
                        <a:rPr lang="en-IN" dirty="0"/>
                        <a:t>0.76</a:t>
                      </a:r>
                    </a:p>
                  </a:txBody>
                  <a:tcPr/>
                </a:tc>
                <a:tc>
                  <a:txBody>
                    <a:bodyPr/>
                    <a:lstStyle/>
                    <a:p>
                      <a:pPr algn="ctr"/>
                      <a:r>
                        <a:rPr lang="en-IN" dirty="0"/>
                        <a:t>0.69</a:t>
                      </a:r>
                    </a:p>
                  </a:txBody>
                  <a:tcPr/>
                </a:tc>
                <a:tc>
                  <a:txBody>
                    <a:bodyPr/>
                    <a:lstStyle/>
                    <a:p>
                      <a:pPr algn="ctr"/>
                      <a:r>
                        <a:rPr lang="en-IN" dirty="0"/>
                        <a:t>0.63</a:t>
                      </a:r>
                    </a:p>
                  </a:txBody>
                  <a:tcPr/>
                </a:tc>
                <a:tc>
                  <a:txBody>
                    <a:bodyPr/>
                    <a:lstStyle/>
                    <a:p>
                      <a:pPr algn="ctr"/>
                      <a:r>
                        <a:rPr lang="en-IN" dirty="0"/>
                        <a:t>1.0</a:t>
                      </a:r>
                    </a:p>
                  </a:txBody>
                  <a:tcPr/>
                </a:tc>
                <a:extLst>
                  <a:ext uri="{0D108BD9-81ED-4DB2-BD59-A6C34878D82A}">
                    <a16:rowId xmlns:a16="http://schemas.microsoft.com/office/drawing/2014/main" val="3759280475"/>
                  </a:ext>
                </a:extLst>
              </a:tr>
              <a:tr h="457852">
                <a:tc>
                  <a:txBody>
                    <a:bodyPr/>
                    <a:lstStyle/>
                    <a:p>
                      <a:pPr algn="ctr"/>
                      <a:r>
                        <a:rPr lang="en-IN" dirty="0"/>
                        <a:t>Bagging</a:t>
                      </a:r>
                    </a:p>
                  </a:txBody>
                  <a:tcPr/>
                </a:tc>
                <a:tc>
                  <a:txBody>
                    <a:bodyPr/>
                    <a:lstStyle/>
                    <a:p>
                      <a:pPr algn="ctr"/>
                      <a:r>
                        <a:rPr lang="en-IN" dirty="0"/>
                        <a:t>0.96</a:t>
                      </a:r>
                    </a:p>
                  </a:txBody>
                  <a:tcPr/>
                </a:tc>
                <a:tc>
                  <a:txBody>
                    <a:bodyPr/>
                    <a:lstStyle/>
                    <a:p>
                      <a:pPr algn="ctr"/>
                      <a:r>
                        <a:rPr lang="en-IN" dirty="0"/>
                        <a:t>0.89</a:t>
                      </a:r>
                    </a:p>
                  </a:txBody>
                  <a:tcPr/>
                </a:tc>
                <a:tc>
                  <a:txBody>
                    <a:bodyPr/>
                    <a:lstStyle/>
                    <a:p>
                      <a:pPr algn="ctr"/>
                      <a:r>
                        <a:rPr lang="en-IN" dirty="0"/>
                        <a:t>0.88</a:t>
                      </a:r>
                    </a:p>
                  </a:txBody>
                  <a:tcPr/>
                </a:tc>
                <a:tc>
                  <a:txBody>
                    <a:bodyPr/>
                    <a:lstStyle/>
                    <a:p>
                      <a:pPr algn="ctr"/>
                      <a:r>
                        <a:rPr lang="en-IN" dirty="0"/>
                        <a:t>0.86</a:t>
                      </a:r>
                    </a:p>
                  </a:txBody>
                  <a:tcPr/>
                </a:tc>
                <a:tc>
                  <a:txBody>
                    <a:bodyPr/>
                    <a:lstStyle/>
                    <a:p>
                      <a:pPr algn="ctr"/>
                      <a:r>
                        <a:rPr lang="en-IN" dirty="0"/>
                        <a:t>1.0</a:t>
                      </a:r>
                    </a:p>
                  </a:txBody>
                  <a:tcPr/>
                </a:tc>
                <a:extLst>
                  <a:ext uri="{0D108BD9-81ED-4DB2-BD59-A6C34878D82A}">
                    <a16:rowId xmlns:a16="http://schemas.microsoft.com/office/drawing/2014/main" val="869356461"/>
                  </a:ext>
                </a:extLst>
              </a:tr>
              <a:tr h="457852">
                <a:tc>
                  <a:txBody>
                    <a:bodyPr/>
                    <a:lstStyle/>
                    <a:p>
                      <a:pPr algn="ctr"/>
                      <a:r>
                        <a:rPr lang="en-IN" dirty="0"/>
                        <a:t>XGB Classifier</a:t>
                      </a:r>
                    </a:p>
                  </a:txBody>
                  <a:tcPr/>
                </a:tc>
                <a:tc>
                  <a:txBody>
                    <a:bodyPr/>
                    <a:lstStyle/>
                    <a:p>
                      <a:pPr algn="ctr"/>
                      <a:r>
                        <a:rPr lang="en-IN" dirty="0"/>
                        <a:t>0.87</a:t>
                      </a:r>
                    </a:p>
                  </a:txBody>
                  <a:tcPr/>
                </a:tc>
                <a:tc>
                  <a:txBody>
                    <a:bodyPr/>
                    <a:lstStyle/>
                    <a:p>
                      <a:pPr algn="ctr"/>
                      <a:r>
                        <a:rPr lang="en-IN" dirty="0"/>
                        <a:t>0.79</a:t>
                      </a:r>
                    </a:p>
                  </a:txBody>
                  <a:tcPr/>
                </a:tc>
                <a:tc>
                  <a:txBody>
                    <a:bodyPr/>
                    <a:lstStyle/>
                    <a:p>
                      <a:pPr algn="ctr"/>
                      <a:r>
                        <a:rPr lang="en-IN" dirty="0"/>
                        <a:t>0.68</a:t>
                      </a:r>
                    </a:p>
                  </a:txBody>
                  <a:tcPr/>
                </a:tc>
                <a:tc>
                  <a:txBody>
                    <a:bodyPr/>
                    <a:lstStyle/>
                    <a:p>
                      <a:pPr algn="ctr"/>
                      <a:r>
                        <a:rPr lang="en-IN" dirty="0"/>
                        <a:t>0.59</a:t>
                      </a:r>
                    </a:p>
                  </a:txBody>
                  <a:tcPr/>
                </a:tc>
                <a:tc>
                  <a:txBody>
                    <a:bodyPr/>
                    <a:lstStyle/>
                    <a:p>
                      <a:pPr algn="ctr"/>
                      <a:r>
                        <a:rPr lang="en-IN" dirty="0"/>
                        <a:t>0.953</a:t>
                      </a:r>
                    </a:p>
                  </a:txBody>
                  <a:tcPr/>
                </a:tc>
                <a:extLst>
                  <a:ext uri="{0D108BD9-81ED-4DB2-BD59-A6C34878D82A}">
                    <a16:rowId xmlns:a16="http://schemas.microsoft.com/office/drawing/2014/main" val="912917116"/>
                  </a:ext>
                </a:extLst>
              </a:tr>
            </a:tbl>
          </a:graphicData>
        </a:graphic>
      </p:graphicFrame>
    </p:spTree>
    <p:extLst>
      <p:ext uri="{BB962C8B-B14F-4D97-AF65-F5344CB8AC3E}">
        <p14:creationId xmlns:p14="http://schemas.microsoft.com/office/powerpoint/2010/main" val="2073284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30040" y="138382"/>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Model Selection &amp; Interpretation</a:t>
            </a:r>
          </a:p>
        </p:txBody>
      </p:sp>
      <p:sp>
        <p:nvSpPr>
          <p:cNvPr id="5" name="TextBox 4">
            <a:extLst>
              <a:ext uri="{FF2B5EF4-FFF2-40B4-BE49-F238E27FC236}">
                <a16:creationId xmlns:a16="http://schemas.microsoft.com/office/drawing/2014/main" id="{5253784B-2275-351C-E6D9-8D7874A74416}"/>
              </a:ext>
            </a:extLst>
          </p:cNvPr>
          <p:cNvSpPr txBox="1"/>
          <p:nvPr/>
        </p:nvSpPr>
        <p:spPr>
          <a:xfrm>
            <a:off x="357742" y="1252791"/>
            <a:ext cx="10696338" cy="5262979"/>
          </a:xfrm>
          <a:prstGeom prst="rect">
            <a:avLst/>
          </a:prstGeom>
          <a:noFill/>
        </p:spPr>
        <p:txBody>
          <a:bodyPr wrap="square" rtlCol="0">
            <a:spAutoFit/>
          </a:bodyPr>
          <a:lstStyle/>
          <a:p>
            <a:r>
              <a:rPr lang="en-IN" sz="2400" dirty="0">
                <a:effectLst/>
                <a:latin typeface="Verdana" panose="020B0604030504040204" pitchFamily="34" charset="0"/>
                <a:ea typeface="Verdana" panose="020B0604030504040204" pitchFamily="34" charset="0"/>
                <a:cs typeface="Times New Roman" panose="02020603050405020304" pitchFamily="18" charset="0"/>
              </a:rPr>
              <a:t>The </a:t>
            </a:r>
            <a:r>
              <a:rPr lang="en-IN" sz="2400" b="1" dirty="0">
                <a:effectLst/>
                <a:latin typeface="Verdana" panose="020B0604030504040204" pitchFamily="34" charset="0"/>
                <a:ea typeface="Verdana" panose="020B0604030504040204" pitchFamily="34" charset="0"/>
                <a:cs typeface="Times New Roman" panose="02020603050405020304" pitchFamily="18" charset="0"/>
              </a:rPr>
              <a:t>Random Forest model</a:t>
            </a:r>
            <a:r>
              <a:rPr lang="en-IN" sz="2400" dirty="0">
                <a:effectLst/>
                <a:latin typeface="Verdana" panose="020B0604030504040204" pitchFamily="34" charset="0"/>
                <a:ea typeface="Verdana" panose="020B0604030504040204" pitchFamily="34" charset="0"/>
                <a:cs typeface="Times New Roman" panose="02020603050405020304" pitchFamily="18" charset="0"/>
              </a:rPr>
              <a:t> is the one that has performed best in terms of accuracy, recall, and other scores in both the train and test models. </a:t>
            </a:r>
          </a:p>
          <a:p>
            <a:endParaRPr lang="en-IN" sz="2400" dirty="0">
              <a:latin typeface="Verdana" panose="020B0604030504040204" pitchFamily="34" charset="0"/>
              <a:ea typeface="Verdana" panose="020B0604030504040204" pitchFamily="34" charset="0"/>
              <a:cs typeface="Times New Roman" panose="02020603050405020304" pitchFamily="18" charset="0"/>
            </a:endParaRPr>
          </a:p>
          <a:p>
            <a:r>
              <a:rPr lang="en-IN" sz="2400" dirty="0">
                <a:effectLst/>
                <a:latin typeface="Verdana" panose="020B0604030504040204" pitchFamily="34" charset="0"/>
                <a:ea typeface="Verdana" panose="020B0604030504040204" pitchFamily="34" charset="0"/>
                <a:cs typeface="Times New Roman" panose="02020603050405020304" pitchFamily="18" charset="0"/>
              </a:rPr>
              <a:t>Since we are predicting whether a customer will churn or not, the most important parameters to consider are Recall and Accuracy. </a:t>
            </a:r>
          </a:p>
          <a:p>
            <a:endParaRPr lang="en-IN" sz="2400" dirty="0">
              <a:latin typeface="Verdana" panose="020B0604030504040204" pitchFamily="34" charset="0"/>
              <a:ea typeface="Verdana" panose="020B0604030504040204" pitchFamily="34" charset="0"/>
              <a:cs typeface="Times New Roman" panose="02020603050405020304" pitchFamily="18" charset="0"/>
            </a:endParaRPr>
          </a:p>
          <a:p>
            <a:r>
              <a:rPr lang="en-IN" sz="2400" dirty="0">
                <a:effectLst/>
                <a:latin typeface="Verdana" panose="020B0604030504040204" pitchFamily="34" charset="0"/>
                <a:ea typeface="Verdana" panose="020B0604030504040204" pitchFamily="34" charset="0"/>
                <a:cs typeface="Times New Roman" panose="02020603050405020304" pitchFamily="18" charset="0"/>
              </a:rPr>
              <a:t>The recall tells us of all the customers who churned, how many we were able to predict as churned correctly. </a:t>
            </a:r>
            <a:r>
              <a:rPr lang="en-IN" sz="2400" dirty="0">
                <a:latin typeface="Verdana" panose="020B0604030504040204" pitchFamily="34" charset="0"/>
                <a:ea typeface="Verdana" panose="020B0604030504040204" pitchFamily="34" charset="0"/>
                <a:cs typeface="Times New Roman" panose="02020603050405020304" pitchFamily="18" charset="0"/>
              </a:rPr>
              <a:t>I</a:t>
            </a:r>
            <a:r>
              <a:rPr lang="en-IN" sz="2400" dirty="0">
                <a:effectLst/>
                <a:latin typeface="Verdana" panose="020B0604030504040204" pitchFamily="34" charset="0"/>
                <a:ea typeface="Verdana" panose="020B0604030504040204" pitchFamily="34" charset="0"/>
                <a:cs typeface="Times New Roman" panose="02020603050405020304" pitchFamily="18" charset="0"/>
              </a:rPr>
              <a:t>n our case, the recall of 0.9 shows that our model is able to predict 90% of all churned customers correctly as churned. And with an accuracy of 0.97, overall our model is able to correctly classify 97% of the customers on the basis of churn.</a:t>
            </a:r>
          </a:p>
          <a:p>
            <a:endParaRPr lang="en-IN" sz="2400" dirty="0">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947789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30040" y="138382"/>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Random Forest Model</a:t>
            </a:r>
          </a:p>
        </p:txBody>
      </p:sp>
      <p:sp>
        <p:nvSpPr>
          <p:cNvPr id="5" name="TextBox 4">
            <a:extLst>
              <a:ext uri="{FF2B5EF4-FFF2-40B4-BE49-F238E27FC236}">
                <a16:creationId xmlns:a16="http://schemas.microsoft.com/office/drawing/2014/main" id="{5253784B-2275-351C-E6D9-8D7874A74416}"/>
              </a:ext>
            </a:extLst>
          </p:cNvPr>
          <p:cNvSpPr txBox="1"/>
          <p:nvPr/>
        </p:nvSpPr>
        <p:spPr>
          <a:xfrm>
            <a:off x="-63273" y="1034484"/>
            <a:ext cx="11286114" cy="5632311"/>
          </a:xfrm>
          <a:prstGeom prst="rect">
            <a:avLst/>
          </a:prstGeom>
          <a:noFill/>
        </p:spPr>
        <p:txBody>
          <a:bodyPr wrap="square" rtlCol="0">
            <a:spAutoFit/>
          </a:bodyPr>
          <a:lstStyle/>
          <a:p>
            <a:r>
              <a:rPr lang="en-IN" sz="2400" dirty="0">
                <a:effectLst/>
                <a:latin typeface="Verdana" panose="020B0604030504040204" pitchFamily="34" charset="0"/>
                <a:ea typeface="Verdana" panose="020B0604030504040204" pitchFamily="34" charset="0"/>
                <a:cs typeface="Times New Roman" panose="02020603050405020304" pitchFamily="18" charset="0"/>
              </a:rPr>
              <a:t>Upon selecting the RF model, we find out the best features i.e</a:t>
            </a:r>
            <a:r>
              <a:rPr lang="en-IN" sz="2400" dirty="0">
                <a:latin typeface="Verdana" panose="020B0604030504040204" pitchFamily="34" charset="0"/>
                <a:ea typeface="Verdana" panose="020B0604030504040204" pitchFamily="34" charset="0"/>
                <a:cs typeface="Times New Roman" panose="02020603050405020304" pitchFamily="18" charset="0"/>
              </a:rPr>
              <a:t>. the features that contribute the most to the model. We find the Gini index for each feature to select the important ones.</a:t>
            </a:r>
          </a:p>
          <a:p>
            <a:endParaRPr lang="en-IN" sz="2400" dirty="0">
              <a:latin typeface="Verdana" panose="020B0604030504040204" pitchFamily="34" charset="0"/>
              <a:ea typeface="Verdana" panose="020B0604030504040204" pitchFamily="34" charset="0"/>
              <a:cs typeface="Times New Roman" panose="02020603050405020304" pitchFamily="18" charset="0"/>
            </a:endParaRPr>
          </a:p>
          <a:p>
            <a:r>
              <a:rPr lang="en-IN" sz="2400" dirty="0">
                <a:latin typeface="Verdana" panose="020B0604030504040204" pitchFamily="34" charset="0"/>
                <a:ea typeface="Verdana" panose="020B0604030504040204" pitchFamily="34" charset="0"/>
                <a:cs typeface="Times New Roman" panose="02020603050405020304" pitchFamily="18" charset="0"/>
              </a:rPr>
              <a:t>Based on it, the best features:</a:t>
            </a:r>
          </a:p>
          <a:p>
            <a:endParaRPr lang="en-IN" sz="2400" dirty="0">
              <a:latin typeface="Verdana" panose="020B0604030504040204" pitchFamily="34" charset="0"/>
              <a:ea typeface="Verdana" panose="020B0604030504040204" pitchFamily="34" charset="0"/>
              <a:cs typeface="Times New Roman" panose="02020603050405020304" pitchFamily="18" charset="0"/>
            </a:endParaRPr>
          </a:p>
          <a:p>
            <a:pPr marL="342900" indent="-342900">
              <a:buFont typeface="Arial" panose="020B0604020202020204" pitchFamily="34" charset="0"/>
              <a:buChar char="•"/>
            </a:pPr>
            <a:r>
              <a:rPr lang="en-IN" sz="2400" dirty="0">
                <a:latin typeface="Verdana" panose="020B0604030504040204" pitchFamily="34" charset="0"/>
                <a:ea typeface="Verdana" panose="020B0604030504040204" pitchFamily="34" charset="0"/>
                <a:cs typeface="Times New Roman" panose="02020603050405020304" pitchFamily="18" charset="0"/>
              </a:rPr>
              <a:t>Tenure</a:t>
            </a:r>
          </a:p>
          <a:p>
            <a:pPr marL="342900" indent="-342900">
              <a:buFont typeface="Arial" panose="020B0604020202020204" pitchFamily="34" charset="0"/>
              <a:buChar char="•"/>
            </a:pPr>
            <a:r>
              <a:rPr lang="en-IN" sz="2400" dirty="0" err="1">
                <a:latin typeface="Verdana" panose="020B0604030504040204" pitchFamily="34" charset="0"/>
                <a:ea typeface="Verdana" panose="020B0604030504040204" pitchFamily="34" charset="0"/>
                <a:cs typeface="Times New Roman" panose="02020603050405020304" pitchFamily="18" charset="0"/>
              </a:rPr>
              <a:t>CC_Contacted_LY</a:t>
            </a:r>
            <a:endParaRPr lang="en-IN" sz="2400" dirty="0">
              <a:latin typeface="Verdana" panose="020B0604030504040204" pitchFamily="34" charset="0"/>
              <a:ea typeface="Verdana" panose="020B0604030504040204" pitchFamily="34" charset="0"/>
              <a:cs typeface="Times New Roman" panose="02020603050405020304" pitchFamily="18" charset="0"/>
            </a:endParaRPr>
          </a:p>
          <a:p>
            <a:pPr marL="342900" indent="-342900">
              <a:buFont typeface="Arial" panose="020B0604020202020204" pitchFamily="34" charset="0"/>
              <a:buChar char="•"/>
            </a:pPr>
            <a:r>
              <a:rPr lang="en-IN" sz="2400" dirty="0" err="1">
                <a:latin typeface="Verdana" panose="020B0604030504040204" pitchFamily="34" charset="0"/>
                <a:ea typeface="Verdana" panose="020B0604030504040204" pitchFamily="34" charset="0"/>
                <a:cs typeface="Times New Roman" panose="02020603050405020304" pitchFamily="18" charset="0"/>
              </a:rPr>
              <a:t>Day_Since_CC_Connect</a:t>
            </a:r>
            <a:endParaRPr lang="en-IN" sz="2400" dirty="0">
              <a:latin typeface="Verdana" panose="020B0604030504040204" pitchFamily="34" charset="0"/>
              <a:ea typeface="Verdana" panose="020B0604030504040204" pitchFamily="34" charset="0"/>
              <a:cs typeface="Times New Roman" panose="02020603050405020304" pitchFamily="18" charset="0"/>
            </a:endParaRPr>
          </a:p>
          <a:p>
            <a:pPr marL="342900" indent="-342900">
              <a:buFont typeface="Arial" panose="020B0604020202020204" pitchFamily="34" charset="0"/>
              <a:buChar char="•"/>
            </a:pPr>
            <a:r>
              <a:rPr lang="en-IN" sz="2400" dirty="0">
                <a:latin typeface="Verdana" panose="020B0604030504040204" pitchFamily="34" charset="0"/>
                <a:ea typeface="Verdana" panose="020B0604030504040204" pitchFamily="34" charset="0"/>
                <a:cs typeface="Times New Roman" panose="02020603050405020304" pitchFamily="18" charset="0"/>
              </a:rPr>
              <a:t>Cashback</a:t>
            </a:r>
          </a:p>
          <a:p>
            <a:pPr marL="342900" indent="-342900">
              <a:buFont typeface="Arial" panose="020B0604020202020204" pitchFamily="34" charset="0"/>
              <a:buChar char="•"/>
            </a:pPr>
            <a:r>
              <a:rPr lang="en-IN" sz="2400" dirty="0">
                <a:latin typeface="Verdana" panose="020B0604030504040204" pitchFamily="34" charset="0"/>
                <a:ea typeface="Verdana" panose="020B0604030504040204" pitchFamily="34" charset="0"/>
                <a:cs typeface="Times New Roman" panose="02020603050405020304" pitchFamily="18" charset="0"/>
              </a:rPr>
              <a:t>Complain_ly_1.0</a:t>
            </a:r>
          </a:p>
          <a:p>
            <a:pPr marL="342900" indent="-342900">
              <a:buFont typeface="Arial" panose="020B0604020202020204" pitchFamily="34" charset="0"/>
              <a:buChar char="•"/>
            </a:pPr>
            <a:r>
              <a:rPr lang="en-IN" sz="2400" dirty="0" err="1">
                <a:latin typeface="Verdana" panose="020B0604030504040204" pitchFamily="34" charset="0"/>
                <a:ea typeface="Verdana" panose="020B0604030504040204" pitchFamily="34" charset="0"/>
                <a:cs typeface="Times New Roman" panose="02020603050405020304" pitchFamily="18" charset="0"/>
              </a:rPr>
              <a:t>Rev_per_month</a:t>
            </a:r>
            <a:endParaRPr lang="en-IN" sz="2400" dirty="0">
              <a:latin typeface="Verdana" panose="020B0604030504040204" pitchFamily="34" charset="0"/>
              <a:ea typeface="Verdana" panose="020B0604030504040204" pitchFamily="34" charset="0"/>
              <a:cs typeface="Times New Roman" panose="02020603050405020304" pitchFamily="18" charset="0"/>
            </a:endParaRPr>
          </a:p>
          <a:p>
            <a:endParaRPr lang="en-IN" sz="2400" dirty="0">
              <a:latin typeface="Verdana" panose="020B0604030504040204" pitchFamily="34" charset="0"/>
              <a:ea typeface="Verdana" panose="020B0604030504040204" pitchFamily="34" charset="0"/>
              <a:cs typeface="Times New Roman" panose="02020603050405020304" pitchFamily="18" charset="0"/>
            </a:endParaRPr>
          </a:p>
          <a:p>
            <a:endParaRPr lang="en-IN" sz="2400" dirty="0">
              <a:effectLst/>
              <a:latin typeface="Verdana" panose="020B0604030504040204" pitchFamily="34" charset="0"/>
              <a:ea typeface="Verdana" panose="020B0604030504040204" pitchFamily="34" charset="0"/>
              <a:cs typeface="Times New Roman" panose="02020603050405020304" pitchFamily="18" charset="0"/>
            </a:endParaRPr>
          </a:p>
          <a:p>
            <a:endParaRPr lang="en-IN" sz="2400" dirty="0">
              <a:latin typeface="Verdana" panose="020B0604030504040204" pitchFamily="34" charset="0"/>
              <a:ea typeface="Verdana" panose="020B0604030504040204" pitchFamily="34" charset="0"/>
              <a:cs typeface="Times New Roman" panose="02020603050405020304" pitchFamily="18" charset="0"/>
            </a:endParaRPr>
          </a:p>
        </p:txBody>
      </p:sp>
      <p:pic>
        <p:nvPicPr>
          <p:cNvPr id="1026" name="Picture 2">
            <a:extLst>
              <a:ext uri="{FF2B5EF4-FFF2-40B4-BE49-F238E27FC236}">
                <a16:creationId xmlns:a16="http://schemas.microsoft.com/office/drawing/2014/main" id="{D0E6C683-54E4-8994-6873-D1B86198ED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1015" y="2213567"/>
            <a:ext cx="5947305" cy="4644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769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295943" y="0"/>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Analysis</a:t>
            </a:r>
          </a:p>
        </p:txBody>
      </p:sp>
      <p:sp>
        <p:nvSpPr>
          <p:cNvPr id="7" name="TextBox 6">
            <a:extLst>
              <a:ext uri="{FF2B5EF4-FFF2-40B4-BE49-F238E27FC236}">
                <a16:creationId xmlns:a16="http://schemas.microsoft.com/office/drawing/2014/main" id="{A84B8933-F44C-374A-B677-D79AD8184284}"/>
              </a:ext>
            </a:extLst>
          </p:cNvPr>
          <p:cNvSpPr txBox="1"/>
          <p:nvPr/>
        </p:nvSpPr>
        <p:spPr>
          <a:xfrm>
            <a:off x="398382" y="721639"/>
            <a:ext cx="10574418" cy="6001643"/>
          </a:xfrm>
          <a:prstGeom prst="rect">
            <a:avLst/>
          </a:prstGeom>
          <a:noFill/>
        </p:spPr>
        <p:txBody>
          <a:bodyPr wrap="square" rtlCol="0">
            <a:spAutoFit/>
          </a:bodyPr>
          <a:lstStyle/>
          <a:p>
            <a:r>
              <a:rPr lang="en-IN" sz="2400" dirty="0">
                <a:latin typeface="Verdana" panose="020B0604030504040204" pitchFamily="34" charset="0"/>
                <a:ea typeface="Verdana" panose="020B0604030504040204" pitchFamily="34" charset="0"/>
                <a:cs typeface="Arial" panose="020B0604020202020204" pitchFamily="34" charset="0"/>
              </a:rPr>
              <a:t>Based on the Random Forest model and the analysis done, we can draw upon the following insights:</a:t>
            </a:r>
          </a:p>
          <a:p>
            <a:endParaRPr lang="en-IN" sz="2400" dirty="0">
              <a:latin typeface="Verdana" panose="020B0604030504040204" pitchFamily="34" charset="0"/>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IN" sz="2400" dirty="0">
                <a:latin typeface="Verdana" panose="020B0604030504040204" pitchFamily="34" charset="0"/>
                <a:ea typeface="Verdana" panose="020B0604030504040204" pitchFamily="34" charset="0"/>
                <a:cs typeface="Arial" panose="020B0604020202020204" pitchFamily="34" charset="0"/>
              </a:rPr>
              <a:t>Tenure is the most important feature that influences churn. The longer a customer has stayed with us, the less likely they will churn.</a:t>
            </a:r>
          </a:p>
          <a:p>
            <a:pPr marL="285750" indent="-285750">
              <a:buFont typeface="Arial" panose="020B0604020202020204" pitchFamily="34" charset="0"/>
              <a:buChar char="•"/>
            </a:pPr>
            <a:r>
              <a:rPr lang="en-IN" sz="2400" dirty="0">
                <a:latin typeface="Verdana" panose="020B0604030504040204" pitchFamily="34" charset="0"/>
                <a:ea typeface="Verdana" panose="020B0604030504040204" pitchFamily="34" charset="0"/>
                <a:cs typeface="Arial" panose="020B0604020202020204" pitchFamily="34" charset="0"/>
              </a:rPr>
              <a:t>Another feature is whether Customer care was contacted in the last year or not. If a customer has not reached out to CC in the last year, that probably means they are happy with the service and hence less likely that they will churn.</a:t>
            </a:r>
          </a:p>
          <a:p>
            <a:pPr marL="285750" indent="-285750">
              <a:buFont typeface="Arial" panose="020B0604020202020204" pitchFamily="34" charset="0"/>
              <a:buChar char="•"/>
            </a:pPr>
            <a:r>
              <a:rPr lang="en-IN" sz="2400" dirty="0">
                <a:latin typeface="Verdana" panose="020B0604030504040204" pitchFamily="34" charset="0"/>
                <a:ea typeface="Verdana" panose="020B0604030504040204" pitchFamily="34" charset="0"/>
                <a:cs typeface="Arial" panose="020B0604020202020204" pitchFamily="34" charset="0"/>
              </a:rPr>
              <a:t>Similarly, the longer it has been since customer care was contacted by a customer, the lesser probability of them churning.</a:t>
            </a:r>
          </a:p>
          <a:p>
            <a:pPr marL="285750" indent="-285750">
              <a:buFont typeface="Arial" panose="020B0604020202020204" pitchFamily="34" charset="0"/>
              <a:buChar char="•"/>
            </a:pPr>
            <a:r>
              <a:rPr lang="en-IN" sz="2400" dirty="0">
                <a:latin typeface="Verdana" panose="020B0604030504040204" pitchFamily="34" charset="0"/>
                <a:ea typeface="Verdana" panose="020B0604030504040204" pitchFamily="34" charset="0"/>
                <a:cs typeface="Arial" panose="020B0604020202020204" pitchFamily="34" charset="0"/>
              </a:rPr>
              <a:t>Cashback has an inverse correlation to churn. More the cashback that a customer has received, the lesser the probability of churn.</a:t>
            </a:r>
          </a:p>
          <a:p>
            <a:pPr marL="285750" indent="-285750">
              <a:buFont typeface="Arial" panose="020B0604020202020204" pitchFamily="34" charset="0"/>
              <a:buChar char="•"/>
            </a:pPr>
            <a:r>
              <a:rPr lang="en-IN" sz="2400" dirty="0">
                <a:latin typeface="Verdana" panose="020B0604030504040204" pitchFamily="34" charset="0"/>
                <a:ea typeface="Verdana" panose="020B0604030504040204" pitchFamily="34" charset="0"/>
                <a:cs typeface="Arial" panose="020B0604020202020204" pitchFamily="34" charset="0"/>
              </a:rPr>
              <a:t>There is a direct positive correlation between the revenue generated from the account per month and churn. </a:t>
            </a:r>
          </a:p>
        </p:txBody>
      </p:sp>
    </p:spTree>
    <p:extLst>
      <p:ext uri="{BB962C8B-B14F-4D97-AF65-F5344CB8AC3E}">
        <p14:creationId xmlns:p14="http://schemas.microsoft.com/office/powerpoint/2010/main" val="2691145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295943" y="0"/>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Further Insights</a:t>
            </a:r>
          </a:p>
        </p:txBody>
      </p:sp>
      <p:sp>
        <p:nvSpPr>
          <p:cNvPr id="7" name="TextBox 6">
            <a:extLst>
              <a:ext uri="{FF2B5EF4-FFF2-40B4-BE49-F238E27FC236}">
                <a16:creationId xmlns:a16="http://schemas.microsoft.com/office/drawing/2014/main" id="{A84B8933-F44C-374A-B677-D79AD8184284}"/>
              </a:ext>
            </a:extLst>
          </p:cNvPr>
          <p:cNvSpPr txBox="1"/>
          <p:nvPr/>
        </p:nvSpPr>
        <p:spPr>
          <a:xfrm>
            <a:off x="398382" y="721639"/>
            <a:ext cx="10574418" cy="6370975"/>
          </a:xfrm>
          <a:prstGeom prst="rect">
            <a:avLst/>
          </a:prstGeom>
          <a:noFill/>
        </p:spPr>
        <p:txBody>
          <a:bodyPr wrap="square" rtlCol="0">
            <a:spAutoFit/>
          </a:bodyPr>
          <a:lstStyle/>
          <a:p>
            <a:r>
              <a:rPr lang="en-IN" sz="2400" dirty="0">
                <a:effectLst/>
                <a:latin typeface="Verdana" panose="020B0604030504040204" pitchFamily="34" charset="0"/>
                <a:ea typeface="Verdana" panose="020B0604030504040204" pitchFamily="34" charset="0"/>
                <a:cs typeface="Times New Roman" panose="02020603050405020304" pitchFamily="18" charset="0"/>
              </a:rPr>
              <a:t>Some of the other insights from mapping the correlation between Churn and the parameters are:</a:t>
            </a:r>
          </a:p>
          <a:p>
            <a:pPr marL="342900" indent="-342900">
              <a:buFont typeface="Arial" panose="020B0604020202020204" pitchFamily="34" charset="0"/>
              <a:buChar char="•"/>
            </a:pPr>
            <a:endParaRPr lang="en-IN" sz="2400" dirty="0">
              <a:effectLst/>
              <a:latin typeface="Verdana" panose="020B0604030504040204" pitchFamily="34" charset="0"/>
              <a:ea typeface="Verdana" panose="020B0604030504040204" pitchFamily="34" charset="0"/>
              <a:cs typeface="Times New Roman" panose="02020603050405020304" pitchFamily="18" charset="0"/>
            </a:endParaRPr>
          </a:p>
          <a:p>
            <a:pPr marL="342900" indent="-342900">
              <a:buFont typeface="Arial" panose="020B0604020202020204" pitchFamily="34" charset="0"/>
              <a:buChar char="•"/>
            </a:pPr>
            <a:r>
              <a:rPr lang="en-IN" sz="2400" dirty="0">
                <a:effectLst/>
                <a:latin typeface="Verdana" panose="020B0604030504040204" pitchFamily="34" charset="0"/>
                <a:ea typeface="Verdana" panose="020B0604030504040204" pitchFamily="34" charset="0"/>
                <a:cs typeface="Times New Roman" panose="02020603050405020304" pitchFamily="18" charset="0"/>
              </a:rPr>
              <a:t>Cash on delivery and e-wallet as the payment method has a higher probability of churn while customers using Credit cards are retained further.</a:t>
            </a:r>
          </a:p>
          <a:p>
            <a:pPr marL="342900" indent="-342900">
              <a:buFont typeface="Arial" panose="020B0604020202020204" pitchFamily="34" charset="0"/>
              <a:buChar char="•"/>
            </a:pPr>
            <a:r>
              <a:rPr lang="en-IN" sz="2400" dirty="0">
                <a:effectLst/>
                <a:latin typeface="Verdana" panose="020B0604030504040204" pitchFamily="34" charset="0"/>
                <a:ea typeface="Verdana" panose="020B0604030504040204" pitchFamily="34" charset="0"/>
                <a:cs typeface="Times New Roman" panose="02020603050405020304" pitchFamily="18" charset="0"/>
              </a:rPr>
              <a:t>Based on the high correlation to churn, customers who have complained in the last 12 months, belong to the “Regular Plus” segment and are Single have a higher probability of churning compared to other groups. So, we need to focus on these groups to provide them with better customer service, offer discounts and do all that we can to retain them.</a:t>
            </a:r>
          </a:p>
          <a:p>
            <a:pPr marL="342900" indent="-342900">
              <a:buFont typeface="Arial" panose="020B0604020202020204" pitchFamily="34" charset="0"/>
              <a:buChar char="•"/>
            </a:pPr>
            <a:r>
              <a:rPr lang="en-IN" sz="2400" dirty="0">
                <a:effectLst/>
                <a:latin typeface="Verdana" panose="020B0604030504040204" pitchFamily="34" charset="0"/>
                <a:ea typeface="Verdana" panose="020B0604030504040204" pitchFamily="34" charset="0"/>
                <a:cs typeface="Times New Roman" panose="02020603050405020304" pitchFamily="18" charset="0"/>
              </a:rPr>
              <a:t>Accounts with a user count of 5 &amp; 6 tend to churn more than those with 1 or 2 users.</a:t>
            </a:r>
          </a:p>
          <a:p>
            <a:pPr marL="342900" indent="-342900">
              <a:buFont typeface="Arial" panose="020B0604020202020204" pitchFamily="34" charset="0"/>
              <a:buChar char="•"/>
            </a:pPr>
            <a:r>
              <a:rPr lang="en-IN" sz="2400" dirty="0">
                <a:effectLst/>
                <a:latin typeface="Verdana" panose="020B0604030504040204" pitchFamily="34" charset="0"/>
                <a:ea typeface="Verdana" panose="020B0604030504040204" pitchFamily="34" charset="0"/>
                <a:cs typeface="Times New Roman" panose="02020603050405020304" pitchFamily="18" charset="0"/>
              </a:rPr>
              <a:t>Customers who have not used a coupon for payment or used just 1 coupon churn more.</a:t>
            </a:r>
          </a:p>
          <a:p>
            <a:pPr marL="342900" indent="-342900">
              <a:buFont typeface="Arial" panose="020B0604020202020204" pitchFamily="34" charset="0"/>
              <a:buChar char="•"/>
            </a:pPr>
            <a:endParaRPr lang="en-IN" sz="2400" dirty="0">
              <a:latin typeface="Verdana" panose="020B060403050404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489303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3408571" y="209408"/>
            <a:ext cx="5374857"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Recommendations</a:t>
            </a:r>
          </a:p>
        </p:txBody>
      </p:sp>
      <p:sp>
        <p:nvSpPr>
          <p:cNvPr id="3" name="TextBox 2">
            <a:extLst>
              <a:ext uri="{FF2B5EF4-FFF2-40B4-BE49-F238E27FC236}">
                <a16:creationId xmlns:a16="http://schemas.microsoft.com/office/drawing/2014/main" id="{C9483381-FB07-9E4C-8B17-7131E1274D68}"/>
              </a:ext>
            </a:extLst>
          </p:cNvPr>
          <p:cNvSpPr txBox="1"/>
          <p:nvPr/>
        </p:nvSpPr>
        <p:spPr>
          <a:xfrm>
            <a:off x="447040" y="1131804"/>
            <a:ext cx="10678160" cy="5589800"/>
          </a:xfrm>
          <a:prstGeom prst="rect">
            <a:avLst/>
          </a:prstGeom>
          <a:noFill/>
        </p:spPr>
        <p:txBody>
          <a:bodyPr wrap="square">
            <a:spAutoFit/>
          </a:bodyPr>
          <a:lstStyle/>
          <a:p>
            <a:pPr marL="342900" indent="-342900">
              <a:lnSpc>
                <a:spcPct val="107000"/>
              </a:lnSpc>
              <a:buFont typeface="Symbol" panose="05050102010706020507" pitchFamily="18" charset="2"/>
              <a:buChar char=""/>
            </a:pPr>
            <a:r>
              <a:rPr lang="en-IN" sz="2400" dirty="0">
                <a:effectLst/>
                <a:latin typeface="Verdana" panose="020B0604030504040204" pitchFamily="34" charset="0"/>
                <a:ea typeface="Verdana" panose="020B0604030504040204" pitchFamily="34" charset="0"/>
                <a:cs typeface="Times New Roman" panose="02020603050405020304" pitchFamily="18" charset="0"/>
              </a:rPr>
              <a:t>Provide loyalty programs with better offers and higher discounts for customers who have been our customers for over 12 months.</a:t>
            </a:r>
          </a:p>
          <a:p>
            <a:pPr marL="342900" indent="-342900">
              <a:lnSpc>
                <a:spcPct val="107000"/>
              </a:lnSpc>
              <a:buFont typeface="Symbol" panose="05050102010706020507" pitchFamily="18" charset="2"/>
              <a:buChar char=""/>
            </a:pPr>
            <a:r>
              <a:rPr lang="en-IN" sz="2400" dirty="0">
                <a:latin typeface="Verdana" panose="020B0604030504040204" pitchFamily="34" charset="0"/>
                <a:ea typeface="Verdana" panose="020B0604030504040204" pitchFamily="34" charset="0"/>
                <a:cs typeface="Times New Roman" panose="02020603050405020304" pitchFamily="18" charset="0"/>
              </a:rPr>
              <a:t>Give discounts ranging up to 25-40% if new users sign up for our annual membership with our Regular Plus, Super &amp; Super Plus segments.</a:t>
            </a:r>
            <a:endParaRPr lang="en-IN" sz="24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400" dirty="0">
                <a:latin typeface="Verdana" panose="020B0604030504040204" pitchFamily="34" charset="0"/>
                <a:ea typeface="Verdana" panose="020B0604030504040204" pitchFamily="34" charset="0"/>
                <a:cs typeface="Times New Roman" panose="02020603050405020304" pitchFamily="18" charset="0"/>
              </a:rPr>
              <a:t>Analyse the common problems raised by customers and resolve the root cause </a:t>
            </a:r>
            <a:r>
              <a:rPr lang="en-IN" sz="2400" dirty="0">
                <a:effectLst/>
                <a:latin typeface="Verdana" panose="020B0604030504040204" pitchFamily="34" charset="0"/>
                <a:ea typeface="Verdana" panose="020B0604030504040204" pitchFamily="34" charset="0"/>
                <a:cs typeface="Times New Roman" panose="02020603050405020304" pitchFamily="18" charset="0"/>
              </a:rPr>
              <a:t>so that customers do not have to raise complaints or reach out to customer care frequently.</a:t>
            </a:r>
          </a:p>
          <a:p>
            <a:pPr marL="342900" lvl="0" indent="-342900">
              <a:lnSpc>
                <a:spcPct val="107000"/>
              </a:lnSpc>
              <a:buFont typeface="Symbol" panose="05050102010706020507" pitchFamily="18" charset="2"/>
              <a:buChar char=""/>
            </a:pPr>
            <a:r>
              <a:rPr lang="en-IN" sz="2400" dirty="0">
                <a:effectLst/>
                <a:latin typeface="Verdana" panose="020B0604030504040204" pitchFamily="34" charset="0"/>
                <a:ea typeface="Verdana" panose="020B0604030504040204" pitchFamily="34" charset="0"/>
                <a:cs typeface="Times New Roman" panose="02020603050405020304" pitchFamily="18" charset="0"/>
              </a:rPr>
              <a:t>Provide incentives for customers to use credit cards instead of COD or e-wallet in the form of cashback.</a:t>
            </a:r>
          </a:p>
          <a:p>
            <a:pPr marL="342900" lvl="0" indent="-342900">
              <a:lnSpc>
                <a:spcPct val="107000"/>
              </a:lnSpc>
              <a:buFont typeface="Symbol" panose="05050102010706020507" pitchFamily="18" charset="2"/>
              <a:buChar char=""/>
            </a:pPr>
            <a:r>
              <a:rPr lang="en-IN" sz="2400" dirty="0">
                <a:effectLst/>
                <a:latin typeface="Verdana" panose="020B0604030504040204" pitchFamily="34" charset="0"/>
                <a:ea typeface="Verdana" panose="020B0604030504040204" pitchFamily="34" charset="0"/>
                <a:cs typeface="Times New Roman" panose="02020603050405020304" pitchFamily="18" charset="0"/>
              </a:rPr>
              <a:t>Increase the rate of coupons being provided. </a:t>
            </a:r>
            <a:r>
              <a:rPr lang="en-IN" sz="2400" dirty="0" err="1">
                <a:effectLst/>
                <a:latin typeface="Verdana" panose="020B0604030504040204" pitchFamily="34" charset="0"/>
                <a:ea typeface="Verdana" panose="020B0604030504040204" pitchFamily="34" charset="0"/>
                <a:cs typeface="Times New Roman" panose="02020603050405020304" pitchFamily="18" charset="0"/>
              </a:rPr>
              <a:t>Eg</a:t>
            </a:r>
            <a:r>
              <a:rPr lang="en-IN" sz="2400" dirty="0">
                <a:effectLst/>
                <a:latin typeface="Verdana" panose="020B0604030504040204" pitchFamily="34" charset="0"/>
                <a:ea typeface="Verdana" panose="020B0604030504040204" pitchFamily="34" charset="0"/>
                <a:cs typeface="Times New Roman" panose="02020603050405020304" pitchFamily="18" charset="0"/>
              </a:rPr>
              <a:t>: Instead of providing a coupon for Rs.100, we can instead provide 5 coupons for Rs.20 each. The more coupons available will promote the usage of the same.</a:t>
            </a:r>
          </a:p>
        </p:txBody>
      </p:sp>
    </p:spTree>
    <p:extLst>
      <p:ext uri="{BB962C8B-B14F-4D97-AF65-F5344CB8AC3E}">
        <p14:creationId xmlns:p14="http://schemas.microsoft.com/office/powerpoint/2010/main" val="202373415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2640</TotalTime>
  <Words>1006</Words>
  <Application>Microsoft Office PowerPoint</Application>
  <PresentationFormat>Widescreen</PresentationFormat>
  <Paragraphs>136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Symbol</vt:lpstr>
      <vt:lpstr>Verdana</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P</dc:creator>
  <cp:lastModifiedBy>adithyamanivannan97@hotmail.com</cp:lastModifiedBy>
  <cp:revision>72</cp:revision>
  <dcterms:created xsi:type="dcterms:W3CDTF">2019-12-31T09:37:22Z</dcterms:created>
  <dcterms:modified xsi:type="dcterms:W3CDTF">2022-08-26T15:53:06Z</dcterms:modified>
</cp:coreProperties>
</file>