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3" r:id="rId5"/>
    <p:sldId id="264" r:id="rId6"/>
    <p:sldId id="265" r:id="rId7"/>
    <p:sldId id="266" r:id="rId8"/>
    <p:sldId id="267" r:id="rId9"/>
    <p:sldId id="268" r:id="rId10"/>
    <p:sldId id="269" r:id="rId11"/>
    <p:sldId id="270" r:id="rId12"/>
    <p:sldId id="273" r:id="rId13"/>
    <p:sldId id="272" r:id="rId14"/>
    <p:sldId id="274" r:id="rId15"/>
    <p:sldId id="271" r:id="rId16"/>
    <p:sldId id="275" r:id="rId17"/>
    <p:sldId id="27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6/18/2022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6/18/2022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1721225"/>
            <a:ext cx="6253317" cy="2603887"/>
          </a:xfrm>
        </p:spPr>
        <p:txBody>
          <a:bodyPr>
            <a:normAutofit fontScale="90000"/>
          </a:bodyPr>
          <a:lstStyle/>
          <a:p>
            <a:br>
              <a:rPr lang="en-IN" b="0" i="0" dirty="0">
                <a:solidFill>
                  <a:srgbClr val="000000"/>
                </a:solidFill>
                <a:effectLst/>
                <a:latin typeface="Bernard MT Condensed" panose="02050806060905020404" pitchFamily="18" charset="0"/>
              </a:rPr>
            </a:br>
            <a:br>
              <a:rPr lang="en-IN" b="0" i="0" dirty="0">
                <a:solidFill>
                  <a:srgbClr val="000000"/>
                </a:solidFill>
                <a:effectLst/>
                <a:latin typeface="Bernard MT Condensed" panose="02050806060905020404" pitchFamily="18" charset="0"/>
              </a:rPr>
            </a:br>
            <a:r>
              <a:rPr lang="en-IN" b="0" i="0" dirty="0">
                <a:solidFill>
                  <a:srgbClr val="000000"/>
                </a:solidFill>
                <a:effectLst/>
                <a:latin typeface="Bernard MT Condensed" panose="02050806060905020404" pitchFamily="18" charset="0"/>
              </a:rPr>
              <a:t>MRA Project - </a:t>
            </a:r>
            <a:r>
              <a:rPr lang="en-IN" b="0" i="0" dirty="0" err="1">
                <a:solidFill>
                  <a:srgbClr val="000000"/>
                </a:solidFill>
                <a:effectLst/>
                <a:latin typeface="Bernard MT Condensed" panose="02050806060905020404" pitchFamily="18" charset="0"/>
              </a:rPr>
              <a:t>MileStone</a:t>
            </a:r>
            <a:r>
              <a:rPr lang="en-IN" b="0" i="0" dirty="0">
                <a:solidFill>
                  <a:srgbClr val="000000"/>
                </a:solidFill>
                <a:effectLst/>
                <a:latin typeface="Bernard MT Condensed" panose="02050806060905020404" pitchFamily="18" charset="0"/>
              </a:rPr>
              <a:t> 1</a:t>
            </a:r>
            <a:endParaRPr lang="en-US" sz="8000" dirty="0">
              <a:latin typeface="Bernard MT Condensed" panose="020508060609050204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Submitte</a:t>
            </a:r>
            <a:r>
              <a:rPr lang="en-US" dirty="0">
                <a:solidFill>
                  <a:schemeClr val="tx1">
                    <a:lumMod val="85000"/>
                    <a:lumOff val="15000"/>
                  </a:schemeClr>
                </a:solidFill>
              </a:rPr>
              <a:t>d by: Adithya Manivannan</a:t>
            </a:r>
          </a:p>
          <a:p>
            <a:r>
              <a:rPr lang="en-US" sz="2400" dirty="0" err="1">
                <a:solidFill>
                  <a:schemeClr val="tx1">
                    <a:lumMod val="85000"/>
                    <a:lumOff val="15000"/>
                  </a:schemeClr>
                </a:solidFill>
              </a:rPr>
              <a:t>Pgp</a:t>
            </a:r>
            <a:r>
              <a:rPr lang="en-US" sz="2400" dirty="0">
                <a:solidFill>
                  <a:schemeClr val="tx1">
                    <a:lumMod val="85000"/>
                    <a:lumOff val="15000"/>
                  </a:schemeClr>
                </a:solidFill>
              </a:rPr>
              <a:t> </a:t>
            </a:r>
            <a:r>
              <a:rPr lang="en-US" sz="2400" dirty="0" err="1">
                <a:solidFill>
                  <a:schemeClr val="tx1">
                    <a:lumMod val="85000"/>
                    <a:lumOff val="15000"/>
                  </a:schemeClr>
                </a:solidFill>
              </a:rPr>
              <a:t>dsba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2A6CC1-CDF1-0555-4391-80ACE38986FD}"/>
              </a:ext>
            </a:extLst>
          </p:cNvPr>
          <p:cNvSpPr txBox="1"/>
          <p:nvPr/>
        </p:nvSpPr>
        <p:spPr>
          <a:xfrm flipH="1">
            <a:off x="1055590" y="348943"/>
            <a:ext cx="10080817" cy="369332"/>
          </a:xfrm>
          <a:prstGeom prst="rect">
            <a:avLst/>
          </a:prstGeom>
          <a:noFill/>
        </p:spPr>
        <p:txBody>
          <a:bodyPr wrap="square" rtlCol="0">
            <a:spAutoFit/>
          </a:bodyPr>
          <a:lstStyle/>
          <a:p>
            <a:r>
              <a:rPr lang="en-IN" b="1" dirty="0"/>
              <a:t>Customer Sales &amp; Descending order list of Customers based on Last Sold date</a:t>
            </a:r>
          </a:p>
        </p:txBody>
      </p:sp>
      <p:pic>
        <p:nvPicPr>
          <p:cNvPr id="4" name="Picture 3">
            <a:extLst>
              <a:ext uri="{FF2B5EF4-FFF2-40B4-BE49-F238E27FC236}">
                <a16:creationId xmlns:a16="http://schemas.microsoft.com/office/drawing/2014/main" id="{A0F443DF-5081-C122-20A7-26EB02A2CDD6}"/>
              </a:ext>
            </a:extLst>
          </p:cNvPr>
          <p:cNvPicPr>
            <a:picLocks noChangeAspect="1"/>
          </p:cNvPicPr>
          <p:nvPr/>
        </p:nvPicPr>
        <p:blipFill>
          <a:blip r:embed="rId2"/>
          <a:stretch>
            <a:fillRect/>
          </a:stretch>
        </p:blipFill>
        <p:spPr>
          <a:xfrm>
            <a:off x="862850" y="781029"/>
            <a:ext cx="10791268" cy="5631092"/>
          </a:xfrm>
          <a:prstGeom prst="rect">
            <a:avLst/>
          </a:prstGeom>
        </p:spPr>
      </p:pic>
    </p:spTree>
    <p:extLst>
      <p:ext uri="{BB962C8B-B14F-4D97-AF65-F5344CB8AC3E}">
        <p14:creationId xmlns:p14="http://schemas.microsoft.com/office/powerpoint/2010/main" val="263119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8EBE3F-D81C-7261-EBBA-67F81C8E0E8C}"/>
              </a:ext>
            </a:extLst>
          </p:cNvPr>
          <p:cNvSpPr txBox="1"/>
          <p:nvPr/>
        </p:nvSpPr>
        <p:spPr>
          <a:xfrm flipH="1">
            <a:off x="1055590" y="348943"/>
            <a:ext cx="10080817" cy="7294305"/>
          </a:xfrm>
          <a:prstGeom prst="rect">
            <a:avLst/>
          </a:prstGeom>
          <a:noFill/>
        </p:spPr>
        <p:txBody>
          <a:bodyPr wrap="square" rtlCol="0">
            <a:spAutoFit/>
          </a:bodyPr>
          <a:lstStyle/>
          <a:p>
            <a:r>
              <a:rPr lang="en-IN" b="1" dirty="0"/>
              <a:t>Inferences from EDA:</a:t>
            </a:r>
          </a:p>
          <a:p>
            <a:endParaRPr lang="en-IN" b="1" dirty="0"/>
          </a:p>
          <a:p>
            <a:pPr marL="285750" indent="-285750">
              <a:buFont typeface="Arial" panose="020B0604020202020204" pitchFamily="34" charset="0"/>
              <a:buChar char="•"/>
            </a:pPr>
            <a:r>
              <a:rPr lang="en-IN" dirty="0"/>
              <a:t>The sales is highest in 2019 and dropped the lowest in 2020.</a:t>
            </a:r>
          </a:p>
          <a:p>
            <a:pPr marL="285750" indent="-285750">
              <a:buFont typeface="Arial" panose="020B0604020202020204" pitchFamily="34" charset="0"/>
              <a:buChar char="•"/>
            </a:pPr>
            <a:r>
              <a:rPr lang="en-IN" dirty="0"/>
              <a:t>Quarter 4 saw the highest sales in 2018 and 2019 despite low profits in Q1 and Q2, so we can expect a rise in sales  in Q4 of 2020 despite a descending slope so far.</a:t>
            </a:r>
          </a:p>
          <a:p>
            <a:pPr marL="285750" indent="-285750">
              <a:buFont typeface="Arial" panose="020B0604020202020204" pitchFamily="34" charset="0"/>
              <a:buChar char="•"/>
            </a:pPr>
            <a:r>
              <a:rPr lang="en-IN" dirty="0"/>
              <a:t>November has been the most profitable month in both the years while there are no trends in terms of weeks.</a:t>
            </a:r>
          </a:p>
          <a:p>
            <a:pPr marL="285750" indent="-285750">
              <a:buFont typeface="Arial" panose="020B0604020202020204" pitchFamily="34" charset="0"/>
              <a:buChar char="•"/>
            </a:pPr>
            <a:r>
              <a:rPr lang="en-IN" dirty="0"/>
              <a:t>Classic Cars have sold them most and made the most sales while Trains are the least in terms of sales and quantity. </a:t>
            </a:r>
          </a:p>
          <a:p>
            <a:pPr marL="285750" indent="-285750">
              <a:buFont typeface="Arial" panose="020B0604020202020204" pitchFamily="34" charset="0"/>
              <a:buChar char="•"/>
            </a:pPr>
            <a:r>
              <a:rPr lang="en-IN" dirty="0"/>
              <a:t>All types of car sales have shown a upward trend in Q3 and Q4 across the range.</a:t>
            </a:r>
          </a:p>
          <a:p>
            <a:pPr marL="285750" indent="-285750">
              <a:buFont typeface="Arial" panose="020B0604020202020204" pitchFamily="34" charset="0"/>
              <a:buChar char="•"/>
            </a:pPr>
            <a:r>
              <a:rPr lang="en-IN" dirty="0"/>
              <a:t>US, Spain and France have been the countries with the most sales and quantities sold.</a:t>
            </a:r>
          </a:p>
          <a:p>
            <a:pPr marL="285750" indent="-285750">
              <a:buFont typeface="Arial" panose="020B0604020202020204" pitchFamily="34" charset="0"/>
              <a:buChar char="•"/>
            </a:pPr>
            <a:r>
              <a:rPr lang="en-IN" dirty="0"/>
              <a:t>Madrid is the city with the most sales followed by NYC and San Rafael.</a:t>
            </a:r>
          </a:p>
          <a:p>
            <a:pPr marL="285750" indent="-285750">
              <a:buFont typeface="Arial" panose="020B0604020202020204" pitchFamily="34" charset="0"/>
              <a:buChar char="•"/>
            </a:pPr>
            <a:r>
              <a:rPr lang="en-IN" dirty="0"/>
              <a:t>It can be observed that despite making the most sales, there are not many single cities that dominate sales in the US except NYC and Boston. This could contribute to more cities in US where sales are made.</a:t>
            </a:r>
          </a:p>
          <a:p>
            <a:pPr marL="285750" indent="-285750">
              <a:buFont typeface="Arial" panose="020B0604020202020204" pitchFamily="34" charset="0"/>
              <a:buChar char="•"/>
            </a:pPr>
            <a:r>
              <a:rPr lang="en-IN" dirty="0"/>
              <a:t>The product that has the highest days since it was sold is S72_3212 while S10_1678 was sold the most recently.</a:t>
            </a:r>
          </a:p>
          <a:p>
            <a:pPr marL="285750" indent="-285750">
              <a:buFont typeface="Arial" panose="020B0604020202020204" pitchFamily="34" charset="0"/>
              <a:buChar char="•"/>
            </a:pPr>
            <a:r>
              <a:rPr lang="en-IN" dirty="0"/>
              <a:t>Euro Shopping Chanel is the biggest customer while Boards &amp; Toys Co has provided the least sales.</a:t>
            </a:r>
          </a:p>
          <a:p>
            <a:pPr marL="285750" indent="-285750">
              <a:buFont typeface="Arial" panose="020B0604020202020204" pitchFamily="34" charset="0"/>
              <a:buChar char="•"/>
            </a:pPr>
            <a:r>
              <a:rPr lang="en-IN" dirty="0"/>
              <a:t>Danish Wholesale Imports is the customer who has not ordered in the longest time. They contributed to 145,042 sales.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b="1" dirty="0"/>
          </a:p>
          <a:p>
            <a:endParaRPr lang="en-IN" b="1" dirty="0"/>
          </a:p>
        </p:txBody>
      </p:sp>
    </p:spTree>
    <p:extLst>
      <p:ext uri="{BB962C8B-B14F-4D97-AF65-F5344CB8AC3E}">
        <p14:creationId xmlns:p14="http://schemas.microsoft.com/office/powerpoint/2010/main" val="3602432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047C4-B8CB-9B39-19FD-A4FEBA40FB05}"/>
              </a:ext>
            </a:extLst>
          </p:cNvPr>
          <p:cNvSpPr txBox="1"/>
          <p:nvPr/>
        </p:nvSpPr>
        <p:spPr>
          <a:xfrm flipH="1">
            <a:off x="1064555" y="348943"/>
            <a:ext cx="10080817" cy="5632311"/>
          </a:xfrm>
          <a:prstGeom prst="rect">
            <a:avLst/>
          </a:prstGeom>
          <a:noFill/>
        </p:spPr>
        <p:txBody>
          <a:bodyPr wrap="square" rtlCol="0">
            <a:spAutoFit/>
          </a:bodyPr>
          <a:lstStyle/>
          <a:p>
            <a:r>
              <a:rPr lang="en-US" b="1" i="0" dirty="0">
                <a:solidFill>
                  <a:srgbClr val="000000"/>
                </a:solidFill>
                <a:effectLst/>
                <a:latin typeface="lato" panose="020F0502020204030203" pitchFamily="34" charset="0"/>
              </a:rPr>
              <a:t>Customer Segmentation using RFM analysis:</a:t>
            </a:r>
            <a:endParaRPr lang="en-US" b="1" dirty="0">
              <a:solidFill>
                <a:srgbClr val="000000"/>
              </a:solidFill>
              <a:latin typeface="lato" panose="020F0502020204030203" pitchFamily="34" charset="0"/>
            </a:endParaRPr>
          </a:p>
          <a:p>
            <a:endParaRPr lang="en-IN" b="1" dirty="0"/>
          </a:p>
          <a:p>
            <a:r>
              <a:rPr lang="en-IN" b="1" i="0" dirty="0">
                <a:solidFill>
                  <a:srgbClr val="000000"/>
                </a:solidFill>
                <a:effectLst/>
                <a:latin typeface="lato" panose="020F0502020204030203" pitchFamily="34" charset="0"/>
              </a:rPr>
              <a:t>What is RFM? </a:t>
            </a:r>
            <a:r>
              <a:rPr lang="en-US" b="1" i="0" dirty="0">
                <a:solidFill>
                  <a:srgbClr val="000000"/>
                </a:solidFill>
                <a:effectLst/>
                <a:latin typeface="lato" panose="020F0502020204030203" pitchFamily="34" charset="0"/>
              </a:rPr>
              <a:t>What all parameters used and assumptions made?</a:t>
            </a:r>
            <a:endParaRPr lang="en-IN" b="1" i="0" dirty="0">
              <a:solidFill>
                <a:srgbClr val="000000"/>
              </a:solidFill>
              <a:effectLst/>
              <a:latin typeface="lato" panose="020F0502020204030203" pitchFamily="34" charset="0"/>
            </a:endParaRPr>
          </a:p>
          <a:p>
            <a:endParaRPr lang="en-IN" dirty="0"/>
          </a:p>
          <a:p>
            <a:pPr algn="l"/>
            <a:r>
              <a:rPr lang="en-US" dirty="0"/>
              <a:t>The “RFM” in RFM analysis stands for recency, frequency and monetary value. RFM analysis is a way to use data based on existing customer behavior to predict how a new customer is likely to act in the future. An RFM model is built using three key factors:</a:t>
            </a:r>
          </a:p>
          <a:p>
            <a:pPr algn="l"/>
            <a:endParaRPr lang="en-US" dirty="0"/>
          </a:p>
          <a:p>
            <a:pPr marL="742950" lvl="1" indent="-285750" algn="l">
              <a:buFont typeface="+mj-lt"/>
              <a:buAutoNum type="arabicPeriod"/>
            </a:pPr>
            <a:r>
              <a:rPr lang="en-US" dirty="0"/>
              <a:t>How recently a customer has transacted with a brand</a:t>
            </a:r>
          </a:p>
          <a:p>
            <a:pPr marL="742950" lvl="1" indent="-285750" algn="l">
              <a:buFont typeface="+mj-lt"/>
              <a:buAutoNum type="arabicPeriod"/>
            </a:pPr>
            <a:r>
              <a:rPr lang="en-US" dirty="0"/>
              <a:t>How frequently they’ve engaged with a brand</a:t>
            </a:r>
          </a:p>
          <a:p>
            <a:pPr marL="742950" lvl="1" indent="-285750" algn="l">
              <a:buFont typeface="+mj-lt"/>
              <a:buAutoNum type="arabicPeriod"/>
            </a:pPr>
            <a:r>
              <a:rPr lang="en-US" dirty="0"/>
              <a:t>How much money they’ve spent on a brand’s products and services</a:t>
            </a:r>
          </a:p>
          <a:p>
            <a:endParaRPr lang="en-IN" dirty="0"/>
          </a:p>
          <a:p>
            <a:r>
              <a:rPr lang="en-US" dirty="0"/>
              <a:t>RFM stands for Recency, Frequency and Monetary Value. Recency means how recently a customer bought from your store, Frequency means how frequently a customer is buying from you, and Monetary Value means what is the amount of money a customer spent. These three parameters altogether determine the importance of customer for your business.</a:t>
            </a:r>
          </a:p>
          <a:p>
            <a:endParaRPr lang="en-US" dirty="0"/>
          </a:p>
          <a:p>
            <a:r>
              <a:rPr lang="en-US" dirty="0"/>
              <a:t>Some of the assumptions made are that customers who purchased recently are more likely to purchase again than the customers who purchased a long time ago. Customers who have purchased more in the past are more likely to respond than the customers who have made fewer purchases</a:t>
            </a:r>
            <a:endParaRPr lang="en-IN" dirty="0"/>
          </a:p>
        </p:txBody>
      </p:sp>
    </p:spTree>
    <p:extLst>
      <p:ext uri="{BB962C8B-B14F-4D97-AF65-F5344CB8AC3E}">
        <p14:creationId xmlns:p14="http://schemas.microsoft.com/office/powerpoint/2010/main" val="374989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FB3BB6-C09B-E70D-063C-98B41ADA5DCE}"/>
              </a:ext>
            </a:extLst>
          </p:cNvPr>
          <p:cNvSpPr txBox="1"/>
          <p:nvPr/>
        </p:nvSpPr>
        <p:spPr>
          <a:xfrm flipH="1">
            <a:off x="1064555" y="348943"/>
            <a:ext cx="10080817" cy="1477328"/>
          </a:xfrm>
          <a:prstGeom prst="rect">
            <a:avLst/>
          </a:prstGeom>
          <a:noFill/>
        </p:spPr>
        <p:txBody>
          <a:bodyPr wrap="square" rtlCol="0">
            <a:spAutoFit/>
          </a:bodyPr>
          <a:lstStyle/>
          <a:p>
            <a:r>
              <a:rPr lang="en-US" b="1" i="0" dirty="0">
                <a:solidFill>
                  <a:srgbClr val="000000"/>
                </a:solidFill>
                <a:effectLst/>
                <a:latin typeface="lato" panose="020F0502020204030203" pitchFamily="34" charset="0"/>
              </a:rPr>
              <a:t>Customer Segmentation using RFM analysis:</a:t>
            </a:r>
          </a:p>
          <a:p>
            <a:endParaRPr lang="en-US" b="1" dirty="0">
              <a:solidFill>
                <a:srgbClr val="000000"/>
              </a:solidFill>
              <a:latin typeface="lato" panose="020F0502020204030203" pitchFamily="34" charset="0"/>
            </a:endParaRPr>
          </a:p>
          <a:p>
            <a:r>
              <a:rPr lang="en-US" b="1" i="0" dirty="0">
                <a:solidFill>
                  <a:srgbClr val="000000"/>
                </a:solidFill>
                <a:effectLst/>
                <a:latin typeface="lato" panose="020F0502020204030203" pitchFamily="34" charset="0"/>
              </a:rPr>
              <a:t>Work Flow Image</a:t>
            </a:r>
          </a:p>
          <a:p>
            <a:endParaRPr lang="en-US" b="1" dirty="0">
              <a:solidFill>
                <a:srgbClr val="000000"/>
              </a:solidFill>
              <a:latin typeface="lato" panose="020F0502020204030203" pitchFamily="34" charset="0"/>
            </a:endParaRPr>
          </a:p>
          <a:p>
            <a:endParaRPr lang="en-IN" b="1" dirty="0"/>
          </a:p>
        </p:txBody>
      </p:sp>
      <p:pic>
        <p:nvPicPr>
          <p:cNvPr id="4" name="Picture 3">
            <a:extLst>
              <a:ext uri="{FF2B5EF4-FFF2-40B4-BE49-F238E27FC236}">
                <a16:creationId xmlns:a16="http://schemas.microsoft.com/office/drawing/2014/main" id="{ADAFFB23-AD22-8954-BE72-219A4A75FC14}"/>
              </a:ext>
            </a:extLst>
          </p:cNvPr>
          <p:cNvPicPr>
            <a:picLocks noChangeAspect="1"/>
          </p:cNvPicPr>
          <p:nvPr/>
        </p:nvPicPr>
        <p:blipFill>
          <a:blip r:embed="rId2"/>
          <a:stretch>
            <a:fillRect/>
          </a:stretch>
        </p:blipFill>
        <p:spPr>
          <a:xfrm>
            <a:off x="1099900" y="1712259"/>
            <a:ext cx="9442756" cy="3244683"/>
          </a:xfrm>
          <a:prstGeom prst="rect">
            <a:avLst/>
          </a:prstGeom>
        </p:spPr>
      </p:pic>
    </p:spTree>
    <p:extLst>
      <p:ext uri="{BB962C8B-B14F-4D97-AF65-F5344CB8AC3E}">
        <p14:creationId xmlns:p14="http://schemas.microsoft.com/office/powerpoint/2010/main" val="8798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0C9104-D3D8-4EFC-D2FF-86800418F4CE}"/>
              </a:ext>
            </a:extLst>
          </p:cNvPr>
          <p:cNvPicPr>
            <a:picLocks noChangeAspect="1"/>
          </p:cNvPicPr>
          <p:nvPr/>
        </p:nvPicPr>
        <p:blipFill>
          <a:blip r:embed="rId2"/>
          <a:stretch>
            <a:fillRect/>
          </a:stretch>
        </p:blipFill>
        <p:spPr>
          <a:xfrm>
            <a:off x="138634" y="503428"/>
            <a:ext cx="11914731" cy="5718077"/>
          </a:xfrm>
          <a:prstGeom prst="rect">
            <a:avLst/>
          </a:prstGeom>
        </p:spPr>
      </p:pic>
      <p:sp>
        <p:nvSpPr>
          <p:cNvPr id="4" name="TextBox 3">
            <a:extLst>
              <a:ext uri="{FF2B5EF4-FFF2-40B4-BE49-F238E27FC236}">
                <a16:creationId xmlns:a16="http://schemas.microsoft.com/office/drawing/2014/main" id="{4CE57F48-AD02-E72B-6917-BCDD1E45C365}"/>
              </a:ext>
            </a:extLst>
          </p:cNvPr>
          <p:cNvSpPr txBox="1"/>
          <p:nvPr/>
        </p:nvSpPr>
        <p:spPr>
          <a:xfrm>
            <a:off x="537883" y="134096"/>
            <a:ext cx="3594847" cy="369332"/>
          </a:xfrm>
          <a:prstGeom prst="rect">
            <a:avLst/>
          </a:prstGeom>
          <a:noFill/>
        </p:spPr>
        <p:txBody>
          <a:bodyPr wrap="square" rtlCol="0">
            <a:spAutoFit/>
          </a:bodyPr>
          <a:lstStyle/>
          <a:p>
            <a:r>
              <a:rPr lang="en-IN" b="1" dirty="0"/>
              <a:t>Output table head :</a:t>
            </a:r>
          </a:p>
        </p:txBody>
      </p:sp>
    </p:spTree>
    <p:extLst>
      <p:ext uri="{BB962C8B-B14F-4D97-AF65-F5344CB8AC3E}">
        <p14:creationId xmlns:p14="http://schemas.microsoft.com/office/powerpoint/2010/main" val="322905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A64DF-427F-B313-3E25-E1E85B4F7AA0}"/>
              </a:ext>
            </a:extLst>
          </p:cNvPr>
          <p:cNvSpPr txBox="1"/>
          <p:nvPr/>
        </p:nvSpPr>
        <p:spPr>
          <a:xfrm flipH="1">
            <a:off x="1055590" y="348943"/>
            <a:ext cx="10080817" cy="923330"/>
          </a:xfrm>
          <a:prstGeom prst="rect">
            <a:avLst/>
          </a:prstGeom>
          <a:noFill/>
        </p:spPr>
        <p:txBody>
          <a:bodyPr wrap="square" rtlCol="0">
            <a:spAutoFit/>
          </a:bodyPr>
          <a:lstStyle/>
          <a:p>
            <a:r>
              <a:rPr lang="en-US" b="1" i="0" dirty="0">
                <a:solidFill>
                  <a:srgbClr val="000000"/>
                </a:solidFill>
                <a:effectLst/>
                <a:latin typeface="lato" panose="020F0502020204030203" pitchFamily="34" charset="0"/>
              </a:rPr>
              <a:t>Customer Segmentation using RFM analysis:</a:t>
            </a:r>
          </a:p>
          <a:p>
            <a:endParaRPr lang="en-US" b="1" dirty="0">
              <a:solidFill>
                <a:srgbClr val="000000"/>
              </a:solidFill>
              <a:latin typeface="lato" panose="020F0502020204030203" pitchFamily="34" charset="0"/>
            </a:endParaRPr>
          </a:p>
          <a:p>
            <a:endParaRPr lang="en-IN" b="1" dirty="0"/>
          </a:p>
        </p:txBody>
      </p:sp>
      <p:graphicFrame>
        <p:nvGraphicFramePr>
          <p:cNvPr id="3" name="Table 2">
            <a:extLst>
              <a:ext uri="{FF2B5EF4-FFF2-40B4-BE49-F238E27FC236}">
                <a16:creationId xmlns:a16="http://schemas.microsoft.com/office/drawing/2014/main" id="{E987DFD0-2E75-30CF-0FE4-9BCD4298560A}"/>
              </a:ext>
            </a:extLst>
          </p:cNvPr>
          <p:cNvGraphicFramePr>
            <a:graphicFrameLocks noGrp="1"/>
          </p:cNvGraphicFramePr>
          <p:nvPr>
            <p:extLst>
              <p:ext uri="{D42A27DB-BD31-4B8C-83A1-F6EECF244321}">
                <p14:modId xmlns:p14="http://schemas.microsoft.com/office/powerpoint/2010/main" val="1081483200"/>
              </p:ext>
            </p:extLst>
          </p:nvPr>
        </p:nvGraphicFramePr>
        <p:xfrm>
          <a:off x="1210235" y="1335740"/>
          <a:ext cx="7664824" cy="3003180"/>
        </p:xfrm>
        <a:graphic>
          <a:graphicData uri="http://schemas.openxmlformats.org/drawingml/2006/table">
            <a:tbl>
              <a:tblPr>
                <a:tableStyleId>{5C22544A-7EE6-4342-B048-85BDC9FD1C3A}</a:tableStyleId>
              </a:tblPr>
              <a:tblGrid>
                <a:gridCol w="1946676">
                  <a:extLst>
                    <a:ext uri="{9D8B030D-6E8A-4147-A177-3AD203B41FA5}">
                      <a16:colId xmlns:a16="http://schemas.microsoft.com/office/drawing/2014/main" val="1857209019"/>
                    </a:ext>
                  </a:extLst>
                </a:gridCol>
                <a:gridCol w="1595762">
                  <a:extLst>
                    <a:ext uri="{9D8B030D-6E8A-4147-A177-3AD203B41FA5}">
                      <a16:colId xmlns:a16="http://schemas.microsoft.com/office/drawing/2014/main" val="653003618"/>
                    </a:ext>
                  </a:extLst>
                </a:gridCol>
                <a:gridCol w="702895">
                  <a:extLst>
                    <a:ext uri="{9D8B030D-6E8A-4147-A177-3AD203B41FA5}">
                      <a16:colId xmlns:a16="http://schemas.microsoft.com/office/drawing/2014/main" val="2086551267"/>
                    </a:ext>
                  </a:extLst>
                </a:gridCol>
                <a:gridCol w="398940">
                  <a:extLst>
                    <a:ext uri="{9D8B030D-6E8A-4147-A177-3AD203B41FA5}">
                      <a16:colId xmlns:a16="http://schemas.microsoft.com/office/drawing/2014/main" val="3098743219"/>
                    </a:ext>
                  </a:extLst>
                </a:gridCol>
                <a:gridCol w="664901">
                  <a:extLst>
                    <a:ext uri="{9D8B030D-6E8A-4147-A177-3AD203B41FA5}">
                      <a16:colId xmlns:a16="http://schemas.microsoft.com/office/drawing/2014/main" val="2788368807"/>
                    </a:ext>
                  </a:extLst>
                </a:gridCol>
                <a:gridCol w="493927">
                  <a:extLst>
                    <a:ext uri="{9D8B030D-6E8A-4147-A177-3AD203B41FA5}">
                      <a16:colId xmlns:a16="http://schemas.microsoft.com/office/drawing/2014/main" val="1166648103"/>
                    </a:ext>
                  </a:extLst>
                </a:gridCol>
                <a:gridCol w="759886">
                  <a:extLst>
                    <a:ext uri="{9D8B030D-6E8A-4147-A177-3AD203B41FA5}">
                      <a16:colId xmlns:a16="http://schemas.microsoft.com/office/drawing/2014/main" val="2697507283"/>
                    </a:ext>
                  </a:extLst>
                </a:gridCol>
                <a:gridCol w="1101837">
                  <a:extLst>
                    <a:ext uri="{9D8B030D-6E8A-4147-A177-3AD203B41FA5}">
                      <a16:colId xmlns:a16="http://schemas.microsoft.com/office/drawing/2014/main" val="1025650545"/>
                    </a:ext>
                  </a:extLst>
                </a:gridCol>
              </a:tblGrid>
              <a:tr h="250265">
                <a:tc>
                  <a:txBody>
                    <a:bodyPr/>
                    <a:lstStyle/>
                    <a:p>
                      <a:pPr algn="l" fontAlgn="b"/>
                      <a:r>
                        <a:rPr lang="en-IN" sz="1400" u="none" strike="noStrike">
                          <a:effectLst/>
                        </a:rPr>
                        <a:t>Count of MONETORY</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Column Labels</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99222461"/>
                  </a:ext>
                </a:extLst>
              </a:tr>
              <a:tr h="250265">
                <a:tc>
                  <a:txBody>
                    <a:bodyPr/>
                    <a:lstStyle/>
                    <a:p>
                      <a:pPr algn="l" fontAlgn="b"/>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H</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H Total</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L</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L Total</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M</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M Total</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Grand Total</a:t>
                      </a:r>
                      <a:endParaRPr lang="en-IN"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4218132"/>
                  </a:ext>
                </a:extLst>
              </a:tr>
              <a:tr h="250265">
                <a:tc>
                  <a:txBody>
                    <a:bodyPr/>
                    <a:lstStyle/>
                    <a:p>
                      <a:pPr algn="l" fontAlgn="b"/>
                      <a:r>
                        <a:rPr lang="en-IN" sz="1400" u="none" strike="noStrike">
                          <a:effectLst/>
                        </a:rPr>
                        <a:t>Row Labels</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H</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L</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u="none" strike="noStrike">
                          <a:effectLst/>
                        </a:rPr>
                        <a:t>M</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585542"/>
                  </a:ext>
                </a:extLst>
              </a:tr>
              <a:tr h="250265">
                <a:tc>
                  <a:txBody>
                    <a:bodyPr/>
                    <a:lstStyle/>
                    <a:p>
                      <a:pPr algn="l" fontAlgn="b"/>
                      <a:r>
                        <a:rPr lang="en-IN" sz="1400" u="none" strike="noStrike">
                          <a:effectLst/>
                        </a:rPr>
                        <a:t>H</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23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23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23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9327421"/>
                  </a:ext>
                </a:extLst>
              </a:tr>
              <a:tr h="250265">
                <a:tc>
                  <a:txBody>
                    <a:bodyPr/>
                    <a:lstStyle/>
                    <a:p>
                      <a:pPr algn="l" fontAlgn="b"/>
                      <a:r>
                        <a:rPr lang="en-IN" sz="1400" u="none" strike="noStrike">
                          <a:effectLst/>
                        </a:rPr>
                        <a:t>L</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7569545"/>
                  </a:ext>
                </a:extLst>
              </a:tr>
              <a:tr h="250265">
                <a:tc>
                  <a:txBody>
                    <a:bodyPr/>
                    <a:lstStyle/>
                    <a:p>
                      <a:pPr algn="l" fontAlgn="b"/>
                      <a:r>
                        <a:rPr lang="en-IN" sz="1400" u="none" strike="noStrike">
                          <a:effectLst/>
                        </a:rPr>
                        <a:t>M</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44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44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44</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281077"/>
                  </a:ext>
                </a:extLst>
              </a:tr>
              <a:tr h="250265">
                <a:tc>
                  <a:txBody>
                    <a:bodyPr/>
                    <a:lstStyle/>
                    <a:p>
                      <a:pPr algn="l" fontAlgn="b"/>
                      <a:r>
                        <a:rPr lang="en-IN" sz="1400" u="none" strike="noStrike">
                          <a:effectLst/>
                        </a:rPr>
                        <a:t>Grand Total</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22</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22</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23</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23</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44</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44</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89</a:t>
                      </a:r>
                      <a:endParaRPr lang="en-IN"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43906529"/>
                  </a:ext>
                </a:extLst>
              </a:tr>
              <a:tr h="250265">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37415466"/>
                  </a:ext>
                </a:extLst>
              </a:tr>
              <a:tr h="250265">
                <a:tc>
                  <a:txBody>
                    <a:bodyPr/>
                    <a:lstStyle/>
                    <a:p>
                      <a:pPr algn="l" fontAlgn="b"/>
                      <a:r>
                        <a:rPr lang="en-IN" sz="1400" b="0" i="0" u="none" strike="noStrike" dirty="0">
                          <a:solidFill>
                            <a:srgbClr val="000000"/>
                          </a:solidFill>
                          <a:effectLst/>
                          <a:latin typeface="Calibri" panose="020F0502020204030204" pitchFamily="34" charset="0"/>
                        </a:rPr>
                        <a:t>RFM Segments</a:t>
                      </a: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4299578"/>
                  </a:ext>
                </a:extLst>
              </a:tr>
              <a:tr h="250265">
                <a:tc>
                  <a:txBody>
                    <a:bodyPr/>
                    <a:lstStyle/>
                    <a:p>
                      <a:pPr algn="l" fontAlgn="b"/>
                      <a:r>
                        <a:rPr lang="en-IN" sz="1400" u="none" strike="noStrike" dirty="0">
                          <a:effectLst/>
                        </a:rPr>
                        <a:t>HLL</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23</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25606294"/>
                  </a:ext>
                </a:extLst>
              </a:tr>
              <a:tr h="250265">
                <a:tc>
                  <a:txBody>
                    <a:bodyPr/>
                    <a:lstStyle/>
                    <a:p>
                      <a:pPr algn="l" fontAlgn="b"/>
                      <a:r>
                        <a:rPr lang="en-IN" sz="1400" u="none" strike="noStrike">
                          <a:effectLst/>
                        </a:rPr>
                        <a:t>LHH</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2291358"/>
                  </a:ext>
                </a:extLst>
              </a:tr>
              <a:tr h="250265">
                <a:tc>
                  <a:txBody>
                    <a:bodyPr/>
                    <a:lstStyle/>
                    <a:p>
                      <a:pPr algn="l" fontAlgn="b"/>
                      <a:r>
                        <a:rPr lang="en-IN" sz="1400" u="none" strike="noStrike">
                          <a:effectLst/>
                        </a:rPr>
                        <a:t>MMM</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u="none" strike="noStrike">
                          <a:effectLst/>
                        </a:rPr>
                        <a:t>44</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0396616"/>
                  </a:ext>
                </a:extLst>
              </a:tr>
            </a:tbl>
          </a:graphicData>
        </a:graphic>
      </p:graphicFrame>
      <p:sp>
        <p:nvSpPr>
          <p:cNvPr id="5" name="TextBox 4">
            <a:extLst>
              <a:ext uri="{FF2B5EF4-FFF2-40B4-BE49-F238E27FC236}">
                <a16:creationId xmlns:a16="http://schemas.microsoft.com/office/drawing/2014/main" id="{E7E61724-824B-0D76-A299-5D49E8EC1BA0}"/>
              </a:ext>
            </a:extLst>
          </p:cNvPr>
          <p:cNvSpPr txBox="1"/>
          <p:nvPr/>
        </p:nvSpPr>
        <p:spPr>
          <a:xfrm flipH="1">
            <a:off x="1022870" y="4921624"/>
            <a:ext cx="10080817" cy="369332"/>
          </a:xfrm>
          <a:prstGeom prst="rect">
            <a:avLst/>
          </a:prstGeom>
          <a:noFill/>
        </p:spPr>
        <p:txBody>
          <a:bodyPr wrap="square" rtlCol="0">
            <a:spAutoFit/>
          </a:bodyPr>
          <a:lstStyle/>
          <a:p>
            <a:r>
              <a:rPr lang="en-IN" dirty="0"/>
              <a:t>Based on the RFM analysis, the customers can be segmented into HLL, LHH &amp; MMM.</a:t>
            </a:r>
          </a:p>
        </p:txBody>
      </p:sp>
    </p:spTree>
    <p:extLst>
      <p:ext uri="{BB962C8B-B14F-4D97-AF65-F5344CB8AC3E}">
        <p14:creationId xmlns:p14="http://schemas.microsoft.com/office/powerpoint/2010/main" val="176494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995A47-D64A-F562-C673-10D9AB5047D6}"/>
              </a:ext>
            </a:extLst>
          </p:cNvPr>
          <p:cNvSpPr txBox="1"/>
          <p:nvPr/>
        </p:nvSpPr>
        <p:spPr>
          <a:xfrm>
            <a:off x="717176" y="796969"/>
            <a:ext cx="10587318" cy="4524315"/>
          </a:xfrm>
          <a:prstGeom prst="rect">
            <a:avLst/>
          </a:prstGeom>
          <a:noFill/>
        </p:spPr>
        <p:txBody>
          <a:bodyPr wrap="square">
            <a:spAutoFit/>
          </a:bodyPr>
          <a:lstStyle/>
          <a:p>
            <a:r>
              <a:rPr lang="en-IN" b="1" i="0" dirty="0">
                <a:solidFill>
                  <a:srgbClr val="000000"/>
                </a:solidFill>
                <a:effectLst/>
                <a:latin typeface="lato" panose="020F0502020204030203" pitchFamily="34" charset="0"/>
              </a:rPr>
              <a:t>Inferences from RFM Analysis</a:t>
            </a:r>
          </a:p>
          <a:p>
            <a:endParaRPr lang="en-IN" b="1" i="0" dirty="0">
              <a:solidFill>
                <a:srgbClr val="000000"/>
              </a:solidFill>
              <a:effectLst/>
              <a:latin typeface="lato" panose="020F0502020204030203" pitchFamily="34" charset="0"/>
            </a:endParaRPr>
          </a:p>
          <a:p>
            <a:endParaRPr lang="en-IN" b="1" dirty="0">
              <a:solidFill>
                <a:srgbClr val="000000"/>
              </a:solidFill>
              <a:latin typeface="lato" panose="020F0502020204030203" pitchFamily="34" charset="0"/>
            </a:endParaRPr>
          </a:p>
          <a:p>
            <a:r>
              <a:rPr lang="en-IN" b="1" dirty="0">
                <a:solidFill>
                  <a:srgbClr val="000000"/>
                </a:solidFill>
                <a:latin typeface="lato" panose="020F0502020204030203" pitchFamily="34" charset="0"/>
              </a:rPr>
              <a:t>Segments:</a:t>
            </a:r>
          </a:p>
          <a:p>
            <a:endParaRPr lang="en-IN" b="1" dirty="0">
              <a:solidFill>
                <a:srgbClr val="000000"/>
              </a:solidFill>
              <a:latin typeface="lato" panose="020F0502020204030203" pitchFamily="34" charset="0"/>
            </a:endParaRPr>
          </a:p>
          <a:p>
            <a:pPr marL="285750" indent="-285750">
              <a:buFont typeface="Arial" panose="020B0604020202020204" pitchFamily="34" charset="0"/>
              <a:buChar char="•"/>
            </a:pPr>
            <a:endParaRPr lang="en-IN" b="1" dirty="0">
              <a:solidFill>
                <a:srgbClr val="000000"/>
              </a:solidFill>
              <a:latin typeface="lato" panose="020F0502020204030203" pitchFamily="34" charset="0"/>
            </a:endParaRPr>
          </a:p>
          <a:p>
            <a:pPr marL="285750" indent="-285750">
              <a:buFont typeface="Arial" panose="020B0604020202020204" pitchFamily="34" charset="0"/>
              <a:buChar char="•"/>
            </a:pPr>
            <a:r>
              <a:rPr lang="en-IN" b="1" dirty="0">
                <a:solidFill>
                  <a:srgbClr val="000000"/>
                </a:solidFill>
                <a:latin typeface="lato" panose="020F0502020204030203" pitchFamily="34" charset="0"/>
              </a:rPr>
              <a:t>LHH	- These are customers who have purchased a long time ago but have made a lot of orders and contribute highly towards the sale. They are your Gold Customers.</a:t>
            </a:r>
          </a:p>
          <a:p>
            <a:pPr marL="285750" indent="-285750">
              <a:buFont typeface="Arial" panose="020B0604020202020204" pitchFamily="34" charset="0"/>
              <a:buChar char="•"/>
            </a:pPr>
            <a:endParaRPr lang="en-IN" b="1" dirty="0">
              <a:solidFill>
                <a:srgbClr val="000000"/>
              </a:solidFill>
              <a:latin typeface="lato" panose="020F0502020204030203" pitchFamily="34" charset="0"/>
            </a:endParaRPr>
          </a:p>
          <a:p>
            <a:pPr marL="285750" indent="-285750">
              <a:buFont typeface="Arial" panose="020B0604020202020204" pitchFamily="34" charset="0"/>
              <a:buChar char="•"/>
            </a:pPr>
            <a:r>
              <a:rPr lang="en-IN" b="1" dirty="0">
                <a:solidFill>
                  <a:srgbClr val="000000"/>
                </a:solidFill>
                <a:latin typeface="lato" panose="020F0502020204030203" pitchFamily="34" charset="0"/>
              </a:rPr>
              <a:t>MMM – These are customers who purchased a moderate while ago and have an average number of orders and sales. They are the Silver Customers.</a:t>
            </a:r>
          </a:p>
          <a:p>
            <a:endParaRPr lang="en-IN" b="1" dirty="0">
              <a:solidFill>
                <a:srgbClr val="000000"/>
              </a:solidFill>
              <a:latin typeface="lato" panose="020F0502020204030203" pitchFamily="34" charset="0"/>
            </a:endParaRPr>
          </a:p>
          <a:p>
            <a:pPr marL="285750" indent="-285750">
              <a:buFont typeface="Arial" panose="020B0604020202020204" pitchFamily="34" charset="0"/>
              <a:buChar char="•"/>
            </a:pPr>
            <a:r>
              <a:rPr lang="en-IN" b="1" dirty="0">
                <a:solidFill>
                  <a:srgbClr val="000000"/>
                </a:solidFill>
                <a:latin typeface="lato" panose="020F0502020204030203" pitchFamily="34" charset="0"/>
              </a:rPr>
              <a:t>HLL	- These are customers who have purchased recently but they have a low frequency and a monetary value. They are the Bronze customers.</a:t>
            </a:r>
          </a:p>
          <a:p>
            <a:endParaRPr lang="en-IN" b="1" dirty="0">
              <a:solidFill>
                <a:srgbClr val="000000"/>
              </a:solidFill>
              <a:latin typeface="lato" panose="020F0502020204030203" pitchFamily="34" charset="0"/>
            </a:endParaRPr>
          </a:p>
          <a:p>
            <a:endParaRPr lang="en-IN" dirty="0"/>
          </a:p>
        </p:txBody>
      </p:sp>
    </p:spTree>
    <p:extLst>
      <p:ext uri="{BB962C8B-B14F-4D97-AF65-F5344CB8AC3E}">
        <p14:creationId xmlns:p14="http://schemas.microsoft.com/office/powerpoint/2010/main" val="2732428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529C4F-6DC7-9B3C-140F-8E7541E1165B}"/>
              </a:ext>
            </a:extLst>
          </p:cNvPr>
          <p:cNvSpPr txBox="1"/>
          <p:nvPr/>
        </p:nvSpPr>
        <p:spPr>
          <a:xfrm>
            <a:off x="896469" y="734216"/>
            <a:ext cx="9305365" cy="4247317"/>
          </a:xfrm>
          <a:prstGeom prst="rect">
            <a:avLst/>
          </a:prstGeom>
          <a:noFill/>
        </p:spPr>
        <p:txBody>
          <a:bodyPr wrap="square">
            <a:spAutoFit/>
          </a:bodyPr>
          <a:lstStyle/>
          <a:p>
            <a:r>
              <a:rPr lang="en-US" b="1" i="0" dirty="0">
                <a:solidFill>
                  <a:srgbClr val="000000"/>
                </a:solidFill>
                <a:effectLst/>
                <a:latin typeface="lato" panose="020F0502020204030203" pitchFamily="34" charset="0"/>
              </a:rPr>
              <a:t>Who are your best customers?</a:t>
            </a:r>
          </a:p>
          <a:p>
            <a:endParaRPr lang="en-US" b="1" i="0" dirty="0">
              <a:solidFill>
                <a:srgbClr val="000000"/>
              </a:solidFill>
              <a:effectLst/>
              <a:latin typeface="lato" panose="020F0502020204030203" pitchFamily="34" charset="0"/>
            </a:endParaRPr>
          </a:p>
          <a:p>
            <a:r>
              <a:rPr lang="en-US" b="1" dirty="0">
                <a:solidFill>
                  <a:srgbClr val="000000"/>
                </a:solidFill>
                <a:latin typeface="lato" panose="020F0502020204030203" pitchFamily="34" charset="0"/>
              </a:rPr>
              <a:t>These customers contribute a lot in sales and orders when they place order. </a:t>
            </a:r>
          </a:p>
          <a:p>
            <a:endParaRPr lang="en-US" b="1" i="0" dirty="0">
              <a:solidFill>
                <a:srgbClr val="000000"/>
              </a:solidFill>
              <a:effectLst/>
              <a:latin typeface="lato" panose="020F0502020204030203" pitchFamily="34" charset="0"/>
            </a:endParaRPr>
          </a:p>
          <a:p>
            <a:pPr marL="285750" indent="-285750">
              <a:buFont typeface="Arial" panose="020B0604020202020204" pitchFamily="34" charset="0"/>
              <a:buChar char="•"/>
            </a:pPr>
            <a:r>
              <a:rPr lang="en-IN" dirty="0"/>
              <a:t>Euro Shopping Channel</a:t>
            </a:r>
          </a:p>
          <a:p>
            <a:pPr marL="285750" indent="-285750">
              <a:buFont typeface="Arial" panose="020B0604020202020204" pitchFamily="34" charset="0"/>
              <a:buChar char="•"/>
            </a:pPr>
            <a:r>
              <a:rPr lang="en-IN" dirty="0"/>
              <a:t>Mini Gifts Distributors Ltd.</a:t>
            </a:r>
          </a:p>
          <a:p>
            <a:pPr marL="285750" indent="-285750">
              <a:buFont typeface="Arial" panose="020B0604020202020204" pitchFamily="34" charset="0"/>
              <a:buChar char="•"/>
            </a:pPr>
            <a:r>
              <a:rPr lang="en-IN" dirty="0"/>
              <a:t>La Rochelle Gifts</a:t>
            </a:r>
          </a:p>
          <a:p>
            <a:pPr marL="285750" indent="-285750">
              <a:buFont typeface="Arial" panose="020B0604020202020204" pitchFamily="34" charset="0"/>
              <a:buChar char="•"/>
            </a:pPr>
            <a:r>
              <a:rPr lang="en-IN" dirty="0"/>
              <a:t>Muscle Machine Inc</a:t>
            </a:r>
          </a:p>
          <a:p>
            <a:pPr marL="285750" indent="-285750">
              <a:buFont typeface="Arial" panose="020B0604020202020204" pitchFamily="34" charset="0"/>
              <a:buChar char="•"/>
            </a:pPr>
            <a:r>
              <a:rPr lang="en-IN" dirty="0"/>
              <a:t>Australian Collectors, Co.</a:t>
            </a:r>
          </a:p>
          <a:p>
            <a:endParaRPr lang="en-IN" dirty="0"/>
          </a:p>
          <a:p>
            <a:r>
              <a:rPr lang="en-US" b="1" i="0" dirty="0">
                <a:solidFill>
                  <a:srgbClr val="000000"/>
                </a:solidFill>
                <a:effectLst/>
                <a:latin typeface="lato" panose="020F0502020204030203" pitchFamily="34" charset="0"/>
              </a:rPr>
              <a:t>Which customers are on the verge of churning?</a:t>
            </a:r>
            <a:endParaRPr lang="en-IN" b="1" i="0" dirty="0">
              <a:solidFill>
                <a:srgbClr val="000000"/>
              </a:solidFill>
              <a:effectLst/>
              <a:latin typeface="lato" panose="020F0502020204030203" pitchFamily="34" charset="0"/>
            </a:endParaRPr>
          </a:p>
          <a:p>
            <a:endParaRPr lang="en-IN" dirty="0"/>
          </a:p>
          <a:p>
            <a:pPr marL="285750" indent="-285750">
              <a:buFont typeface="Arial" panose="020B0604020202020204" pitchFamily="34" charset="0"/>
              <a:buChar char="•"/>
            </a:pPr>
            <a:endParaRPr lang="en-US" b="1" i="0" dirty="0">
              <a:solidFill>
                <a:srgbClr val="000000"/>
              </a:solidFill>
              <a:effectLst/>
              <a:latin typeface="lato" panose="020F0502020204030203" pitchFamily="34" charset="0"/>
            </a:endParaRPr>
          </a:p>
          <a:p>
            <a:endParaRPr lang="en-US" b="1" dirty="0">
              <a:solidFill>
                <a:srgbClr val="000000"/>
              </a:solidFill>
              <a:latin typeface="lato" panose="020F0502020204030203" pitchFamily="34" charset="0"/>
            </a:endParaRPr>
          </a:p>
          <a:p>
            <a:pPr marL="285750" indent="-285750">
              <a:buFont typeface="Arial" panose="020B0604020202020204" pitchFamily="34" charset="0"/>
              <a:buChar char="•"/>
            </a:pPr>
            <a:endParaRPr lang="en-IN" dirty="0"/>
          </a:p>
        </p:txBody>
      </p:sp>
      <p:graphicFrame>
        <p:nvGraphicFramePr>
          <p:cNvPr id="14" name="Table 13">
            <a:extLst>
              <a:ext uri="{FF2B5EF4-FFF2-40B4-BE49-F238E27FC236}">
                <a16:creationId xmlns:a16="http://schemas.microsoft.com/office/drawing/2014/main" id="{0430A8D4-B669-48DC-DD32-CECF429D4C51}"/>
              </a:ext>
            </a:extLst>
          </p:cNvPr>
          <p:cNvGraphicFramePr>
            <a:graphicFrameLocks noGrp="1"/>
          </p:cNvGraphicFramePr>
          <p:nvPr/>
        </p:nvGraphicFramePr>
        <p:xfrm>
          <a:off x="1096963" y="3805714"/>
          <a:ext cx="10058400" cy="365760"/>
        </p:xfrm>
        <a:graphic>
          <a:graphicData uri="http://schemas.openxmlformats.org/drawingml/2006/table">
            <a:tbl>
              <a:tblPr/>
              <a:tblGrid>
                <a:gridCol w="10058400">
                  <a:extLst>
                    <a:ext uri="{9D8B030D-6E8A-4147-A177-3AD203B41FA5}">
                      <a16:colId xmlns:a16="http://schemas.microsoft.com/office/drawing/2014/main" val="1704630814"/>
                    </a:ext>
                  </a:extLst>
                </a:gridCol>
              </a:tblGrid>
              <a:tr h="0">
                <a:tc>
                  <a:txBody>
                    <a:bodyPr/>
                    <a:lstStyle/>
                    <a:p>
                      <a:r>
                        <a:rPr lang="en-IN" dirty="0"/>
                        <a:t>Tokyo Collectables, Ltd</a:t>
                      </a:r>
                    </a:p>
                  </a:txBody>
                  <a:tcPr anchor="ctr">
                    <a:lnL>
                      <a:noFill/>
                    </a:lnL>
                    <a:lnR>
                      <a:noFill/>
                    </a:lnR>
                    <a:lnT>
                      <a:noFill/>
                    </a:lnT>
                    <a:lnB>
                      <a:noFill/>
                    </a:lnB>
                  </a:tcPr>
                </a:tc>
                <a:extLst>
                  <a:ext uri="{0D108BD9-81ED-4DB2-BD59-A6C34878D82A}">
                    <a16:rowId xmlns:a16="http://schemas.microsoft.com/office/drawing/2014/main" val="257052737"/>
                  </a:ext>
                </a:extLst>
              </a:tr>
            </a:tbl>
          </a:graphicData>
        </a:graphic>
      </p:graphicFrame>
      <p:graphicFrame>
        <p:nvGraphicFramePr>
          <p:cNvPr id="15" name="Table 14">
            <a:extLst>
              <a:ext uri="{FF2B5EF4-FFF2-40B4-BE49-F238E27FC236}">
                <a16:creationId xmlns:a16="http://schemas.microsoft.com/office/drawing/2014/main" id="{3E5AA2B9-15AB-653E-5D9C-5204290A22AA}"/>
              </a:ext>
            </a:extLst>
          </p:cNvPr>
          <p:cNvGraphicFramePr>
            <a:graphicFrameLocks noGrp="1"/>
          </p:cNvGraphicFramePr>
          <p:nvPr>
            <p:extLst>
              <p:ext uri="{D42A27DB-BD31-4B8C-83A1-F6EECF244321}">
                <p14:modId xmlns:p14="http://schemas.microsoft.com/office/powerpoint/2010/main" val="1029607700"/>
              </p:ext>
            </p:extLst>
          </p:nvPr>
        </p:nvGraphicFramePr>
        <p:xfrm>
          <a:off x="1096963" y="4171474"/>
          <a:ext cx="10058400" cy="365760"/>
        </p:xfrm>
        <a:graphic>
          <a:graphicData uri="http://schemas.openxmlformats.org/drawingml/2006/table">
            <a:tbl>
              <a:tblPr/>
              <a:tblGrid>
                <a:gridCol w="10058400">
                  <a:extLst>
                    <a:ext uri="{9D8B030D-6E8A-4147-A177-3AD203B41FA5}">
                      <a16:colId xmlns:a16="http://schemas.microsoft.com/office/drawing/2014/main" val="440789830"/>
                    </a:ext>
                  </a:extLst>
                </a:gridCol>
              </a:tblGrid>
              <a:tr h="0">
                <a:tc>
                  <a:txBody>
                    <a:bodyPr/>
                    <a:lstStyle/>
                    <a:p>
                      <a:r>
                        <a:rPr lang="en-IN" dirty="0"/>
                        <a:t>UK Collectables, Ltd.</a:t>
                      </a:r>
                    </a:p>
                  </a:txBody>
                  <a:tcPr anchor="ctr">
                    <a:lnL>
                      <a:noFill/>
                    </a:lnL>
                    <a:lnR>
                      <a:noFill/>
                    </a:lnR>
                    <a:lnT>
                      <a:noFill/>
                    </a:lnT>
                    <a:lnB>
                      <a:noFill/>
                    </a:lnB>
                  </a:tcPr>
                </a:tc>
                <a:extLst>
                  <a:ext uri="{0D108BD9-81ED-4DB2-BD59-A6C34878D82A}">
                    <a16:rowId xmlns:a16="http://schemas.microsoft.com/office/drawing/2014/main" val="3737167600"/>
                  </a:ext>
                </a:extLst>
              </a:tr>
            </a:tbl>
          </a:graphicData>
        </a:graphic>
      </p:graphicFrame>
      <p:graphicFrame>
        <p:nvGraphicFramePr>
          <p:cNvPr id="16" name="Table 15">
            <a:extLst>
              <a:ext uri="{FF2B5EF4-FFF2-40B4-BE49-F238E27FC236}">
                <a16:creationId xmlns:a16="http://schemas.microsoft.com/office/drawing/2014/main" id="{454BBF9A-6F93-27A4-9E9B-105C83BAC368}"/>
              </a:ext>
            </a:extLst>
          </p:cNvPr>
          <p:cNvGraphicFramePr>
            <a:graphicFrameLocks noGrp="1"/>
          </p:cNvGraphicFramePr>
          <p:nvPr>
            <p:extLst>
              <p:ext uri="{D42A27DB-BD31-4B8C-83A1-F6EECF244321}">
                <p14:modId xmlns:p14="http://schemas.microsoft.com/office/powerpoint/2010/main" val="2088031463"/>
              </p:ext>
            </p:extLst>
          </p:nvPr>
        </p:nvGraphicFramePr>
        <p:xfrm>
          <a:off x="1096963" y="4506054"/>
          <a:ext cx="10058400" cy="365760"/>
        </p:xfrm>
        <a:graphic>
          <a:graphicData uri="http://schemas.openxmlformats.org/drawingml/2006/table">
            <a:tbl>
              <a:tblPr/>
              <a:tblGrid>
                <a:gridCol w="10058400">
                  <a:extLst>
                    <a:ext uri="{9D8B030D-6E8A-4147-A177-3AD203B41FA5}">
                      <a16:colId xmlns:a16="http://schemas.microsoft.com/office/drawing/2014/main" val="1924697293"/>
                    </a:ext>
                  </a:extLst>
                </a:gridCol>
              </a:tblGrid>
              <a:tr h="0">
                <a:tc>
                  <a:txBody>
                    <a:bodyPr/>
                    <a:lstStyle/>
                    <a:p>
                      <a:r>
                        <a:rPr lang="en-IN" dirty="0"/>
                        <a:t>Vida Sport, Ltd</a:t>
                      </a:r>
                    </a:p>
                  </a:txBody>
                  <a:tcPr anchor="ctr">
                    <a:lnL>
                      <a:noFill/>
                    </a:lnL>
                    <a:lnR>
                      <a:noFill/>
                    </a:lnR>
                    <a:lnT>
                      <a:noFill/>
                    </a:lnT>
                    <a:lnB>
                      <a:noFill/>
                    </a:lnB>
                  </a:tcPr>
                </a:tc>
                <a:extLst>
                  <a:ext uri="{0D108BD9-81ED-4DB2-BD59-A6C34878D82A}">
                    <a16:rowId xmlns:a16="http://schemas.microsoft.com/office/drawing/2014/main" val="782783575"/>
                  </a:ext>
                </a:extLst>
              </a:tr>
            </a:tbl>
          </a:graphicData>
        </a:graphic>
      </p:graphicFrame>
      <p:graphicFrame>
        <p:nvGraphicFramePr>
          <p:cNvPr id="17" name="Table 16">
            <a:extLst>
              <a:ext uri="{FF2B5EF4-FFF2-40B4-BE49-F238E27FC236}">
                <a16:creationId xmlns:a16="http://schemas.microsoft.com/office/drawing/2014/main" id="{F8A098C8-51A0-0C3C-7F82-5405AB345EB0}"/>
              </a:ext>
            </a:extLst>
          </p:cNvPr>
          <p:cNvGraphicFramePr>
            <a:graphicFrameLocks noGrp="1"/>
          </p:cNvGraphicFramePr>
          <p:nvPr>
            <p:extLst>
              <p:ext uri="{D42A27DB-BD31-4B8C-83A1-F6EECF244321}">
                <p14:modId xmlns:p14="http://schemas.microsoft.com/office/powerpoint/2010/main" val="2703995637"/>
              </p:ext>
            </p:extLst>
          </p:nvPr>
        </p:nvGraphicFramePr>
        <p:xfrm>
          <a:off x="1096963" y="4840634"/>
          <a:ext cx="10058400" cy="365760"/>
        </p:xfrm>
        <a:graphic>
          <a:graphicData uri="http://schemas.openxmlformats.org/drawingml/2006/table">
            <a:tbl>
              <a:tblPr/>
              <a:tblGrid>
                <a:gridCol w="10058400">
                  <a:extLst>
                    <a:ext uri="{9D8B030D-6E8A-4147-A177-3AD203B41FA5}">
                      <a16:colId xmlns:a16="http://schemas.microsoft.com/office/drawing/2014/main" val="2965007379"/>
                    </a:ext>
                  </a:extLst>
                </a:gridCol>
              </a:tblGrid>
              <a:tr h="0">
                <a:tc>
                  <a:txBody>
                    <a:bodyPr/>
                    <a:lstStyle/>
                    <a:p>
                      <a:r>
                        <a:rPr lang="en-IN" dirty="0" err="1"/>
                        <a:t>Baane</a:t>
                      </a:r>
                      <a:r>
                        <a:rPr lang="en-IN" dirty="0"/>
                        <a:t> Mini Imports</a:t>
                      </a:r>
                    </a:p>
                  </a:txBody>
                  <a:tcPr anchor="ctr">
                    <a:lnL>
                      <a:noFill/>
                    </a:lnL>
                    <a:lnR>
                      <a:noFill/>
                    </a:lnR>
                    <a:lnT>
                      <a:noFill/>
                    </a:lnT>
                    <a:lnB>
                      <a:noFill/>
                    </a:lnB>
                  </a:tcPr>
                </a:tc>
                <a:extLst>
                  <a:ext uri="{0D108BD9-81ED-4DB2-BD59-A6C34878D82A}">
                    <a16:rowId xmlns:a16="http://schemas.microsoft.com/office/drawing/2014/main" val="4284648374"/>
                  </a:ext>
                </a:extLst>
              </a:tr>
            </a:tbl>
          </a:graphicData>
        </a:graphic>
      </p:graphicFrame>
      <p:graphicFrame>
        <p:nvGraphicFramePr>
          <p:cNvPr id="18" name="Table 17">
            <a:extLst>
              <a:ext uri="{FF2B5EF4-FFF2-40B4-BE49-F238E27FC236}">
                <a16:creationId xmlns:a16="http://schemas.microsoft.com/office/drawing/2014/main" id="{9B7E8BE7-34EC-0A32-C54F-10848581A747}"/>
              </a:ext>
            </a:extLst>
          </p:cNvPr>
          <p:cNvGraphicFramePr>
            <a:graphicFrameLocks noGrp="1"/>
          </p:cNvGraphicFramePr>
          <p:nvPr>
            <p:extLst>
              <p:ext uri="{D42A27DB-BD31-4B8C-83A1-F6EECF244321}">
                <p14:modId xmlns:p14="http://schemas.microsoft.com/office/powerpoint/2010/main" val="1172243996"/>
              </p:ext>
            </p:extLst>
          </p:nvPr>
        </p:nvGraphicFramePr>
        <p:xfrm>
          <a:off x="1096963" y="5211073"/>
          <a:ext cx="10058400" cy="365760"/>
        </p:xfrm>
        <a:graphic>
          <a:graphicData uri="http://schemas.openxmlformats.org/drawingml/2006/table">
            <a:tbl>
              <a:tblPr/>
              <a:tblGrid>
                <a:gridCol w="10058400">
                  <a:extLst>
                    <a:ext uri="{9D8B030D-6E8A-4147-A177-3AD203B41FA5}">
                      <a16:colId xmlns:a16="http://schemas.microsoft.com/office/drawing/2014/main" val="4281894738"/>
                    </a:ext>
                  </a:extLst>
                </a:gridCol>
              </a:tblGrid>
              <a:tr h="0">
                <a:tc>
                  <a:txBody>
                    <a:bodyPr/>
                    <a:lstStyle/>
                    <a:p>
                      <a:r>
                        <a:rPr lang="en-IN" dirty="0" err="1"/>
                        <a:t>Handji</a:t>
                      </a:r>
                      <a:r>
                        <a:rPr lang="en-IN" dirty="0"/>
                        <a:t> Gifts&amp; Co</a:t>
                      </a:r>
                    </a:p>
                  </a:txBody>
                  <a:tcPr anchor="ctr">
                    <a:lnL>
                      <a:noFill/>
                    </a:lnL>
                    <a:lnR>
                      <a:noFill/>
                    </a:lnR>
                    <a:lnT>
                      <a:noFill/>
                    </a:lnT>
                    <a:lnB>
                      <a:noFill/>
                    </a:lnB>
                  </a:tcPr>
                </a:tc>
                <a:extLst>
                  <a:ext uri="{0D108BD9-81ED-4DB2-BD59-A6C34878D82A}">
                    <a16:rowId xmlns:a16="http://schemas.microsoft.com/office/drawing/2014/main" val="694998465"/>
                  </a:ext>
                </a:extLst>
              </a:tr>
            </a:tbl>
          </a:graphicData>
        </a:graphic>
      </p:graphicFrame>
    </p:spTree>
    <p:extLst>
      <p:ext uri="{BB962C8B-B14F-4D97-AF65-F5344CB8AC3E}">
        <p14:creationId xmlns:p14="http://schemas.microsoft.com/office/powerpoint/2010/main" val="3294904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729AE2-7058-671F-2501-95F11AB21095}"/>
              </a:ext>
            </a:extLst>
          </p:cNvPr>
          <p:cNvSpPr txBox="1"/>
          <p:nvPr/>
        </p:nvSpPr>
        <p:spPr>
          <a:xfrm>
            <a:off x="770964" y="608710"/>
            <a:ext cx="6096000" cy="646331"/>
          </a:xfrm>
          <a:prstGeom prst="rect">
            <a:avLst/>
          </a:prstGeom>
          <a:noFill/>
        </p:spPr>
        <p:txBody>
          <a:bodyPr wrap="square">
            <a:spAutoFit/>
          </a:bodyPr>
          <a:lstStyle/>
          <a:p>
            <a:r>
              <a:rPr lang="en-US" b="1" i="0" dirty="0">
                <a:solidFill>
                  <a:srgbClr val="000000"/>
                </a:solidFill>
                <a:effectLst/>
                <a:latin typeface="lato" panose="020F0502020204030203" pitchFamily="34" charset="0"/>
              </a:rPr>
              <a:t>Who are your lost customers?</a:t>
            </a:r>
          </a:p>
          <a:p>
            <a:endParaRPr lang="en-US" b="1" dirty="0">
              <a:solidFill>
                <a:srgbClr val="000000"/>
              </a:solidFill>
              <a:latin typeface="lato" panose="020F0502020204030203" pitchFamily="34" charset="0"/>
            </a:endParaRPr>
          </a:p>
        </p:txBody>
      </p:sp>
      <p:graphicFrame>
        <p:nvGraphicFramePr>
          <p:cNvPr id="4" name="Table 3">
            <a:extLst>
              <a:ext uri="{FF2B5EF4-FFF2-40B4-BE49-F238E27FC236}">
                <a16:creationId xmlns:a16="http://schemas.microsoft.com/office/drawing/2014/main" id="{1AC7CFB9-6138-56C6-D812-0228A0CAE3FA}"/>
              </a:ext>
            </a:extLst>
          </p:cNvPr>
          <p:cNvGraphicFramePr>
            <a:graphicFrameLocks noGrp="1"/>
          </p:cNvGraphicFramePr>
          <p:nvPr>
            <p:extLst>
              <p:ext uri="{D42A27DB-BD31-4B8C-83A1-F6EECF244321}">
                <p14:modId xmlns:p14="http://schemas.microsoft.com/office/powerpoint/2010/main" val="2806783213"/>
              </p:ext>
            </p:extLst>
          </p:nvPr>
        </p:nvGraphicFramePr>
        <p:xfrm>
          <a:off x="770964" y="1589621"/>
          <a:ext cx="10058400" cy="365760"/>
        </p:xfrm>
        <a:graphic>
          <a:graphicData uri="http://schemas.openxmlformats.org/drawingml/2006/table">
            <a:tbl>
              <a:tblPr/>
              <a:tblGrid>
                <a:gridCol w="10058400">
                  <a:extLst>
                    <a:ext uri="{9D8B030D-6E8A-4147-A177-3AD203B41FA5}">
                      <a16:colId xmlns:a16="http://schemas.microsoft.com/office/drawing/2014/main" val="2909710479"/>
                    </a:ext>
                  </a:extLst>
                </a:gridCol>
              </a:tblGrid>
              <a:tr h="0">
                <a:tc>
                  <a:txBody>
                    <a:bodyPr/>
                    <a:lstStyle/>
                    <a:p>
                      <a:r>
                        <a:rPr lang="en-IN" dirty="0"/>
                        <a:t>Corrida Auto Replicas, Ltd</a:t>
                      </a:r>
                    </a:p>
                  </a:txBody>
                  <a:tcPr anchor="ctr">
                    <a:lnL>
                      <a:noFill/>
                    </a:lnL>
                    <a:lnR>
                      <a:noFill/>
                    </a:lnR>
                    <a:lnT>
                      <a:noFill/>
                    </a:lnT>
                    <a:lnB>
                      <a:noFill/>
                    </a:lnB>
                  </a:tcPr>
                </a:tc>
                <a:extLst>
                  <a:ext uri="{0D108BD9-81ED-4DB2-BD59-A6C34878D82A}">
                    <a16:rowId xmlns:a16="http://schemas.microsoft.com/office/drawing/2014/main" val="4223754957"/>
                  </a:ext>
                </a:extLst>
              </a:tr>
            </a:tbl>
          </a:graphicData>
        </a:graphic>
      </p:graphicFrame>
      <p:graphicFrame>
        <p:nvGraphicFramePr>
          <p:cNvPr id="5" name="Table 4">
            <a:extLst>
              <a:ext uri="{FF2B5EF4-FFF2-40B4-BE49-F238E27FC236}">
                <a16:creationId xmlns:a16="http://schemas.microsoft.com/office/drawing/2014/main" id="{E62F37FA-4E76-772A-AABA-B3CEA9192F3E}"/>
              </a:ext>
            </a:extLst>
          </p:cNvPr>
          <p:cNvGraphicFramePr>
            <a:graphicFrameLocks noGrp="1"/>
          </p:cNvGraphicFramePr>
          <p:nvPr>
            <p:extLst>
              <p:ext uri="{D42A27DB-BD31-4B8C-83A1-F6EECF244321}">
                <p14:modId xmlns:p14="http://schemas.microsoft.com/office/powerpoint/2010/main" val="1635686926"/>
              </p:ext>
            </p:extLst>
          </p:nvPr>
        </p:nvGraphicFramePr>
        <p:xfrm>
          <a:off x="770964" y="1223861"/>
          <a:ext cx="10058400" cy="365760"/>
        </p:xfrm>
        <a:graphic>
          <a:graphicData uri="http://schemas.openxmlformats.org/drawingml/2006/table">
            <a:tbl>
              <a:tblPr/>
              <a:tblGrid>
                <a:gridCol w="10058400">
                  <a:extLst>
                    <a:ext uri="{9D8B030D-6E8A-4147-A177-3AD203B41FA5}">
                      <a16:colId xmlns:a16="http://schemas.microsoft.com/office/drawing/2014/main" val="1113860076"/>
                    </a:ext>
                  </a:extLst>
                </a:gridCol>
              </a:tblGrid>
              <a:tr h="0">
                <a:tc>
                  <a:txBody>
                    <a:bodyPr/>
                    <a:lstStyle/>
                    <a:p>
                      <a:r>
                        <a:rPr lang="en-IN" dirty="0"/>
                        <a:t>Technics Stores Inc.</a:t>
                      </a:r>
                    </a:p>
                  </a:txBody>
                  <a:tcPr anchor="ctr">
                    <a:lnL>
                      <a:noFill/>
                    </a:lnL>
                    <a:lnR>
                      <a:noFill/>
                    </a:lnR>
                    <a:lnT>
                      <a:noFill/>
                    </a:lnT>
                    <a:lnB>
                      <a:noFill/>
                    </a:lnB>
                  </a:tcPr>
                </a:tc>
                <a:extLst>
                  <a:ext uri="{0D108BD9-81ED-4DB2-BD59-A6C34878D82A}">
                    <a16:rowId xmlns:a16="http://schemas.microsoft.com/office/drawing/2014/main" val="1681145205"/>
                  </a:ext>
                </a:extLst>
              </a:tr>
            </a:tbl>
          </a:graphicData>
        </a:graphic>
      </p:graphicFrame>
      <p:graphicFrame>
        <p:nvGraphicFramePr>
          <p:cNvPr id="6" name="Table 5">
            <a:extLst>
              <a:ext uri="{FF2B5EF4-FFF2-40B4-BE49-F238E27FC236}">
                <a16:creationId xmlns:a16="http://schemas.microsoft.com/office/drawing/2014/main" id="{68CC81EC-FF34-914F-AAD2-03984D145C4B}"/>
              </a:ext>
            </a:extLst>
          </p:cNvPr>
          <p:cNvGraphicFramePr>
            <a:graphicFrameLocks noGrp="1"/>
          </p:cNvGraphicFramePr>
          <p:nvPr>
            <p:extLst>
              <p:ext uri="{D42A27DB-BD31-4B8C-83A1-F6EECF244321}">
                <p14:modId xmlns:p14="http://schemas.microsoft.com/office/powerpoint/2010/main" val="3478765415"/>
              </p:ext>
            </p:extLst>
          </p:nvPr>
        </p:nvGraphicFramePr>
        <p:xfrm>
          <a:off x="770964" y="1955381"/>
          <a:ext cx="10058400" cy="365760"/>
        </p:xfrm>
        <a:graphic>
          <a:graphicData uri="http://schemas.openxmlformats.org/drawingml/2006/table">
            <a:tbl>
              <a:tblPr/>
              <a:tblGrid>
                <a:gridCol w="10058400">
                  <a:extLst>
                    <a:ext uri="{9D8B030D-6E8A-4147-A177-3AD203B41FA5}">
                      <a16:colId xmlns:a16="http://schemas.microsoft.com/office/drawing/2014/main" val="3074987685"/>
                    </a:ext>
                  </a:extLst>
                </a:gridCol>
              </a:tblGrid>
              <a:tr h="0">
                <a:tc>
                  <a:txBody>
                    <a:bodyPr/>
                    <a:lstStyle/>
                    <a:p>
                      <a:r>
                        <a:rPr lang="en-IN" dirty="0"/>
                        <a:t>Diecast Classics Inc.</a:t>
                      </a:r>
                    </a:p>
                  </a:txBody>
                  <a:tcPr anchor="ctr">
                    <a:lnL>
                      <a:noFill/>
                    </a:lnL>
                    <a:lnR>
                      <a:noFill/>
                    </a:lnR>
                    <a:lnT>
                      <a:noFill/>
                    </a:lnT>
                    <a:lnB>
                      <a:noFill/>
                    </a:lnB>
                  </a:tcPr>
                </a:tc>
                <a:extLst>
                  <a:ext uri="{0D108BD9-81ED-4DB2-BD59-A6C34878D82A}">
                    <a16:rowId xmlns:a16="http://schemas.microsoft.com/office/drawing/2014/main" val="2925928174"/>
                  </a:ext>
                </a:extLst>
              </a:tr>
            </a:tbl>
          </a:graphicData>
        </a:graphic>
      </p:graphicFrame>
      <p:graphicFrame>
        <p:nvGraphicFramePr>
          <p:cNvPr id="7" name="Table 6">
            <a:extLst>
              <a:ext uri="{FF2B5EF4-FFF2-40B4-BE49-F238E27FC236}">
                <a16:creationId xmlns:a16="http://schemas.microsoft.com/office/drawing/2014/main" id="{071CACBF-6F08-B5FF-BC62-2D92E59D4326}"/>
              </a:ext>
            </a:extLst>
          </p:cNvPr>
          <p:cNvGraphicFramePr>
            <a:graphicFrameLocks noGrp="1"/>
          </p:cNvGraphicFramePr>
          <p:nvPr>
            <p:extLst>
              <p:ext uri="{D42A27DB-BD31-4B8C-83A1-F6EECF244321}">
                <p14:modId xmlns:p14="http://schemas.microsoft.com/office/powerpoint/2010/main" val="148715039"/>
              </p:ext>
            </p:extLst>
          </p:nvPr>
        </p:nvGraphicFramePr>
        <p:xfrm>
          <a:off x="770964" y="2321141"/>
          <a:ext cx="10058400" cy="365760"/>
        </p:xfrm>
        <a:graphic>
          <a:graphicData uri="http://schemas.openxmlformats.org/drawingml/2006/table">
            <a:tbl>
              <a:tblPr/>
              <a:tblGrid>
                <a:gridCol w="10058400">
                  <a:extLst>
                    <a:ext uri="{9D8B030D-6E8A-4147-A177-3AD203B41FA5}">
                      <a16:colId xmlns:a16="http://schemas.microsoft.com/office/drawing/2014/main" val="2517058346"/>
                    </a:ext>
                  </a:extLst>
                </a:gridCol>
              </a:tblGrid>
              <a:tr h="0">
                <a:tc>
                  <a:txBody>
                    <a:bodyPr/>
                    <a:lstStyle/>
                    <a:p>
                      <a:r>
                        <a:rPr lang="en-IN" dirty="0"/>
                        <a:t>Online Diecast Creations Co.</a:t>
                      </a:r>
                    </a:p>
                  </a:txBody>
                  <a:tcPr anchor="ctr">
                    <a:lnL>
                      <a:noFill/>
                    </a:lnL>
                    <a:lnR>
                      <a:noFill/>
                    </a:lnR>
                    <a:lnT>
                      <a:noFill/>
                    </a:lnT>
                    <a:lnB>
                      <a:noFill/>
                    </a:lnB>
                  </a:tcPr>
                </a:tc>
                <a:extLst>
                  <a:ext uri="{0D108BD9-81ED-4DB2-BD59-A6C34878D82A}">
                    <a16:rowId xmlns:a16="http://schemas.microsoft.com/office/drawing/2014/main" val="1594770812"/>
                  </a:ext>
                </a:extLst>
              </a:tr>
            </a:tbl>
          </a:graphicData>
        </a:graphic>
      </p:graphicFrame>
      <p:graphicFrame>
        <p:nvGraphicFramePr>
          <p:cNvPr id="8" name="Table 7">
            <a:extLst>
              <a:ext uri="{FF2B5EF4-FFF2-40B4-BE49-F238E27FC236}">
                <a16:creationId xmlns:a16="http://schemas.microsoft.com/office/drawing/2014/main" id="{1ECB53AC-C3FF-CB9C-3824-61AF4CA96C74}"/>
              </a:ext>
            </a:extLst>
          </p:cNvPr>
          <p:cNvGraphicFramePr>
            <a:graphicFrameLocks noGrp="1"/>
          </p:cNvGraphicFramePr>
          <p:nvPr>
            <p:extLst>
              <p:ext uri="{D42A27DB-BD31-4B8C-83A1-F6EECF244321}">
                <p14:modId xmlns:p14="http://schemas.microsoft.com/office/powerpoint/2010/main" val="1162629883"/>
              </p:ext>
            </p:extLst>
          </p:nvPr>
        </p:nvGraphicFramePr>
        <p:xfrm>
          <a:off x="770964" y="2686901"/>
          <a:ext cx="10058400" cy="365760"/>
        </p:xfrm>
        <a:graphic>
          <a:graphicData uri="http://schemas.openxmlformats.org/drawingml/2006/table">
            <a:tbl>
              <a:tblPr/>
              <a:tblGrid>
                <a:gridCol w="10058400">
                  <a:extLst>
                    <a:ext uri="{9D8B030D-6E8A-4147-A177-3AD203B41FA5}">
                      <a16:colId xmlns:a16="http://schemas.microsoft.com/office/drawing/2014/main" val="4198780411"/>
                    </a:ext>
                  </a:extLst>
                </a:gridCol>
              </a:tblGrid>
              <a:tr h="0">
                <a:tc>
                  <a:txBody>
                    <a:bodyPr/>
                    <a:lstStyle/>
                    <a:p>
                      <a:r>
                        <a:rPr lang="en-IN" dirty="0"/>
                        <a:t>Scandinavian Gift Ideas</a:t>
                      </a:r>
                    </a:p>
                  </a:txBody>
                  <a:tcPr anchor="ctr">
                    <a:lnL>
                      <a:noFill/>
                    </a:lnL>
                    <a:lnR>
                      <a:noFill/>
                    </a:lnR>
                    <a:lnT>
                      <a:noFill/>
                    </a:lnT>
                    <a:lnB>
                      <a:noFill/>
                    </a:lnB>
                  </a:tcPr>
                </a:tc>
                <a:extLst>
                  <a:ext uri="{0D108BD9-81ED-4DB2-BD59-A6C34878D82A}">
                    <a16:rowId xmlns:a16="http://schemas.microsoft.com/office/drawing/2014/main" val="490776887"/>
                  </a:ext>
                </a:extLst>
              </a:tr>
            </a:tbl>
          </a:graphicData>
        </a:graphic>
      </p:graphicFrame>
      <p:sp>
        <p:nvSpPr>
          <p:cNvPr id="10" name="TextBox 9">
            <a:extLst>
              <a:ext uri="{FF2B5EF4-FFF2-40B4-BE49-F238E27FC236}">
                <a16:creationId xmlns:a16="http://schemas.microsoft.com/office/drawing/2014/main" id="{C73953E1-EE78-98B2-51C2-C1072BE29D32}"/>
              </a:ext>
            </a:extLst>
          </p:cNvPr>
          <p:cNvSpPr txBox="1"/>
          <p:nvPr/>
        </p:nvSpPr>
        <p:spPr>
          <a:xfrm>
            <a:off x="770964" y="3148497"/>
            <a:ext cx="6096000" cy="369332"/>
          </a:xfrm>
          <a:prstGeom prst="rect">
            <a:avLst/>
          </a:prstGeom>
          <a:noFill/>
        </p:spPr>
        <p:txBody>
          <a:bodyPr wrap="square">
            <a:spAutoFit/>
          </a:bodyPr>
          <a:lstStyle/>
          <a:p>
            <a:r>
              <a:rPr lang="en-US" b="1" i="0" dirty="0">
                <a:solidFill>
                  <a:srgbClr val="000000"/>
                </a:solidFill>
                <a:effectLst/>
                <a:latin typeface="lato" panose="020F0502020204030203" pitchFamily="34" charset="0"/>
              </a:rPr>
              <a:t>Who are your loyal customers?</a:t>
            </a:r>
            <a:endParaRPr lang="en-IN" dirty="0"/>
          </a:p>
        </p:txBody>
      </p:sp>
      <p:sp>
        <p:nvSpPr>
          <p:cNvPr id="12" name="TextBox 11">
            <a:extLst>
              <a:ext uri="{FF2B5EF4-FFF2-40B4-BE49-F238E27FC236}">
                <a16:creationId xmlns:a16="http://schemas.microsoft.com/office/drawing/2014/main" id="{B4511834-946F-38C7-497A-4E29858EAB46}"/>
              </a:ext>
            </a:extLst>
          </p:cNvPr>
          <p:cNvSpPr txBox="1"/>
          <p:nvPr/>
        </p:nvSpPr>
        <p:spPr>
          <a:xfrm>
            <a:off x="770964" y="3791051"/>
            <a:ext cx="6096000" cy="1477328"/>
          </a:xfrm>
          <a:prstGeom prst="rect">
            <a:avLst/>
          </a:prstGeom>
          <a:noFill/>
        </p:spPr>
        <p:txBody>
          <a:bodyPr wrap="square">
            <a:spAutoFit/>
          </a:bodyPr>
          <a:lstStyle/>
          <a:p>
            <a:pPr marL="285750" indent="-285750">
              <a:buFont typeface="Arial" panose="020B0604020202020204" pitchFamily="34" charset="0"/>
              <a:buChar char="•"/>
            </a:pPr>
            <a:r>
              <a:rPr lang="en-IN" dirty="0"/>
              <a:t>Euro Shopping Channel</a:t>
            </a:r>
          </a:p>
          <a:p>
            <a:pPr marL="285750" indent="-285750">
              <a:buFont typeface="Arial" panose="020B0604020202020204" pitchFamily="34" charset="0"/>
              <a:buChar char="•"/>
            </a:pPr>
            <a:r>
              <a:rPr lang="en-IN" dirty="0"/>
              <a:t>Mini Gifts Distributors Ltd.</a:t>
            </a:r>
          </a:p>
          <a:p>
            <a:pPr marL="285750" indent="-285750">
              <a:buFont typeface="Arial" panose="020B0604020202020204" pitchFamily="34" charset="0"/>
              <a:buChar char="•"/>
            </a:pPr>
            <a:r>
              <a:rPr lang="en-IN" dirty="0"/>
              <a:t>La Rochelle Gifts</a:t>
            </a:r>
          </a:p>
          <a:p>
            <a:pPr marL="285750" indent="-285750">
              <a:buFont typeface="Arial" panose="020B0604020202020204" pitchFamily="34" charset="0"/>
              <a:buChar char="•"/>
            </a:pPr>
            <a:r>
              <a:rPr lang="en-IN" dirty="0"/>
              <a:t>Muscle Machine Inc</a:t>
            </a:r>
          </a:p>
          <a:p>
            <a:pPr marL="285750" indent="-285750">
              <a:buFont typeface="Arial" panose="020B0604020202020204" pitchFamily="34" charset="0"/>
              <a:buChar char="•"/>
            </a:pPr>
            <a:r>
              <a:rPr lang="en-IN" dirty="0"/>
              <a:t>Australian Collectors, Co.</a:t>
            </a:r>
          </a:p>
        </p:txBody>
      </p:sp>
    </p:spTree>
    <p:extLst>
      <p:ext uri="{BB962C8B-B14F-4D97-AF65-F5344CB8AC3E}">
        <p14:creationId xmlns:p14="http://schemas.microsoft.com/office/powerpoint/2010/main" val="1477635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5EB63-0905-B256-A127-0FE668E978BE}"/>
              </a:ext>
            </a:extLst>
          </p:cNvPr>
          <p:cNvSpPr txBox="1"/>
          <p:nvPr/>
        </p:nvSpPr>
        <p:spPr>
          <a:xfrm>
            <a:off x="959223" y="762000"/>
            <a:ext cx="9260541" cy="3139321"/>
          </a:xfrm>
          <a:prstGeom prst="rect">
            <a:avLst/>
          </a:prstGeom>
          <a:noFill/>
        </p:spPr>
        <p:txBody>
          <a:bodyPr wrap="square" rtlCol="0">
            <a:spAutoFit/>
          </a:bodyPr>
          <a:lstStyle/>
          <a:p>
            <a:r>
              <a:rPr lang="en-IN" b="1" dirty="0"/>
              <a:t>Conclusion and suggestions:</a:t>
            </a:r>
          </a:p>
          <a:p>
            <a:endParaRPr lang="en-IN" dirty="0"/>
          </a:p>
          <a:p>
            <a:pPr marL="285750" indent="-285750">
              <a:buFont typeface="Arial" panose="020B0604020202020204" pitchFamily="34" charset="0"/>
              <a:buChar char="•"/>
            </a:pPr>
            <a:r>
              <a:rPr lang="en-IN" dirty="0"/>
              <a:t>For the LHH segment, the team should focus on getting the customers to purchase as they have not ordered in a while. They will churn if we do not target them soon.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For the MMM segment, the team should focus on improving the monetary, frequency and recency value of the customer.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For the HLL segment, these are customers who have ordered recently but generally do not place a lot of orders or add a lot of monetary value, Hence, they should try to sell more to these customers through offers or discounts.</a:t>
            </a:r>
          </a:p>
        </p:txBody>
      </p:sp>
    </p:spTree>
    <p:extLst>
      <p:ext uri="{BB962C8B-B14F-4D97-AF65-F5344CB8AC3E}">
        <p14:creationId xmlns:p14="http://schemas.microsoft.com/office/powerpoint/2010/main" val="317615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4194048"/>
          </a:xfrm>
        </p:spPr>
        <p:txBody>
          <a:bodyPr anchor="ctr">
            <a:normAutofit fontScale="90000"/>
          </a:bodyPr>
          <a:lstStyle/>
          <a:p>
            <a:pPr lvl="0"/>
            <a:br>
              <a:rPr lang="en-US" sz="4800" i="1" dirty="0">
                <a:solidFill>
                  <a:srgbClr val="FFFFFF"/>
                </a:solidFill>
              </a:rPr>
            </a:br>
            <a:r>
              <a:rPr lang="en-US" sz="4800" i="1" dirty="0">
                <a:solidFill>
                  <a:srgbClr val="FFFFFF"/>
                </a:solidFill>
              </a:rPr>
              <a:t>Problem Statement:</a:t>
            </a:r>
            <a:br>
              <a:rPr lang="en-US" sz="4800" i="1" dirty="0">
                <a:solidFill>
                  <a:srgbClr val="FFFFFF"/>
                </a:solidFill>
              </a:rPr>
            </a:br>
            <a:r>
              <a:rPr lang="en-US" sz="4800" i="1" dirty="0">
                <a:solidFill>
                  <a:srgbClr val="FFFFFF"/>
                </a:solidFill>
              </a:rPr>
              <a:t> </a:t>
            </a:r>
            <a:br>
              <a:rPr lang="en-US" sz="4800" i="1" dirty="0">
                <a:solidFill>
                  <a:srgbClr val="FFFFFF"/>
                </a:solidFill>
              </a:rPr>
            </a:br>
            <a:r>
              <a:rPr lang="en-US" sz="2800" dirty="0"/>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endParaRPr lang="en-US" sz="2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DB03-76FE-673F-3573-48B69BB9900F}"/>
              </a:ext>
            </a:extLst>
          </p:cNvPr>
          <p:cNvSpPr>
            <a:spLocks noGrp="1"/>
          </p:cNvSpPr>
          <p:nvPr>
            <p:ph type="title"/>
          </p:nvPr>
        </p:nvSpPr>
        <p:spPr>
          <a:xfrm>
            <a:off x="1097280" y="286603"/>
            <a:ext cx="10058400" cy="702305"/>
          </a:xfrm>
        </p:spPr>
        <p:txBody>
          <a:bodyPr>
            <a:normAutofit fontScale="90000"/>
          </a:bodyPr>
          <a:lstStyle/>
          <a:p>
            <a:r>
              <a:rPr lang="en-IN" dirty="0"/>
              <a:t>Data info:</a:t>
            </a:r>
          </a:p>
        </p:txBody>
      </p:sp>
      <p:sp>
        <p:nvSpPr>
          <p:cNvPr id="3" name="Content Placeholder 2">
            <a:extLst>
              <a:ext uri="{FF2B5EF4-FFF2-40B4-BE49-F238E27FC236}">
                <a16:creationId xmlns:a16="http://schemas.microsoft.com/office/drawing/2014/main" id="{E990492A-E13B-4F61-B6D4-A8C4A1CBEB20}"/>
              </a:ext>
            </a:extLst>
          </p:cNvPr>
          <p:cNvSpPr>
            <a:spLocks noGrp="1"/>
          </p:cNvSpPr>
          <p:nvPr>
            <p:ph idx="1"/>
          </p:nvPr>
        </p:nvSpPr>
        <p:spPr>
          <a:xfrm>
            <a:off x="1097280" y="1407459"/>
            <a:ext cx="10058400" cy="4461633"/>
          </a:xfrm>
        </p:spPr>
        <p:txBody>
          <a:bodyPr/>
          <a:lstStyle/>
          <a:p>
            <a:r>
              <a:rPr lang="en-IN" dirty="0"/>
              <a:t>Data Shape:  (2747, 20)</a:t>
            </a:r>
          </a:p>
          <a:p>
            <a:r>
              <a:rPr lang="en-IN" dirty="0"/>
              <a:t>Data Info: </a:t>
            </a:r>
          </a:p>
        </p:txBody>
      </p:sp>
      <p:pic>
        <p:nvPicPr>
          <p:cNvPr id="8" name="Picture 7">
            <a:extLst>
              <a:ext uri="{FF2B5EF4-FFF2-40B4-BE49-F238E27FC236}">
                <a16:creationId xmlns:a16="http://schemas.microsoft.com/office/drawing/2014/main" id="{E7BB2F2D-95E1-3086-F6F7-E5D3A12D331A}"/>
              </a:ext>
            </a:extLst>
          </p:cNvPr>
          <p:cNvPicPr>
            <a:picLocks noChangeAspect="1"/>
          </p:cNvPicPr>
          <p:nvPr/>
        </p:nvPicPr>
        <p:blipFill>
          <a:blip r:embed="rId2"/>
          <a:stretch>
            <a:fillRect/>
          </a:stretch>
        </p:blipFill>
        <p:spPr>
          <a:xfrm>
            <a:off x="2162056" y="2035097"/>
            <a:ext cx="4561472" cy="3833995"/>
          </a:xfrm>
          <a:prstGeom prst="rect">
            <a:avLst/>
          </a:prstGeom>
        </p:spPr>
      </p:pic>
    </p:spTree>
    <p:extLst>
      <p:ext uri="{BB962C8B-B14F-4D97-AF65-F5344CB8AC3E}">
        <p14:creationId xmlns:p14="http://schemas.microsoft.com/office/powerpoint/2010/main" val="168438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1B663-5003-191A-9ED7-D48AC61FB05B}"/>
              </a:ext>
            </a:extLst>
          </p:cNvPr>
          <p:cNvSpPr txBox="1"/>
          <p:nvPr/>
        </p:nvSpPr>
        <p:spPr>
          <a:xfrm flipH="1">
            <a:off x="1055591" y="493059"/>
            <a:ext cx="10080817" cy="1477328"/>
          </a:xfrm>
          <a:prstGeom prst="rect">
            <a:avLst/>
          </a:prstGeom>
          <a:noFill/>
        </p:spPr>
        <p:txBody>
          <a:bodyPr wrap="square" rtlCol="0">
            <a:spAutoFit/>
          </a:bodyPr>
          <a:lstStyle/>
          <a:p>
            <a:r>
              <a:rPr lang="en-IN" dirty="0"/>
              <a:t>Null Values: 0</a:t>
            </a:r>
          </a:p>
          <a:p>
            <a:endParaRPr lang="en-IN" dirty="0"/>
          </a:p>
          <a:p>
            <a:r>
              <a:rPr lang="en-IN" dirty="0"/>
              <a:t>Duplicated Rows : 0</a:t>
            </a:r>
          </a:p>
          <a:p>
            <a:endParaRPr lang="en-IN" dirty="0"/>
          </a:p>
          <a:p>
            <a:r>
              <a:rPr lang="en-IN" dirty="0"/>
              <a:t>Summary: </a:t>
            </a:r>
          </a:p>
        </p:txBody>
      </p:sp>
      <p:pic>
        <p:nvPicPr>
          <p:cNvPr id="3" name="Picture 2">
            <a:extLst>
              <a:ext uri="{FF2B5EF4-FFF2-40B4-BE49-F238E27FC236}">
                <a16:creationId xmlns:a16="http://schemas.microsoft.com/office/drawing/2014/main" id="{E8B1C256-8E19-C206-5FB8-82E8C792125E}"/>
              </a:ext>
            </a:extLst>
          </p:cNvPr>
          <p:cNvPicPr>
            <a:picLocks noChangeAspect="1"/>
          </p:cNvPicPr>
          <p:nvPr/>
        </p:nvPicPr>
        <p:blipFill>
          <a:blip r:embed="rId2"/>
          <a:stretch>
            <a:fillRect/>
          </a:stretch>
        </p:blipFill>
        <p:spPr>
          <a:xfrm>
            <a:off x="2285999" y="1409972"/>
            <a:ext cx="8005483" cy="4712129"/>
          </a:xfrm>
          <a:prstGeom prst="rect">
            <a:avLst/>
          </a:prstGeom>
        </p:spPr>
      </p:pic>
    </p:spTree>
    <p:extLst>
      <p:ext uri="{BB962C8B-B14F-4D97-AF65-F5344CB8AC3E}">
        <p14:creationId xmlns:p14="http://schemas.microsoft.com/office/powerpoint/2010/main" val="2359372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DB7B15-4B4A-EDC9-E8DD-7F196EC53A67}"/>
              </a:ext>
            </a:extLst>
          </p:cNvPr>
          <p:cNvSpPr txBox="1"/>
          <p:nvPr/>
        </p:nvSpPr>
        <p:spPr>
          <a:xfrm flipH="1">
            <a:off x="1046626" y="502024"/>
            <a:ext cx="10080817" cy="3970318"/>
          </a:xfrm>
          <a:prstGeom prst="rect">
            <a:avLst/>
          </a:prstGeom>
          <a:noFill/>
        </p:spPr>
        <p:txBody>
          <a:bodyPr wrap="square" rtlCol="0">
            <a:spAutoFit/>
          </a:bodyPr>
          <a:lstStyle/>
          <a:p>
            <a:r>
              <a:rPr lang="en-IN" sz="2000" b="1" dirty="0"/>
              <a:t>Inferences:</a:t>
            </a:r>
          </a:p>
          <a:p>
            <a:endParaRPr lang="en-IN" dirty="0"/>
          </a:p>
          <a:p>
            <a:pPr marL="285750" indent="-285750">
              <a:buFont typeface="Arial" panose="020B0604020202020204" pitchFamily="34" charset="0"/>
              <a:buChar char="•"/>
            </a:pPr>
            <a:r>
              <a:rPr lang="en-IN" dirty="0"/>
              <a:t>There are 2747 rows of data with 20 columns.</a:t>
            </a:r>
          </a:p>
          <a:p>
            <a:pPr marL="285750" indent="-285750">
              <a:buFont typeface="Arial" panose="020B0604020202020204" pitchFamily="34" charset="0"/>
              <a:buChar char="•"/>
            </a:pPr>
            <a:r>
              <a:rPr lang="en-IN" dirty="0"/>
              <a:t>There are 0 null and duplicated rows.</a:t>
            </a:r>
          </a:p>
          <a:p>
            <a:pPr marL="285750" indent="-285750">
              <a:buFont typeface="Arial" panose="020B0604020202020204" pitchFamily="34" charset="0"/>
              <a:buChar char="•"/>
            </a:pPr>
            <a:r>
              <a:rPr lang="en-IN" dirty="0"/>
              <a:t>Sales and Price are the only float values among other int and object data types.</a:t>
            </a:r>
          </a:p>
          <a:p>
            <a:pPr marL="285750" indent="-285750">
              <a:buFont typeface="Arial" panose="020B0604020202020204" pitchFamily="34" charset="0"/>
              <a:buChar char="•"/>
            </a:pPr>
            <a:r>
              <a:rPr lang="en-IN" dirty="0"/>
              <a:t>There average Price of each product is 101.09 while the average Sales from each order is 3553.047583.</a:t>
            </a:r>
          </a:p>
          <a:p>
            <a:pPr marL="285750" indent="-285750">
              <a:buFont typeface="Arial" panose="020B0604020202020204" pitchFamily="34" charset="0"/>
              <a:buChar char="•"/>
            </a:pPr>
            <a:r>
              <a:rPr lang="en-IN" dirty="0"/>
              <a:t>There is a product that was last sold 3562 days earlier.</a:t>
            </a:r>
          </a:p>
          <a:p>
            <a:pPr marL="285750" indent="-285750">
              <a:buFont typeface="Arial" panose="020B0604020202020204" pitchFamily="34" charset="0"/>
              <a:buChar char="•"/>
            </a:pPr>
            <a:r>
              <a:rPr lang="en-IN" dirty="0"/>
              <a:t>Product with code S18_3232 is the most sold while Product line of Classic Cars is the highest.</a:t>
            </a:r>
          </a:p>
          <a:p>
            <a:pPr marL="285750" indent="-285750">
              <a:buFont typeface="Arial" panose="020B0604020202020204" pitchFamily="34" charset="0"/>
              <a:buChar char="•"/>
            </a:pPr>
            <a:r>
              <a:rPr lang="en-IN" dirty="0"/>
              <a:t>USA is the country with the most orders while Euro Shopping Channel is the biggest customer.</a:t>
            </a:r>
          </a:p>
          <a:p>
            <a:pPr marL="285750" indent="-285750">
              <a:buFont typeface="Arial" panose="020B0604020202020204" pitchFamily="34" charset="0"/>
              <a:buChar char="•"/>
            </a:pPr>
            <a:r>
              <a:rPr lang="en-IN" dirty="0"/>
              <a:t>Medium deal sizes are the most common.</a:t>
            </a:r>
          </a:p>
          <a:p>
            <a:pPr marL="285750" indent="-285750">
              <a:buFont typeface="Arial" panose="020B0604020202020204" pitchFamily="34" charset="0"/>
              <a:buChar char="•"/>
            </a:pPr>
            <a:r>
              <a:rPr lang="en-IN" dirty="0"/>
              <a:t>Maximum orders are in the shipped status.</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32750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A127C5-06C6-2598-F05D-A8ADE871A413}"/>
              </a:ext>
            </a:extLst>
          </p:cNvPr>
          <p:cNvSpPr txBox="1"/>
          <p:nvPr/>
        </p:nvSpPr>
        <p:spPr>
          <a:xfrm flipH="1">
            <a:off x="1055590" y="385482"/>
            <a:ext cx="10080817" cy="1569660"/>
          </a:xfrm>
          <a:prstGeom prst="rect">
            <a:avLst/>
          </a:prstGeom>
          <a:noFill/>
        </p:spPr>
        <p:txBody>
          <a:bodyPr wrap="square" rtlCol="0">
            <a:spAutoFit/>
          </a:bodyPr>
          <a:lstStyle/>
          <a:p>
            <a:r>
              <a:rPr lang="en-IN" sz="2400" b="1" dirty="0"/>
              <a:t>Exploratory Analysis:</a:t>
            </a:r>
          </a:p>
          <a:p>
            <a:endParaRPr lang="en-IN" b="1" u="sng" dirty="0"/>
          </a:p>
          <a:p>
            <a:r>
              <a:rPr lang="en-IN" b="1" u="sng" dirty="0"/>
              <a:t>Time Series</a:t>
            </a:r>
            <a:br>
              <a:rPr lang="en-IN" dirty="0"/>
            </a:br>
            <a:endParaRPr lang="en-IN" dirty="0"/>
          </a:p>
          <a:p>
            <a:endParaRPr lang="en-IN" dirty="0"/>
          </a:p>
        </p:txBody>
      </p:sp>
      <p:pic>
        <p:nvPicPr>
          <p:cNvPr id="4" name="Picture 3">
            <a:extLst>
              <a:ext uri="{FF2B5EF4-FFF2-40B4-BE49-F238E27FC236}">
                <a16:creationId xmlns:a16="http://schemas.microsoft.com/office/drawing/2014/main" id="{EF7FBA6A-77F0-CA52-A23E-AB78F592D7EE}"/>
              </a:ext>
            </a:extLst>
          </p:cNvPr>
          <p:cNvPicPr>
            <a:picLocks noChangeAspect="1"/>
          </p:cNvPicPr>
          <p:nvPr/>
        </p:nvPicPr>
        <p:blipFill>
          <a:blip r:embed="rId2"/>
          <a:stretch>
            <a:fillRect/>
          </a:stretch>
        </p:blipFill>
        <p:spPr>
          <a:xfrm>
            <a:off x="1545338" y="1477950"/>
            <a:ext cx="9101323" cy="4708922"/>
          </a:xfrm>
          <a:prstGeom prst="rect">
            <a:avLst/>
          </a:prstGeom>
        </p:spPr>
      </p:pic>
    </p:spTree>
    <p:extLst>
      <p:ext uri="{BB962C8B-B14F-4D97-AF65-F5344CB8AC3E}">
        <p14:creationId xmlns:p14="http://schemas.microsoft.com/office/powerpoint/2010/main" val="334167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5A6B00-14CC-BD1D-06C5-ADB445940B95}"/>
              </a:ext>
            </a:extLst>
          </p:cNvPr>
          <p:cNvPicPr>
            <a:picLocks noChangeAspect="1"/>
          </p:cNvPicPr>
          <p:nvPr/>
        </p:nvPicPr>
        <p:blipFill>
          <a:blip r:embed="rId2"/>
          <a:stretch>
            <a:fillRect/>
          </a:stretch>
        </p:blipFill>
        <p:spPr>
          <a:xfrm>
            <a:off x="918354" y="718275"/>
            <a:ext cx="10355291" cy="5421450"/>
          </a:xfrm>
          <a:prstGeom prst="rect">
            <a:avLst/>
          </a:prstGeom>
        </p:spPr>
      </p:pic>
      <p:sp>
        <p:nvSpPr>
          <p:cNvPr id="7" name="TextBox 6">
            <a:extLst>
              <a:ext uri="{FF2B5EF4-FFF2-40B4-BE49-F238E27FC236}">
                <a16:creationId xmlns:a16="http://schemas.microsoft.com/office/drawing/2014/main" id="{B92A6CC1-CDF1-0555-4391-80ACE38986FD}"/>
              </a:ext>
            </a:extLst>
          </p:cNvPr>
          <p:cNvSpPr txBox="1"/>
          <p:nvPr/>
        </p:nvSpPr>
        <p:spPr>
          <a:xfrm flipH="1">
            <a:off x="1055590" y="348943"/>
            <a:ext cx="10080817" cy="369332"/>
          </a:xfrm>
          <a:prstGeom prst="rect">
            <a:avLst/>
          </a:prstGeom>
          <a:noFill/>
        </p:spPr>
        <p:txBody>
          <a:bodyPr wrap="square" rtlCol="0">
            <a:spAutoFit/>
          </a:bodyPr>
          <a:lstStyle/>
          <a:p>
            <a:r>
              <a:rPr lang="en-IN" dirty="0"/>
              <a:t>Product Line Vs Sales &amp; Quantity Sold</a:t>
            </a:r>
          </a:p>
        </p:txBody>
      </p:sp>
    </p:spTree>
    <p:extLst>
      <p:ext uri="{BB962C8B-B14F-4D97-AF65-F5344CB8AC3E}">
        <p14:creationId xmlns:p14="http://schemas.microsoft.com/office/powerpoint/2010/main" val="2690775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2A6CC1-CDF1-0555-4391-80ACE38986FD}"/>
              </a:ext>
            </a:extLst>
          </p:cNvPr>
          <p:cNvSpPr txBox="1"/>
          <p:nvPr/>
        </p:nvSpPr>
        <p:spPr>
          <a:xfrm flipH="1">
            <a:off x="1055590" y="348943"/>
            <a:ext cx="10080817" cy="369332"/>
          </a:xfrm>
          <a:prstGeom prst="rect">
            <a:avLst/>
          </a:prstGeom>
          <a:noFill/>
        </p:spPr>
        <p:txBody>
          <a:bodyPr wrap="square" rtlCol="0">
            <a:spAutoFit/>
          </a:bodyPr>
          <a:lstStyle/>
          <a:p>
            <a:r>
              <a:rPr lang="en-IN" dirty="0"/>
              <a:t>Country Vs Sales &amp; Quantity</a:t>
            </a:r>
          </a:p>
        </p:txBody>
      </p:sp>
      <p:pic>
        <p:nvPicPr>
          <p:cNvPr id="5" name="Picture 4">
            <a:extLst>
              <a:ext uri="{FF2B5EF4-FFF2-40B4-BE49-F238E27FC236}">
                <a16:creationId xmlns:a16="http://schemas.microsoft.com/office/drawing/2014/main" id="{B4470AA1-FDDE-B17A-814A-974E53FF2BF8}"/>
              </a:ext>
            </a:extLst>
          </p:cNvPr>
          <p:cNvPicPr>
            <a:picLocks noChangeAspect="1"/>
          </p:cNvPicPr>
          <p:nvPr/>
        </p:nvPicPr>
        <p:blipFill>
          <a:blip r:embed="rId2"/>
          <a:stretch>
            <a:fillRect/>
          </a:stretch>
        </p:blipFill>
        <p:spPr>
          <a:xfrm>
            <a:off x="851647" y="659981"/>
            <a:ext cx="10488706" cy="5538037"/>
          </a:xfrm>
          <a:prstGeom prst="rect">
            <a:avLst/>
          </a:prstGeom>
        </p:spPr>
      </p:pic>
    </p:spTree>
    <p:extLst>
      <p:ext uri="{BB962C8B-B14F-4D97-AF65-F5344CB8AC3E}">
        <p14:creationId xmlns:p14="http://schemas.microsoft.com/office/powerpoint/2010/main" val="163246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2A6CC1-CDF1-0555-4391-80ACE38986FD}"/>
              </a:ext>
            </a:extLst>
          </p:cNvPr>
          <p:cNvSpPr txBox="1"/>
          <p:nvPr/>
        </p:nvSpPr>
        <p:spPr>
          <a:xfrm flipH="1">
            <a:off x="1055590" y="348943"/>
            <a:ext cx="10080817" cy="369332"/>
          </a:xfrm>
          <a:prstGeom prst="rect">
            <a:avLst/>
          </a:prstGeom>
          <a:noFill/>
        </p:spPr>
        <p:txBody>
          <a:bodyPr wrap="square" rtlCol="0">
            <a:spAutoFit/>
          </a:bodyPr>
          <a:lstStyle/>
          <a:p>
            <a:r>
              <a:rPr lang="en-IN" b="1" dirty="0"/>
              <a:t>City Wise Sales &amp; Descending order list of products based on Last Sold date</a:t>
            </a:r>
          </a:p>
        </p:txBody>
      </p:sp>
      <p:pic>
        <p:nvPicPr>
          <p:cNvPr id="3" name="Picture 2">
            <a:extLst>
              <a:ext uri="{FF2B5EF4-FFF2-40B4-BE49-F238E27FC236}">
                <a16:creationId xmlns:a16="http://schemas.microsoft.com/office/drawing/2014/main" id="{EA4F29BD-CF4A-6A89-F7C8-061E1C3A4664}"/>
              </a:ext>
            </a:extLst>
          </p:cNvPr>
          <p:cNvPicPr>
            <a:picLocks noChangeAspect="1"/>
          </p:cNvPicPr>
          <p:nvPr/>
        </p:nvPicPr>
        <p:blipFill>
          <a:blip r:embed="rId2"/>
          <a:stretch>
            <a:fillRect/>
          </a:stretch>
        </p:blipFill>
        <p:spPr>
          <a:xfrm>
            <a:off x="2693551" y="718275"/>
            <a:ext cx="6804894" cy="5428406"/>
          </a:xfrm>
          <a:prstGeom prst="rect">
            <a:avLst/>
          </a:prstGeom>
        </p:spPr>
      </p:pic>
    </p:spTree>
    <p:extLst>
      <p:ext uri="{BB962C8B-B14F-4D97-AF65-F5344CB8AC3E}">
        <p14:creationId xmlns:p14="http://schemas.microsoft.com/office/powerpoint/2010/main" val="412414724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{973C0B92-2CA1-4C1B-81FA-E0D0B90B1240}tf56160789_win32</Template>
  <TotalTime>241</TotalTime>
  <Words>1123</Words>
  <Application>Microsoft Office PowerPoint</Application>
  <PresentationFormat>Widescreen</PresentationFormat>
  <Paragraphs>154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Bernard MT Condensed</vt:lpstr>
      <vt:lpstr>Bookman Old Style</vt:lpstr>
      <vt:lpstr>Calibri</vt:lpstr>
      <vt:lpstr>Franklin Gothic Book</vt:lpstr>
      <vt:lpstr>Lato</vt:lpstr>
      <vt:lpstr>1_RetrospectVTI</vt:lpstr>
      <vt:lpstr>  MRA Project - MileStone 1</vt:lpstr>
      <vt:lpstr> Problem Statement:   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vt:lpstr>
      <vt:lpstr>Data info: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MRA Project - MileStone 1</dc:title>
  <dc:creator>adithyamanivannan97@hotmail.com</dc:creator>
  <cp:lastModifiedBy>adithyamanivannan97@hotmail.com</cp:lastModifiedBy>
  <cp:revision>1</cp:revision>
  <dcterms:created xsi:type="dcterms:W3CDTF">2022-06-19T02:11:56Z</dcterms:created>
  <dcterms:modified xsi:type="dcterms:W3CDTF">2022-06-19T06:13:39Z</dcterms:modified>
</cp:coreProperties>
</file>