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8" r:id="rId3"/>
    <p:sldId id="259" r:id="rId4"/>
    <p:sldId id="263" r:id="rId5"/>
    <p:sldId id="264" r:id="rId6"/>
    <p:sldId id="265" r:id="rId7"/>
    <p:sldId id="266" r:id="rId8"/>
    <p:sldId id="267" r:id="rId9"/>
    <p:sldId id="269" r:id="rId10"/>
    <p:sldId id="270" r:id="rId11"/>
    <p:sldId id="273" r:id="rId12"/>
    <p:sldId id="279" r:id="rId13"/>
    <p:sldId id="272" r:id="rId14"/>
    <p:sldId id="274" r:id="rId15"/>
    <p:sldId id="271" r:id="rId16"/>
    <p:sldId id="275" r:id="rId17"/>
    <p:sldId id="276" r:id="rId18"/>
    <p:sldId id="280" r:id="rId19"/>
    <p:sldId id="27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6/26/2022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6/26/2022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6/26/2022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6/26/2022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6/26/2022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6/26/2022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6/26/2022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6/26/2022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6/26/2022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6/26/2022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6/26/2022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6/26/2022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1721225"/>
            <a:ext cx="6253317" cy="2603887"/>
          </a:xfrm>
        </p:spPr>
        <p:txBody>
          <a:bodyPr>
            <a:normAutofit fontScale="90000"/>
          </a:bodyPr>
          <a:lstStyle/>
          <a:p>
            <a:br>
              <a:rPr lang="en-IN" b="0" i="0" dirty="0">
                <a:solidFill>
                  <a:srgbClr val="000000"/>
                </a:solidFill>
                <a:effectLst/>
                <a:latin typeface="Bernard MT Condensed" panose="02050806060905020404" pitchFamily="18" charset="0"/>
              </a:rPr>
            </a:br>
            <a:br>
              <a:rPr lang="en-IN" b="0" i="0" dirty="0">
                <a:solidFill>
                  <a:srgbClr val="000000"/>
                </a:solidFill>
                <a:effectLst/>
                <a:latin typeface="Bernard MT Condensed" panose="02050806060905020404" pitchFamily="18" charset="0"/>
              </a:rPr>
            </a:br>
            <a:r>
              <a:rPr lang="en-IN" b="0" i="0" dirty="0">
                <a:solidFill>
                  <a:srgbClr val="000000"/>
                </a:solidFill>
                <a:effectLst/>
                <a:latin typeface="Bernard MT Condensed" panose="02050806060905020404" pitchFamily="18" charset="0"/>
              </a:rPr>
              <a:t>MRA Project - </a:t>
            </a:r>
            <a:r>
              <a:rPr lang="en-IN" b="0" i="0" dirty="0" err="1">
                <a:solidFill>
                  <a:srgbClr val="000000"/>
                </a:solidFill>
                <a:effectLst/>
                <a:latin typeface="Bernard MT Condensed" panose="02050806060905020404" pitchFamily="18" charset="0"/>
              </a:rPr>
              <a:t>MileStone</a:t>
            </a:r>
            <a:r>
              <a:rPr lang="en-IN" b="0" i="0" dirty="0">
                <a:solidFill>
                  <a:srgbClr val="000000"/>
                </a:solidFill>
                <a:effectLst/>
                <a:latin typeface="Bernard MT Condensed" panose="02050806060905020404" pitchFamily="18" charset="0"/>
              </a:rPr>
              <a:t> 2</a:t>
            </a:r>
            <a:endParaRPr lang="en-US" sz="8000" dirty="0">
              <a:latin typeface="Bernard MT Condensed" panose="02050806060905020404" pitchFamily="18" charset="0"/>
            </a:endParaRP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lnSpcReduction="10000"/>
          </a:bodyPr>
          <a:lstStyle/>
          <a:p>
            <a:r>
              <a:rPr lang="en-US" sz="2400" dirty="0">
                <a:solidFill>
                  <a:schemeClr val="tx1">
                    <a:lumMod val="85000"/>
                    <a:lumOff val="15000"/>
                  </a:schemeClr>
                </a:solidFill>
              </a:rPr>
              <a:t>Submitte</a:t>
            </a:r>
            <a:r>
              <a:rPr lang="en-US" dirty="0">
                <a:solidFill>
                  <a:schemeClr val="tx1">
                    <a:lumMod val="85000"/>
                    <a:lumOff val="15000"/>
                  </a:schemeClr>
                </a:solidFill>
              </a:rPr>
              <a:t>d by: Adithya Manivannan</a:t>
            </a:r>
          </a:p>
          <a:p>
            <a:r>
              <a:rPr lang="en-US" sz="2400" dirty="0" err="1">
                <a:solidFill>
                  <a:schemeClr val="tx1">
                    <a:lumMod val="85000"/>
                    <a:lumOff val="15000"/>
                  </a:schemeClr>
                </a:solidFill>
              </a:rPr>
              <a:t>Pgp</a:t>
            </a:r>
            <a:r>
              <a:rPr lang="en-US" sz="2400" dirty="0">
                <a:solidFill>
                  <a:schemeClr val="tx1">
                    <a:lumMod val="85000"/>
                    <a:lumOff val="15000"/>
                  </a:schemeClr>
                </a:solidFill>
              </a:rPr>
              <a:t> </a:t>
            </a:r>
            <a:r>
              <a:rPr lang="en-US" sz="2400" dirty="0" err="1">
                <a:solidFill>
                  <a:schemeClr val="tx1">
                    <a:lumMod val="85000"/>
                    <a:lumOff val="15000"/>
                  </a:schemeClr>
                </a:solidFill>
              </a:rPr>
              <a:t>dsba</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8EBE3F-D81C-7261-EBBA-67F81C8E0E8C}"/>
              </a:ext>
            </a:extLst>
          </p:cNvPr>
          <p:cNvSpPr txBox="1"/>
          <p:nvPr/>
        </p:nvSpPr>
        <p:spPr>
          <a:xfrm flipH="1">
            <a:off x="1055590" y="348943"/>
            <a:ext cx="10080817" cy="6740307"/>
          </a:xfrm>
          <a:prstGeom prst="rect">
            <a:avLst/>
          </a:prstGeom>
          <a:noFill/>
        </p:spPr>
        <p:txBody>
          <a:bodyPr wrap="square" rtlCol="0">
            <a:spAutoFit/>
          </a:bodyPr>
          <a:lstStyle/>
          <a:p>
            <a:r>
              <a:rPr lang="en-IN" b="1" dirty="0"/>
              <a:t>Inferences from EDA:</a:t>
            </a:r>
          </a:p>
          <a:p>
            <a:endParaRPr lang="en-IN" b="1" dirty="0"/>
          </a:p>
          <a:p>
            <a:pPr marL="285750" indent="-285750">
              <a:buFont typeface="Arial" panose="020B0604020202020204" pitchFamily="34" charset="0"/>
              <a:buChar char="•"/>
            </a:pPr>
            <a:r>
              <a:rPr lang="en-IN" dirty="0"/>
              <a:t>The sales is highest in 2018 and dropped the lowest in 2020.</a:t>
            </a:r>
          </a:p>
          <a:p>
            <a:pPr marL="285750" indent="-285750">
              <a:buFont typeface="Arial" panose="020B0604020202020204" pitchFamily="34" charset="0"/>
              <a:buChar char="•"/>
            </a:pPr>
            <a:r>
              <a:rPr lang="en-IN" dirty="0"/>
              <a:t>Q3 in 2018 and Q1 in 2019  saw the most products sold and since then there has been a gradual decline.</a:t>
            </a:r>
          </a:p>
          <a:p>
            <a:pPr marL="285750" indent="-285750">
              <a:buFont typeface="Arial" panose="020B0604020202020204" pitchFamily="34" charset="0"/>
              <a:buChar char="•"/>
            </a:pPr>
            <a:r>
              <a:rPr lang="en-IN" dirty="0"/>
              <a:t>May has seen a peak in sales in both the years despite there being lower sales in April &amp; June</a:t>
            </a:r>
          </a:p>
          <a:p>
            <a:pPr marL="285750" indent="-285750">
              <a:buFont typeface="Arial" panose="020B0604020202020204" pitchFamily="34" charset="0"/>
              <a:buChar char="•"/>
            </a:pPr>
            <a:r>
              <a:rPr lang="en-IN" dirty="0"/>
              <a:t>There are no trends in the weekly count of products sold though.</a:t>
            </a:r>
          </a:p>
          <a:p>
            <a:pPr marL="285750" indent="-285750">
              <a:buFont typeface="Arial" panose="020B0604020202020204" pitchFamily="34" charset="0"/>
              <a:buChar char="•"/>
            </a:pPr>
            <a:r>
              <a:rPr lang="en-IN" dirty="0"/>
              <a:t>Poultry is the category of products that has been sold the most, a count of 640. This is closely followed by Soda &amp; Cereals.</a:t>
            </a:r>
          </a:p>
          <a:p>
            <a:pPr marL="285750" indent="-285750">
              <a:buFont typeface="Arial" panose="020B0604020202020204" pitchFamily="34" charset="0"/>
              <a:buChar char="•"/>
            </a:pPr>
            <a:r>
              <a:rPr lang="en-IN" dirty="0"/>
              <a:t>Hand soap is the product category that is sold the least with a count of 502. Sandwich loaves and Fruits are the other lower sold products.</a:t>
            </a:r>
          </a:p>
          <a:p>
            <a:pPr marL="285750" indent="-285750">
              <a:buFont typeface="Arial" panose="020B0604020202020204" pitchFamily="34" charset="0"/>
              <a:buChar char="•"/>
            </a:pPr>
            <a:r>
              <a:rPr lang="en-IN" dirty="0"/>
              <a:t>There are no major trends seen in terms of the quantity sold across the years by product. However, we can observe that Sugar&amp; Waffles despite having decent sales in 2018 &amp; 2019 but has shown a poor start in 2020.</a:t>
            </a:r>
          </a:p>
          <a:p>
            <a:pPr marL="285750" indent="-285750">
              <a:buFont typeface="Arial" panose="020B0604020202020204" pitchFamily="34" charset="0"/>
              <a:buChar char="•"/>
            </a:pPr>
            <a:r>
              <a:rPr lang="en-IN" dirty="0"/>
              <a:t>Dinner rolls is the most sold product in 2020 despite being an average seller in the previous years.</a:t>
            </a:r>
          </a:p>
          <a:p>
            <a:pPr marL="285750" indent="-285750">
              <a:buFont typeface="Arial" panose="020B0604020202020204" pitchFamily="34" charset="0"/>
              <a:buChar char="•"/>
            </a:pPr>
            <a:r>
              <a:rPr lang="en-IN" dirty="0"/>
              <a:t>Dishwashing Liquid has grown gradually across the years in terms of the sales.</a:t>
            </a:r>
          </a:p>
          <a:p>
            <a:pPr marL="285750" indent="-285750">
              <a:buFont typeface="Arial" panose="020B0604020202020204" pitchFamily="34" charset="0"/>
              <a:buChar char="•"/>
            </a:pPr>
            <a:r>
              <a:rPr lang="en-IN" dirty="0"/>
              <a:t>We can see that the most number of products sold in a single order is 34 (4 different orders) while the least number of products sold in a single order is 3.</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endParaRPr lang="en-IN" b="1" dirty="0"/>
          </a:p>
          <a:p>
            <a:endParaRPr lang="en-IN" b="1" dirty="0"/>
          </a:p>
        </p:txBody>
      </p:sp>
    </p:spTree>
    <p:extLst>
      <p:ext uri="{BB962C8B-B14F-4D97-AF65-F5344CB8AC3E}">
        <p14:creationId xmlns:p14="http://schemas.microsoft.com/office/powerpoint/2010/main" val="3602432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9047C4-B8CB-9B39-19FD-A4FEBA40FB05}"/>
              </a:ext>
            </a:extLst>
          </p:cNvPr>
          <p:cNvSpPr txBox="1"/>
          <p:nvPr/>
        </p:nvSpPr>
        <p:spPr>
          <a:xfrm flipH="1">
            <a:off x="1064555" y="348943"/>
            <a:ext cx="10080817" cy="5355312"/>
          </a:xfrm>
          <a:prstGeom prst="rect">
            <a:avLst/>
          </a:prstGeom>
          <a:noFill/>
        </p:spPr>
        <p:txBody>
          <a:bodyPr wrap="square" rtlCol="0">
            <a:spAutoFit/>
          </a:bodyPr>
          <a:lstStyle/>
          <a:p>
            <a:r>
              <a:rPr lang="en-US" b="1" i="0" dirty="0">
                <a:solidFill>
                  <a:srgbClr val="000000"/>
                </a:solidFill>
                <a:effectLst/>
                <a:latin typeface="lato" panose="020F0502020204030203" pitchFamily="34" charset="0"/>
              </a:rPr>
              <a:t>Market Basket Analysis using Association Rules:</a:t>
            </a:r>
          </a:p>
          <a:p>
            <a:endParaRPr lang="en-US" b="1" dirty="0">
              <a:solidFill>
                <a:srgbClr val="000000"/>
              </a:solidFill>
              <a:latin typeface="lato" panose="020F0502020204030203" pitchFamily="34" charset="0"/>
            </a:endParaRPr>
          </a:p>
          <a:p>
            <a:endParaRPr lang="en-IN" dirty="0"/>
          </a:p>
          <a:p>
            <a:pPr algn="l"/>
            <a:r>
              <a:rPr lang="en-US" dirty="0"/>
              <a:t>Market Basket Analysis is one of the key techniques used by large retailers to uncover associations between items. It works by looking for combinations of items that occur together frequently in transactions. To put it another way, it allows retailers to identify relationships between the items that people buy.</a:t>
            </a:r>
          </a:p>
          <a:p>
            <a:pPr algn="l"/>
            <a:r>
              <a:rPr lang="en-US" dirty="0"/>
              <a:t>Association Rules are widely used to analyze retail basket or transaction data, and are intended to identify strong rules discovered in transaction data using measures of interestingness, based on the concept of strong rules. </a:t>
            </a:r>
          </a:p>
          <a:p>
            <a:pPr algn="l"/>
            <a:endParaRPr lang="en-US" dirty="0"/>
          </a:p>
          <a:p>
            <a:pPr algn="l"/>
            <a:r>
              <a:rPr lang="en-US" dirty="0"/>
              <a:t>To perform a Market Basket Analysis and identify potential rules, a data mining algorithm called the ‘</a:t>
            </a:r>
            <a:r>
              <a:rPr lang="en-US" dirty="0" err="1"/>
              <a:t>Apriori</a:t>
            </a:r>
            <a:r>
              <a:rPr lang="en-US" dirty="0"/>
              <a:t> algorithm’ is commonly used, which works in two steps:</a:t>
            </a:r>
          </a:p>
          <a:p>
            <a:pPr algn="l"/>
            <a:endParaRPr lang="en-US" dirty="0"/>
          </a:p>
          <a:p>
            <a:pPr marL="285750" indent="-285750" algn="l" fontAlgn="base">
              <a:buFont typeface="Arial" panose="020B0604020202020204" pitchFamily="34" charset="0"/>
              <a:buChar char="•"/>
            </a:pPr>
            <a:r>
              <a:rPr lang="en-US" dirty="0"/>
              <a:t> Systematically identify </a:t>
            </a:r>
            <a:r>
              <a:rPr lang="en-US" dirty="0" err="1"/>
              <a:t>itemsets</a:t>
            </a:r>
            <a:r>
              <a:rPr lang="en-US" dirty="0"/>
              <a:t> that occur frequently in the data set with a support greater than a pre-specified threshold.</a:t>
            </a:r>
          </a:p>
          <a:p>
            <a:pPr marL="285750" indent="-285750" algn="l" fontAlgn="base">
              <a:buFont typeface="Arial" panose="020B0604020202020204" pitchFamily="34" charset="0"/>
              <a:buChar char="•"/>
            </a:pPr>
            <a:r>
              <a:rPr lang="en-US" dirty="0"/>
              <a:t> Calculate the confidence of all possible rules given the frequent </a:t>
            </a:r>
            <a:r>
              <a:rPr lang="en-US" dirty="0" err="1"/>
              <a:t>itemsets</a:t>
            </a:r>
            <a:r>
              <a:rPr lang="en-US" dirty="0"/>
              <a:t> and keep only those with a confidence greater than a pre-specified threshold.</a:t>
            </a:r>
          </a:p>
          <a:p>
            <a:endParaRPr lang="en-IN" dirty="0"/>
          </a:p>
        </p:txBody>
      </p:sp>
    </p:spTree>
    <p:extLst>
      <p:ext uri="{BB962C8B-B14F-4D97-AF65-F5344CB8AC3E}">
        <p14:creationId xmlns:p14="http://schemas.microsoft.com/office/powerpoint/2010/main" val="3749896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9047C4-B8CB-9B39-19FD-A4FEBA40FB05}"/>
              </a:ext>
            </a:extLst>
          </p:cNvPr>
          <p:cNvSpPr txBox="1"/>
          <p:nvPr/>
        </p:nvSpPr>
        <p:spPr>
          <a:xfrm flipH="1">
            <a:off x="1084728" y="125506"/>
            <a:ext cx="10060643" cy="6740307"/>
          </a:xfrm>
          <a:prstGeom prst="rect">
            <a:avLst/>
          </a:prstGeom>
          <a:noFill/>
        </p:spPr>
        <p:txBody>
          <a:bodyPr wrap="square" rtlCol="0">
            <a:spAutoFit/>
          </a:bodyPr>
          <a:lstStyle/>
          <a:p>
            <a:pPr algn="l"/>
            <a:r>
              <a:rPr lang="en-US" b="1" i="0" dirty="0">
                <a:solidFill>
                  <a:srgbClr val="292929"/>
                </a:solidFill>
                <a:effectLst/>
                <a:latin typeface="charter"/>
              </a:rPr>
              <a:t>Key metrics for association rules:</a:t>
            </a:r>
          </a:p>
          <a:p>
            <a:pPr algn="l"/>
            <a:endParaRPr lang="en-US" b="0" i="0" dirty="0">
              <a:solidFill>
                <a:srgbClr val="292929"/>
              </a:solidFill>
              <a:effectLst/>
              <a:latin typeface="charter"/>
            </a:endParaRPr>
          </a:p>
          <a:p>
            <a:pPr algn="l"/>
            <a:r>
              <a:rPr lang="en-US" b="0" i="0" dirty="0">
                <a:solidFill>
                  <a:srgbClr val="292929"/>
                </a:solidFill>
                <a:effectLst/>
                <a:latin typeface="charter"/>
              </a:rPr>
              <a:t>There are 3 key metrics to consider when evaluating association rules:</a:t>
            </a:r>
          </a:p>
          <a:p>
            <a:pPr algn="l">
              <a:buFont typeface="+mj-lt"/>
              <a:buAutoNum type="arabicPeriod"/>
            </a:pPr>
            <a:r>
              <a:rPr lang="en-US" b="1" i="0" dirty="0">
                <a:solidFill>
                  <a:srgbClr val="292929"/>
                </a:solidFill>
                <a:effectLst/>
                <a:latin typeface="charter"/>
              </a:rPr>
              <a:t>Support:</a:t>
            </a:r>
            <a:r>
              <a:rPr lang="en-US" b="0" i="0" dirty="0">
                <a:solidFill>
                  <a:srgbClr val="292929"/>
                </a:solidFill>
                <a:effectLst/>
                <a:latin typeface="charter"/>
              </a:rPr>
              <a:t> Percentage of orders that contain the item set. </a:t>
            </a:r>
          </a:p>
          <a:p>
            <a:pPr algn="l"/>
            <a:endParaRPr lang="en-US" b="0" i="0" dirty="0">
              <a:solidFill>
                <a:srgbClr val="292929"/>
              </a:solidFill>
              <a:effectLst/>
              <a:latin typeface="charter"/>
            </a:endParaRPr>
          </a:p>
          <a:p>
            <a:pPr algn="l"/>
            <a:r>
              <a:rPr lang="en-US" dirty="0">
                <a:solidFill>
                  <a:srgbClr val="292929"/>
                </a:solidFill>
                <a:latin typeface="charter"/>
              </a:rPr>
              <a:t>	</a:t>
            </a:r>
            <a:r>
              <a:rPr lang="en-US" b="0" i="0" dirty="0">
                <a:solidFill>
                  <a:srgbClr val="292929"/>
                </a:solidFill>
                <a:effectLst/>
                <a:latin typeface="charter"/>
              </a:rPr>
              <a:t>Support = Freq(X,Y)/N</a:t>
            </a:r>
          </a:p>
          <a:p>
            <a:pPr algn="l"/>
            <a:endParaRPr lang="en-US" b="0" i="0" dirty="0">
              <a:solidFill>
                <a:srgbClr val="292929"/>
              </a:solidFill>
              <a:effectLst/>
              <a:latin typeface="charter"/>
            </a:endParaRPr>
          </a:p>
          <a:p>
            <a:pPr algn="l"/>
            <a:r>
              <a:rPr lang="en-US" b="0" i="0" dirty="0">
                <a:solidFill>
                  <a:srgbClr val="292929"/>
                </a:solidFill>
                <a:effectLst/>
                <a:latin typeface="charter"/>
              </a:rPr>
              <a:t>2. </a:t>
            </a:r>
            <a:r>
              <a:rPr lang="en-US" b="1" i="0" dirty="0">
                <a:solidFill>
                  <a:srgbClr val="292929"/>
                </a:solidFill>
                <a:effectLst/>
                <a:latin typeface="charter"/>
              </a:rPr>
              <a:t>Confidence:</a:t>
            </a:r>
            <a:r>
              <a:rPr lang="en-US" b="0" i="0" dirty="0">
                <a:solidFill>
                  <a:srgbClr val="292929"/>
                </a:solidFill>
                <a:effectLst/>
                <a:latin typeface="charter"/>
              </a:rPr>
              <a:t> Given two items, X and Y, confidence measures the percentage of times that item Y is purchased, given that item X was purchased. This is expressed as:</a:t>
            </a:r>
          </a:p>
          <a:p>
            <a:pPr algn="l"/>
            <a:r>
              <a:rPr lang="en-US" b="0" i="0" dirty="0">
                <a:solidFill>
                  <a:srgbClr val="292929"/>
                </a:solidFill>
                <a:effectLst/>
                <a:latin typeface="charter"/>
              </a:rPr>
              <a:t>	</a:t>
            </a:r>
          </a:p>
          <a:p>
            <a:pPr algn="l"/>
            <a:r>
              <a:rPr lang="en-US" dirty="0">
                <a:solidFill>
                  <a:srgbClr val="292929"/>
                </a:solidFill>
                <a:latin typeface="charter"/>
              </a:rPr>
              <a:t>	</a:t>
            </a:r>
            <a:r>
              <a:rPr lang="en-US" b="0" i="0" dirty="0">
                <a:solidFill>
                  <a:srgbClr val="292929"/>
                </a:solidFill>
                <a:effectLst/>
                <a:latin typeface="charter"/>
              </a:rPr>
              <a:t>Confidence = Freq(X,Y)/Freq(X)</a:t>
            </a:r>
          </a:p>
          <a:p>
            <a:pPr algn="l"/>
            <a:endParaRPr lang="en-US" b="0" i="0" dirty="0">
              <a:solidFill>
                <a:srgbClr val="292929"/>
              </a:solidFill>
              <a:effectLst/>
              <a:latin typeface="charter"/>
            </a:endParaRPr>
          </a:p>
          <a:p>
            <a:pPr algn="l"/>
            <a:r>
              <a:rPr lang="en-US" b="0" i="0" dirty="0">
                <a:solidFill>
                  <a:srgbClr val="292929"/>
                </a:solidFill>
                <a:effectLst/>
                <a:latin typeface="charter"/>
              </a:rPr>
              <a:t>Confidence values range from 0 to 1, where 0 indicates that Y is never purchased when X is purchased, and 1 indicates that Y is always purchased whenever X is purchased. Note that the confidence measure is directional. </a:t>
            </a:r>
          </a:p>
          <a:p>
            <a:pPr algn="l"/>
            <a:endParaRPr lang="en-US" dirty="0">
              <a:solidFill>
                <a:srgbClr val="292929"/>
              </a:solidFill>
              <a:latin typeface="charter"/>
            </a:endParaRPr>
          </a:p>
          <a:p>
            <a:pPr algn="l"/>
            <a:r>
              <a:rPr lang="en-US" b="1" i="0" dirty="0">
                <a:solidFill>
                  <a:srgbClr val="292929"/>
                </a:solidFill>
                <a:effectLst/>
                <a:latin typeface="charter"/>
              </a:rPr>
              <a:t>3. Lift:</a:t>
            </a:r>
            <a:r>
              <a:rPr lang="en-US" b="0" i="0" dirty="0">
                <a:solidFill>
                  <a:srgbClr val="292929"/>
                </a:solidFill>
                <a:effectLst/>
                <a:latin typeface="charter"/>
              </a:rPr>
              <a:t> Unlike the confidence metric whose value may vary depending on direction (</a:t>
            </a:r>
            <a:r>
              <a:rPr lang="en-US" b="0" i="0" dirty="0" err="1">
                <a:solidFill>
                  <a:srgbClr val="292929"/>
                </a:solidFill>
                <a:effectLst/>
                <a:latin typeface="charter"/>
              </a:rPr>
              <a:t>eg</a:t>
            </a:r>
            <a:r>
              <a:rPr lang="en-US" b="0" i="0" dirty="0">
                <a:solidFill>
                  <a:srgbClr val="292929"/>
                </a:solidFill>
                <a:effectLst/>
                <a:latin typeface="charter"/>
              </a:rPr>
              <a:t>: confidence{X -&gt;Y} may be different from confidence{Y -&gt;X}), </a:t>
            </a:r>
            <a:r>
              <a:rPr lang="en-US" b="1" i="0" dirty="0">
                <a:solidFill>
                  <a:srgbClr val="292929"/>
                </a:solidFill>
                <a:effectLst/>
                <a:latin typeface="charter"/>
              </a:rPr>
              <a:t>lift has no direction</a:t>
            </a:r>
            <a:r>
              <a:rPr lang="en-US" b="0" i="0" dirty="0">
                <a:solidFill>
                  <a:srgbClr val="292929"/>
                </a:solidFill>
                <a:effectLst/>
                <a:latin typeface="charter"/>
              </a:rPr>
              <a:t>. This means that the lift{X,Y} is always equal to the lift{Y,X}. Lift can take the following values:</a:t>
            </a:r>
          </a:p>
          <a:p>
            <a:pPr algn="l">
              <a:buFont typeface="Arial" panose="020B0604020202020204" pitchFamily="34" charset="0"/>
              <a:buChar char="•"/>
            </a:pPr>
            <a:r>
              <a:rPr lang="en-US" b="0" i="0" dirty="0">
                <a:solidFill>
                  <a:srgbClr val="292929"/>
                </a:solidFill>
                <a:effectLst/>
                <a:latin typeface="charter"/>
              </a:rPr>
              <a:t>Lift = 1; implies no relationship between X and Y </a:t>
            </a:r>
          </a:p>
          <a:p>
            <a:pPr algn="l">
              <a:buFont typeface="Arial" panose="020B0604020202020204" pitchFamily="34" charset="0"/>
              <a:buChar char="•"/>
            </a:pPr>
            <a:r>
              <a:rPr lang="en-US" b="0" i="0" dirty="0">
                <a:solidFill>
                  <a:srgbClr val="292929"/>
                </a:solidFill>
                <a:effectLst/>
                <a:latin typeface="charter"/>
              </a:rPr>
              <a:t>Lift &gt; 1; implies that there is a positive relationship between X and Y</a:t>
            </a:r>
          </a:p>
          <a:p>
            <a:pPr algn="l">
              <a:buFont typeface="Arial" panose="020B0604020202020204" pitchFamily="34" charset="0"/>
              <a:buChar char="•"/>
            </a:pPr>
            <a:r>
              <a:rPr lang="en-US" b="0" i="0" dirty="0">
                <a:solidFill>
                  <a:srgbClr val="292929"/>
                </a:solidFill>
                <a:effectLst/>
                <a:latin typeface="charter"/>
              </a:rPr>
              <a:t>Lift &lt; 1; implies that there is a negative relationship between X and Y</a:t>
            </a:r>
          </a:p>
          <a:p>
            <a:pPr algn="l"/>
            <a:endParaRPr lang="en-US" b="0" i="0" dirty="0">
              <a:solidFill>
                <a:srgbClr val="292929"/>
              </a:solidFill>
              <a:effectLst/>
              <a:latin typeface="charter"/>
            </a:endParaRPr>
          </a:p>
          <a:p>
            <a:endParaRPr lang="en-IN" dirty="0"/>
          </a:p>
        </p:txBody>
      </p:sp>
    </p:spTree>
    <p:extLst>
      <p:ext uri="{BB962C8B-B14F-4D97-AF65-F5344CB8AC3E}">
        <p14:creationId xmlns:p14="http://schemas.microsoft.com/office/powerpoint/2010/main" val="2313170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FB3BB6-C09B-E70D-063C-98B41ADA5DCE}"/>
              </a:ext>
            </a:extLst>
          </p:cNvPr>
          <p:cNvSpPr txBox="1"/>
          <p:nvPr/>
        </p:nvSpPr>
        <p:spPr>
          <a:xfrm flipH="1">
            <a:off x="1064555" y="348943"/>
            <a:ext cx="10080817" cy="1477328"/>
          </a:xfrm>
          <a:prstGeom prst="rect">
            <a:avLst/>
          </a:prstGeom>
          <a:noFill/>
        </p:spPr>
        <p:txBody>
          <a:bodyPr wrap="square" rtlCol="0">
            <a:spAutoFit/>
          </a:bodyPr>
          <a:lstStyle/>
          <a:p>
            <a:r>
              <a:rPr lang="en-US" b="1" i="0" dirty="0">
                <a:solidFill>
                  <a:srgbClr val="000000"/>
                </a:solidFill>
                <a:effectLst/>
                <a:latin typeface="lato" panose="020F0502020204030203" pitchFamily="34" charset="0"/>
              </a:rPr>
              <a:t>Market Basket Analysis using Association Rules:</a:t>
            </a:r>
          </a:p>
          <a:p>
            <a:endParaRPr lang="en-US" b="1" dirty="0">
              <a:solidFill>
                <a:srgbClr val="000000"/>
              </a:solidFill>
              <a:latin typeface="lato" panose="020F0502020204030203" pitchFamily="34" charset="0"/>
            </a:endParaRPr>
          </a:p>
          <a:p>
            <a:r>
              <a:rPr lang="en-US" b="1" i="0" dirty="0">
                <a:solidFill>
                  <a:srgbClr val="000000"/>
                </a:solidFill>
                <a:effectLst/>
                <a:latin typeface="lato" panose="020F0502020204030203" pitchFamily="34" charset="0"/>
              </a:rPr>
              <a:t>Work Flow Image</a:t>
            </a:r>
          </a:p>
          <a:p>
            <a:endParaRPr lang="en-US" b="1" dirty="0">
              <a:solidFill>
                <a:srgbClr val="000000"/>
              </a:solidFill>
              <a:latin typeface="lato" panose="020F0502020204030203" pitchFamily="34" charset="0"/>
            </a:endParaRPr>
          </a:p>
          <a:p>
            <a:endParaRPr lang="en-IN" b="1" dirty="0"/>
          </a:p>
        </p:txBody>
      </p:sp>
      <p:pic>
        <p:nvPicPr>
          <p:cNvPr id="5" name="Picture 4">
            <a:extLst>
              <a:ext uri="{FF2B5EF4-FFF2-40B4-BE49-F238E27FC236}">
                <a16:creationId xmlns:a16="http://schemas.microsoft.com/office/drawing/2014/main" id="{27E0E1C9-2B84-3692-CDA6-B2B4966BA4CB}"/>
              </a:ext>
            </a:extLst>
          </p:cNvPr>
          <p:cNvPicPr>
            <a:picLocks noChangeAspect="1"/>
          </p:cNvPicPr>
          <p:nvPr/>
        </p:nvPicPr>
        <p:blipFill>
          <a:blip r:embed="rId2"/>
          <a:stretch>
            <a:fillRect/>
          </a:stretch>
        </p:blipFill>
        <p:spPr>
          <a:xfrm>
            <a:off x="2255187" y="2129677"/>
            <a:ext cx="7681626" cy="2598645"/>
          </a:xfrm>
          <a:prstGeom prst="rect">
            <a:avLst/>
          </a:prstGeom>
        </p:spPr>
      </p:pic>
    </p:spTree>
    <p:extLst>
      <p:ext uri="{BB962C8B-B14F-4D97-AF65-F5344CB8AC3E}">
        <p14:creationId xmlns:p14="http://schemas.microsoft.com/office/powerpoint/2010/main" val="879825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CE57F48-AD02-E72B-6917-BCDD1E45C365}"/>
              </a:ext>
            </a:extLst>
          </p:cNvPr>
          <p:cNvSpPr txBox="1"/>
          <p:nvPr/>
        </p:nvSpPr>
        <p:spPr>
          <a:xfrm>
            <a:off x="537883" y="134096"/>
            <a:ext cx="3594847" cy="369332"/>
          </a:xfrm>
          <a:prstGeom prst="rect">
            <a:avLst/>
          </a:prstGeom>
          <a:noFill/>
        </p:spPr>
        <p:txBody>
          <a:bodyPr wrap="square" rtlCol="0">
            <a:spAutoFit/>
          </a:bodyPr>
          <a:lstStyle/>
          <a:p>
            <a:r>
              <a:rPr lang="en-IN" b="1" dirty="0"/>
              <a:t>Output table head :</a:t>
            </a:r>
          </a:p>
        </p:txBody>
      </p:sp>
      <p:pic>
        <p:nvPicPr>
          <p:cNvPr id="5" name="Picture 4">
            <a:extLst>
              <a:ext uri="{FF2B5EF4-FFF2-40B4-BE49-F238E27FC236}">
                <a16:creationId xmlns:a16="http://schemas.microsoft.com/office/drawing/2014/main" id="{3297C5B0-5A6E-8E52-F229-E7F13F754B11}"/>
              </a:ext>
            </a:extLst>
          </p:cNvPr>
          <p:cNvPicPr>
            <a:picLocks noChangeAspect="1"/>
          </p:cNvPicPr>
          <p:nvPr/>
        </p:nvPicPr>
        <p:blipFill>
          <a:blip r:embed="rId2"/>
          <a:stretch>
            <a:fillRect/>
          </a:stretch>
        </p:blipFill>
        <p:spPr>
          <a:xfrm>
            <a:off x="2704292" y="134096"/>
            <a:ext cx="8143004" cy="6024657"/>
          </a:xfrm>
          <a:prstGeom prst="rect">
            <a:avLst/>
          </a:prstGeom>
        </p:spPr>
      </p:pic>
    </p:spTree>
    <p:extLst>
      <p:ext uri="{BB962C8B-B14F-4D97-AF65-F5344CB8AC3E}">
        <p14:creationId xmlns:p14="http://schemas.microsoft.com/office/powerpoint/2010/main" val="32290506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DA64DF-427F-B313-3E25-E1E85B4F7AA0}"/>
              </a:ext>
            </a:extLst>
          </p:cNvPr>
          <p:cNvSpPr txBox="1"/>
          <p:nvPr/>
        </p:nvSpPr>
        <p:spPr>
          <a:xfrm flipH="1">
            <a:off x="1055590" y="348943"/>
            <a:ext cx="10080817" cy="923330"/>
          </a:xfrm>
          <a:prstGeom prst="rect">
            <a:avLst/>
          </a:prstGeom>
          <a:noFill/>
        </p:spPr>
        <p:txBody>
          <a:bodyPr wrap="square" rtlCol="0">
            <a:spAutoFit/>
          </a:bodyPr>
          <a:lstStyle/>
          <a:p>
            <a:r>
              <a:rPr lang="en-US" b="1" i="0" dirty="0">
                <a:solidFill>
                  <a:srgbClr val="000000"/>
                </a:solidFill>
                <a:effectLst/>
                <a:latin typeface="lato" panose="020F0502020204030203" pitchFamily="34" charset="0"/>
              </a:rPr>
              <a:t>Market Basket Analysis using Association Rules:</a:t>
            </a:r>
          </a:p>
          <a:p>
            <a:endParaRPr lang="en-US" b="1" dirty="0">
              <a:solidFill>
                <a:srgbClr val="000000"/>
              </a:solidFill>
              <a:latin typeface="lato" panose="020F0502020204030203" pitchFamily="34" charset="0"/>
            </a:endParaRPr>
          </a:p>
          <a:p>
            <a:endParaRPr lang="en-IN" b="1" dirty="0"/>
          </a:p>
        </p:txBody>
      </p:sp>
      <p:sp>
        <p:nvSpPr>
          <p:cNvPr id="5" name="TextBox 4">
            <a:extLst>
              <a:ext uri="{FF2B5EF4-FFF2-40B4-BE49-F238E27FC236}">
                <a16:creationId xmlns:a16="http://schemas.microsoft.com/office/drawing/2014/main" id="{E7E61724-824B-0D76-A299-5D49E8EC1BA0}"/>
              </a:ext>
            </a:extLst>
          </p:cNvPr>
          <p:cNvSpPr txBox="1"/>
          <p:nvPr/>
        </p:nvSpPr>
        <p:spPr>
          <a:xfrm flipH="1">
            <a:off x="1055589" y="974464"/>
            <a:ext cx="10080817" cy="3139321"/>
          </a:xfrm>
          <a:prstGeom prst="rect">
            <a:avLst/>
          </a:prstGeom>
          <a:noFill/>
        </p:spPr>
        <p:txBody>
          <a:bodyPr wrap="square" rtlCol="0">
            <a:spAutoFit/>
          </a:bodyPr>
          <a:lstStyle/>
          <a:p>
            <a:r>
              <a:rPr lang="en-IN" dirty="0"/>
              <a:t>Based on the </a:t>
            </a:r>
            <a:r>
              <a:rPr lang="en-IN" dirty="0" err="1"/>
              <a:t>Assoication</a:t>
            </a:r>
            <a:r>
              <a:rPr lang="en-IN" dirty="0"/>
              <a:t> Rules, we have obtained 1247 rows of baskets and  recommendations. Off these, we use the Lift metric to shortlist the best combinations.</a:t>
            </a:r>
          </a:p>
          <a:p>
            <a:endParaRPr lang="en-IN" dirty="0"/>
          </a:p>
          <a:p>
            <a:r>
              <a:rPr lang="en-IN" dirty="0"/>
              <a:t>We have sorted the output table in the descending order of “Lift”. Some of the values are:</a:t>
            </a:r>
          </a:p>
          <a:p>
            <a:endParaRPr lang="en-IN" dirty="0"/>
          </a:p>
          <a:p>
            <a:r>
              <a:rPr lang="en-IN" dirty="0"/>
              <a:t>Basket 					Recommendation			Lift</a:t>
            </a:r>
          </a:p>
          <a:p>
            <a:endParaRPr lang="en-IN" dirty="0"/>
          </a:p>
          <a:p>
            <a:r>
              <a:rPr lang="en-IN" dirty="0"/>
              <a:t> </a:t>
            </a:r>
          </a:p>
          <a:p>
            <a:endParaRPr lang="en-IN" dirty="0"/>
          </a:p>
          <a:p>
            <a:endParaRPr lang="en-IN" dirty="0"/>
          </a:p>
          <a:p>
            <a:endParaRPr lang="en-IN" dirty="0"/>
          </a:p>
        </p:txBody>
      </p:sp>
      <p:graphicFrame>
        <p:nvGraphicFramePr>
          <p:cNvPr id="4" name="Table 3">
            <a:extLst>
              <a:ext uri="{FF2B5EF4-FFF2-40B4-BE49-F238E27FC236}">
                <a16:creationId xmlns:a16="http://schemas.microsoft.com/office/drawing/2014/main" id="{D99D4DBB-BB87-7894-B7E5-F3E41D6A835E}"/>
              </a:ext>
            </a:extLst>
          </p:cNvPr>
          <p:cNvGraphicFramePr>
            <a:graphicFrameLocks noGrp="1"/>
          </p:cNvGraphicFramePr>
          <p:nvPr>
            <p:extLst>
              <p:ext uri="{D42A27DB-BD31-4B8C-83A1-F6EECF244321}">
                <p14:modId xmlns:p14="http://schemas.microsoft.com/office/powerpoint/2010/main" val="3954096881"/>
              </p:ext>
            </p:extLst>
          </p:nvPr>
        </p:nvGraphicFramePr>
        <p:xfrm>
          <a:off x="1033170" y="3095449"/>
          <a:ext cx="10058400" cy="1280160"/>
        </p:xfrm>
        <a:graphic>
          <a:graphicData uri="http://schemas.openxmlformats.org/drawingml/2006/table">
            <a:tbl>
              <a:tblPr/>
              <a:tblGrid>
                <a:gridCol w="10058400">
                  <a:extLst>
                    <a:ext uri="{9D8B030D-6E8A-4147-A177-3AD203B41FA5}">
                      <a16:colId xmlns:a16="http://schemas.microsoft.com/office/drawing/2014/main" val="1815824384"/>
                    </a:ext>
                  </a:extLst>
                </a:gridCol>
              </a:tblGrid>
              <a:tr h="365850">
                <a:tc>
                  <a:txBody>
                    <a:bodyPr/>
                    <a:lstStyle/>
                    <a:p>
                      <a:r>
                        <a:rPr lang="en-IN" dirty="0"/>
                        <a:t>[eggs, ice cream, pasta] </a:t>
                      </a:r>
                      <a:r>
                        <a:rPr lang="en-IN" dirty="0">
                          <a:sym typeface="Wingdings" panose="05000000000000000000" pitchFamily="2" charset="2"/>
                        </a:rPr>
                        <a:t>                                         paper towels</a:t>
                      </a:r>
                    </a:p>
                    <a:p>
                      <a:endParaRPr lang="en-IN" dirty="0"/>
                    </a:p>
                    <a:p>
                      <a:endParaRPr lang="en-IN" dirty="0"/>
                    </a:p>
                  </a:txBody>
                  <a:tcPr anchor="ctr">
                    <a:lnL>
                      <a:noFill/>
                    </a:lnL>
                    <a:lnR>
                      <a:noFill/>
                    </a:lnR>
                    <a:lnT>
                      <a:noFill/>
                    </a:lnT>
                    <a:lnB>
                      <a:noFill/>
                    </a:lnB>
                  </a:tcPr>
                </a:tc>
                <a:extLst>
                  <a:ext uri="{0D108BD9-81ED-4DB2-BD59-A6C34878D82A}">
                    <a16:rowId xmlns:a16="http://schemas.microsoft.com/office/drawing/2014/main" val="787424061"/>
                  </a:ext>
                </a:extLst>
              </a:tr>
              <a:tr h="206825">
                <a:tc>
                  <a:txBody>
                    <a:bodyPr/>
                    <a:lstStyle/>
                    <a:p>
                      <a:endParaRPr lang="en-IN" dirty="0"/>
                    </a:p>
                  </a:txBody>
                  <a:tcPr anchor="ctr">
                    <a:lnL>
                      <a:noFill/>
                    </a:lnL>
                    <a:lnR>
                      <a:noFill/>
                    </a:lnR>
                    <a:lnT>
                      <a:noFill/>
                    </a:lnT>
                    <a:lnB>
                      <a:noFill/>
                    </a:lnB>
                  </a:tcPr>
                </a:tc>
                <a:extLst>
                  <a:ext uri="{0D108BD9-81ED-4DB2-BD59-A6C34878D82A}">
                    <a16:rowId xmlns:a16="http://schemas.microsoft.com/office/drawing/2014/main" val="3857784780"/>
                  </a:ext>
                </a:extLst>
              </a:tr>
            </a:tbl>
          </a:graphicData>
        </a:graphic>
      </p:graphicFrame>
      <p:graphicFrame>
        <p:nvGraphicFramePr>
          <p:cNvPr id="6" name="Table 5">
            <a:extLst>
              <a:ext uri="{FF2B5EF4-FFF2-40B4-BE49-F238E27FC236}">
                <a16:creationId xmlns:a16="http://schemas.microsoft.com/office/drawing/2014/main" id="{1D4854DB-B416-5EC8-55A1-18DCAD3D67B8}"/>
              </a:ext>
            </a:extLst>
          </p:cNvPr>
          <p:cNvGraphicFramePr>
            <a:graphicFrameLocks noGrp="1"/>
          </p:cNvGraphicFramePr>
          <p:nvPr>
            <p:extLst>
              <p:ext uri="{D42A27DB-BD31-4B8C-83A1-F6EECF244321}">
                <p14:modId xmlns:p14="http://schemas.microsoft.com/office/powerpoint/2010/main" val="88983949"/>
              </p:ext>
            </p:extLst>
          </p:nvPr>
        </p:nvGraphicFramePr>
        <p:xfrm>
          <a:off x="1033170" y="3632342"/>
          <a:ext cx="10058400" cy="365760"/>
        </p:xfrm>
        <a:graphic>
          <a:graphicData uri="http://schemas.openxmlformats.org/drawingml/2006/table">
            <a:tbl>
              <a:tblPr/>
              <a:tblGrid>
                <a:gridCol w="10058400">
                  <a:extLst>
                    <a:ext uri="{9D8B030D-6E8A-4147-A177-3AD203B41FA5}">
                      <a16:colId xmlns:a16="http://schemas.microsoft.com/office/drawing/2014/main" val="798315855"/>
                    </a:ext>
                  </a:extLst>
                </a:gridCol>
              </a:tblGrid>
              <a:tr h="0">
                <a:tc>
                  <a:txBody>
                    <a:bodyPr/>
                    <a:lstStyle/>
                    <a:p>
                      <a:r>
                        <a:rPr lang="en-US" dirty="0"/>
                        <a:t>[paper towels, eggs, ice cream] </a:t>
                      </a:r>
                    </a:p>
                  </a:txBody>
                  <a:tcPr anchor="ctr">
                    <a:lnL>
                      <a:noFill/>
                    </a:lnL>
                    <a:lnR>
                      <a:noFill/>
                    </a:lnR>
                    <a:lnT>
                      <a:noFill/>
                    </a:lnT>
                    <a:lnB>
                      <a:noFill/>
                    </a:lnB>
                  </a:tcPr>
                </a:tc>
                <a:extLst>
                  <a:ext uri="{0D108BD9-81ED-4DB2-BD59-A6C34878D82A}">
                    <a16:rowId xmlns:a16="http://schemas.microsoft.com/office/drawing/2014/main" val="1672734525"/>
                  </a:ext>
                </a:extLst>
              </a:tr>
            </a:tbl>
          </a:graphicData>
        </a:graphic>
      </p:graphicFrame>
      <p:graphicFrame>
        <p:nvGraphicFramePr>
          <p:cNvPr id="7" name="Table 6">
            <a:extLst>
              <a:ext uri="{FF2B5EF4-FFF2-40B4-BE49-F238E27FC236}">
                <a16:creationId xmlns:a16="http://schemas.microsoft.com/office/drawing/2014/main" id="{6DC8F97A-CDC5-28C9-9700-9CDDE72015C4}"/>
              </a:ext>
            </a:extLst>
          </p:cNvPr>
          <p:cNvGraphicFramePr>
            <a:graphicFrameLocks noGrp="1"/>
          </p:cNvGraphicFramePr>
          <p:nvPr>
            <p:extLst>
              <p:ext uri="{D42A27DB-BD31-4B8C-83A1-F6EECF244321}">
                <p14:modId xmlns:p14="http://schemas.microsoft.com/office/powerpoint/2010/main" val="1731455948"/>
              </p:ext>
            </p:extLst>
          </p:nvPr>
        </p:nvGraphicFramePr>
        <p:xfrm>
          <a:off x="6107206" y="3635670"/>
          <a:ext cx="10058400" cy="365760"/>
        </p:xfrm>
        <a:graphic>
          <a:graphicData uri="http://schemas.openxmlformats.org/drawingml/2006/table">
            <a:tbl>
              <a:tblPr/>
              <a:tblGrid>
                <a:gridCol w="10058400">
                  <a:extLst>
                    <a:ext uri="{9D8B030D-6E8A-4147-A177-3AD203B41FA5}">
                      <a16:colId xmlns:a16="http://schemas.microsoft.com/office/drawing/2014/main" val="3825213698"/>
                    </a:ext>
                  </a:extLst>
                </a:gridCol>
              </a:tblGrid>
              <a:tr h="0">
                <a:tc>
                  <a:txBody>
                    <a:bodyPr/>
                    <a:lstStyle/>
                    <a:p>
                      <a:r>
                        <a:rPr lang="en-IN" dirty="0"/>
                        <a:t>pasta</a:t>
                      </a:r>
                    </a:p>
                  </a:txBody>
                  <a:tcPr anchor="ctr">
                    <a:lnL>
                      <a:noFill/>
                    </a:lnL>
                    <a:lnR>
                      <a:noFill/>
                    </a:lnR>
                    <a:lnT>
                      <a:noFill/>
                    </a:lnT>
                    <a:lnB>
                      <a:noFill/>
                    </a:lnB>
                  </a:tcPr>
                </a:tc>
                <a:extLst>
                  <a:ext uri="{0D108BD9-81ED-4DB2-BD59-A6C34878D82A}">
                    <a16:rowId xmlns:a16="http://schemas.microsoft.com/office/drawing/2014/main" val="3858692615"/>
                  </a:ext>
                </a:extLst>
              </a:tr>
            </a:tbl>
          </a:graphicData>
        </a:graphic>
      </p:graphicFrame>
      <p:graphicFrame>
        <p:nvGraphicFramePr>
          <p:cNvPr id="8" name="Table 7">
            <a:extLst>
              <a:ext uri="{FF2B5EF4-FFF2-40B4-BE49-F238E27FC236}">
                <a16:creationId xmlns:a16="http://schemas.microsoft.com/office/drawing/2014/main" id="{2BFA3D83-0B34-6ABE-E860-00EC514AA1A8}"/>
              </a:ext>
            </a:extLst>
          </p:cNvPr>
          <p:cNvGraphicFramePr>
            <a:graphicFrameLocks noGrp="1"/>
          </p:cNvGraphicFramePr>
          <p:nvPr>
            <p:extLst>
              <p:ext uri="{D42A27DB-BD31-4B8C-83A1-F6EECF244321}">
                <p14:modId xmlns:p14="http://schemas.microsoft.com/office/powerpoint/2010/main" val="1983926170"/>
              </p:ext>
            </p:extLst>
          </p:nvPr>
        </p:nvGraphicFramePr>
        <p:xfrm>
          <a:off x="8483283" y="3063240"/>
          <a:ext cx="10058400" cy="365760"/>
        </p:xfrm>
        <a:graphic>
          <a:graphicData uri="http://schemas.openxmlformats.org/drawingml/2006/table">
            <a:tbl>
              <a:tblPr/>
              <a:tblGrid>
                <a:gridCol w="10058400">
                  <a:extLst>
                    <a:ext uri="{9D8B030D-6E8A-4147-A177-3AD203B41FA5}">
                      <a16:colId xmlns:a16="http://schemas.microsoft.com/office/drawing/2014/main" val="978598536"/>
                    </a:ext>
                  </a:extLst>
                </a:gridCol>
              </a:tblGrid>
              <a:tr h="0">
                <a:tc>
                  <a:txBody>
                    <a:bodyPr/>
                    <a:lstStyle/>
                    <a:p>
                      <a:r>
                        <a:rPr lang="en-IN" dirty="0"/>
                        <a:t>1.7911934300192207</a:t>
                      </a:r>
                    </a:p>
                  </a:txBody>
                  <a:tcPr anchor="ctr">
                    <a:lnL>
                      <a:noFill/>
                    </a:lnL>
                    <a:lnR>
                      <a:noFill/>
                    </a:lnR>
                    <a:lnT>
                      <a:noFill/>
                    </a:lnT>
                    <a:lnB>
                      <a:noFill/>
                    </a:lnB>
                  </a:tcPr>
                </a:tc>
                <a:extLst>
                  <a:ext uri="{0D108BD9-81ED-4DB2-BD59-A6C34878D82A}">
                    <a16:rowId xmlns:a16="http://schemas.microsoft.com/office/drawing/2014/main" val="215747057"/>
                  </a:ext>
                </a:extLst>
              </a:tr>
            </a:tbl>
          </a:graphicData>
        </a:graphic>
      </p:graphicFrame>
      <p:graphicFrame>
        <p:nvGraphicFramePr>
          <p:cNvPr id="9" name="Table 8">
            <a:extLst>
              <a:ext uri="{FF2B5EF4-FFF2-40B4-BE49-F238E27FC236}">
                <a16:creationId xmlns:a16="http://schemas.microsoft.com/office/drawing/2014/main" id="{0B3914B3-4071-8DFD-DA1D-0A12C41A4EB1}"/>
              </a:ext>
            </a:extLst>
          </p:cNvPr>
          <p:cNvGraphicFramePr>
            <a:graphicFrameLocks noGrp="1"/>
          </p:cNvGraphicFramePr>
          <p:nvPr>
            <p:extLst>
              <p:ext uri="{D42A27DB-BD31-4B8C-83A1-F6EECF244321}">
                <p14:modId xmlns:p14="http://schemas.microsoft.com/office/powerpoint/2010/main" val="2963731293"/>
              </p:ext>
            </p:extLst>
          </p:nvPr>
        </p:nvGraphicFramePr>
        <p:xfrm>
          <a:off x="8483283" y="3552649"/>
          <a:ext cx="10058400" cy="365760"/>
        </p:xfrm>
        <a:graphic>
          <a:graphicData uri="http://schemas.openxmlformats.org/drawingml/2006/table">
            <a:tbl>
              <a:tblPr/>
              <a:tblGrid>
                <a:gridCol w="10058400">
                  <a:extLst>
                    <a:ext uri="{9D8B030D-6E8A-4147-A177-3AD203B41FA5}">
                      <a16:colId xmlns:a16="http://schemas.microsoft.com/office/drawing/2014/main" val="1237851227"/>
                    </a:ext>
                  </a:extLst>
                </a:gridCol>
              </a:tblGrid>
              <a:tr h="0">
                <a:tc>
                  <a:txBody>
                    <a:bodyPr/>
                    <a:lstStyle/>
                    <a:p>
                      <a:r>
                        <a:rPr lang="en-IN" dirty="0"/>
                        <a:t>1.731003039513678</a:t>
                      </a:r>
                    </a:p>
                  </a:txBody>
                  <a:tcPr anchor="ctr">
                    <a:lnL>
                      <a:noFill/>
                    </a:lnL>
                    <a:lnR>
                      <a:noFill/>
                    </a:lnR>
                    <a:lnT>
                      <a:noFill/>
                    </a:lnT>
                    <a:lnB>
                      <a:noFill/>
                    </a:lnB>
                  </a:tcPr>
                </a:tc>
                <a:extLst>
                  <a:ext uri="{0D108BD9-81ED-4DB2-BD59-A6C34878D82A}">
                    <a16:rowId xmlns:a16="http://schemas.microsoft.com/office/drawing/2014/main" val="1485418790"/>
                  </a:ext>
                </a:extLst>
              </a:tr>
            </a:tbl>
          </a:graphicData>
        </a:graphic>
      </p:graphicFrame>
      <p:graphicFrame>
        <p:nvGraphicFramePr>
          <p:cNvPr id="10" name="Table 9">
            <a:extLst>
              <a:ext uri="{FF2B5EF4-FFF2-40B4-BE49-F238E27FC236}">
                <a16:creationId xmlns:a16="http://schemas.microsoft.com/office/drawing/2014/main" id="{CBAE869C-FDB5-1029-189E-AB22AC16F2AB}"/>
              </a:ext>
            </a:extLst>
          </p:cNvPr>
          <p:cNvGraphicFramePr>
            <a:graphicFrameLocks noGrp="1"/>
          </p:cNvGraphicFramePr>
          <p:nvPr>
            <p:extLst>
              <p:ext uri="{D42A27DB-BD31-4B8C-83A1-F6EECF244321}">
                <p14:modId xmlns:p14="http://schemas.microsoft.com/office/powerpoint/2010/main" val="3903901635"/>
              </p:ext>
            </p:extLst>
          </p:nvPr>
        </p:nvGraphicFramePr>
        <p:xfrm>
          <a:off x="1033170" y="4130896"/>
          <a:ext cx="10058400" cy="365760"/>
        </p:xfrm>
        <a:graphic>
          <a:graphicData uri="http://schemas.openxmlformats.org/drawingml/2006/table">
            <a:tbl>
              <a:tblPr/>
              <a:tblGrid>
                <a:gridCol w="10058400">
                  <a:extLst>
                    <a:ext uri="{9D8B030D-6E8A-4147-A177-3AD203B41FA5}">
                      <a16:colId xmlns:a16="http://schemas.microsoft.com/office/drawing/2014/main" val="1031992600"/>
                    </a:ext>
                  </a:extLst>
                </a:gridCol>
              </a:tblGrid>
              <a:tr h="0">
                <a:tc>
                  <a:txBody>
                    <a:bodyPr/>
                    <a:lstStyle/>
                    <a:p>
                      <a:r>
                        <a:rPr lang="en-IN" dirty="0"/>
                        <a:t>[bagels, cereals, sandwich bags]</a:t>
                      </a:r>
                    </a:p>
                  </a:txBody>
                  <a:tcPr anchor="ctr">
                    <a:lnL>
                      <a:noFill/>
                    </a:lnL>
                    <a:lnR>
                      <a:noFill/>
                    </a:lnR>
                    <a:lnT>
                      <a:noFill/>
                    </a:lnT>
                    <a:lnB>
                      <a:noFill/>
                    </a:lnB>
                  </a:tcPr>
                </a:tc>
                <a:extLst>
                  <a:ext uri="{0D108BD9-81ED-4DB2-BD59-A6C34878D82A}">
                    <a16:rowId xmlns:a16="http://schemas.microsoft.com/office/drawing/2014/main" val="2386331156"/>
                  </a:ext>
                </a:extLst>
              </a:tr>
            </a:tbl>
          </a:graphicData>
        </a:graphic>
      </p:graphicFrame>
      <p:graphicFrame>
        <p:nvGraphicFramePr>
          <p:cNvPr id="11" name="Table 10">
            <a:extLst>
              <a:ext uri="{FF2B5EF4-FFF2-40B4-BE49-F238E27FC236}">
                <a16:creationId xmlns:a16="http://schemas.microsoft.com/office/drawing/2014/main" id="{E9C6E65A-1128-D3E8-BD40-E4A3C5EC99BE}"/>
              </a:ext>
            </a:extLst>
          </p:cNvPr>
          <p:cNvGraphicFramePr>
            <a:graphicFrameLocks noGrp="1"/>
          </p:cNvGraphicFramePr>
          <p:nvPr>
            <p:extLst>
              <p:ext uri="{D42A27DB-BD31-4B8C-83A1-F6EECF244321}">
                <p14:modId xmlns:p14="http://schemas.microsoft.com/office/powerpoint/2010/main" val="2736410183"/>
              </p:ext>
            </p:extLst>
          </p:nvPr>
        </p:nvGraphicFramePr>
        <p:xfrm>
          <a:off x="5943283" y="4130896"/>
          <a:ext cx="10058400" cy="365760"/>
        </p:xfrm>
        <a:graphic>
          <a:graphicData uri="http://schemas.openxmlformats.org/drawingml/2006/table">
            <a:tbl>
              <a:tblPr/>
              <a:tblGrid>
                <a:gridCol w="10058400">
                  <a:extLst>
                    <a:ext uri="{9D8B030D-6E8A-4147-A177-3AD203B41FA5}">
                      <a16:colId xmlns:a16="http://schemas.microsoft.com/office/drawing/2014/main" val="3324439624"/>
                    </a:ext>
                  </a:extLst>
                </a:gridCol>
              </a:tblGrid>
              <a:tr h="0">
                <a:tc>
                  <a:txBody>
                    <a:bodyPr/>
                    <a:lstStyle/>
                    <a:p>
                      <a:r>
                        <a:rPr lang="en-IN" dirty="0"/>
                        <a:t>cheeses</a:t>
                      </a:r>
                    </a:p>
                  </a:txBody>
                  <a:tcPr anchor="ctr">
                    <a:lnL>
                      <a:noFill/>
                    </a:lnL>
                    <a:lnR>
                      <a:noFill/>
                    </a:lnR>
                    <a:lnT>
                      <a:noFill/>
                    </a:lnT>
                    <a:lnB>
                      <a:noFill/>
                    </a:lnB>
                  </a:tcPr>
                </a:tc>
                <a:extLst>
                  <a:ext uri="{0D108BD9-81ED-4DB2-BD59-A6C34878D82A}">
                    <a16:rowId xmlns:a16="http://schemas.microsoft.com/office/drawing/2014/main" val="4230360516"/>
                  </a:ext>
                </a:extLst>
              </a:tr>
            </a:tbl>
          </a:graphicData>
        </a:graphic>
      </p:graphicFrame>
      <p:graphicFrame>
        <p:nvGraphicFramePr>
          <p:cNvPr id="12" name="Table 11">
            <a:extLst>
              <a:ext uri="{FF2B5EF4-FFF2-40B4-BE49-F238E27FC236}">
                <a16:creationId xmlns:a16="http://schemas.microsoft.com/office/drawing/2014/main" id="{F0E838DE-AD28-CA60-1C14-BC926F09E89E}"/>
              </a:ext>
            </a:extLst>
          </p:cNvPr>
          <p:cNvGraphicFramePr>
            <a:graphicFrameLocks noGrp="1"/>
          </p:cNvGraphicFramePr>
          <p:nvPr>
            <p:extLst>
              <p:ext uri="{D42A27DB-BD31-4B8C-83A1-F6EECF244321}">
                <p14:modId xmlns:p14="http://schemas.microsoft.com/office/powerpoint/2010/main" val="2685187513"/>
              </p:ext>
            </p:extLst>
          </p:nvPr>
        </p:nvGraphicFramePr>
        <p:xfrm>
          <a:off x="8483283" y="4059193"/>
          <a:ext cx="10058400" cy="365760"/>
        </p:xfrm>
        <a:graphic>
          <a:graphicData uri="http://schemas.openxmlformats.org/drawingml/2006/table">
            <a:tbl>
              <a:tblPr/>
              <a:tblGrid>
                <a:gridCol w="10058400">
                  <a:extLst>
                    <a:ext uri="{9D8B030D-6E8A-4147-A177-3AD203B41FA5}">
                      <a16:colId xmlns:a16="http://schemas.microsoft.com/office/drawing/2014/main" val="1620086463"/>
                    </a:ext>
                  </a:extLst>
                </a:gridCol>
              </a:tblGrid>
              <a:tr h="0">
                <a:tc>
                  <a:txBody>
                    <a:bodyPr/>
                    <a:lstStyle/>
                    <a:p>
                      <a:r>
                        <a:rPr lang="en-IN" dirty="0"/>
                        <a:t>1.7262085184217402</a:t>
                      </a:r>
                    </a:p>
                  </a:txBody>
                  <a:tcPr anchor="ctr">
                    <a:lnL>
                      <a:noFill/>
                    </a:lnL>
                    <a:lnR>
                      <a:noFill/>
                    </a:lnR>
                    <a:lnT>
                      <a:noFill/>
                    </a:lnT>
                    <a:lnB>
                      <a:noFill/>
                    </a:lnB>
                  </a:tcPr>
                </a:tc>
                <a:extLst>
                  <a:ext uri="{0D108BD9-81ED-4DB2-BD59-A6C34878D82A}">
                    <a16:rowId xmlns:a16="http://schemas.microsoft.com/office/drawing/2014/main" val="4052768746"/>
                  </a:ext>
                </a:extLst>
              </a:tr>
            </a:tbl>
          </a:graphicData>
        </a:graphic>
      </p:graphicFrame>
      <p:graphicFrame>
        <p:nvGraphicFramePr>
          <p:cNvPr id="13" name="Table 12">
            <a:extLst>
              <a:ext uri="{FF2B5EF4-FFF2-40B4-BE49-F238E27FC236}">
                <a16:creationId xmlns:a16="http://schemas.microsoft.com/office/drawing/2014/main" id="{BAACDD8A-97BD-725B-8D3C-4BA6ECF217D0}"/>
              </a:ext>
            </a:extLst>
          </p:cNvPr>
          <p:cNvGraphicFramePr>
            <a:graphicFrameLocks noGrp="1"/>
          </p:cNvGraphicFramePr>
          <p:nvPr>
            <p:extLst>
              <p:ext uri="{D42A27DB-BD31-4B8C-83A1-F6EECF244321}">
                <p14:modId xmlns:p14="http://schemas.microsoft.com/office/powerpoint/2010/main" val="2915032652"/>
              </p:ext>
            </p:extLst>
          </p:nvPr>
        </p:nvGraphicFramePr>
        <p:xfrm>
          <a:off x="1033170" y="4650678"/>
          <a:ext cx="10058400" cy="365760"/>
        </p:xfrm>
        <a:graphic>
          <a:graphicData uri="http://schemas.openxmlformats.org/drawingml/2006/table">
            <a:tbl>
              <a:tblPr/>
              <a:tblGrid>
                <a:gridCol w="10058400">
                  <a:extLst>
                    <a:ext uri="{9D8B030D-6E8A-4147-A177-3AD203B41FA5}">
                      <a16:colId xmlns:a16="http://schemas.microsoft.com/office/drawing/2014/main" val="3449969684"/>
                    </a:ext>
                  </a:extLst>
                </a:gridCol>
              </a:tblGrid>
              <a:tr h="0">
                <a:tc>
                  <a:txBody>
                    <a:bodyPr/>
                    <a:lstStyle/>
                    <a:p>
                      <a:r>
                        <a:rPr lang="fi-FI" dirty="0"/>
                        <a:t>[yogurt, toilet paper, aluminum foil]</a:t>
                      </a:r>
                    </a:p>
                  </a:txBody>
                  <a:tcPr anchor="ctr">
                    <a:lnL>
                      <a:noFill/>
                    </a:lnL>
                    <a:lnR>
                      <a:noFill/>
                    </a:lnR>
                    <a:lnT>
                      <a:noFill/>
                    </a:lnT>
                    <a:lnB>
                      <a:noFill/>
                    </a:lnB>
                  </a:tcPr>
                </a:tc>
                <a:extLst>
                  <a:ext uri="{0D108BD9-81ED-4DB2-BD59-A6C34878D82A}">
                    <a16:rowId xmlns:a16="http://schemas.microsoft.com/office/drawing/2014/main" val="247997916"/>
                  </a:ext>
                </a:extLst>
              </a:tr>
            </a:tbl>
          </a:graphicData>
        </a:graphic>
      </p:graphicFrame>
      <p:graphicFrame>
        <p:nvGraphicFramePr>
          <p:cNvPr id="14" name="Table 13">
            <a:extLst>
              <a:ext uri="{FF2B5EF4-FFF2-40B4-BE49-F238E27FC236}">
                <a16:creationId xmlns:a16="http://schemas.microsoft.com/office/drawing/2014/main" id="{426FDA99-DEB9-A11C-5253-ED685A5FC569}"/>
              </a:ext>
            </a:extLst>
          </p:cNvPr>
          <p:cNvGraphicFramePr>
            <a:graphicFrameLocks noGrp="1"/>
          </p:cNvGraphicFramePr>
          <p:nvPr>
            <p:extLst>
              <p:ext uri="{D42A27DB-BD31-4B8C-83A1-F6EECF244321}">
                <p14:modId xmlns:p14="http://schemas.microsoft.com/office/powerpoint/2010/main" val="4132059044"/>
              </p:ext>
            </p:extLst>
          </p:nvPr>
        </p:nvGraphicFramePr>
        <p:xfrm>
          <a:off x="6129630" y="4650140"/>
          <a:ext cx="10058400" cy="365760"/>
        </p:xfrm>
        <a:graphic>
          <a:graphicData uri="http://schemas.openxmlformats.org/drawingml/2006/table">
            <a:tbl>
              <a:tblPr/>
              <a:tblGrid>
                <a:gridCol w="10058400">
                  <a:extLst>
                    <a:ext uri="{9D8B030D-6E8A-4147-A177-3AD203B41FA5}">
                      <a16:colId xmlns:a16="http://schemas.microsoft.com/office/drawing/2014/main" val="3957395505"/>
                    </a:ext>
                  </a:extLst>
                </a:gridCol>
              </a:tblGrid>
              <a:tr h="0">
                <a:tc>
                  <a:txBody>
                    <a:bodyPr/>
                    <a:lstStyle/>
                    <a:p>
                      <a:r>
                        <a:rPr lang="en-IN" dirty="0"/>
                        <a:t>juice</a:t>
                      </a:r>
                    </a:p>
                  </a:txBody>
                  <a:tcPr anchor="ctr">
                    <a:lnL>
                      <a:noFill/>
                    </a:lnL>
                    <a:lnR>
                      <a:noFill/>
                    </a:lnR>
                    <a:lnT>
                      <a:noFill/>
                    </a:lnT>
                    <a:lnB>
                      <a:noFill/>
                    </a:lnB>
                  </a:tcPr>
                </a:tc>
                <a:extLst>
                  <a:ext uri="{0D108BD9-81ED-4DB2-BD59-A6C34878D82A}">
                    <a16:rowId xmlns:a16="http://schemas.microsoft.com/office/drawing/2014/main" val="2159644845"/>
                  </a:ext>
                </a:extLst>
              </a:tr>
            </a:tbl>
          </a:graphicData>
        </a:graphic>
      </p:graphicFrame>
      <p:graphicFrame>
        <p:nvGraphicFramePr>
          <p:cNvPr id="15" name="Table 14">
            <a:extLst>
              <a:ext uri="{FF2B5EF4-FFF2-40B4-BE49-F238E27FC236}">
                <a16:creationId xmlns:a16="http://schemas.microsoft.com/office/drawing/2014/main" id="{D3E362DE-1081-813E-7A5F-B8E19CDC71DB}"/>
              </a:ext>
            </a:extLst>
          </p:cNvPr>
          <p:cNvGraphicFramePr>
            <a:graphicFrameLocks noGrp="1"/>
          </p:cNvGraphicFramePr>
          <p:nvPr>
            <p:extLst>
              <p:ext uri="{D42A27DB-BD31-4B8C-83A1-F6EECF244321}">
                <p14:modId xmlns:p14="http://schemas.microsoft.com/office/powerpoint/2010/main" val="416862612"/>
              </p:ext>
            </p:extLst>
          </p:nvPr>
        </p:nvGraphicFramePr>
        <p:xfrm>
          <a:off x="8483283" y="4580464"/>
          <a:ext cx="10058400" cy="365760"/>
        </p:xfrm>
        <a:graphic>
          <a:graphicData uri="http://schemas.openxmlformats.org/drawingml/2006/table">
            <a:tbl>
              <a:tblPr/>
              <a:tblGrid>
                <a:gridCol w="10058400">
                  <a:extLst>
                    <a:ext uri="{9D8B030D-6E8A-4147-A177-3AD203B41FA5}">
                      <a16:colId xmlns:a16="http://schemas.microsoft.com/office/drawing/2014/main" val="1258746548"/>
                    </a:ext>
                  </a:extLst>
                </a:gridCol>
              </a:tblGrid>
              <a:tr h="0">
                <a:tc>
                  <a:txBody>
                    <a:bodyPr/>
                    <a:lstStyle/>
                    <a:p>
                      <a:r>
                        <a:rPr lang="en-IN" dirty="0"/>
                        <a:t>1.700400722872633</a:t>
                      </a:r>
                    </a:p>
                  </a:txBody>
                  <a:tcPr anchor="ctr">
                    <a:lnL>
                      <a:noFill/>
                    </a:lnL>
                    <a:lnR>
                      <a:noFill/>
                    </a:lnR>
                    <a:lnT>
                      <a:noFill/>
                    </a:lnT>
                    <a:lnB>
                      <a:noFill/>
                    </a:lnB>
                  </a:tcPr>
                </a:tc>
                <a:extLst>
                  <a:ext uri="{0D108BD9-81ED-4DB2-BD59-A6C34878D82A}">
                    <a16:rowId xmlns:a16="http://schemas.microsoft.com/office/drawing/2014/main" val="2400695564"/>
                  </a:ext>
                </a:extLst>
              </a:tr>
            </a:tbl>
          </a:graphicData>
        </a:graphic>
      </p:graphicFrame>
      <p:graphicFrame>
        <p:nvGraphicFramePr>
          <p:cNvPr id="16" name="Table 15">
            <a:extLst>
              <a:ext uri="{FF2B5EF4-FFF2-40B4-BE49-F238E27FC236}">
                <a16:creationId xmlns:a16="http://schemas.microsoft.com/office/drawing/2014/main" id="{F7F94378-436A-D8B8-DD6A-79F054ED0FED}"/>
              </a:ext>
            </a:extLst>
          </p:cNvPr>
          <p:cNvGraphicFramePr>
            <a:graphicFrameLocks noGrp="1"/>
          </p:cNvGraphicFramePr>
          <p:nvPr>
            <p:extLst>
              <p:ext uri="{D42A27DB-BD31-4B8C-83A1-F6EECF244321}">
                <p14:modId xmlns:p14="http://schemas.microsoft.com/office/powerpoint/2010/main" val="4188559196"/>
              </p:ext>
            </p:extLst>
          </p:nvPr>
        </p:nvGraphicFramePr>
        <p:xfrm>
          <a:off x="1033170" y="5085576"/>
          <a:ext cx="10058400" cy="365760"/>
        </p:xfrm>
        <a:graphic>
          <a:graphicData uri="http://schemas.openxmlformats.org/drawingml/2006/table">
            <a:tbl>
              <a:tblPr/>
              <a:tblGrid>
                <a:gridCol w="10058400">
                  <a:extLst>
                    <a:ext uri="{9D8B030D-6E8A-4147-A177-3AD203B41FA5}">
                      <a16:colId xmlns:a16="http://schemas.microsoft.com/office/drawing/2014/main" val="369606790"/>
                    </a:ext>
                  </a:extLst>
                </a:gridCol>
              </a:tblGrid>
              <a:tr h="0">
                <a:tc>
                  <a:txBody>
                    <a:bodyPr/>
                    <a:lstStyle/>
                    <a:p>
                      <a:r>
                        <a:rPr lang="en-IN" dirty="0"/>
                        <a:t>[yogurt, poultry, </a:t>
                      </a:r>
                      <a:r>
                        <a:rPr lang="en-IN" dirty="0" err="1"/>
                        <a:t>aluminum</a:t>
                      </a:r>
                      <a:r>
                        <a:rPr lang="en-IN" dirty="0"/>
                        <a:t> foil]</a:t>
                      </a:r>
                    </a:p>
                  </a:txBody>
                  <a:tcPr anchor="ctr">
                    <a:lnL>
                      <a:noFill/>
                    </a:lnL>
                    <a:lnR>
                      <a:noFill/>
                    </a:lnR>
                    <a:lnT>
                      <a:noFill/>
                    </a:lnT>
                    <a:lnB>
                      <a:noFill/>
                    </a:lnB>
                  </a:tcPr>
                </a:tc>
                <a:extLst>
                  <a:ext uri="{0D108BD9-81ED-4DB2-BD59-A6C34878D82A}">
                    <a16:rowId xmlns:a16="http://schemas.microsoft.com/office/drawing/2014/main" val="442999082"/>
                  </a:ext>
                </a:extLst>
              </a:tr>
            </a:tbl>
          </a:graphicData>
        </a:graphic>
      </p:graphicFrame>
      <p:graphicFrame>
        <p:nvGraphicFramePr>
          <p:cNvPr id="17" name="Table 16">
            <a:extLst>
              <a:ext uri="{FF2B5EF4-FFF2-40B4-BE49-F238E27FC236}">
                <a16:creationId xmlns:a16="http://schemas.microsoft.com/office/drawing/2014/main" id="{DE6CBC0C-9570-C286-507F-458E92DD3859}"/>
              </a:ext>
            </a:extLst>
          </p:cNvPr>
          <p:cNvGraphicFramePr>
            <a:graphicFrameLocks noGrp="1"/>
          </p:cNvGraphicFramePr>
          <p:nvPr>
            <p:extLst>
              <p:ext uri="{D42A27DB-BD31-4B8C-83A1-F6EECF244321}">
                <p14:modId xmlns:p14="http://schemas.microsoft.com/office/powerpoint/2010/main" val="524126058"/>
              </p:ext>
            </p:extLst>
          </p:nvPr>
        </p:nvGraphicFramePr>
        <p:xfrm>
          <a:off x="6107206" y="5103797"/>
          <a:ext cx="10058400" cy="365760"/>
        </p:xfrm>
        <a:graphic>
          <a:graphicData uri="http://schemas.openxmlformats.org/drawingml/2006/table">
            <a:tbl>
              <a:tblPr/>
              <a:tblGrid>
                <a:gridCol w="10058400">
                  <a:extLst>
                    <a:ext uri="{9D8B030D-6E8A-4147-A177-3AD203B41FA5}">
                      <a16:colId xmlns:a16="http://schemas.microsoft.com/office/drawing/2014/main" val="1557813395"/>
                    </a:ext>
                  </a:extLst>
                </a:gridCol>
              </a:tblGrid>
              <a:tr h="0">
                <a:tc>
                  <a:txBody>
                    <a:bodyPr/>
                    <a:lstStyle/>
                    <a:p>
                      <a:r>
                        <a:rPr lang="en-IN" dirty="0"/>
                        <a:t>mixes</a:t>
                      </a:r>
                    </a:p>
                  </a:txBody>
                  <a:tcPr anchor="ctr">
                    <a:lnL>
                      <a:noFill/>
                    </a:lnL>
                    <a:lnR>
                      <a:noFill/>
                    </a:lnR>
                    <a:lnT>
                      <a:noFill/>
                    </a:lnT>
                    <a:lnB>
                      <a:noFill/>
                    </a:lnB>
                  </a:tcPr>
                </a:tc>
                <a:extLst>
                  <a:ext uri="{0D108BD9-81ED-4DB2-BD59-A6C34878D82A}">
                    <a16:rowId xmlns:a16="http://schemas.microsoft.com/office/drawing/2014/main" val="3181102214"/>
                  </a:ext>
                </a:extLst>
              </a:tr>
            </a:tbl>
          </a:graphicData>
        </a:graphic>
      </p:graphicFrame>
      <p:graphicFrame>
        <p:nvGraphicFramePr>
          <p:cNvPr id="18" name="Table 17">
            <a:extLst>
              <a:ext uri="{FF2B5EF4-FFF2-40B4-BE49-F238E27FC236}">
                <a16:creationId xmlns:a16="http://schemas.microsoft.com/office/drawing/2014/main" id="{72025767-710A-097C-A27B-4951334C90BC}"/>
              </a:ext>
            </a:extLst>
          </p:cNvPr>
          <p:cNvGraphicFramePr>
            <a:graphicFrameLocks noGrp="1"/>
          </p:cNvGraphicFramePr>
          <p:nvPr>
            <p:extLst>
              <p:ext uri="{D42A27DB-BD31-4B8C-83A1-F6EECF244321}">
                <p14:modId xmlns:p14="http://schemas.microsoft.com/office/powerpoint/2010/main" val="1775224050"/>
              </p:ext>
            </p:extLst>
          </p:nvPr>
        </p:nvGraphicFramePr>
        <p:xfrm>
          <a:off x="8483283" y="5120677"/>
          <a:ext cx="10058400" cy="365760"/>
        </p:xfrm>
        <a:graphic>
          <a:graphicData uri="http://schemas.openxmlformats.org/drawingml/2006/table">
            <a:tbl>
              <a:tblPr/>
              <a:tblGrid>
                <a:gridCol w="10058400">
                  <a:extLst>
                    <a:ext uri="{9D8B030D-6E8A-4147-A177-3AD203B41FA5}">
                      <a16:colId xmlns:a16="http://schemas.microsoft.com/office/drawing/2014/main" val="1837414865"/>
                    </a:ext>
                  </a:extLst>
                </a:gridCol>
              </a:tblGrid>
              <a:tr h="0">
                <a:tc>
                  <a:txBody>
                    <a:bodyPr/>
                    <a:lstStyle/>
                    <a:p>
                      <a:r>
                        <a:rPr lang="en-IN" dirty="0"/>
                        <a:t>1.6777224705404308</a:t>
                      </a:r>
                    </a:p>
                  </a:txBody>
                  <a:tcPr anchor="ctr">
                    <a:lnL>
                      <a:noFill/>
                    </a:lnL>
                    <a:lnR>
                      <a:noFill/>
                    </a:lnR>
                    <a:lnT>
                      <a:noFill/>
                    </a:lnT>
                    <a:lnB>
                      <a:noFill/>
                    </a:lnB>
                  </a:tcPr>
                </a:tc>
                <a:extLst>
                  <a:ext uri="{0D108BD9-81ED-4DB2-BD59-A6C34878D82A}">
                    <a16:rowId xmlns:a16="http://schemas.microsoft.com/office/drawing/2014/main" val="2047588513"/>
                  </a:ext>
                </a:extLst>
              </a:tr>
            </a:tbl>
          </a:graphicData>
        </a:graphic>
      </p:graphicFrame>
      <p:graphicFrame>
        <p:nvGraphicFramePr>
          <p:cNvPr id="19" name="Table 18">
            <a:extLst>
              <a:ext uri="{FF2B5EF4-FFF2-40B4-BE49-F238E27FC236}">
                <a16:creationId xmlns:a16="http://schemas.microsoft.com/office/drawing/2014/main" id="{7EC0B051-5444-3212-A6F2-20E20241619A}"/>
              </a:ext>
            </a:extLst>
          </p:cNvPr>
          <p:cNvGraphicFramePr>
            <a:graphicFrameLocks noGrp="1"/>
          </p:cNvGraphicFramePr>
          <p:nvPr>
            <p:extLst>
              <p:ext uri="{D42A27DB-BD31-4B8C-83A1-F6EECF244321}">
                <p14:modId xmlns:p14="http://schemas.microsoft.com/office/powerpoint/2010/main" val="20437090"/>
              </p:ext>
            </p:extLst>
          </p:nvPr>
        </p:nvGraphicFramePr>
        <p:xfrm>
          <a:off x="1033170" y="5591214"/>
          <a:ext cx="10058400" cy="365760"/>
        </p:xfrm>
        <a:graphic>
          <a:graphicData uri="http://schemas.openxmlformats.org/drawingml/2006/table">
            <a:tbl>
              <a:tblPr/>
              <a:tblGrid>
                <a:gridCol w="10058400">
                  <a:extLst>
                    <a:ext uri="{9D8B030D-6E8A-4147-A177-3AD203B41FA5}">
                      <a16:colId xmlns:a16="http://schemas.microsoft.com/office/drawing/2014/main" val="2137314354"/>
                    </a:ext>
                  </a:extLst>
                </a:gridCol>
              </a:tblGrid>
              <a:tr h="0">
                <a:tc>
                  <a:txBody>
                    <a:bodyPr/>
                    <a:lstStyle/>
                    <a:p>
                      <a:r>
                        <a:rPr lang="en-IN" dirty="0"/>
                        <a:t>[spaghetti sauce, poultry, laundry detergent]</a:t>
                      </a:r>
                    </a:p>
                  </a:txBody>
                  <a:tcPr anchor="ctr">
                    <a:lnL>
                      <a:noFill/>
                    </a:lnL>
                    <a:lnR>
                      <a:noFill/>
                    </a:lnR>
                    <a:lnT>
                      <a:noFill/>
                    </a:lnT>
                    <a:lnB>
                      <a:noFill/>
                    </a:lnB>
                  </a:tcPr>
                </a:tc>
                <a:extLst>
                  <a:ext uri="{0D108BD9-81ED-4DB2-BD59-A6C34878D82A}">
                    <a16:rowId xmlns:a16="http://schemas.microsoft.com/office/drawing/2014/main" val="3344835662"/>
                  </a:ext>
                </a:extLst>
              </a:tr>
            </a:tbl>
          </a:graphicData>
        </a:graphic>
      </p:graphicFrame>
      <p:graphicFrame>
        <p:nvGraphicFramePr>
          <p:cNvPr id="20" name="Table 19">
            <a:extLst>
              <a:ext uri="{FF2B5EF4-FFF2-40B4-BE49-F238E27FC236}">
                <a16:creationId xmlns:a16="http://schemas.microsoft.com/office/drawing/2014/main" id="{2FB8F838-6EA8-747B-C208-7594644615DA}"/>
              </a:ext>
            </a:extLst>
          </p:cNvPr>
          <p:cNvGraphicFramePr>
            <a:graphicFrameLocks noGrp="1"/>
          </p:cNvGraphicFramePr>
          <p:nvPr>
            <p:extLst>
              <p:ext uri="{D42A27DB-BD31-4B8C-83A1-F6EECF244321}">
                <p14:modId xmlns:p14="http://schemas.microsoft.com/office/powerpoint/2010/main" val="4248353571"/>
              </p:ext>
            </p:extLst>
          </p:nvPr>
        </p:nvGraphicFramePr>
        <p:xfrm>
          <a:off x="5862003" y="5557911"/>
          <a:ext cx="10058400" cy="365760"/>
        </p:xfrm>
        <a:graphic>
          <a:graphicData uri="http://schemas.openxmlformats.org/drawingml/2006/table">
            <a:tbl>
              <a:tblPr/>
              <a:tblGrid>
                <a:gridCol w="10058400">
                  <a:extLst>
                    <a:ext uri="{9D8B030D-6E8A-4147-A177-3AD203B41FA5}">
                      <a16:colId xmlns:a16="http://schemas.microsoft.com/office/drawing/2014/main" val="520485954"/>
                    </a:ext>
                  </a:extLst>
                </a:gridCol>
              </a:tblGrid>
              <a:tr h="0">
                <a:tc>
                  <a:txBody>
                    <a:bodyPr/>
                    <a:lstStyle/>
                    <a:p>
                      <a:r>
                        <a:rPr lang="en-IN" dirty="0"/>
                        <a:t>dinner rolls</a:t>
                      </a:r>
                    </a:p>
                  </a:txBody>
                  <a:tcPr anchor="ctr">
                    <a:lnL>
                      <a:noFill/>
                    </a:lnL>
                    <a:lnR>
                      <a:noFill/>
                    </a:lnR>
                    <a:lnT>
                      <a:noFill/>
                    </a:lnT>
                    <a:lnB>
                      <a:noFill/>
                    </a:lnB>
                  </a:tcPr>
                </a:tc>
                <a:extLst>
                  <a:ext uri="{0D108BD9-81ED-4DB2-BD59-A6C34878D82A}">
                    <a16:rowId xmlns:a16="http://schemas.microsoft.com/office/drawing/2014/main" val="1699054919"/>
                  </a:ext>
                </a:extLst>
              </a:tr>
            </a:tbl>
          </a:graphicData>
        </a:graphic>
      </p:graphicFrame>
      <p:graphicFrame>
        <p:nvGraphicFramePr>
          <p:cNvPr id="21" name="Table 20">
            <a:extLst>
              <a:ext uri="{FF2B5EF4-FFF2-40B4-BE49-F238E27FC236}">
                <a16:creationId xmlns:a16="http://schemas.microsoft.com/office/drawing/2014/main" id="{8C30B9A3-FA0E-089E-5F7A-2C719D716820}"/>
              </a:ext>
            </a:extLst>
          </p:cNvPr>
          <p:cNvGraphicFramePr>
            <a:graphicFrameLocks noGrp="1"/>
          </p:cNvGraphicFramePr>
          <p:nvPr>
            <p:extLst>
              <p:ext uri="{D42A27DB-BD31-4B8C-83A1-F6EECF244321}">
                <p14:modId xmlns:p14="http://schemas.microsoft.com/office/powerpoint/2010/main" val="3396530062"/>
              </p:ext>
            </p:extLst>
          </p:nvPr>
        </p:nvGraphicFramePr>
        <p:xfrm>
          <a:off x="8483283" y="5609435"/>
          <a:ext cx="10058400" cy="365760"/>
        </p:xfrm>
        <a:graphic>
          <a:graphicData uri="http://schemas.openxmlformats.org/drawingml/2006/table">
            <a:tbl>
              <a:tblPr/>
              <a:tblGrid>
                <a:gridCol w="10058400">
                  <a:extLst>
                    <a:ext uri="{9D8B030D-6E8A-4147-A177-3AD203B41FA5}">
                      <a16:colId xmlns:a16="http://schemas.microsoft.com/office/drawing/2014/main" val="4217155057"/>
                    </a:ext>
                  </a:extLst>
                </a:gridCol>
              </a:tblGrid>
              <a:tr h="0">
                <a:tc>
                  <a:txBody>
                    <a:bodyPr/>
                    <a:lstStyle/>
                    <a:p>
                      <a:r>
                        <a:rPr lang="en-IN" dirty="0"/>
                        <a:t>1.6509207556136392</a:t>
                      </a:r>
                    </a:p>
                  </a:txBody>
                  <a:tcPr anchor="ctr">
                    <a:lnL>
                      <a:noFill/>
                    </a:lnL>
                    <a:lnR>
                      <a:noFill/>
                    </a:lnR>
                    <a:lnT>
                      <a:noFill/>
                    </a:lnT>
                    <a:lnB>
                      <a:noFill/>
                    </a:lnB>
                  </a:tcPr>
                </a:tc>
                <a:extLst>
                  <a:ext uri="{0D108BD9-81ED-4DB2-BD59-A6C34878D82A}">
                    <a16:rowId xmlns:a16="http://schemas.microsoft.com/office/drawing/2014/main" val="3328148955"/>
                  </a:ext>
                </a:extLst>
              </a:tr>
            </a:tbl>
          </a:graphicData>
        </a:graphic>
      </p:graphicFrame>
    </p:spTree>
    <p:extLst>
      <p:ext uri="{BB962C8B-B14F-4D97-AF65-F5344CB8AC3E}">
        <p14:creationId xmlns:p14="http://schemas.microsoft.com/office/powerpoint/2010/main" val="17649408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995A47-D64A-F562-C673-10D9AB5047D6}"/>
              </a:ext>
            </a:extLst>
          </p:cNvPr>
          <p:cNvSpPr txBox="1"/>
          <p:nvPr/>
        </p:nvSpPr>
        <p:spPr>
          <a:xfrm>
            <a:off x="701040" y="355601"/>
            <a:ext cx="10603454" cy="1754326"/>
          </a:xfrm>
          <a:prstGeom prst="rect">
            <a:avLst/>
          </a:prstGeom>
          <a:noFill/>
        </p:spPr>
        <p:txBody>
          <a:bodyPr wrap="square">
            <a:spAutoFit/>
          </a:bodyPr>
          <a:lstStyle/>
          <a:p>
            <a:r>
              <a:rPr lang="en-IN" b="1" i="0" dirty="0">
                <a:solidFill>
                  <a:srgbClr val="000000"/>
                </a:solidFill>
                <a:effectLst/>
                <a:latin typeface="lato" panose="020F0502020204030203" pitchFamily="34" charset="0"/>
              </a:rPr>
              <a:t>Inferences from Market Basket Analysis:</a:t>
            </a:r>
          </a:p>
          <a:p>
            <a:endParaRPr lang="en-IN" b="1" i="0" dirty="0">
              <a:solidFill>
                <a:srgbClr val="000000"/>
              </a:solidFill>
              <a:effectLst/>
              <a:latin typeface="lato" panose="020F0502020204030203" pitchFamily="34" charset="0"/>
            </a:endParaRPr>
          </a:p>
          <a:p>
            <a:r>
              <a:rPr lang="en-IN" b="1" dirty="0">
                <a:solidFill>
                  <a:srgbClr val="000000"/>
                </a:solidFill>
                <a:latin typeface="lato" panose="020F0502020204030203" pitchFamily="34" charset="0"/>
              </a:rPr>
              <a:t>Some other baskets and recommendations are:</a:t>
            </a:r>
          </a:p>
          <a:p>
            <a:endParaRPr lang="en-IN" b="1" dirty="0">
              <a:solidFill>
                <a:srgbClr val="000000"/>
              </a:solidFill>
              <a:latin typeface="lato" panose="020F0502020204030203" pitchFamily="34" charset="0"/>
            </a:endParaRPr>
          </a:p>
          <a:p>
            <a:endParaRPr lang="en-IN" b="1" dirty="0">
              <a:solidFill>
                <a:srgbClr val="000000"/>
              </a:solidFill>
              <a:latin typeface="lato" panose="020F0502020204030203" pitchFamily="34" charset="0"/>
            </a:endParaRPr>
          </a:p>
          <a:p>
            <a:endParaRPr lang="en-IN" dirty="0"/>
          </a:p>
        </p:txBody>
      </p:sp>
      <p:graphicFrame>
        <p:nvGraphicFramePr>
          <p:cNvPr id="2" name="Table 1">
            <a:extLst>
              <a:ext uri="{FF2B5EF4-FFF2-40B4-BE49-F238E27FC236}">
                <a16:creationId xmlns:a16="http://schemas.microsoft.com/office/drawing/2014/main" id="{D04D7D44-CBBA-E0CC-8E22-FCAFFCFEB6D8}"/>
              </a:ext>
            </a:extLst>
          </p:cNvPr>
          <p:cNvGraphicFramePr>
            <a:graphicFrameLocks noGrp="1"/>
          </p:cNvGraphicFramePr>
          <p:nvPr>
            <p:extLst>
              <p:ext uri="{D42A27DB-BD31-4B8C-83A1-F6EECF244321}">
                <p14:modId xmlns:p14="http://schemas.microsoft.com/office/powerpoint/2010/main" val="1468116298"/>
              </p:ext>
            </p:extLst>
          </p:nvPr>
        </p:nvGraphicFramePr>
        <p:xfrm>
          <a:off x="701040" y="1744167"/>
          <a:ext cx="10058400" cy="365760"/>
        </p:xfrm>
        <a:graphic>
          <a:graphicData uri="http://schemas.openxmlformats.org/drawingml/2006/table">
            <a:tbl>
              <a:tblPr/>
              <a:tblGrid>
                <a:gridCol w="10058400">
                  <a:extLst>
                    <a:ext uri="{9D8B030D-6E8A-4147-A177-3AD203B41FA5}">
                      <a16:colId xmlns:a16="http://schemas.microsoft.com/office/drawing/2014/main" val="3263285520"/>
                    </a:ext>
                  </a:extLst>
                </a:gridCol>
              </a:tblGrid>
              <a:tr h="0">
                <a:tc>
                  <a:txBody>
                    <a:bodyPr/>
                    <a:lstStyle/>
                    <a:p>
                      <a:r>
                        <a:rPr lang="sv-SE" dirty="0"/>
                        <a:t>[paper towels, dinner rolls, pasta]</a:t>
                      </a:r>
                    </a:p>
                  </a:txBody>
                  <a:tcPr anchor="ctr">
                    <a:lnL>
                      <a:noFill/>
                    </a:lnL>
                    <a:lnR>
                      <a:noFill/>
                    </a:lnR>
                    <a:lnT>
                      <a:noFill/>
                    </a:lnT>
                    <a:lnB>
                      <a:noFill/>
                    </a:lnB>
                  </a:tcPr>
                </a:tc>
                <a:extLst>
                  <a:ext uri="{0D108BD9-81ED-4DB2-BD59-A6C34878D82A}">
                    <a16:rowId xmlns:a16="http://schemas.microsoft.com/office/drawing/2014/main" val="2026129960"/>
                  </a:ext>
                </a:extLst>
              </a:tr>
            </a:tbl>
          </a:graphicData>
        </a:graphic>
      </p:graphicFrame>
      <p:graphicFrame>
        <p:nvGraphicFramePr>
          <p:cNvPr id="4" name="Table 3">
            <a:extLst>
              <a:ext uri="{FF2B5EF4-FFF2-40B4-BE49-F238E27FC236}">
                <a16:creationId xmlns:a16="http://schemas.microsoft.com/office/drawing/2014/main" id="{C94BDA7C-FCAC-527A-2CCD-18A0B9F8CEED}"/>
              </a:ext>
            </a:extLst>
          </p:cNvPr>
          <p:cNvGraphicFramePr>
            <a:graphicFrameLocks noGrp="1"/>
          </p:cNvGraphicFramePr>
          <p:nvPr>
            <p:extLst>
              <p:ext uri="{D42A27DB-BD31-4B8C-83A1-F6EECF244321}">
                <p14:modId xmlns:p14="http://schemas.microsoft.com/office/powerpoint/2010/main" val="4249183461"/>
              </p:ext>
            </p:extLst>
          </p:nvPr>
        </p:nvGraphicFramePr>
        <p:xfrm>
          <a:off x="5730240" y="1744167"/>
          <a:ext cx="4237037" cy="365760"/>
        </p:xfrm>
        <a:graphic>
          <a:graphicData uri="http://schemas.openxmlformats.org/drawingml/2006/table">
            <a:tbl>
              <a:tblPr/>
              <a:tblGrid>
                <a:gridCol w="4237037">
                  <a:extLst>
                    <a:ext uri="{9D8B030D-6E8A-4147-A177-3AD203B41FA5}">
                      <a16:colId xmlns:a16="http://schemas.microsoft.com/office/drawing/2014/main" val="2324190206"/>
                    </a:ext>
                  </a:extLst>
                </a:gridCol>
              </a:tblGrid>
              <a:tr h="0">
                <a:tc>
                  <a:txBody>
                    <a:bodyPr/>
                    <a:lstStyle/>
                    <a:p>
                      <a:r>
                        <a:rPr lang="en-IN" dirty="0"/>
                        <a:t>eggs</a:t>
                      </a:r>
                    </a:p>
                  </a:txBody>
                  <a:tcPr anchor="ctr">
                    <a:lnL>
                      <a:noFill/>
                    </a:lnL>
                    <a:lnR>
                      <a:noFill/>
                    </a:lnR>
                    <a:lnT>
                      <a:noFill/>
                    </a:lnT>
                    <a:lnB>
                      <a:noFill/>
                    </a:lnB>
                  </a:tcPr>
                </a:tc>
                <a:extLst>
                  <a:ext uri="{0D108BD9-81ED-4DB2-BD59-A6C34878D82A}">
                    <a16:rowId xmlns:a16="http://schemas.microsoft.com/office/drawing/2014/main" val="3900012908"/>
                  </a:ext>
                </a:extLst>
              </a:tr>
            </a:tbl>
          </a:graphicData>
        </a:graphic>
      </p:graphicFrame>
      <p:graphicFrame>
        <p:nvGraphicFramePr>
          <p:cNvPr id="5" name="Table 4">
            <a:extLst>
              <a:ext uri="{FF2B5EF4-FFF2-40B4-BE49-F238E27FC236}">
                <a16:creationId xmlns:a16="http://schemas.microsoft.com/office/drawing/2014/main" id="{510FF683-F309-AF11-C078-DA0C057D15BE}"/>
              </a:ext>
            </a:extLst>
          </p:cNvPr>
          <p:cNvGraphicFramePr>
            <a:graphicFrameLocks noGrp="1"/>
          </p:cNvGraphicFramePr>
          <p:nvPr>
            <p:extLst>
              <p:ext uri="{D42A27DB-BD31-4B8C-83A1-F6EECF244321}">
                <p14:modId xmlns:p14="http://schemas.microsoft.com/office/powerpoint/2010/main" val="3035452168"/>
              </p:ext>
            </p:extLst>
          </p:nvPr>
        </p:nvGraphicFramePr>
        <p:xfrm>
          <a:off x="701040" y="2409180"/>
          <a:ext cx="10058400" cy="365760"/>
        </p:xfrm>
        <a:graphic>
          <a:graphicData uri="http://schemas.openxmlformats.org/drawingml/2006/table">
            <a:tbl>
              <a:tblPr/>
              <a:tblGrid>
                <a:gridCol w="10058400">
                  <a:extLst>
                    <a:ext uri="{9D8B030D-6E8A-4147-A177-3AD203B41FA5}">
                      <a16:colId xmlns:a16="http://schemas.microsoft.com/office/drawing/2014/main" val="3502168299"/>
                    </a:ext>
                  </a:extLst>
                </a:gridCol>
              </a:tblGrid>
              <a:tr h="0">
                <a:tc>
                  <a:txBody>
                    <a:bodyPr/>
                    <a:lstStyle/>
                    <a:p>
                      <a:r>
                        <a:rPr lang="en-IN" dirty="0"/>
                        <a:t>[yogurt, cheeses, cereals]</a:t>
                      </a:r>
                    </a:p>
                  </a:txBody>
                  <a:tcPr anchor="ctr">
                    <a:lnL>
                      <a:noFill/>
                    </a:lnL>
                    <a:lnR>
                      <a:noFill/>
                    </a:lnR>
                    <a:lnT>
                      <a:noFill/>
                    </a:lnT>
                    <a:lnB>
                      <a:noFill/>
                    </a:lnB>
                  </a:tcPr>
                </a:tc>
                <a:extLst>
                  <a:ext uri="{0D108BD9-81ED-4DB2-BD59-A6C34878D82A}">
                    <a16:rowId xmlns:a16="http://schemas.microsoft.com/office/drawing/2014/main" val="3358903115"/>
                  </a:ext>
                </a:extLst>
              </a:tr>
            </a:tbl>
          </a:graphicData>
        </a:graphic>
      </p:graphicFrame>
      <p:graphicFrame>
        <p:nvGraphicFramePr>
          <p:cNvPr id="6" name="Table 5">
            <a:extLst>
              <a:ext uri="{FF2B5EF4-FFF2-40B4-BE49-F238E27FC236}">
                <a16:creationId xmlns:a16="http://schemas.microsoft.com/office/drawing/2014/main" id="{5797EB03-A36C-88CC-E8F2-6048588444D0}"/>
              </a:ext>
            </a:extLst>
          </p:cNvPr>
          <p:cNvGraphicFramePr>
            <a:graphicFrameLocks noGrp="1"/>
          </p:cNvGraphicFramePr>
          <p:nvPr>
            <p:extLst>
              <p:ext uri="{D42A27DB-BD31-4B8C-83A1-F6EECF244321}">
                <p14:modId xmlns:p14="http://schemas.microsoft.com/office/powerpoint/2010/main" val="2119629759"/>
              </p:ext>
            </p:extLst>
          </p:nvPr>
        </p:nvGraphicFramePr>
        <p:xfrm>
          <a:off x="5730240" y="2409180"/>
          <a:ext cx="10058400" cy="365760"/>
        </p:xfrm>
        <a:graphic>
          <a:graphicData uri="http://schemas.openxmlformats.org/drawingml/2006/table">
            <a:tbl>
              <a:tblPr/>
              <a:tblGrid>
                <a:gridCol w="10058400">
                  <a:extLst>
                    <a:ext uri="{9D8B030D-6E8A-4147-A177-3AD203B41FA5}">
                      <a16:colId xmlns:a16="http://schemas.microsoft.com/office/drawing/2014/main" val="1238334736"/>
                    </a:ext>
                  </a:extLst>
                </a:gridCol>
              </a:tblGrid>
              <a:tr h="0">
                <a:tc>
                  <a:txBody>
                    <a:bodyPr/>
                    <a:lstStyle/>
                    <a:p>
                      <a:r>
                        <a:rPr lang="en-IN" dirty="0"/>
                        <a:t>coffee/tea</a:t>
                      </a:r>
                    </a:p>
                  </a:txBody>
                  <a:tcPr anchor="ctr">
                    <a:lnL>
                      <a:noFill/>
                    </a:lnL>
                    <a:lnR>
                      <a:noFill/>
                    </a:lnR>
                    <a:lnT>
                      <a:noFill/>
                    </a:lnT>
                    <a:lnB>
                      <a:noFill/>
                    </a:lnB>
                  </a:tcPr>
                </a:tc>
                <a:extLst>
                  <a:ext uri="{0D108BD9-81ED-4DB2-BD59-A6C34878D82A}">
                    <a16:rowId xmlns:a16="http://schemas.microsoft.com/office/drawing/2014/main" val="1808995313"/>
                  </a:ext>
                </a:extLst>
              </a:tr>
            </a:tbl>
          </a:graphicData>
        </a:graphic>
      </p:graphicFrame>
      <p:graphicFrame>
        <p:nvGraphicFramePr>
          <p:cNvPr id="7" name="Table 6">
            <a:extLst>
              <a:ext uri="{FF2B5EF4-FFF2-40B4-BE49-F238E27FC236}">
                <a16:creationId xmlns:a16="http://schemas.microsoft.com/office/drawing/2014/main" id="{0BD55694-204E-AF99-9203-35E31446D1F9}"/>
              </a:ext>
            </a:extLst>
          </p:cNvPr>
          <p:cNvGraphicFramePr>
            <a:graphicFrameLocks noGrp="1"/>
          </p:cNvGraphicFramePr>
          <p:nvPr>
            <p:extLst>
              <p:ext uri="{D42A27DB-BD31-4B8C-83A1-F6EECF244321}">
                <p14:modId xmlns:p14="http://schemas.microsoft.com/office/powerpoint/2010/main" val="1035393190"/>
              </p:ext>
            </p:extLst>
          </p:nvPr>
        </p:nvGraphicFramePr>
        <p:xfrm>
          <a:off x="701040" y="2972594"/>
          <a:ext cx="10058400" cy="365760"/>
        </p:xfrm>
        <a:graphic>
          <a:graphicData uri="http://schemas.openxmlformats.org/drawingml/2006/table">
            <a:tbl>
              <a:tblPr/>
              <a:tblGrid>
                <a:gridCol w="10058400">
                  <a:extLst>
                    <a:ext uri="{9D8B030D-6E8A-4147-A177-3AD203B41FA5}">
                      <a16:colId xmlns:a16="http://schemas.microsoft.com/office/drawing/2014/main" val="1557152640"/>
                    </a:ext>
                  </a:extLst>
                </a:gridCol>
              </a:tblGrid>
              <a:tr h="0">
                <a:tc>
                  <a:txBody>
                    <a:bodyPr/>
                    <a:lstStyle/>
                    <a:p>
                      <a:r>
                        <a:rPr lang="en-IN" dirty="0"/>
                        <a:t>[spaghetti sauce, poultry, juice]</a:t>
                      </a:r>
                    </a:p>
                  </a:txBody>
                  <a:tcPr anchor="ctr">
                    <a:lnL>
                      <a:noFill/>
                    </a:lnL>
                    <a:lnR>
                      <a:noFill/>
                    </a:lnR>
                    <a:lnT>
                      <a:noFill/>
                    </a:lnT>
                    <a:lnB>
                      <a:noFill/>
                    </a:lnB>
                  </a:tcPr>
                </a:tc>
                <a:extLst>
                  <a:ext uri="{0D108BD9-81ED-4DB2-BD59-A6C34878D82A}">
                    <a16:rowId xmlns:a16="http://schemas.microsoft.com/office/drawing/2014/main" val="1858486199"/>
                  </a:ext>
                </a:extLst>
              </a:tr>
            </a:tbl>
          </a:graphicData>
        </a:graphic>
      </p:graphicFrame>
      <p:graphicFrame>
        <p:nvGraphicFramePr>
          <p:cNvPr id="8" name="Table 7">
            <a:extLst>
              <a:ext uri="{FF2B5EF4-FFF2-40B4-BE49-F238E27FC236}">
                <a16:creationId xmlns:a16="http://schemas.microsoft.com/office/drawing/2014/main" id="{B7207143-C3A9-402D-C0D1-15BE6B72AFC4}"/>
              </a:ext>
            </a:extLst>
          </p:cNvPr>
          <p:cNvGraphicFramePr>
            <a:graphicFrameLocks noGrp="1"/>
          </p:cNvGraphicFramePr>
          <p:nvPr>
            <p:extLst>
              <p:ext uri="{D42A27DB-BD31-4B8C-83A1-F6EECF244321}">
                <p14:modId xmlns:p14="http://schemas.microsoft.com/office/powerpoint/2010/main" val="97562741"/>
              </p:ext>
            </p:extLst>
          </p:nvPr>
        </p:nvGraphicFramePr>
        <p:xfrm>
          <a:off x="5730240" y="2972594"/>
          <a:ext cx="10058400" cy="365760"/>
        </p:xfrm>
        <a:graphic>
          <a:graphicData uri="http://schemas.openxmlformats.org/drawingml/2006/table">
            <a:tbl>
              <a:tblPr/>
              <a:tblGrid>
                <a:gridCol w="10058400">
                  <a:extLst>
                    <a:ext uri="{9D8B030D-6E8A-4147-A177-3AD203B41FA5}">
                      <a16:colId xmlns:a16="http://schemas.microsoft.com/office/drawing/2014/main" val="2863264353"/>
                    </a:ext>
                  </a:extLst>
                </a:gridCol>
              </a:tblGrid>
              <a:tr h="0">
                <a:tc>
                  <a:txBody>
                    <a:bodyPr/>
                    <a:lstStyle/>
                    <a:p>
                      <a:r>
                        <a:rPr lang="en-IN" dirty="0"/>
                        <a:t>dinner rolls</a:t>
                      </a:r>
                    </a:p>
                  </a:txBody>
                  <a:tcPr anchor="ctr">
                    <a:lnL>
                      <a:noFill/>
                    </a:lnL>
                    <a:lnR>
                      <a:noFill/>
                    </a:lnR>
                    <a:lnT>
                      <a:noFill/>
                    </a:lnT>
                    <a:lnB>
                      <a:noFill/>
                    </a:lnB>
                  </a:tcPr>
                </a:tc>
                <a:extLst>
                  <a:ext uri="{0D108BD9-81ED-4DB2-BD59-A6C34878D82A}">
                    <a16:rowId xmlns:a16="http://schemas.microsoft.com/office/drawing/2014/main" val="3595097008"/>
                  </a:ext>
                </a:extLst>
              </a:tr>
            </a:tbl>
          </a:graphicData>
        </a:graphic>
      </p:graphicFrame>
      <p:graphicFrame>
        <p:nvGraphicFramePr>
          <p:cNvPr id="9" name="Table 8">
            <a:extLst>
              <a:ext uri="{FF2B5EF4-FFF2-40B4-BE49-F238E27FC236}">
                <a16:creationId xmlns:a16="http://schemas.microsoft.com/office/drawing/2014/main" id="{552434A9-4D27-0C16-32EF-B0E0C62AE236}"/>
              </a:ext>
            </a:extLst>
          </p:cNvPr>
          <p:cNvGraphicFramePr>
            <a:graphicFrameLocks noGrp="1"/>
          </p:cNvGraphicFramePr>
          <p:nvPr>
            <p:extLst>
              <p:ext uri="{D42A27DB-BD31-4B8C-83A1-F6EECF244321}">
                <p14:modId xmlns:p14="http://schemas.microsoft.com/office/powerpoint/2010/main" val="3757824504"/>
              </p:ext>
            </p:extLst>
          </p:nvPr>
        </p:nvGraphicFramePr>
        <p:xfrm>
          <a:off x="701040" y="3536008"/>
          <a:ext cx="10058400" cy="365760"/>
        </p:xfrm>
        <a:graphic>
          <a:graphicData uri="http://schemas.openxmlformats.org/drawingml/2006/table">
            <a:tbl>
              <a:tblPr/>
              <a:tblGrid>
                <a:gridCol w="10058400">
                  <a:extLst>
                    <a:ext uri="{9D8B030D-6E8A-4147-A177-3AD203B41FA5}">
                      <a16:colId xmlns:a16="http://schemas.microsoft.com/office/drawing/2014/main" val="1966172120"/>
                    </a:ext>
                  </a:extLst>
                </a:gridCol>
              </a:tblGrid>
              <a:tr h="0">
                <a:tc>
                  <a:txBody>
                    <a:bodyPr/>
                    <a:lstStyle/>
                    <a:p>
                      <a:r>
                        <a:rPr lang="en-IN" dirty="0"/>
                        <a:t>[poultry, laundry detergent, cereals]</a:t>
                      </a:r>
                    </a:p>
                  </a:txBody>
                  <a:tcPr anchor="ctr">
                    <a:lnL>
                      <a:noFill/>
                    </a:lnL>
                    <a:lnR>
                      <a:noFill/>
                    </a:lnR>
                    <a:lnT>
                      <a:noFill/>
                    </a:lnT>
                    <a:lnB>
                      <a:noFill/>
                    </a:lnB>
                  </a:tcPr>
                </a:tc>
                <a:extLst>
                  <a:ext uri="{0D108BD9-81ED-4DB2-BD59-A6C34878D82A}">
                    <a16:rowId xmlns:a16="http://schemas.microsoft.com/office/drawing/2014/main" val="2435473687"/>
                  </a:ext>
                </a:extLst>
              </a:tr>
            </a:tbl>
          </a:graphicData>
        </a:graphic>
      </p:graphicFrame>
      <p:graphicFrame>
        <p:nvGraphicFramePr>
          <p:cNvPr id="10" name="Table 9">
            <a:extLst>
              <a:ext uri="{FF2B5EF4-FFF2-40B4-BE49-F238E27FC236}">
                <a16:creationId xmlns:a16="http://schemas.microsoft.com/office/drawing/2014/main" id="{6B7D2CB4-6AB9-16C9-846D-F7C953E9E191}"/>
              </a:ext>
            </a:extLst>
          </p:cNvPr>
          <p:cNvGraphicFramePr>
            <a:graphicFrameLocks noGrp="1"/>
          </p:cNvGraphicFramePr>
          <p:nvPr>
            <p:extLst>
              <p:ext uri="{D42A27DB-BD31-4B8C-83A1-F6EECF244321}">
                <p14:modId xmlns:p14="http://schemas.microsoft.com/office/powerpoint/2010/main" val="1710988033"/>
              </p:ext>
            </p:extLst>
          </p:nvPr>
        </p:nvGraphicFramePr>
        <p:xfrm>
          <a:off x="5730240" y="3536008"/>
          <a:ext cx="10058400" cy="365760"/>
        </p:xfrm>
        <a:graphic>
          <a:graphicData uri="http://schemas.openxmlformats.org/drawingml/2006/table">
            <a:tbl>
              <a:tblPr/>
              <a:tblGrid>
                <a:gridCol w="10058400">
                  <a:extLst>
                    <a:ext uri="{9D8B030D-6E8A-4147-A177-3AD203B41FA5}">
                      <a16:colId xmlns:a16="http://schemas.microsoft.com/office/drawing/2014/main" val="2754103190"/>
                    </a:ext>
                  </a:extLst>
                </a:gridCol>
              </a:tblGrid>
              <a:tr h="0">
                <a:tc>
                  <a:txBody>
                    <a:bodyPr/>
                    <a:lstStyle/>
                    <a:p>
                      <a:r>
                        <a:rPr lang="en-IN" dirty="0"/>
                        <a:t>milk</a:t>
                      </a:r>
                    </a:p>
                  </a:txBody>
                  <a:tcPr anchor="ctr">
                    <a:lnL>
                      <a:noFill/>
                    </a:lnL>
                    <a:lnR>
                      <a:noFill/>
                    </a:lnR>
                    <a:lnT>
                      <a:noFill/>
                    </a:lnT>
                    <a:lnB>
                      <a:noFill/>
                    </a:lnB>
                  </a:tcPr>
                </a:tc>
                <a:extLst>
                  <a:ext uri="{0D108BD9-81ED-4DB2-BD59-A6C34878D82A}">
                    <a16:rowId xmlns:a16="http://schemas.microsoft.com/office/drawing/2014/main" val="167515028"/>
                  </a:ext>
                </a:extLst>
              </a:tr>
            </a:tbl>
          </a:graphicData>
        </a:graphic>
      </p:graphicFrame>
      <p:graphicFrame>
        <p:nvGraphicFramePr>
          <p:cNvPr id="11" name="Table 10">
            <a:extLst>
              <a:ext uri="{FF2B5EF4-FFF2-40B4-BE49-F238E27FC236}">
                <a16:creationId xmlns:a16="http://schemas.microsoft.com/office/drawing/2014/main" id="{7F4B6B02-CF94-8F99-4C34-5D73D5209A45}"/>
              </a:ext>
            </a:extLst>
          </p:cNvPr>
          <p:cNvGraphicFramePr>
            <a:graphicFrameLocks noGrp="1"/>
          </p:cNvGraphicFramePr>
          <p:nvPr>
            <p:extLst>
              <p:ext uri="{D42A27DB-BD31-4B8C-83A1-F6EECF244321}">
                <p14:modId xmlns:p14="http://schemas.microsoft.com/office/powerpoint/2010/main" val="200933035"/>
              </p:ext>
            </p:extLst>
          </p:nvPr>
        </p:nvGraphicFramePr>
        <p:xfrm>
          <a:off x="701040" y="4160710"/>
          <a:ext cx="10058400" cy="365760"/>
        </p:xfrm>
        <a:graphic>
          <a:graphicData uri="http://schemas.openxmlformats.org/drawingml/2006/table">
            <a:tbl>
              <a:tblPr/>
              <a:tblGrid>
                <a:gridCol w="10058400">
                  <a:extLst>
                    <a:ext uri="{9D8B030D-6E8A-4147-A177-3AD203B41FA5}">
                      <a16:colId xmlns:a16="http://schemas.microsoft.com/office/drawing/2014/main" val="2180868582"/>
                    </a:ext>
                  </a:extLst>
                </a:gridCol>
              </a:tblGrid>
              <a:tr h="0">
                <a:tc>
                  <a:txBody>
                    <a:bodyPr/>
                    <a:lstStyle/>
                    <a:p>
                      <a:r>
                        <a:rPr lang="en-IN" dirty="0"/>
                        <a:t>[paper towels, eggs, pasta]</a:t>
                      </a:r>
                    </a:p>
                  </a:txBody>
                  <a:tcPr anchor="ctr">
                    <a:lnL>
                      <a:noFill/>
                    </a:lnL>
                    <a:lnR>
                      <a:noFill/>
                    </a:lnR>
                    <a:lnT>
                      <a:noFill/>
                    </a:lnT>
                    <a:lnB>
                      <a:noFill/>
                    </a:lnB>
                  </a:tcPr>
                </a:tc>
                <a:extLst>
                  <a:ext uri="{0D108BD9-81ED-4DB2-BD59-A6C34878D82A}">
                    <a16:rowId xmlns:a16="http://schemas.microsoft.com/office/drawing/2014/main" val="1775062399"/>
                  </a:ext>
                </a:extLst>
              </a:tr>
            </a:tbl>
          </a:graphicData>
        </a:graphic>
      </p:graphicFrame>
      <p:graphicFrame>
        <p:nvGraphicFramePr>
          <p:cNvPr id="12" name="Table 11">
            <a:extLst>
              <a:ext uri="{FF2B5EF4-FFF2-40B4-BE49-F238E27FC236}">
                <a16:creationId xmlns:a16="http://schemas.microsoft.com/office/drawing/2014/main" id="{2580139E-5866-9589-E923-E23B29D9A7E6}"/>
              </a:ext>
            </a:extLst>
          </p:cNvPr>
          <p:cNvGraphicFramePr>
            <a:graphicFrameLocks noGrp="1"/>
          </p:cNvGraphicFramePr>
          <p:nvPr>
            <p:extLst>
              <p:ext uri="{D42A27DB-BD31-4B8C-83A1-F6EECF244321}">
                <p14:modId xmlns:p14="http://schemas.microsoft.com/office/powerpoint/2010/main" val="4110016452"/>
              </p:ext>
            </p:extLst>
          </p:nvPr>
        </p:nvGraphicFramePr>
        <p:xfrm>
          <a:off x="5730240" y="4160710"/>
          <a:ext cx="10058400" cy="365760"/>
        </p:xfrm>
        <a:graphic>
          <a:graphicData uri="http://schemas.openxmlformats.org/drawingml/2006/table">
            <a:tbl>
              <a:tblPr/>
              <a:tblGrid>
                <a:gridCol w="10058400">
                  <a:extLst>
                    <a:ext uri="{9D8B030D-6E8A-4147-A177-3AD203B41FA5}">
                      <a16:colId xmlns:a16="http://schemas.microsoft.com/office/drawing/2014/main" val="1404637718"/>
                    </a:ext>
                  </a:extLst>
                </a:gridCol>
              </a:tblGrid>
              <a:tr h="0">
                <a:tc>
                  <a:txBody>
                    <a:bodyPr/>
                    <a:lstStyle/>
                    <a:p>
                      <a:r>
                        <a:rPr lang="en-IN" dirty="0"/>
                        <a:t>ice cream</a:t>
                      </a:r>
                    </a:p>
                  </a:txBody>
                  <a:tcPr anchor="ctr">
                    <a:lnL>
                      <a:noFill/>
                    </a:lnL>
                    <a:lnR>
                      <a:noFill/>
                    </a:lnR>
                    <a:lnT>
                      <a:noFill/>
                    </a:lnT>
                    <a:lnB>
                      <a:noFill/>
                    </a:lnB>
                  </a:tcPr>
                </a:tc>
                <a:extLst>
                  <a:ext uri="{0D108BD9-81ED-4DB2-BD59-A6C34878D82A}">
                    <a16:rowId xmlns:a16="http://schemas.microsoft.com/office/drawing/2014/main" val="504639112"/>
                  </a:ext>
                </a:extLst>
              </a:tr>
            </a:tbl>
          </a:graphicData>
        </a:graphic>
      </p:graphicFrame>
      <p:graphicFrame>
        <p:nvGraphicFramePr>
          <p:cNvPr id="14" name="Table 13">
            <a:extLst>
              <a:ext uri="{FF2B5EF4-FFF2-40B4-BE49-F238E27FC236}">
                <a16:creationId xmlns:a16="http://schemas.microsoft.com/office/drawing/2014/main" id="{0474E73B-127D-210C-631B-DE093550852E}"/>
              </a:ext>
            </a:extLst>
          </p:cNvPr>
          <p:cNvGraphicFramePr>
            <a:graphicFrameLocks noGrp="1"/>
          </p:cNvGraphicFramePr>
          <p:nvPr>
            <p:extLst>
              <p:ext uri="{D42A27DB-BD31-4B8C-83A1-F6EECF244321}">
                <p14:modId xmlns:p14="http://schemas.microsoft.com/office/powerpoint/2010/main" val="2317286322"/>
              </p:ext>
            </p:extLst>
          </p:nvPr>
        </p:nvGraphicFramePr>
        <p:xfrm>
          <a:off x="701040" y="4785412"/>
          <a:ext cx="10058400" cy="365760"/>
        </p:xfrm>
        <a:graphic>
          <a:graphicData uri="http://schemas.openxmlformats.org/drawingml/2006/table">
            <a:tbl>
              <a:tblPr/>
              <a:tblGrid>
                <a:gridCol w="10058400">
                  <a:extLst>
                    <a:ext uri="{9D8B030D-6E8A-4147-A177-3AD203B41FA5}">
                      <a16:colId xmlns:a16="http://schemas.microsoft.com/office/drawing/2014/main" val="1145069638"/>
                    </a:ext>
                  </a:extLst>
                </a:gridCol>
              </a:tblGrid>
              <a:tr h="0">
                <a:tc>
                  <a:txBody>
                    <a:bodyPr/>
                    <a:lstStyle/>
                    <a:p>
                      <a:r>
                        <a:rPr lang="en-IN" dirty="0"/>
                        <a:t>[yogurt, toilet paper, juice]</a:t>
                      </a:r>
                    </a:p>
                  </a:txBody>
                  <a:tcPr anchor="ctr">
                    <a:lnL>
                      <a:noFill/>
                    </a:lnL>
                    <a:lnR>
                      <a:noFill/>
                    </a:lnR>
                    <a:lnT>
                      <a:noFill/>
                    </a:lnT>
                    <a:lnB>
                      <a:noFill/>
                    </a:lnB>
                  </a:tcPr>
                </a:tc>
                <a:extLst>
                  <a:ext uri="{0D108BD9-81ED-4DB2-BD59-A6C34878D82A}">
                    <a16:rowId xmlns:a16="http://schemas.microsoft.com/office/drawing/2014/main" val="1566442784"/>
                  </a:ext>
                </a:extLst>
              </a:tr>
            </a:tbl>
          </a:graphicData>
        </a:graphic>
      </p:graphicFrame>
      <p:graphicFrame>
        <p:nvGraphicFramePr>
          <p:cNvPr id="15" name="Table 14">
            <a:extLst>
              <a:ext uri="{FF2B5EF4-FFF2-40B4-BE49-F238E27FC236}">
                <a16:creationId xmlns:a16="http://schemas.microsoft.com/office/drawing/2014/main" id="{BB61841B-0B1E-A121-F4C4-62D6811D330B}"/>
              </a:ext>
            </a:extLst>
          </p:cNvPr>
          <p:cNvGraphicFramePr>
            <a:graphicFrameLocks noGrp="1"/>
          </p:cNvGraphicFramePr>
          <p:nvPr>
            <p:extLst>
              <p:ext uri="{D42A27DB-BD31-4B8C-83A1-F6EECF244321}">
                <p14:modId xmlns:p14="http://schemas.microsoft.com/office/powerpoint/2010/main" val="2402268385"/>
              </p:ext>
            </p:extLst>
          </p:nvPr>
        </p:nvGraphicFramePr>
        <p:xfrm>
          <a:off x="5730240" y="4785412"/>
          <a:ext cx="10058400" cy="365760"/>
        </p:xfrm>
        <a:graphic>
          <a:graphicData uri="http://schemas.openxmlformats.org/drawingml/2006/table">
            <a:tbl>
              <a:tblPr/>
              <a:tblGrid>
                <a:gridCol w="10058400">
                  <a:extLst>
                    <a:ext uri="{9D8B030D-6E8A-4147-A177-3AD203B41FA5}">
                      <a16:colId xmlns:a16="http://schemas.microsoft.com/office/drawing/2014/main" val="576175926"/>
                    </a:ext>
                  </a:extLst>
                </a:gridCol>
              </a:tblGrid>
              <a:tr h="0">
                <a:tc>
                  <a:txBody>
                    <a:bodyPr/>
                    <a:lstStyle/>
                    <a:p>
                      <a:r>
                        <a:rPr lang="en-IN" dirty="0" err="1"/>
                        <a:t>aluminum</a:t>
                      </a:r>
                      <a:r>
                        <a:rPr lang="en-IN" dirty="0"/>
                        <a:t> foil</a:t>
                      </a:r>
                    </a:p>
                  </a:txBody>
                  <a:tcPr anchor="ctr">
                    <a:lnL>
                      <a:noFill/>
                    </a:lnL>
                    <a:lnR>
                      <a:noFill/>
                    </a:lnR>
                    <a:lnT>
                      <a:noFill/>
                    </a:lnT>
                    <a:lnB>
                      <a:noFill/>
                    </a:lnB>
                  </a:tcPr>
                </a:tc>
                <a:extLst>
                  <a:ext uri="{0D108BD9-81ED-4DB2-BD59-A6C34878D82A}">
                    <a16:rowId xmlns:a16="http://schemas.microsoft.com/office/drawing/2014/main" val="641742451"/>
                  </a:ext>
                </a:extLst>
              </a:tr>
            </a:tbl>
          </a:graphicData>
        </a:graphic>
      </p:graphicFrame>
    </p:spTree>
    <p:extLst>
      <p:ext uri="{BB962C8B-B14F-4D97-AF65-F5344CB8AC3E}">
        <p14:creationId xmlns:p14="http://schemas.microsoft.com/office/powerpoint/2010/main" val="27324280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E529C4F-6DC7-9B3C-140F-8E7541E1165B}"/>
              </a:ext>
            </a:extLst>
          </p:cNvPr>
          <p:cNvSpPr txBox="1"/>
          <p:nvPr/>
        </p:nvSpPr>
        <p:spPr>
          <a:xfrm>
            <a:off x="896469" y="426027"/>
            <a:ext cx="9305365" cy="5909310"/>
          </a:xfrm>
          <a:prstGeom prst="rect">
            <a:avLst/>
          </a:prstGeom>
          <a:noFill/>
        </p:spPr>
        <p:txBody>
          <a:bodyPr wrap="square">
            <a:spAutoFit/>
          </a:bodyPr>
          <a:lstStyle/>
          <a:p>
            <a:r>
              <a:rPr lang="en-IN" b="1" i="0" dirty="0">
                <a:solidFill>
                  <a:srgbClr val="000000"/>
                </a:solidFill>
                <a:effectLst/>
                <a:latin typeface="lato" panose="020F0502020204030203" pitchFamily="34" charset="0"/>
              </a:rPr>
              <a:t>Inferences from Market Basket Analysis:</a:t>
            </a:r>
          </a:p>
          <a:p>
            <a:endParaRPr lang="en-IN" dirty="0"/>
          </a:p>
          <a:p>
            <a:r>
              <a:rPr lang="en-IN" dirty="0"/>
              <a:t>Based on this data, there are some combinations that can be packaged together or sold as an offer.</a:t>
            </a:r>
          </a:p>
          <a:p>
            <a:endParaRPr lang="en-IN" b="1" u="sng" dirty="0"/>
          </a:p>
          <a:p>
            <a:r>
              <a:rPr lang="en-IN" b="1" u="sng" dirty="0"/>
              <a:t>Recommended Combos:</a:t>
            </a:r>
          </a:p>
          <a:p>
            <a:endParaRPr lang="en-IN"/>
          </a:p>
          <a:p>
            <a:r>
              <a:rPr lang="en-IN"/>
              <a:t>Bucket </a:t>
            </a:r>
            <a:r>
              <a:rPr lang="en-IN" dirty="0"/>
              <a:t>1: Pasta, egg, ice-cream, paper towels</a:t>
            </a:r>
          </a:p>
          <a:p>
            <a:endParaRPr lang="en-IN" dirty="0"/>
          </a:p>
          <a:p>
            <a:r>
              <a:rPr lang="en-IN" dirty="0"/>
              <a:t>Bucket 2: Bagels, cereals, sandwich bags, cheeses</a:t>
            </a:r>
          </a:p>
          <a:p>
            <a:endParaRPr lang="en-IN" dirty="0"/>
          </a:p>
          <a:p>
            <a:r>
              <a:rPr lang="en-IN" dirty="0"/>
              <a:t>Bucket 3: Yogurt, Toilet paper, aluminium foil, juice</a:t>
            </a:r>
          </a:p>
          <a:p>
            <a:endParaRPr lang="en-IN" dirty="0"/>
          </a:p>
          <a:p>
            <a:r>
              <a:rPr lang="en-IN" dirty="0"/>
              <a:t>Bucket 4: Yogurt, Poultry, Mixes, aluminium foil</a:t>
            </a:r>
          </a:p>
          <a:p>
            <a:endParaRPr lang="en-IN" dirty="0"/>
          </a:p>
          <a:p>
            <a:r>
              <a:rPr lang="en-IN" dirty="0"/>
              <a:t>Bucket 5: Spaghetti sauce, poultry, laundry detergent, dinner rolls</a:t>
            </a:r>
          </a:p>
          <a:p>
            <a:endParaRPr lang="en-IN" dirty="0"/>
          </a:p>
          <a:p>
            <a:r>
              <a:rPr lang="en-IN" dirty="0"/>
              <a:t>Bucket 6: Yogurt, cheeses, cereals, coffee/tea</a:t>
            </a:r>
          </a:p>
          <a:p>
            <a:endParaRPr lang="en-IN" dirty="0"/>
          </a:p>
          <a:p>
            <a:endParaRPr lang="en-IN" dirty="0"/>
          </a:p>
          <a:p>
            <a:endParaRPr lang="en-US" b="1" i="0" dirty="0">
              <a:solidFill>
                <a:srgbClr val="000000"/>
              </a:solidFill>
              <a:effectLst/>
              <a:latin typeface="lato" panose="020F0502020204030203" pitchFamily="34" charset="0"/>
            </a:endParaRPr>
          </a:p>
        </p:txBody>
      </p:sp>
    </p:spTree>
    <p:extLst>
      <p:ext uri="{BB962C8B-B14F-4D97-AF65-F5344CB8AC3E}">
        <p14:creationId xmlns:p14="http://schemas.microsoft.com/office/powerpoint/2010/main" val="32949040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E529C4F-6DC7-9B3C-140F-8E7541E1165B}"/>
              </a:ext>
            </a:extLst>
          </p:cNvPr>
          <p:cNvSpPr txBox="1"/>
          <p:nvPr/>
        </p:nvSpPr>
        <p:spPr>
          <a:xfrm>
            <a:off x="896469" y="436187"/>
            <a:ext cx="9305365" cy="5078313"/>
          </a:xfrm>
          <a:prstGeom prst="rect">
            <a:avLst/>
          </a:prstGeom>
          <a:noFill/>
        </p:spPr>
        <p:txBody>
          <a:bodyPr wrap="square">
            <a:spAutoFit/>
          </a:bodyPr>
          <a:lstStyle/>
          <a:p>
            <a:r>
              <a:rPr lang="en-IN" b="1" i="0" dirty="0">
                <a:solidFill>
                  <a:srgbClr val="000000"/>
                </a:solidFill>
                <a:effectLst/>
                <a:latin typeface="lato" panose="020F0502020204030203" pitchFamily="34" charset="0"/>
              </a:rPr>
              <a:t>Inferences from Market Basket Analysis:</a:t>
            </a:r>
          </a:p>
          <a:p>
            <a:endParaRPr lang="en-IN" b="1" u="sng" dirty="0">
              <a:solidFill>
                <a:srgbClr val="000000"/>
              </a:solidFill>
              <a:latin typeface="lato" panose="020F0502020204030203" pitchFamily="34" charset="0"/>
            </a:endParaRPr>
          </a:p>
          <a:p>
            <a:r>
              <a:rPr lang="en-IN" b="1" i="0" u="sng" dirty="0">
                <a:solidFill>
                  <a:srgbClr val="000000"/>
                </a:solidFill>
                <a:effectLst/>
                <a:latin typeface="lato" panose="020F0502020204030203" pitchFamily="34" charset="0"/>
              </a:rPr>
              <a:t>Relevance of the key metrics of Lift, Confidence &amp; Support</a:t>
            </a:r>
          </a:p>
          <a:p>
            <a:endParaRPr lang="en-IN" b="1" dirty="0">
              <a:solidFill>
                <a:srgbClr val="000000"/>
              </a:solidFill>
              <a:latin typeface="lato" panose="020F0502020204030203" pitchFamily="34" charset="0"/>
            </a:endParaRPr>
          </a:p>
          <a:p>
            <a:r>
              <a:rPr lang="en-IN" dirty="0"/>
              <a:t>The lift values that vary from 1.79 to 1.186 shows the positive relationship between the basket and the suggested product. The higher the lift value, more the chance of the customer buying the suggested product.</a:t>
            </a:r>
          </a:p>
          <a:p>
            <a:endParaRPr lang="en-IN" dirty="0"/>
          </a:p>
          <a:p>
            <a:r>
              <a:rPr lang="en-IN" dirty="0"/>
              <a:t>The confidence values between 0.5 and 0.686 shows that the percentage of orders where the customer who bought the basket also bought the suggested product</a:t>
            </a:r>
          </a:p>
          <a:p>
            <a:endParaRPr lang="en-IN" dirty="0"/>
          </a:p>
          <a:p>
            <a:r>
              <a:rPr lang="en-IN" dirty="0"/>
              <a:t>The support values shows the percentage of orders which have the basket. A very low support shows that this has basket has not worked a lot of times.</a:t>
            </a:r>
          </a:p>
          <a:p>
            <a:endParaRPr lang="en-IN" dirty="0"/>
          </a:p>
          <a:p>
            <a:endParaRPr lang="en-IN" dirty="0"/>
          </a:p>
          <a:p>
            <a:r>
              <a:rPr lang="en-IN" dirty="0"/>
              <a:t> </a:t>
            </a:r>
          </a:p>
          <a:p>
            <a:r>
              <a:rPr lang="en-IN" dirty="0"/>
              <a:t> </a:t>
            </a:r>
          </a:p>
          <a:p>
            <a:endParaRPr lang="en-US" b="1" i="0" dirty="0">
              <a:solidFill>
                <a:srgbClr val="000000"/>
              </a:solidFill>
              <a:effectLst/>
              <a:latin typeface="lato" panose="020F0502020204030203" pitchFamily="34" charset="0"/>
            </a:endParaRPr>
          </a:p>
        </p:txBody>
      </p:sp>
    </p:spTree>
    <p:extLst>
      <p:ext uri="{BB962C8B-B14F-4D97-AF65-F5344CB8AC3E}">
        <p14:creationId xmlns:p14="http://schemas.microsoft.com/office/powerpoint/2010/main" val="13672504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A5EB63-0905-B256-A127-0FE668E978BE}"/>
              </a:ext>
            </a:extLst>
          </p:cNvPr>
          <p:cNvSpPr txBox="1"/>
          <p:nvPr/>
        </p:nvSpPr>
        <p:spPr>
          <a:xfrm>
            <a:off x="949063" y="762000"/>
            <a:ext cx="9260541" cy="4585871"/>
          </a:xfrm>
          <a:prstGeom prst="rect">
            <a:avLst/>
          </a:prstGeom>
          <a:noFill/>
        </p:spPr>
        <p:txBody>
          <a:bodyPr wrap="square" rtlCol="0">
            <a:spAutoFit/>
          </a:bodyPr>
          <a:lstStyle/>
          <a:p>
            <a:r>
              <a:rPr lang="en-IN" b="1" dirty="0"/>
              <a:t>Suggestion of Possible Combos:</a:t>
            </a:r>
          </a:p>
          <a:p>
            <a:endParaRPr lang="en-IN" b="1" dirty="0"/>
          </a:p>
          <a:p>
            <a:pPr marL="285750" indent="-285750">
              <a:buFont typeface="Arial" panose="020B0604020202020204" pitchFamily="34" charset="0"/>
              <a:buChar char="•"/>
            </a:pPr>
            <a:r>
              <a:rPr lang="en-IN" b="1" dirty="0"/>
              <a:t>Buy 3 Get 1 Free : </a:t>
            </a:r>
            <a:r>
              <a:rPr lang="en-IN" dirty="0"/>
              <a:t>Buy</a:t>
            </a:r>
            <a:r>
              <a:rPr lang="en-IN" b="1" dirty="0"/>
              <a:t> </a:t>
            </a:r>
            <a:r>
              <a:rPr lang="en-IN" dirty="0"/>
              <a:t>Pasta, Ice-cream &amp; paper towels and Get Eggs Free</a:t>
            </a:r>
          </a:p>
          <a:p>
            <a:pPr marL="285750" indent="-285750">
              <a:buFont typeface="Arial" panose="020B0604020202020204" pitchFamily="34" charset="0"/>
              <a:buChar char="•"/>
            </a:pPr>
            <a:r>
              <a:rPr lang="en-IN" dirty="0"/>
              <a:t>Buy the </a:t>
            </a:r>
            <a:r>
              <a:rPr lang="en-IN" b="1" dirty="0"/>
              <a:t>Picnic Basket </a:t>
            </a:r>
            <a:r>
              <a:rPr lang="en-IN" dirty="0"/>
              <a:t>&amp; get 10% off: Bagels, cereals, sandwich bags, cheeses</a:t>
            </a:r>
          </a:p>
          <a:p>
            <a:pPr marL="285750" indent="-285750">
              <a:buFont typeface="Arial" panose="020B0604020202020204" pitchFamily="34" charset="0"/>
              <a:buChar char="•"/>
            </a:pPr>
            <a:r>
              <a:rPr lang="en-IN" dirty="0"/>
              <a:t>Buy Yogurt, Juice &amp; Aluminium Foil to get Toilet paper/Poultry</a:t>
            </a:r>
          </a:p>
          <a:p>
            <a:pPr marL="285750" indent="-285750">
              <a:buFont typeface="Arial" panose="020B0604020202020204" pitchFamily="34" charset="0"/>
              <a:buChar char="•"/>
            </a:pPr>
            <a:r>
              <a:rPr lang="en-IN" dirty="0"/>
              <a:t>Buy Spaghetti sauce, poultry, dinner rolls, laundry detergent and get 20% off</a:t>
            </a:r>
          </a:p>
          <a:p>
            <a:pPr marL="285750" indent="-285750">
              <a:buFont typeface="Arial" panose="020B0604020202020204" pitchFamily="34" charset="0"/>
              <a:buChar char="•"/>
            </a:pPr>
            <a:r>
              <a:rPr lang="en-IN" b="1" dirty="0"/>
              <a:t>Dairy Bucket:</a:t>
            </a:r>
            <a:r>
              <a:rPr lang="en-IN" dirty="0"/>
              <a:t> Buy Yogurt &amp; cheeses, Get cereals &amp; coffee/tea </a:t>
            </a:r>
          </a:p>
          <a:p>
            <a:pPr marL="285750" indent="-285750">
              <a:buFont typeface="Arial" panose="020B0604020202020204" pitchFamily="34" charset="0"/>
              <a:buChar char="•"/>
            </a:pPr>
            <a:endParaRPr lang="en-IN" dirty="0"/>
          </a:p>
          <a:p>
            <a:r>
              <a:rPr lang="en-IN" dirty="0"/>
              <a:t>We can look at further combinations and based on how customers respond to the above offers, we can modify and add new offers.</a:t>
            </a:r>
          </a:p>
          <a:p>
            <a:pPr algn="ctr"/>
            <a:endParaRPr lang="en-IN" sz="2000" b="1" dirty="0"/>
          </a:p>
          <a:p>
            <a:pPr algn="ctr"/>
            <a:r>
              <a:rPr lang="en-IN" sz="2000" b="1" dirty="0"/>
              <a:t>Thank You!</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b="1" dirty="0"/>
          </a:p>
        </p:txBody>
      </p:sp>
    </p:spTree>
    <p:extLst>
      <p:ext uri="{BB962C8B-B14F-4D97-AF65-F5344CB8AC3E}">
        <p14:creationId xmlns:p14="http://schemas.microsoft.com/office/powerpoint/2010/main" val="3176152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4194048"/>
          </a:xfrm>
        </p:spPr>
        <p:txBody>
          <a:bodyPr anchor="ctr">
            <a:normAutofit fontScale="90000"/>
          </a:bodyPr>
          <a:lstStyle/>
          <a:p>
            <a:pPr lvl="0"/>
            <a:br>
              <a:rPr lang="en-US" sz="4800" i="1" dirty="0">
                <a:solidFill>
                  <a:srgbClr val="FFFFFF"/>
                </a:solidFill>
              </a:rPr>
            </a:br>
            <a:r>
              <a:rPr lang="en-US" sz="4800" i="1" dirty="0">
                <a:solidFill>
                  <a:srgbClr val="FFFFFF"/>
                </a:solidFill>
              </a:rPr>
              <a:t>Problem Statement:</a:t>
            </a:r>
            <a:br>
              <a:rPr lang="en-US" sz="4800" i="1" dirty="0">
                <a:solidFill>
                  <a:srgbClr val="FFFFFF"/>
                </a:solidFill>
              </a:rPr>
            </a:br>
            <a:br>
              <a:rPr lang="en-US" sz="3100" dirty="0"/>
            </a:br>
            <a:r>
              <a:rPr lang="en-US" sz="3100" dirty="0"/>
              <a:t>A Grocery Store shared the transactional data with you. Your job is to identify the most popular combos that can be suggested to the Grocery Store chain after a thorough analysis of the most commonly occurring sets of menu items in the customer orders. The Store doesn’t have any combo meals. Can you suggest the best combo meals?</a:t>
            </a:r>
            <a:endParaRPr lang="en-US" sz="53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ADB03-76FE-673F-3573-48B69BB9900F}"/>
              </a:ext>
            </a:extLst>
          </p:cNvPr>
          <p:cNvSpPr>
            <a:spLocks noGrp="1"/>
          </p:cNvSpPr>
          <p:nvPr>
            <p:ph type="title"/>
          </p:nvPr>
        </p:nvSpPr>
        <p:spPr>
          <a:xfrm>
            <a:off x="1097280" y="286603"/>
            <a:ext cx="10058400" cy="702305"/>
          </a:xfrm>
        </p:spPr>
        <p:txBody>
          <a:bodyPr>
            <a:normAutofit fontScale="90000"/>
          </a:bodyPr>
          <a:lstStyle/>
          <a:p>
            <a:r>
              <a:rPr lang="en-IN" dirty="0"/>
              <a:t>Data info:</a:t>
            </a:r>
          </a:p>
        </p:txBody>
      </p:sp>
      <p:sp>
        <p:nvSpPr>
          <p:cNvPr id="3" name="Content Placeholder 2">
            <a:extLst>
              <a:ext uri="{FF2B5EF4-FFF2-40B4-BE49-F238E27FC236}">
                <a16:creationId xmlns:a16="http://schemas.microsoft.com/office/drawing/2014/main" id="{E990492A-E13B-4F61-B6D4-A8C4A1CBEB20}"/>
              </a:ext>
            </a:extLst>
          </p:cNvPr>
          <p:cNvSpPr>
            <a:spLocks noGrp="1"/>
          </p:cNvSpPr>
          <p:nvPr>
            <p:ph idx="1"/>
          </p:nvPr>
        </p:nvSpPr>
        <p:spPr>
          <a:xfrm>
            <a:off x="1097280" y="1407459"/>
            <a:ext cx="10058400" cy="4461633"/>
          </a:xfrm>
        </p:spPr>
        <p:txBody>
          <a:bodyPr/>
          <a:lstStyle/>
          <a:p>
            <a:r>
              <a:rPr lang="en-IN" dirty="0"/>
              <a:t>Data Shape:  (20641,3)</a:t>
            </a:r>
          </a:p>
          <a:p>
            <a:r>
              <a:rPr lang="en-IN" dirty="0"/>
              <a:t>Data Info: </a:t>
            </a:r>
          </a:p>
        </p:txBody>
      </p:sp>
      <p:pic>
        <p:nvPicPr>
          <p:cNvPr id="5" name="Picture 4">
            <a:extLst>
              <a:ext uri="{FF2B5EF4-FFF2-40B4-BE49-F238E27FC236}">
                <a16:creationId xmlns:a16="http://schemas.microsoft.com/office/drawing/2014/main" id="{E851CFFD-F8CC-6DE6-2A5C-44A564EDF145}"/>
              </a:ext>
            </a:extLst>
          </p:cNvPr>
          <p:cNvPicPr>
            <a:picLocks noChangeAspect="1"/>
          </p:cNvPicPr>
          <p:nvPr/>
        </p:nvPicPr>
        <p:blipFill>
          <a:blip r:embed="rId2"/>
          <a:stretch>
            <a:fillRect/>
          </a:stretch>
        </p:blipFill>
        <p:spPr>
          <a:xfrm>
            <a:off x="2336643" y="2560244"/>
            <a:ext cx="5374937" cy="2890297"/>
          </a:xfrm>
          <a:prstGeom prst="rect">
            <a:avLst/>
          </a:prstGeom>
        </p:spPr>
      </p:pic>
    </p:spTree>
    <p:extLst>
      <p:ext uri="{BB962C8B-B14F-4D97-AF65-F5344CB8AC3E}">
        <p14:creationId xmlns:p14="http://schemas.microsoft.com/office/powerpoint/2010/main" val="1684383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E1B663-5003-191A-9ED7-D48AC61FB05B}"/>
              </a:ext>
            </a:extLst>
          </p:cNvPr>
          <p:cNvSpPr txBox="1"/>
          <p:nvPr/>
        </p:nvSpPr>
        <p:spPr>
          <a:xfrm flipH="1">
            <a:off x="1055591" y="493059"/>
            <a:ext cx="10080817" cy="1477328"/>
          </a:xfrm>
          <a:prstGeom prst="rect">
            <a:avLst/>
          </a:prstGeom>
          <a:noFill/>
        </p:spPr>
        <p:txBody>
          <a:bodyPr wrap="square" rtlCol="0">
            <a:spAutoFit/>
          </a:bodyPr>
          <a:lstStyle/>
          <a:p>
            <a:r>
              <a:rPr lang="en-IN" dirty="0"/>
              <a:t>Null Values: 0</a:t>
            </a:r>
          </a:p>
          <a:p>
            <a:endParaRPr lang="en-IN" dirty="0"/>
          </a:p>
          <a:p>
            <a:r>
              <a:rPr lang="en-IN" dirty="0"/>
              <a:t>Duplicated Rows : 4730</a:t>
            </a:r>
          </a:p>
          <a:p>
            <a:endParaRPr lang="en-IN" dirty="0"/>
          </a:p>
          <a:p>
            <a:r>
              <a:rPr lang="en-IN" dirty="0"/>
              <a:t>Summary: </a:t>
            </a:r>
          </a:p>
        </p:txBody>
      </p:sp>
      <p:pic>
        <p:nvPicPr>
          <p:cNvPr id="5" name="Picture 4">
            <a:extLst>
              <a:ext uri="{FF2B5EF4-FFF2-40B4-BE49-F238E27FC236}">
                <a16:creationId xmlns:a16="http://schemas.microsoft.com/office/drawing/2014/main" id="{9C2E1588-6EED-4EFD-B534-77C24B5500E2}"/>
              </a:ext>
            </a:extLst>
          </p:cNvPr>
          <p:cNvPicPr>
            <a:picLocks noChangeAspect="1"/>
          </p:cNvPicPr>
          <p:nvPr/>
        </p:nvPicPr>
        <p:blipFill>
          <a:blip r:embed="rId2"/>
          <a:stretch>
            <a:fillRect/>
          </a:stretch>
        </p:blipFill>
        <p:spPr>
          <a:xfrm>
            <a:off x="2725271" y="1632115"/>
            <a:ext cx="3955133" cy="4056288"/>
          </a:xfrm>
          <a:prstGeom prst="rect">
            <a:avLst/>
          </a:prstGeom>
        </p:spPr>
      </p:pic>
    </p:spTree>
    <p:extLst>
      <p:ext uri="{BB962C8B-B14F-4D97-AF65-F5344CB8AC3E}">
        <p14:creationId xmlns:p14="http://schemas.microsoft.com/office/powerpoint/2010/main" val="2359372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DB7B15-4B4A-EDC9-E8DD-7F196EC53A67}"/>
              </a:ext>
            </a:extLst>
          </p:cNvPr>
          <p:cNvSpPr txBox="1"/>
          <p:nvPr/>
        </p:nvSpPr>
        <p:spPr>
          <a:xfrm flipH="1">
            <a:off x="1046626" y="502024"/>
            <a:ext cx="10080817" cy="2616101"/>
          </a:xfrm>
          <a:prstGeom prst="rect">
            <a:avLst/>
          </a:prstGeom>
          <a:noFill/>
        </p:spPr>
        <p:txBody>
          <a:bodyPr wrap="square" rtlCol="0">
            <a:spAutoFit/>
          </a:bodyPr>
          <a:lstStyle/>
          <a:p>
            <a:r>
              <a:rPr lang="en-IN" sz="2000" b="1" dirty="0"/>
              <a:t>Inferences:</a:t>
            </a:r>
          </a:p>
          <a:p>
            <a:endParaRPr lang="en-IN" dirty="0"/>
          </a:p>
          <a:p>
            <a:pPr marL="285750" indent="-285750">
              <a:buFont typeface="Arial" panose="020B0604020202020204" pitchFamily="34" charset="0"/>
              <a:buChar char="•"/>
            </a:pPr>
            <a:r>
              <a:rPr lang="en-IN" dirty="0"/>
              <a:t>There are 20641 rows of data with 3columns.</a:t>
            </a:r>
          </a:p>
          <a:p>
            <a:pPr marL="285750" indent="-285750">
              <a:buFont typeface="Arial" panose="020B0604020202020204" pitchFamily="34" charset="0"/>
              <a:buChar char="•"/>
            </a:pPr>
            <a:r>
              <a:rPr lang="en-IN" dirty="0"/>
              <a:t>There are 0 null values and 4730 duplicated rows.</a:t>
            </a:r>
          </a:p>
          <a:p>
            <a:pPr marL="285750" indent="-285750">
              <a:buFont typeface="Arial" panose="020B0604020202020204" pitchFamily="34" charset="0"/>
              <a:buChar char="•"/>
            </a:pPr>
            <a:r>
              <a:rPr lang="en-IN" dirty="0" err="1"/>
              <a:t>Order_ID</a:t>
            </a:r>
            <a:r>
              <a:rPr lang="en-IN" dirty="0"/>
              <a:t> is the only int value while the other are object data types.</a:t>
            </a:r>
          </a:p>
          <a:p>
            <a:pPr marL="285750" indent="-285750">
              <a:buFont typeface="Arial" panose="020B0604020202020204" pitchFamily="34" charset="0"/>
              <a:buChar char="•"/>
            </a:pPr>
            <a:r>
              <a:rPr lang="en-IN" dirty="0"/>
              <a:t>There are a total of 1139 </a:t>
            </a:r>
            <a:r>
              <a:rPr lang="en-IN" dirty="0" err="1"/>
              <a:t>order_ids</a:t>
            </a:r>
            <a:r>
              <a:rPr lang="en-IN" dirty="0"/>
              <a:t> that we have obtained.</a:t>
            </a:r>
          </a:p>
          <a:p>
            <a:pPr marL="285750" indent="-285750">
              <a:buFont typeface="Arial" panose="020B0604020202020204" pitchFamily="34" charset="0"/>
              <a:buChar char="•"/>
            </a:pPr>
            <a:r>
              <a:rPr lang="en-IN" dirty="0"/>
              <a:t>There are 37 different categories that are </a:t>
            </a:r>
            <a:r>
              <a:rPr lang="en-IN" dirty="0" err="1"/>
              <a:t>analyzed</a:t>
            </a:r>
            <a:r>
              <a:rPr lang="en-IN" dirty="0"/>
              <a:t>.</a:t>
            </a:r>
          </a:p>
          <a:p>
            <a:pPr marL="285750" indent="-285750">
              <a:buFont typeface="Arial" panose="020B0604020202020204" pitchFamily="34" charset="0"/>
              <a:buChar char="•"/>
            </a:pPr>
            <a:r>
              <a:rPr lang="en-IN" dirty="0"/>
              <a:t>The most sold product category is Poultry with a count of 640.</a:t>
            </a:r>
          </a:p>
          <a:p>
            <a:endParaRPr lang="en-IN" dirty="0"/>
          </a:p>
        </p:txBody>
      </p:sp>
    </p:spTree>
    <p:extLst>
      <p:ext uri="{BB962C8B-B14F-4D97-AF65-F5344CB8AC3E}">
        <p14:creationId xmlns:p14="http://schemas.microsoft.com/office/powerpoint/2010/main" val="3327509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A127C5-06C6-2598-F05D-A8ADE871A413}"/>
              </a:ext>
            </a:extLst>
          </p:cNvPr>
          <p:cNvSpPr txBox="1"/>
          <p:nvPr/>
        </p:nvSpPr>
        <p:spPr>
          <a:xfrm flipH="1">
            <a:off x="1055590" y="385482"/>
            <a:ext cx="10080817" cy="1569660"/>
          </a:xfrm>
          <a:prstGeom prst="rect">
            <a:avLst/>
          </a:prstGeom>
          <a:noFill/>
        </p:spPr>
        <p:txBody>
          <a:bodyPr wrap="square" rtlCol="0">
            <a:spAutoFit/>
          </a:bodyPr>
          <a:lstStyle/>
          <a:p>
            <a:r>
              <a:rPr lang="en-IN" sz="2400" b="1" dirty="0"/>
              <a:t>Exploratory Analysis:</a:t>
            </a:r>
          </a:p>
          <a:p>
            <a:endParaRPr lang="en-IN" b="1" u="sng" dirty="0"/>
          </a:p>
          <a:p>
            <a:r>
              <a:rPr lang="en-IN" b="1" u="sng" dirty="0"/>
              <a:t>Time Series</a:t>
            </a:r>
            <a:br>
              <a:rPr lang="en-IN" dirty="0"/>
            </a:br>
            <a:endParaRPr lang="en-IN" dirty="0"/>
          </a:p>
          <a:p>
            <a:endParaRPr lang="en-IN" dirty="0"/>
          </a:p>
        </p:txBody>
      </p:sp>
      <p:pic>
        <p:nvPicPr>
          <p:cNvPr id="5" name="Picture 4">
            <a:extLst>
              <a:ext uri="{FF2B5EF4-FFF2-40B4-BE49-F238E27FC236}">
                <a16:creationId xmlns:a16="http://schemas.microsoft.com/office/drawing/2014/main" id="{89B5340B-4D77-634F-E2EE-E5F020DA0648}"/>
              </a:ext>
            </a:extLst>
          </p:cNvPr>
          <p:cNvPicPr>
            <a:picLocks noChangeAspect="1"/>
          </p:cNvPicPr>
          <p:nvPr/>
        </p:nvPicPr>
        <p:blipFill>
          <a:blip r:embed="rId2"/>
          <a:stretch>
            <a:fillRect/>
          </a:stretch>
        </p:blipFill>
        <p:spPr>
          <a:xfrm>
            <a:off x="1362635" y="1407499"/>
            <a:ext cx="9592236" cy="4992416"/>
          </a:xfrm>
          <a:prstGeom prst="rect">
            <a:avLst/>
          </a:prstGeom>
        </p:spPr>
      </p:pic>
    </p:spTree>
    <p:extLst>
      <p:ext uri="{BB962C8B-B14F-4D97-AF65-F5344CB8AC3E}">
        <p14:creationId xmlns:p14="http://schemas.microsoft.com/office/powerpoint/2010/main" val="3341670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92A6CC1-CDF1-0555-4391-80ACE38986FD}"/>
              </a:ext>
            </a:extLst>
          </p:cNvPr>
          <p:cNvSpPr txBox="1"/>
          <p:nvPr/>
        </p:nvSpPr>
        <p:spPr>
          <a:xfrm flipH="1">
            <a:off x="1055590" y="348943"/>
            <a:ext cx="10080817" cy="369332"/>
          </a:xfrm>
          <a:prstGeom prst="rect">
            <a:avLst/>
          </a:prstGeom>
          <a:noFill/>
        </p:spPr>
        <p:txBody>
          <a:bodyPr wrap="square" rtlCol="0">
            <a:spAutoFit/>
          </a:bodyPr>
          <a:lstStyle/>
          <a:p>
            <a:r>
              <a:rPr lang="en-IN" dirty="0"/>
              <a:t>Product Line Vs Sales &amp; Quantity Sold</a:t>
            </a:r>
          </a:p>
        </p:txBody>
      </p:sp>
      <p:pic>
        <p:nvPicPr>
          <p:cNvPr id="3" name="Picture 2">
            <a:extLst>
              <a:ext uri="{FF2B5EF4-FFF2-40B4-BE49-F238E27FC236}">
                <a16:creationId xmlns:a16="http://schemas.microsoft.com/office/drawing/2014/main" id="{299CD050-CA38-BCEC-4F4B-A9A4077C66F8}"/>
              </a:ext>
            </a:extLst>
          </p:cNvPr>
          <p:cNvPicPr>
            <a:picLocks noChangeAspect="1"/>
          </p:cNvPicPr>
          <p:nvPr/>
        </p:nvPicPr>
        <p:blipFill>
          <a:blip r:embed="rId2"/>
          <a:stretch>
            <a:fillRect/>
          </a:stretch>
        </p:blipFill>
        <p:spPr>
          <a:xfrm>
            <a:off x="1893023" y="718275"/>
            <a:ext cx="8405950" cy="5568526"/>
          </a:xfrm>
          <a:prstGeom prst="rect">
            <a:avLst/>
          </a:prstGeom>
        </p:spPr>
      </p:pic>
    </p:spTree>
    <p:extLst>
      <p:ext uri="{BB962C8B-B14F-4D97-AF65-F5344CB8AC3E}">
        <p14:creationId xmlns:p14="http://schemas.microsoft.com/office/powerpoint/2010/main" val="2690775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92A6CC1-CDF1-0555-4391-80ACE38986FD}"/>
              </a:ext>
            </a:extLst>
          </p:cNvPr>
          <p:cNvSpPr txBox="1"/>
          <p:nvPr/>
        </p:nvSpPr>
        <p:spPr>
          <a:xfrm flipH="1">
            <a:off x="1055590" y="348943"/>
            <a:ext cx="10080817" cy="369332"/>
          </a:xfrm>
          <a:prstGeom prst="rect">
            <a:avLst/>
          </a:prstGeom>
          <a:noFill/>
        </p:spPr>
        <p:txBody>
          <a:bodyPr wrap="square" rtlCol="0">
            <a:spAutoFit/>
          </a:bodyPr>
          <a:lstStyle/>
          <a:p>
            <a:r>
              <a:rPr lang="en-IN" dirty="0"/>
              <a:t>Quantity </a:t>
            </a:r>
            <a:r>
              <a:rPr lang="en-IN"/>
              <a:t>by Product</a:t>
            </a:r>
          </a:p>
        </p:txBody>
      </p:sp>
      <p:pic>
        <p:nvPicPr>
          <p:cNvPr id="3" name="Picture 2">
            <a:extLst>
              <a:ext uri="{FF2B5EF4-FFF2-40B4-BE49-F238E27FC236}">
                <a16:creationId xmlns:a16="http://schemas.microsoft.com/office/drawing/2014/main" id="{40AD015A-2C6B-CAA7-B8BD-9646096DD8E7}"/>
              </a:ext>
            </a:extLst>
          </p:cNvPr>
          <p:cNvPicPr>
            <a:picLocks noChangeAspect="1"/>
          </p:cNvPicPr>
          <p:nvPr/>
        </p:nvPicPr>
        <p:blipFill>
          <a:blip r:embed="rId2"/>
          <a:stretch>
            <a:fillRect/>
          </a:stretch>
        </p:blipFill>
        <p:spPr>
          <a:xfrm>
            <a:off x="613689" y="930560"/>
            <a:ext cx="10964622" cy="4996880"/>
          </a:xfrm>
          <a:prstGeom prst="rect">
            <a:avLst/>
          </a:prstGeom>
        </p:spPr>
      </p:pic>
    </p:spTree>
    <p:extLst>
      <p:ext uri="{BB962C8B-B14F-4D97-AF65-F5344CB8AC3E}">
        <p14:creationId xmlns:p14="http://schemas.microsoft.com/office/powerpoint/2010/main" val="1632469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92A6CC1-CDF1-0555-4391-80ACE38986FD}"/>
              </a:ext>
            </a:extLst>
          </p:cNvPr>
          <p:cNvSpPr txBox="1"/>
          <p:nvPr/>
        </p:nvSpPr>
        <p:spPr>
          <a:xfrm flipH="1">
            <a:off x="1055590" y="348943"/>
            <a:ext cx="10080817" cy="369332"/>
          </a:xfrm>
          <a:prstGeom prst="rect">
            <a:avLst/>
          </a:prstGeom>
          <a:noFill/>
        </p:spPr>
        <p:txBody>
          <a:bodyPr wrap="square" rtlCol="0">
            <a:spAutoFit/>
          </a:bodyPr>
          <a:lstStyle/>
          <a:p>
            <a:r>
              <a:rPr lang="en-IN" b="1" dirty="0"/>
              <a:t>Customer Sales &amp; Descending order list of Customers based on Last Sold date</a:t>
            </a:r>
          </a:p>
        </p:txBody>
      </p:sp>
      <p:pic>
        <p:nvPicPr>
          <p:cNvPr id="6" name="Picture 5">
            <a:extLst>
              <a:ext uri="{FF2B5EF4-FFF2-40B4-BE49-F238E27FC236}">
                <a16:creationId xmlns:a16="http://schemas.microsoft.com/office/drawing/2014/main" id="{27131DDD-7A11-F869-E007-A3D35D373F1C}"/>
              </a:ext>
            </a:extLst>
          </p:cNvPr>
          <p:cNvPicPr>
            <a:picLocks noChangeAspect="1"/>
          </p:cNvPicPr>
          <p:nvPr/>
        </p:nvPicPr>
        <p:blipFill>
          <a:blip r:embed="rId2"/>
          <a:stretch>
            <a:fillRect/>
          </a:stretch>
        </p:blipFill>
        <p:spPr>
          <a:xfrm>
            <a:off x="784410" y="718275"/>
            <a:ext cx="10623176" cy="5475123"/>
          </a:xfrm>
          <a:prstGeom prst="rect">
            <a:avLst/>
          </a:prstGeom>
        </p:spPr>
      </p:pic>
    </p:spTree>
    <p:extLst>
      <p:ext uri="{BB962C8B-B14F-4D97-AF65-F5344CB8AC3E}">
        <p14:creationId xmlns:p14="http://schemas.microsoft.com/office/powerpoint/2010/main" val="2631193391"/>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{973C0B92-2CA1-4C1B-81FA-E0D0B90B1240}tf56160789_win32</Template>
  <TotalTime>494</TotalTime>
  <Words>1399</Words>
  <Application>Microsoft Office PowerPoint</Application>
  <PresentationFormat>Widescreen</PresentationFormat>
  <Paragraphs>159</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Bernard MT Condensed</vt:lpstr>
      <vt:lpstr>Bookman Old Style</vt:lpstr>
      <vt:lpstr>Calibri</vt:lpstr>
      <vt:lpstr>charter</vt:lpstr>
      <vt:lpstr>Franklin Gothic Book</vt:lpstr>
      <vt:lpstr>lato</vt:lpstr>
      <vt:lpstr>Wingdings</vt:lpstr>
      <vt:lpstr>1_RetrospectVTI</vt:lpstr>
      <vt:lpstr>  MRA Project - MileStone 2</vt:lpstr>
      <vt:lpstr> Problem Statement:  A Grocery Store shared the transactional data with you. Your job is to identify the most popular combos that can be suggested to the Grocery Store chain after a thorough analysis of the most commonly occurring sets of menu items in the customer orders. The Store doesn’t have any combo meals. Can you suggest the best combo meals?</vt:lpstr>
      <vt:lpstr>Data info: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MRA Project - MileStone 1</dc:title>
  <dc:creator>adithyamanivannan97@hotmail.com</dc:creator>
  <cp:lastModifiedBy>adithyamanivannan97@hotmail.com</cp:lastModifiedBy>
  <cp:revision>3</cp:revision>
  <dcterms:created xsi:type="dcterms:W3CDTF">2022-06-19T02:11:56Z</dcterms:created>
  <dcterms:modified xsi:type="dcterms:W3CDTF">2022-06-26T17:36:12Z</dcterms:modified>
</cp:coreProperties>
</file>