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drawing2.xml" ContentType="application/vnd.ms-office.drawingml.diagramDrawing+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quickStyle2.xml" ContentType="application/vnd.openxmlformats-officedocument.drawingml.diagramStyle+xml"/>
  <Override PartName="/ppt/diagrams/colors2.xml" ContentType="application/vnd.openxmlformats-officedocument.drawingml.diagramColors+xml"/>
  <Override PartName="/ppt/diagrams/layout2.xml" ContentType="application/vnd.openxmlformats-officedocument.drawingml.diagramLayout+xml"/>
  <Override PartName="/ppt/media/image57.png" ContentType="image/png"/>
  <Override PartName="/ppt/media/image1.png" ContentType="image/png"/>
  <Override PartName="/ppt/media/image9.png" ContentType="image/png"/>
  <Override PartName="/ppt/media/image58.png" ContentType="image/png"/>
  <Override PartName="/ppt/media/image2.png" ContentType="image/png"/>
  <Override PartName="/ppt/media/image59.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65.jpeg" ContentType="image/jpe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6.png" ContentType="image/png"/>
  <Override PartName="/ppt/media/image67.png" ContentType="image/png"/>
  <Override PartName="/ppt/media/image68.png" ContentType="image/png"/>
  <Override PartName="/ppt/media/image69.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_rels/slide26.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
</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E5AC50-0C25-404B-87B1-59666B88A3E8}" type="doc">
      <dgm:prSet loTypeId="urn:microsoft.com/office/officeart/2008/layout/HorizontalMultiLevelHierarchy" loCatId="hierarchy" qsTypeId="urn:microsoft.com/office/officeart/2005/8/quickstyle/3d7" qsCatId="3D" csTypeId="urn:microsoft.com/office/officeart/2005/8/colors/colorful3" csCatId="colorful" phldr="1"/>
      <dgm:spPr/>
      <dgm:t>
        <a:bodyPr/>
        <a:lstStyle/>
        <a:p>
          <a:endParaRPr lang="en-IN"/>
        </a:p>
      </dgm:t>
    </dgm:pt>
    <dgm:pt modelId="{225D2015-A57C-49C3-86BE-A3090A01460F}">
      <dgm:prSet phldrT="[Text]"/>
      <dgm:spPr/>
      <dgm:t>
        <a:bodyPr/>
        <a:lstStyle/>
        <a:p>
          <a:r>
            <a:rPr lang="en-IN" dirty="0" smtClean="0"/>
            <a:t>Team Stat</a:t>
          </a:r>
          <a:endParaRPr lang="en-IN" dirty="0"/>
        </a:p>
      </dgm:t>
    </dgm:pt>
    <dgm:pt modelId="{1CAC3BAF-D863-41EF-AC7C-E86DB87457E5}" type="parTrans" cxnId="{EA3BA15E-3FCE-499D-AF42-C2E804BF64D9}">
      <dgm:prSet/>
      <dgm:spPr/>
      <dgm:t>
        <a:bodyPr/>
        <a:lstStyle/>
        <a:p>
          <a:endParaRPr lang="en-IN"/>
        </a:p>
      </dgm:t>
    </dgm:pt>
    <dgm:pt modelId="{417F8D3E-4129-4BBB-AF5B-91667A51E3C8}" type="sibTrans" cxnId="{EA3BA15E-3FCE-499D-AF42-C2E804BF64D9}">
      <dgm:prSet/>
      <dgm:spPr/>
      <dgm:t>
        <a:bodyPr/>
        <a:lstStyle/>
        <a:p>
          <a:endParaRPr lang="en-IN"/>
        </a:p>
      </dgm:t>
    </dgm:pt>
    <dgm:pt modelId="{D921D4CB-ED0D-4E58-BDCE-A299A1C527EC}">
      <dgm:prSet phldrT="[Text]"/>
      <dgm:spPr/>
      <dgm:t>
        <a:bodyPr/>
        <a:lstStyle/>
        <a:p>
          <a:r>
            <a:rPr lang="en-IN" dirty="0" err="1" smtClean="0"/>
            <a:t>Abhay</a:t>
          </a:r>
          <a:r>
            <a:rPr lang="en-IN" dirty="0" smtClean="0"/>
            <a:t> Bhat – PES1UG19CS010</a:t>
          </a:r>
          <a:endParaRPr lang="en-IN" dirty="0"/>
        </a:p>
      </dgm:t>
    </dgm:pt>
    <dgm:pt modelId="{960A8FC0-DC8D-4047-A650-0766182B4F3C}" type="parTrans" cxnId="{C5DB6EC3-86A2-44BC-80A2-C894A0F50969}">
      <dgm:prSet/>
      <dgm:spPr/>
      <dgm:t>
        <a:bodyPr/>
        <a:lstStyle/>
        <a:p>
          <a:endParaRPr lang="en-IN"/>
        </a:p>
      </dgm:t>
    </dgm:pt>
    <dgm:pt modelId="{ECCF2B82-AABA-46EC-B5BE-16006E1287AE}" type="sibTrans" cxnId="{C5DB6EC3-86A2-44BC-80A2-C894A0F50969}">
      <dgm:prSet/>
      <dgm:spPr/>
      <dgm:t>
        <a:bodyPr/>
        <a:lstStyle/>
        <a:p>
          <a:endParaRPr lang="en-IN"/>
        </a:p>
      </dgm:t>
    </dgm:pt>
    <dgm:pt modelId="{6B95D24E-5EDE-4952-8222-9F2B4B756D8F}">
      <dgm:prSet phldrT="[Text]"/>
      <dgm:spPr/>
      <dgm:t>
        <a:bodyPr/>
        <a:lstStyle/>
        <a:p>
          <a:r>
            <a:rPr lang="en-IN" dirty="0" err="1" smtClean="0"/>
            <a:t>Adithya</a:t>
          </a:r>
          <a:r>
            <a:rPr lang="en-IN" dirty="0" smtClean="0"/>
            <a:t> MS – PES1UG19CS027</a:t>
          </a:r>
          <a:endParaRPr lang="en-IN" dirty="0"/>
        </a:p>
      </dgm:t>
    </dgm:pt>
    <dgm:pt modelId="{5F461167-8310-4C7B-843A-8DAB64244AEA}" type="parTrans" cxnId="{751B793C-ECCE-4926-83BE-F0C1587A40EA}">
      <dgm:prSet/>
      <dgm:spPr/>
      <dgm:t>
        <a:bodyPr/>
        <a:lstStyle/>
        <a:p>
          <a:endParaRPr lang="en-IN"/>
        </a:p>
      </dgm:t>
    </dgm:pt>
    <dgm:pt modelId="{6A4D8A9F-D27C-4B19-B586-F72DA50587AA}" type="sibTrans" cxnId="{751B793C-ECCE-4926-83BE-F0C1587A40EA}">
      <dgm:prSet/>
      <dgm:spPr/>
      <dgm:t>
        <a:bodyPr/>
        <a:lstStyle/>
        <a:p>
          <a:endParaRPr lang="en-IN"/>
        </a:p>
      </dgm:t>
    </dgm:pt>
    <dgm:pt modelId="{9992B9D4-37F3-460C-83F0-479F01A640EE}">
      <dgm:prSet phldrT="[Text]"/>
      <dgm:spPr/>
      <dgm:t>
        <a:bodyPr/>
        <a:lstStyle/>
        <a:p>
          <a:r>
            <a:rPr lang="en-IN" dirty="0" smtClean="0"/>
            <a:t>Aditya Ramesh – PES1UG19CS033</a:t>
          </a:r>
          <a:endParaRPr lang="en-IN" dirty="0"/>
        </a:p>
      </dgm:t>
    </dgm:pt>
    <dgm:pt modelId="{9DD3615F-A2E1-4FB3-90BC-9F638492F54C}" type="parTrans" cxnId="{384AFB9D-14DD-4405-A7A2-F9AB61FA32CA}">
      <dgm:prSet/>
      <dgm:spPr/>
      <dgm:t>
        <a:bodyPr/>
        <a:lstStyle/>
        <a:p>
          <a:endParaRPr lang="en-IN"/>
        </a:p>
      </dgm:t>
    </dgm:pt>
    <dgm:pt modelId="{CADCEB64-C11C-4CF3-94C4-2CAE005BFBAC}" type="sibTrans" cxnId="{384AFB9D-14DD-4405-A7A2-F9AB61FA32CA}">
      <dgm:prSet/>
      <dgm:spPr/>
      <dgm:t>
        <a:bodyPr/>
        <a:lstStyle/>
        <a:p>
          <a:endParaRPr lang="en-IN"/>
        </a:p>
      </dgm:t>
    </dgm:pt>
    <dgm:pt modelId="{5C848314-9513-4A38-8E6F-C85F491DF742}">
      <dgm:prSet phldrT="[Text]"/>
      <dgm:spPr/>
      <dgm:t>
        <a:bodyPr/>
        <a:lstStyle/>
        <a:p>
          <a:r>
            <a:rPr lang="en-IN" dirty="0" err="1" smtClean="0"/>
            <a:t>Aniruddha</a:t>
          </a:r>
          <a:r>
            <a:rPr lang="en-IN" dirty="0" smtClean="0"/>
            <a:t> Krishna Jha – PES1UG19CS064</a:t>
          </a:r>
          <a:endParaRPr lang="en-IN" dirty="0"/>
        </a:p>
      </dgm:t>
    </dgm:pt>
    <dgm:pt modelId="{06BCF718-D788-4296-B763-E5A4404B936A}" type="parTrans" cxnId="{C0332C9F-6E29-4811-A07E-85016DBF1A79}">
      <dgm:prSet/>
      <dgm:spPr/>
      <dgm:t>
        <a:bodyPr/>
        <a:lstStyle/>
        <a:p>
          <a:endParaRPr lang="en-IN"/>
        </a:p>
      </dgm:t>
    </dgm:pt>
    <dgm:pt modelId="{FCED0958-0A0D-4120-909D-53353F954944}" type="sibTrans" cxnId="{C0332C9F-6E29-4811-A07E-85016DBF1A79}">
      <dgm:prSet/>
      <dgm:spPr/>
      <dgm:t>
        <a:bodyPr/>
        <a:lstStyle/>
        <a:p>
          <a:endParaRPr lang="en-IN"/>
        </a:p>
      </dgm:t>
    </dgm:pt>
    <dgm:pt modelId="{9BC0A5BA-BECC-4430-86BA-03426C7A4AEF}" type="pres">
      <dgm:prSet presAssocID="{73E5AC50-0C25-404B-87B1-59666B88A3E8}" presName="Name0" presStyleCnt="0">
        <dgm:presLayoutVars>
          <dgm:chPref val="1"/>
          <dgm:dir/>
          <dgm:animOne val="branch"/>
          <dgm:animLvl val="lvl"/>
          <dgm:resizeHandles val="exact"/>
        </dgm:presLayoutVars>
      </dgm:prSet>
      <dgm:spPr/>
    </dgm:pt>
    <dgm:pt modelId="{30459B07-0548-4E51-A821-6E902C529E10}" type="pres">
      <dgm:prSet presAssocID="{225D2015-A57C-49C3-86BE-A3090A01460F}" presName="root1" presStyleCnt="0"/>
      <dgm:spPr/>
    </dgm:pt>
    <dgm:pt modelId="{2B1312AE-EFB3-46AC-896F-E1D213F04F12}" type="pres">
      <dgm:prSet presAssocID="{225D2015-A57C-49C3-86BE-A3090A01460F}" presName="LevelOneTextNode" presStyleLbl="node0" presStyleIdx="0" presStyleCnt="1">
        <dgm:presLayoutVars>
          <dgm:chPref val="3"/>
        </dgm:presLayoutVars>
      </dgm:prSet>
      <dgm:spPr/>
    </dgm:pt>
    <dgm:pt modelId="{B70AC9DE-4E67-425E-B54F-A45F510E7BC7}" type="pres">
      <dgm:prSet presAssocID="{225D2015-A57C-49C3-86BE-A3090A01460F}" presName="level2hierChild" presStyleCnt="0"/>
      <dgm:spPr/>
    </dgm:pt>
    <dgm:pt modelId="{BDE99100-0356-4D05-AD54-CB8E6EFD8486}" type="pres">
      <dgm:prSet presAssocID="{960A8FC0-DC8D-4047-A650-0766182B4F3C}" presName="conn2-1" presStyleLbl="parChTrans1D2" presStyleIdx="0" presStyleCnt="4"/>
      <dgm:spPr/>
    </dgm:pt>
    <dgm:pt modelId="{20CD0AFA-AE40-468B-8412-6D011316EEA6}" type="pres">
      <dgm:prSet presAssocID="{960A8FC0-DC8D-4047-A650-0766182B4F3C}" presName="connTx" presStyleLbl="parChTrans1D2" presStyleIdx="0" presStyleCnt="4"/>
      <dgm:spPr/>
    </dgm:pt>
    <dgm:pt modelId="{DB88BABD-D8A4-4A0D-A539-EE41D0886688}" type="pres">
      <dgm:prSet presAssocID="{D921D4CB-ED0D-4E58-BDCE-A299A1C527EC}" presName="root2" presStyleCnt="0"/>
      <dgm:spPr/>
    </dgm:pt>
    <dgm:pt modelId="{AF7274A7-3CE7-40DD-A622-D12A9917F3C8}" type="pres">
      <dgm:prSet presAssocID="{D921D4CB-ED0D-4E58-BDCE-A299A1C527EC}" presName="LevelTwoTextNode" presStyleLbl="node2" presStyleIdx="0" presStyleCnt="4">
        <dgm:presLayoutVars>
          <dgm:chPref val="3"/>
        </dgm:presLayoutVars>
      </dgm:prSet>
      <dgm:spPr/>
      <dgm:t>
        <a:bodyPr/>
        <a:lstStyle/>
        <a:p>
          <a:endParaRPr lang="en-IN"/>
        </a:p>
      </dgm:t>
    </dgm:pt>
    <dgm:pt modelId="{7D35AD9A-A4C5-4255-B37A-28CFDEDD146B}" type="pres">
      <dgm:prSet presAssocID="{D921D4CB-ED0D-4E58-BDCE-A299A1C527EC}" presName="level3hierChild" presStyleCnt="0"/>
      <dgm:spPr/>
    </dgm:pt>
    <dgm:pt modelId="{8317954C-4D98-4C8B-97D9-ADB1B0764D68}" type="pres">
      <dgm:prSet presAssocID="{5F461167-8310-4C7B-843A-8DAB64244AEA}" presName="conn2-1" presStyleLbl="parChTrans1D2" presStyleIdx="1" presStyleCnt="4"/>
      <dgm:spPr/>
    </dgm:pt>
    <dgm:pt modelId="{F5CCE693-43B7-4A22-8B9D-3C3A2B78BA7C}" type="pres">
      <dgm:prSet presAssocID="{5F461167-8310-4C7B-843A-8DAB64244AEA}" presName="connTx" presStyleLbl="parChTrans1D2" presStyleIdx="1" presStyleCnt="4"/>
      <dgm:spPr/>
    </dgm:pt>
    <dgm:pt modelId="{FB806EEE-2DF4-40E6-8DAA-3916344CD04A}" type="pres">
      <dgm:prSet presAssocID="{6B95D24E-5EDE-4952-8222-9F2B4B756D8F}" presName="root2" presStyleCnt="0"/>
      <dgm:spPr/>
    </dgm:pt>
    <dgm:pt modelId="{2A810E1E-33A5-4024-B9E1-8E937E2C9450}" type="pres">
      <dgm:prSet presAssocID="{6B95D24E-5EDE-4952-8222-9F2B4B756D8F}" presName="LevelTwoTextNode" presStyleLbl="node2" presStyleIdx="1" presStyleCnt="4">
        <dgm:presLayoutVars>
          <dgm:chPref val="3"/>
        </dgm:presLayoutVars>
      </dgm:prSet>
      <dgm:spPr/>
    </dgm:pt>
    <dgm:pt modelId="{F1A43079-E637-447D-B643-074131A35CB8}" type="pres">
      <dgm:prSet presAssocID="{6B95D24E-5EDE-4952-8222-9F2B4B756D8F}" presName="level3hierChild" presStyleCnt="0"/>
      <dgm:spPr/>
    </dgm:pt>
    <dgm:pt modelId="{C5514BCA-A1B4-4CED-A9F0-4F4C395B2E3A}" type="pres">
      <dgm:prSet presAssocID="{9DD3615F-A2E1-4FB3-90BC-9F638492F54C}" presName="conn2-1" presStyleLbl="parChTrans1D2" presStyleIdx="2" presStyleCnt="4"/>
      <dgm:spPr/>
    </dgm:pt>
    <dgm:pt modelId="{96D2BCCB-CAA8-4523-90E6-22A0FEDA6F30}" type="pres">
      <dgm:prSet presAssocID="{9DD3615F-A2E1-4FB3-90BC-9F638492F54C}" presName="connTx" presStyleLbl="parChTrans1D2" presStyleIdx="2" presStyleCnt="4"/>
      <dgm:spPr/>
    </dgm:pt>
    <dgm:pt modelId="{FAB06800-F11B-4437-9623-32D570D04DA6}" type="pres">
      <dgm:prSet presAssocID="{9992B9D4-37F3-460C-83F0-479F01A640EE}" presName="root2" presStyleCnt="0"/>
      <dgm:spPr/>
    </dgm:pt>
    <dgm:pt modelId="{421CD86A-B40E-4BBB-A7A9-EE5B94784EE5}" type="pres">
      <dgm:prSet presAssocID="{9992B9D4-37F3-460C-83F0-479F01A640EE}" presName="LevelTwoTextNode" presStyleLbl="node2" presStyleIdx="2" presStyleCnt="4">
        <dgm:presLayoutVars>
          <dgm:chPref val="3"/>
        </dgm:presLayoutVars>
      </dgm:prSet>
      <dgm:spPr/>
      <dgm:t>
        <a:bodyPr/>
        <a:lstStyle/>
        <a:p>
          <a:endParaRPr lang="en-IN"/>
        </a:p>
      </dgm:t>
    </dgm:pt>
    <dgm:pt modelId="{ACB50D96-A388-45C6-814A-F38782D45262}" type="pres">
      <dgm:prSet presAssocID="{9992B9D4-37F3-460C-83F0-479F01A640EE}" presName="level3hierChild" presStyleCnt="0"/>
      <dgm:spPr/>
    </dgm:pt>
    <dgm:pt modelId="{3F599AEF-07EB-40F3-B2D3-89F5762EC836}" type="pres">
      <dgm:prSet presAssocID="{06BCF718-D788-4296-B763-E5A4404B936A}" presName="conn2-1" presStyleLbl="parChTrans1D2" presStyleIdx="3" presStyleCnt="4"/>
      <dgm:spPr/>
    </dgm:pt>
    <dgm:pt modelId="{75597513-261E-4E3B-BF16-61FD36D6BE8C}" type="pres">
      <dgm:prSet presAssocID="{06BCF718-D788-4296-B763-E5A4404B936A}" presName="connTx" presStyleLbl="parChTrans1D2" presStyleIdx="3" presStyleCnt="4"/>
      <dgm:spPr/>
    </dgm:pt>
    <dgm:pt modelId="{C5A4A1EB-2D2D-47B8-84CF-BDD197175759}" type="pres">
      <dgm:prSet presAssocID="{5C848314-9513-4A38-8E6F-C85F491DF742}" presName="root2" presStyleCnt="0"/>
      <dgm:spPr/>
    </dgm:pt>
    <dgm:pt modelId="{31CA4D27-60D6-46EB-9DA6-B8B2E834F123}" type="pres">
      <dgm:prSet presAssocID="{5C848314-9513-4A38-8E6F-C85F491DF742}" presName="LevelTwoTextNode" presStyleLbl="node2" presStyleIdx="3" presStyleCnt="4">
        <dgm:presLayoutVars>
          <dgm:chPref val="3"/>
        </dgm:presLayoutVars>
      </dgm:prSet>
      <dgm:spPr/>
      <dgm:t>
        <a:bodyPr/>
        <a:lstStyle/>
        <a:p>
          <a:endParaRPr lang="en-IN"/>
        </a:p>
      </dgm:t>
    </dgm:pt>
    <dgm:pt modelId="{5C063D2A-2CEC-4A29-A126-CAFA8520A696}" type="pres">
      <dgm:prSet presAssocID="{5C848314-9513-4A38-8E6F-C85F491DF742}" presName="level3hierChild" presStyleCnt="0"/>
      <dgm:spPr/>
    </dgm:pt>
  </dgm:ptLst>
  <dgm:cxnLst>
    <dgm:cxn modelId="{B5B07B04-DEF9-496D-B1D4-EF3C40500AA8}" type="presOf" srcId="{06BCF718-D788-4296-B763-E5A4404B936A}" destId="{3F599AEF-07EB-40F3-B2D3-89F5762EC836}" srcOrd="0" destOrd="0" presId="urn:microsoft.com/office/officeart/2008/layout/HorizontalMultiLevelHierarchy"/>
    <dgm:cxn modelId="{B39288DD-6042-4EBB-974A-639A785FA386}" type="presOf" srcId="{960A8FC0-DC8D-4047-A650-0766182B4F3C}" destId="{BDE99100-0356-4D05-AD54-CB8E6EFD8486}" srcOrd="0" destOrd="0" presId="urn:microsoft.com/office/officeart/2008/layout/HorizontalMultiLevelHierarchy"/>
    <dgm:cxn modelId="{C5DB6EC3-86A2-44BC-80A2-C894A0F50969}" srcId="{225D2015-A57C-49C3-86BE-A3090A01460F}" destId="{D921D4CB-ED0D-4E58-BDCE-A299A1C527EC}" srcOrd="0" destOrd="0" parTransId="{960A8FC0-DC8D-4047-A650-0766182B4F3C}" sibTransId="{ECCF2B82-AABA-46EC-B5BE-16006E1287AE}"/>
    <dgm:cxn modelId="{C5C0B28B-E57F-4955-9183-0C8338ED1730}" type="presOf" srcId="{9DD3615F-A2E1-4FB3-90BC-9F638492F54C}" destId="{C5514BCA-A1B4-4CED-A9F0-4F4C395B2E3A}" srcOrd="0" destOrd="0" presId="urn:microsoft.com/office/officeart/2008/layout/HorizontalMultiLevelHierarchy"/>
    <dgm:cxn modelId="{5C458E40-E3A1-4E68-877A-A44D55458CD6}" type="presOf" srcId="{960A8FC0-DC8D-4047-A650-0766182B4F3C}" destId="{20CD0AFA-AE40-468B-8412-6D011316EEA6}" srcOrd="1" destOrd="0" presId="urn:microsoft.com/office/officeart/2008/layout/HorizontalMultiLevelHierarchy"/>
    <dgm:cxn modelId="{31FEC8AB-9C47-4F10-BD6C-B574816E25DF}" type="presOf" srcId="{5C848314-9513-4A38-8E6F-C85F491DF742}" destId="{31CA4D27-60D6-46EB-9DA6-B8B2E834F123}" srcOrd="0" destOrd="0" presId="urn:microsoft.com/office/officeart/2008/layout/HorizontalMultiLevelHierarchy"/>
    <dgm:cxn modelId="{CCFF9F51-EC15-431B-B8DD-2A99B0E269C9}" type="presOf" srcId="{225D2015-A57C-49C3-86BE-A3090A01460F}" destId="{2B1312AE-EFB3-46AC-896F-E1D213F04F12}" srcOrd="0" destOrd="0" presId="urn:microsoft.com/office/officeart/2008/layout/HorizontalMultiLevelHierarchy"/>
    <dgm:cxn modelId="{FB6D7BEF-6BA4-440D-9719-DCD8ABB65DA6}" type="presOf" srcId="{06BCF718-D788-4296-B763-E5A4404B936A}" destId="{75597513-261E-4E3B-BF16-61FD36D6BE8C}" srcOrd="1" destOrd="0" presId="urn:microsoft.com/office/officeart/2008/layout/HorizontalMultiLevelHierarchy"/>
    <dgm:cxn modelId="{DAAD4480-AEFB-437E-BD49-96CC6516C7FB}" type="presOf" srcId="{D921D4CB-ED0D-4E58-BDCE-A299A1C527EC}" destId="{AF7274A7-3CE7-40DD-A622-D12A9917F3C8}" srcOrd="0" destOrd="0" presId="urn:microsoft.com/office/officeart/2008/layout/HorizontalMultiLevelHierarchy"/>
    <dgm:cxn modelId="{384AFB9D-14DD-4405-A7A2-F9AB61FA32CA}" srcId="{225D2015-A57C-49C3-86BE-A3090A01460F}" destId="{9992B9D4-37F3-460C-83F0-479F01A640EE}" srcOrd="2" destOrd="0" parTransId="{9DD3615F-A2E1-4FB3-90BC-9F638492F54C}" sibTransId="{CADCEB64-C11C-4CF3-94C4-2CAE005BFBAC}"/>
    <dgm:cxn modelId="{E1911C5C-637A-4D09-8594-8B2795C7D05E}" type="presOf" srcId="{9DD3615F-A2E1-4FB3-90BC-9F638492F54C}" destId="{96D2BCCB-CAA8-4523-90E6-22A0FEDA6F30}" srcOrd="1" destOrd="0" presId="urn:microsoft.com/office/officeart/2008/layout/HorizontalMultiLevelHierarchy"/>
    <dgm:cxn modelId="{980C9FD9-8058-4A21-98A3-0B5A6CF6B35D}" type="presOf" srcId="{73E5AC50-0C25-404B-87B1-59666B88A3E8}" destId="{9BC0A5BA-BECC-4430-86BA-03426C7A4AEF}" srcOrd="0" destOrd="0" presId="urn:microsoft.com/office/officeart/2008/layout/HorizontalMultiLevelHierarchy"/>
    <dgm:cxn modelId="{751B793C-ECCE-4926-83BE-F0C1587A40EA}" srcId="{225D2015-A57C-49C3-86BE-A3090A01460F}" destId="{6B95D24E-5EDE-4952-8222-9F2B4B756D8F}" srcOrd="1" destOrd="0" parTransId="{5F461167-8310-4C7B-843A-8DAB64244AEA}" sibTransId="{6A4D8A9F-D27C-4B19-B586-F72DA50587AA}"/>
    <dgm:cxn modelId="{9BEB3FEB-8D7C-45E2-9DE8-744634E53AFD}" type="presOf" srcId="{5F461167-8310-4C7B-843A-8DAB64244AEA}" destId="{8317954C-4D98-4C8B-97D9-ADB1B0764D68}" srcOrd="0" destOrd="0" presId="urn:microsoft.com/office/officeart/2008/layout/HorizontalMultiLevelHierarchy"/>
    <dgm:cxn modelId="{EA3BA15E-3FCE-499D-AF42-C2E804BF64D9}" srcId="{73E5AC50-0C25-404B-87B1-59666B88A3E8}" destId="{225D2015-A57C-49C3-86BE-A3090A01460F}" srcOrd="0" destOrd="0" parTransId="{1CAC3BAF-D863-41EF-AC7C-E86DB87457E5}" sibTransId="{417F8D3E-4129-4BBB-AF5B-91667A51E3C8}"/>
    <dgm:cxn modelId="{C0332C9F-6E29-4811-A07E-85016DBF1A79}" srcId="{225D2015-A57C-49C3-86BE-A3090A01460F}" destId="{5C848314-9513-4A38-8E6F-C85F491DF742}" srcOrd="3" destOrd="0" parTransId="{06BCF718-D788-4296-B763-E5A4404B936A}" sibTransId="{FCED0958-0A0D-4120-909D-53353F954944}"/>
    <dgm:cxn modelId="{606F081D-E21E-4C98-B460-FB695D6A42D7}" type="presOf" srcId="{9992B9D4-37F3-460C-83F0-479F01A640EE}" destId="{421CD86A-B40E-4BBB-A7A9-EE5B94784EE5}" srcOrd="0" destOrd="0" presId="urn:microsoft.com/office/officeart/2008/layout/HorizontalMultiLevelHierarchy"/>
    <dgm:cxn modelId="{8FC8B100-0A43-4C66-A2CE-1F0858B246B2}" type="presOf" srcId="{6B95D24E-5EDE-4952-8222-9F2B4B756D8F}" destId="{2A810E1E-33A5-4024-B9E1-8E937E2C9450}" srcOrd="0" destOrd="0" presId="urn:microsoft.com/office/officeart/2008/layout/HorizontalMultiLevelHierarchy"/>
    <dgm:cxn modelId="{05CC7CF1-9201-45AC-AC4B-EB915288FD4D}" type="presOf" srcId="{5F461167-8310-4C7B-843A-8DAB64244AEA}" destId="{F5CCE693-43B7-4A22-8B9D-3C3A2B78BA7C}" srcOrd="1" destOrd="0" presId="urn:microsoft.com/office/officeart/2008/layout/HorizontalMultiLevelHierarchy"/>
    <dgm:cxn modelId="{EFD41504-F494-4B96-9811-71C13C9504C9}" type="presParOf" srcId="{9BC0A5BA-BECC-4430-86BA-03426C7A4AEF}" destId="{30459B07-0548-4E51-A821-6E902C529E10}" srcOrd="0" destOrd="0" presId="urn:microsoft.com/office/officeart/2008/layout/HorizontalMultiLevelHierarchy"/>
    <dgm:cxn modelId="{63EA266E-4FE5-4F52-AA87-6EC66177A434}" type="presParOf" srcId="{30459B07-0548-4E51-A821-6E902C529E10}" destId="{2B1312AE-EFB3-46AC-896F-E1D213F04F12}" srcOrd="0" destOrd="0" presId="urn:microsoft.com/office/officeart/2008/layout/HorizontalMultiLevelHierarchy"/>
    <dgm:cxn modelId="{313E62F4-1B6C-4B35-80FE-2E0542AEE70F}" type="presParOf" srcId="{30459B07-0548-4E51-A821-6E902C529E10}" destId="{B70AC9DE-4E67-425E-B54F-A45F510E7BC7}" srcOrd="1" destOrd="0" presId="urn:microsoft.com/office/officeart/2008/layout/HorizontalMultiLevelHierarchy"/>
    <dgm:cxn modelId="{EEF70F31-543C-4818-B85E-FF9317B59C2D}" type="presParOf" srcId="{B70AC9DE-4E67-425E-B54F-A45F510E7BC7}" destId="{BDE99100-0356-4D05-AD54-CB8E6EFD8486}" srcOrd="0" destOrd="0" presId="urn:microsoft.com/office/officeart/2008/layout/HorizontalMultiLevelHierarchy"/>
    <dgm:cxn modelId="{8749242A-C544-4D9B-83BE-B3379F8E8CEF}" type="presParOf" srcId="{BDE99100-0356-4D05-AD54-CB8E6EFD8486}" destId="{20CD0AFA-AE40-468B-8412-6D011316EEA6}" srcOrd="0" destOrd="0" presId="urn:microsoft.com/office/officeart/2008/layout/HorizontalMultiLevelHierarchy"/>
    <dgm:cxn modelId="{B0952752-58DC-4499-BCE9-3DC8DBC0404C}" type="presParOf" srcId="{B70AC9DE-4E67-425E-B54F-A45F510E7BC7}" destId="{DB88BABD-D8A4-4A0D-A539-EE41D0886688}" srcOrd="1" destOrd="0" presId="urn:microsoft.com/office/officeart/2008/layout/HorizontalMultiLevelHierarchy"/>
    <dgm:cxn modelId="{24383014-7093-4FF1-97E1-DD52E5E24A2C}" type="presParOf" srcId="{DB88BABD-D8A4-4A0D-A539-EE41D0886688}" destId="{AF7274A7-3CE7-40DD-A622-D12A9917F3C8}" srcOrd="0" destOrd="0" presId="urn:microsoft.com/office/officeart/2008/layout/HorizontalMultiLevelHierarchy"/>
    <dgm:cxn modelId="{4E325322-3F71-4A56-A079-1C84AC3B67DB}" type="presParOf" srcId="{DB88BABD-D8A4-4A0D-A539-EE41D0886688}" destId="{7D35AD9A-A4C5-4255-B37A-28CFDEDD146B}" srcOrd="1" destOrd="0" presId="urn:microsoft.com/office/officeart/2008/layout/HorizontalMultiLevelHierarchy"/>
    <dgm:cxn modelId="{E2D87D15-6C75-4D52-A276-394EE8FC584C}" type="presParOf" srcId="{B70AC9DE-4E67-425E-B54F-A45F510E7BC7}" destId="{8317954C-4D98-4C8B-97D9-ADB1B0764D68}" srcOrd="2" destOrd="0" presId="urn:microsoft.com/office/officeart/2008/layout/HorizontalMultiLevelHierarchy"/>
    <dgm:cxn modelId="{DD61B97A-CF93-467B-B71A-C2290B5CE643}" type="presParOf" srcId="{8317954C-4D98-4C8B-97D9-ADB1B0764D68}" destId="{F5CCE693-43B7-4A22-8B9D-3C3A2B78BA7C}" srcOrd="0" destOrd="0" presId="urn:microsoft.com/office/officeart/2008/layout/HorizontalMultiLevelHierarchy"/>
    <dgm:cxn modelId="{248A8156-D57B-40F7-8C88-64B5609BABFF}" type="presParOf" srcId="{B70AC9DE-4E67-425E-B54F-A45F510E7BC7}" destId="{FB806EEE-2DF4-40E6-8DAA-3916344CD04A}" srcOrd="3" destOrd="0" presId="urn:microsoft.com/office/officeart/2008/layout/HorizontalMultiLevelHierarchy"/>
    <dgm:cxn modelId="{E388CF4E-404F-444E-B23E-357797559147}" type="presParOf" srcId="{FB806EEE-2DF4-40E6-8DAA-3916344CD04A}" destId="{2A810E1E-33A5-4024-B9E1-8E937E2C9450}" srcOrd="0" destOrd="0" presId="urn:microsoft.com/office/officeart/2008/layout/HorizontalMultiLevelHierarchy"/>
    <dgm:cxn modelId="{EB46B4DC-11AA-417D-8B76-A51A0D0D18AF}" type="presParOf" srcId="{FB806EEE-2DF4-40E6-8DAA-3916344CD04A}" destId="{F1A43079-E637-447D-B643-074131A35CB8}" srcOrd="1" destOrd="0" presId="urn:microsoft.com/office/officeart/2008/layout/HorizontalMultiLevelHierarchy"/>
    <dgm:cxn modelId="{BAE86A3A-75D3-4510-AD17-7E91482D6A7F}" type="presParOf" srcId="{B70AC9DE-4E67-425E-B54F-A45F510E7BC7}" destId="{C5514BCA-A1B4-4CED-A9F0-4F4C395B2E3A}" srcOrd="4" destOrd="0" presId="urn:microsoft.com/office/officeart/2008/layout/HorizontalMultiLevelHierarchy"/>
    <dgm:cxn modelId="{AF47A44C-4080-4E13-B659-CB46328835B0}" type="presParOf" srcId="{C5514BCA-A1B4-4CED-A9F0-4F4C395B2E3A}" destId="{96D2BCCB-CAA8-4523-90E6-22A0FEDA6F30}" srcOrd="0" destOrd="0" presId="urn:microsoft.com/office/officeart/2008/layout/HorizontalMultiLevelHierarchy"/>
    <dgm:cxn modelId="{2A7875EE-1090-448C-A370-0FC5D9A02A76}" type="presParOf" srcId="{B70AC9DE-4E67-425E-B54F-A45F510E7BC7}" destId="{FAB06800-F11B-4437-9623-32D570D04DA6}" srcOrd="5" destOrd="0" presId="urn:microsoft.com/office/officeart/2008/layout/HorizontalMultiLevelHierarchy"/>
    <dgm:cxn modelId="{95BA1FEC-8239-45E6-9164-273AA4FC3636}" type="presParOf" srcId="{FAB06800-F11B-4437-9623-32D570D04DA6}" destId="{421CD86A-B40E-4BBB-A7A9-EE5B94784EE5}" srcOrd="0" destOrd="0" presId="urn:microsoft.com/office/officeart/2008/layout/HorizontalMultiLevelHierarchy"/>
    <dgm:cxn modelId="{29031DFC-0C41-4E5B-8682-5D9571B24AEC}" type="presParOf" srcId="{FAB06800-F11B-4437-9623-32D570D04DA6}" destId="{ACB50D96-A388-45C6-814A-F38782D45262}" srcOrd="1" destOrd="0" presId="urn:microsoft.com/office/officeart/2008/layout/HorizontalMultiLevelHierarchy"/>
    <dgm:cxn modelId="{A98001D5-CC2E-4592-88DC-29267A5980F9}" type="presParOf" srcId="{B70AC9DE-4E67-425E-B54F-A45F510E7BC7}" destId="{3F599AEF-07EB-40F3-B2D3-89F5762EC836}" srcOrd="6" destOrd="0" presId="urn:microsoft.com/office/officeart/2008/layout/HorizontalMultiLevelHierarchy"/>
    <dgm:cxn modelId="{468EB68A-75E1-4758-9C6C-A46847BBCA2F}" type="presParOf" srcId="{3F599AEF-07EB-40F3-B2D3-89F5762EC836}" destId="{75597513-261E-4E3B-BF16-61FD36D6BE8C}" srcOrd="0" destOrd="0" presId="urn:microsoft.com/office/officeart/2008/layout/HorizontalMultiLevelHierarchy"/>
    <dgm:cxn modelId="{D87164C1-B516-471F-A65B-16B0FADC6EDC}" type="presParOf" srcId="{B70AC9DE-4E67-425E-B54F-A45F510E7BC7}" destId="{C5A4A1EB-2D2D-47B8-84CF-BDD197175759}" srcOrd="7" destOrd="0" presId="urn:microsoft.com/office/officeart/2008/layout/HorizontalMultiLevelHierarchy"/>
    <dgm:cxn modelId="{0D11B128-7CDC-4C0F-B00E-1B6FBF01D3CC}" type="presParOf" srcId="{C5A4A1EB-2D2D-47B8-84CF-BDD197175759}" destId="{31CA4D27-60D6-46EB-9DA6-B8B2E834F123}" srcOrd="0" destOrd="0" presId="urn:microsoft.com/office/officeart/2008/layout/HorizontalMultiLevelHierarchy"/>
    <dgm:cxn modelId="{15EEC326-A02F-4C96-BEF3-5F2F3771E2DC}" type="presParOf" srcId="{C5A4A1EB-2D2D-47B8-84CF-BDD197175759}" destId="{5C063D2A-2CEC-4A29-A126-CAFA8520A696}"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3A6C7D-865B-4050-9842-E5EBB10E47D3}" type="doc">
      <dgm:prSet loTypeId="urn:microsoft.com/office/officeart/2005/8/layout/hProcess9" loCatId="process" qsTypeId="urn:microsoft.com/office/officeart/2005/8/quickstyle/3d7" qsCatId="3D" csTypeId="urn:microsoft.com/office/officeart/2005/8/colors/accent1_2" csCatId="accent1" phldr="1"/>
      <dgm:spPr/>
    </dgm:pt>
    <dgm:pt modelId="{01355460-0BAB-4493-8A0C-B7CE59C23DAF}">
      <dgm:prSet phldrT="[Text]"/>
      <dgm:spPr/>
      <dgm:t>
        <a:bodyPr/>
        <a:lstStyle/>
        <a:p>
          <a:r>
            <a:rPr lang="en-IN" dirty="0" smtClean="0"/>
            <a:t>Read the data </a:t>
          </a:r>
          <a:endParaRPr lang="en-IN" dirty="0"/>
        </a:p>
      </dgm:t>
    </dgm:pt>
    <dgm:pt modelId="{ADCB035F-913C-453D-8C7E-E753C66CB588}" type="parTrans" cxnId="{2842A77D-38E1-4B75-B60C-00CFB6933FE6}">
      <dgm:prSet/>
      <dgm:spPr/>
      <dgm:t>
        <a:bodyPr/>
        <a:lstStyle/>
        <a:p>
          <a:endParaRPr lang="en-IN"/>
        </a:p>
      </dgm:t>
    </dgm:pt>
    <dgm:pt modelId="{56DA7FC6-0BF0-46D7-B1BD-21D8F712A31D}" type="sibTrans" cxnId="{2842A77D-38E1-4B75-B60C-00CFB6933FE6}">
      <dgm:prSet/>
      <dgm:spPr/>
      <dgm:t>
        <a:bodyPr/>
        <a:lstStyle/>
        <a:p>
          <a:endParaRPr lang="en-IN"/>
        </a:p>
      </dgm:t>
    </dgm:pt>
    <dgm:pt modelId="{0F9696B5-2A0E-4A4F-BD94-DC4BA3061A81}">
      <dgm:prSet phldrT="[Text]"/>
      <dgm:spPr/>
      <dgm:t>
        <a:bodyPr/>
        <a:lstStyle/>
        <a:p>
          <a:r>
            <a:rPr lang="en-IN" dirty="0" smtClean="0"/>
            <a:t>Data cleaning or pre-processing </a:t>
          </a:r>
          <a:endParaRPr lang="en-IN" dirty="0"/>
        </a:p>
      </dgm:t>
    </dgm:pt>
    <dgm:pt modelId="{F4ACF119-83A6-4C83-98F1-C8437A9E7DCD}" type="parTrans" cxnId="{24646EC0-C0DB-4FD9-A448-7890987850F2}">
      <dgm:prSet/>
      <dgm:spPr/>
      <dgm:t>
        <a:bodyPr/>
        <a:lstStyle/>
        <a:p>
          <a:endParaRPr lang="en-IN"/>
        </a:p>
      </dgm:t>
    </dgm:pt>
    <dgm:pt modelId="{3EA11194-4200-4570-94C6-39F735C17D9A}" type="sibTrans" cxnId="{24646EC0-C0DB-4FD9-A448-7890987850F2}">
      <dgm:prSet/>
      <dgm:spPr/>
      <dgm:t>
        <a:bodyPr/>
        <a:lstStyle/>
        <a:p>
          <a:endParaRPr lang="en-IN"/>
        </a:p>
      </dgm:t>
    </dgm:pt>
    <dgm:pt modelId="{ACAF050F-7CE6-46F3-851A-4FC88A34DAA6}">
      <dgm:prSet phldrT="[Text]"/>
      <dgm:spPr/>
      <dgm:t>
        <a:bodyPr/>
        <a:lstStyle/>
        <a:p>
          <a:r>
            <a:rPr lang="en-IN" dirty="0" smtClean="0"/>
            <a:t>Visualisation of the graph</a:t>
          </a:r>
          <a:endParaRPr lang="en-IN" dirty="0"/>
        </a:p>
      </dgm:t>
    </dgm:pt>
    <dgm:pt modelId="{E0074370-B759-45E0-9585-6D4D4EE3C17F}" type="parTrans" cxnId="{B9A8B8EB-717A-4B78-8E69-239676C93E37}">
      <dgm:prSet/>
      <dgm:spPr/>
      <dgm:t>
        <a:bodyPr/>
        <a:lstStyle/>
        <a:p>
          <a:endParaRPr lang="en-IN"/>
        </a:p>
      </dgm:t>
    </dgm:pt>
    <dgm:pt modelId="{327FD084-D5A7-4043-9526-A8AA2A271750}" type="sibTrans" cxnId="{B9A8B8EB-717A-4B78-8E69-239676C93E37}">
      <dgm:prSet/>
      <dgm:spPr/>
      <dgm:t>
        <a:bodyPr/>
        <a:lstStyle/>
        <a:p>
          <a:endParaRPr lang="en-IN"/>
        </a:p>
      </dgm:t>
    </dgm:pt>
    <dgm:pt modelId="{22F9B6FF-541E-4C11-87E5-2DE611A31264}">
      <dgm:prSet/>
      <dgm:spPr/>
      <dgm:t>
        <a:bodyPr/>
        <a:lstStyle/>
        <a:p>
          <a:r>
            <a:rPr lang="en-IN" dirty="0" smtClean="0"/>
            <a:t>Standardisation of the values/data</a:t>
          </a:r>
          <a:endParaRPr lang="en-IN" dirty="0"/>
        </a:p>
      </dgm:t>
    </dgm:pt>
    <dgm:pt modelId="{E70F72BD-33E1-40E2-9B63-6C6A9D20B7C5}" type="parTrans" cxnId="{FC215967-FECB-4196-95F5-A491F8E54141}">
      <dgm:prSet/>
      <dgm:spPr/>
      <dgm:t>
        <a:bodyPr/>
        <a:lstStyle/>
        <a:p>
          <a:endParaRPr lang="en-IN"/>
        </a:p>
      </dgm:t>
    </dgm:pt>
    <dgm:pt modelId="{78230A0E-1B00-44FD-B2C6-FB95D1CDBB77}" type="sibTrans" cxnId="{FC215967-FECB-4196-95F5-A491F8E54141}">
      <dgm:prSet/>
      <dgm:spPr/>
      <dgm:t>
        <a:bodyPr/>
        <a:lstStyle/>
        <a:p>
          <a:endParaRPr lang="en-IN"/>
        </a:p>
      </dgm:t>
    </dgm:pt>
    <dgm:pt modelId="{5733F0BF-A058-4126-A343-68FAD2C1C555}">
      <dgm:prSet/>
      <dgm:spPr/>
      <dgm:t>
        <a:bodyPr/>
        <a:lstStyle/>
        <a:p>
          <a:r>
            <a:rPr lang="en-IN" dirty="0" smtClean="0"/>
            <a:t>Hypothesis Testing</a:t>
          </a:r>
          <a:endParaRPr lang="en-IN" dirty="0"/>
        </a:p>
      </dgm:t>
    </dgm:pt>
    <dgm:pt modelId="{0E6148B4-813C-4B20-81D9-571CAE312576}" type="parTrans" cxnId="{8557B90D-0ACD-4E0C-8A00-62DEC3EB8E6D}">
      <dgm:prSet/>
      <dgm:spPr/>
      <dgm:t>
        <a:bodyPr/>
        <a:lstStyle/>
        <a:p>
          <a:endParaRPr lang="en-IN"/>
        </a:p>
      </dgm:t>
    </dgm:pt>
    <dgm:pt modelId="{E1E79E02-6C89-4997-B8D1-4C2D89296901}" type="sibTrans" cxnId="{8557B90D-0ACD-4E0C-8A00-62DEC3EB8E6D}">
      <dgm:prSet/>
      <dgm:spPr/>
      <dgm:t>
        <a:bodyPr/>
        <a:lstStyle/>
        <a:p>
          <a:endParaRPr lang="en-IN"/>
        </a:p>
      </dgm:t>
    </dgm:pt>
    <dgm:pt modelId="{DDBF8BB5-D644-4E3B-87F0-75757B34314F}" type="pres">
      <dgm:prSet presAssocID="{B73A6C7D-865B-4050-9842-E5EBB10E47D3}" presName="CompostProcess" presStyleCnt="0">
        <dgm:presLayoutVars>
          <dgm:dir/>
          <dgm:resizeHandles val="exact"/>
        </dgm:presLayoutVars>
      </dgm:prSet>
      <dgm:spPr/>
    </dgm:pt>
    <dgm:pt modelId="{2840D7DE-BE0C-428A-8495-62FB67C384A2}" type="pres">
      <dgm:prSet presAssocID="{B73A6C7D-865B-4050-9842-E5EBB10E47D3}" presName="arrow" presStyleLbl="bgShp" presStyleIdx="0" presStyleCnt="1" custScaleX="116008"/>
      <dgm:spPr/>
    </dgm:pt>
    <dgm:pt modelId="{D51B2C73-EF76-4E72-974C-8CC8C66EBCA2}" type="pres">
      <dgm:prSet presAssocID="{B73A6C7D-865B-4050-9842-E5EBB10E47D3}" presName="linearProcess" presStyleCnt="0"/>
      <dgm:spPr/>
    </dgm:pt>
    <dgm:pt modelId="{DE3C82AF-53A1-4CE2-B0CF-EC1C480B1883}" type="pres">
      <dgm:prSet presAssocID="{01355460-0BAB-4493-8A0C-B7CE59C23DAF}" presName="textNode" presStyleLbl="node1" presStyleIdx="0" presStyleCnt="5">
        <dgm:presLayoutVars>
          <dgm:bulletEnabled val="1"/>
        </dgm:presLayoutVars>
      </dgm:prSet>
      <dgm:spPr/>
      <dgm:t>
        <a:bodyPr/>
        <a:lstStyle/>
        <a:p>
          <a:endParaRPr lang="en-IN"/>
        </a:p>
      </dgm:t>
    </dgm:pt>
    <dgm:pt modelId="{704C5EBC-2ECE-4BEE-AE0E-2A2FE371D2DB}" type="pres">
      <dgm:prSet presAssocID="{56DA7FC6-0BF0-46D7-B1BD-21D8F712A31D}" presName="sibTrans" presStyleCnt="0"/>
      <dgm:spPr/>
    </dgm:pt>
    <dgm:pt modelId="{48D0FDD9-EC2A-48A2-9E30-94055369DF32}" type="pres">
      <dgm:prSet presAssocID="{0F9696B5-2A0E-4A4F-BD94-DC4BA3061A81}" presName="textNode" presStyleLbl="node1" presStyleIdx="1" presStyleCnt="5">
        <dgm:presLayoutVars>
          <dgm:bulletEnabled val="1"/>
        </dgm:presLayoutVars>
      </dgm:prSet>
      <dgm:spPr/>
      <dgm:t>
        <a:bodyPr/>
        <a:lstStyle/>
        <a:p>
          <a:endParaRPr lang="en-IN"/>
        </a:p>
      </dgm:t>
    </dgm:pt>
    <dgm:pt modelId="{C31A40A6-C7C1-4515-978B-DE77BAB82804}" type="pres">
      <dgm:prSet presAssocID="{3EA11194-4200-4570-94C6-39F735C17D9A}" presName="sibTrans" presStyleCnt="0"/>
      <dgm:spPr/>
    </dgm:pt>
    <dgm:pt modelId="{7074331B-542A-4F61-80F5-0EF35F00B2DC}" type="pres">
      <dgm:prSet presAssocID="{ACAF050F-7CE6-46F3-851A-4FC88A34DAA6}" presName="textNode" presStyleLbl="node1" presStyleIdx="2" presStyleCnt="5">
        <dgm:presLayoutVars>
          <dgm:bulletEnabled val="1"/>
        </dgm:presLayoutVars>
      </dgm:prSet>
      <dgm:spPr/>
      <dgm:t>
        <a:bodyPr/>
        <a:lstStyle/>
        <a:p>
          <a:endParaRPr lang="en-IN"/>
        </a:p>
      </dgm:t>
    </dgm:pt>
    <dgm:pt modelId="{FC715FC4-762C-4630-BB24-73740E675F55}" type="pres">
      <dgm:prSet presAssocID="{327FD084-D5A7-4043-9526-A8AA2A271750}" presName="sibTrans" presStyleCnt="0"/>
      <dgm:spPr/>
    </dgm:pt>
    <dgm:pt modelId="{ED8633F3-4E6C-4DBC-A156-51A6CE548438}" type="pres">
      <dgm:prSet presAssocID="{22F9B6FF-541E-4C11-87E5-2DE611A31264}" presName="textNode" presStyleLbl="node1" presStyleIdx="3" presStyleCnt="5">
        <dgm:presLayoutVars>
          <dgm:bulletEnabled val="1"/>
        </dgm:presLayoutVars>
      </dgm:prSet>
      <dgm:spPr/>
      <dgm:t>
        <a:bodyPr/>
        <a:lstStyle/>
        <a:p>
          <a:endParaRPr lang="en-IN"/>
        </a:p>
      </dgm:t>
    </dgm:pt>
    <dgm:pt modelId="{72F22024-8615-48B0-8F86-D6DB40CD5FE4}" type="pres">
      <dgm:prSet presAssocID="{78230A0E-1B00-44FD-B2C6-FB95D1CDBB77}" presName="sibTrans" presStyleCnt="0"/>
      <dgm:spPr/>
    </dgm:pt>
    <dgm:pt modelId="{34DE162D-3780-4542-87B1-5040076B7C89}" type="pres">
      <dgm:prSet presAssocID="{5733F0BF-A058-4126-A343-68FAD2C1C555}" presName="textNode" presStyleLbl="node1" presStyleIdx="4" presStyleCnt="5">
        <dgm:presLayoutVars>
          <dgm:bulletEnabled val="1"/>
        </dgm:presLayoutVars>
      </dgm:prSet>
      <dgm:spPr/>
    </dgm:pt>
  </dgm:ptLst>
  <dgm:cxnLst>
    <dgm:cxn modelId="{8557B90D-0ACD-4E0C-8A00-62DEC3EB8E6D}" srcId="{B73A6C7D-865B-4050-9842-E5EBB10E47D3}" destId="{5733F0BF-A058-4126-A343-68FAD2C1C555}" srcOrd="4" destOrd="0" parTransId="{0E6148B4-813C-4B20-81D9-571CAE312576}" sibTransId="{E1E79E02-6C89-4997-B8D1-4C2D89296901}"/>
    <dgm:cxn modelId="{645386B5-9833-40FD-81E7-067F26932388}" type="presOf" srcId="{0F9696B5-2A0E-4A4F-BD94-DC4BA3061A81}" destId="{48D0FDD9-EC2A-48A2-9E30-94055369DF32}" srcOrd="0" destOrd="0" presId="urn:microsoft.com/office/officeart/2005/8/layout/hProcess9"/>
    <dgm:cxn modelId="{B9A8B8EB-717A-4B78-8E69-239676C93E37}" srcId="{B73A6C7D-865B-4050-9842-E5EBB10E47D3}" destId="{ACAF050F-7CE6-46F3-851A-4FC88A34DAA6}" srcOrd="2" destOrd="0" parTransId="{E0074370-B759-45E0-9585-6D4D4EE3C17F}" sibTransId="{327FD084-D5A7-4043-9526-A8AA2A271750}"/>
    <dgm:cxn modelId="{A6B86EE1-D207-4C9F-B96B-0A054464EC6D}" type="presOf" srcId="{5733F0BF-A058-4126-A343-68FAD2C1C555}" destId="{34DE162D-3780-4542-87B1-5040076B7C89}" srcOrd="0" destOrd="0" presId="urn:microsoft.com/office/officeart/2005/8/layout/hProcess9"/>
    <dgm:cxn modelId="{EC5A2218-07BA-4686-9591-8AAE05E43E48}" type="presOf" srcId="{22F9B6FF-541E-4C11-87E5-2DE611A31264}" destId="{ED8633F3-4E6C-4DBC-A156-51A6CE548438}" srcOrd="0" destOrd="0" presId="urn:microsoft.com/office/officeart/2005/8/layout/hProcess9"/>
    <dgm:cxn modelId="{FC215967-FECB-4196-95F5-A491F8E54141}" srcId="{B73A6C7D-865B-4050-9842-E5EBB10E47D3}" destId="{22F9B6FF-541E-4C11-87E5-2DE611A31264}" srcOrd="3" destOrd="0" parTransId="{E70F72BD-33E1-40E2-9B63-6C6A9D20B7C5}" sibTransId="{78230A0E-1B00-44FD-B2C6-FB95D1CDBB77}"/>
    <dgm:cxn modelId="{8E81E21A-3232-4985-A196-9A87A23FC894}" type="presOf" srcId="{B73A6C7D-865B-4050-9842-E5EBB10E47D3}" destId="{DDBF8BB5-D644-4E3B-87F0-75757B34314F}" srcOrd="0" destOrd="0" presId="urn:microsoft.com/office/officeart/2005/8/layout/hProcess9"/>
    <dgm:cxn modelId="{A317ADA9-2B93-4822-AEE2-223CAEBA4E48}" type="presOf" srcId="{01355460-0BAB-4493-8A0C-B7CE59C23DAF}" destId="{DE3C82AF-53A1-4CE2-B0CF-EC1C480B1883}" srcOrd="0" destOrd="0" presId="urn:microsoft.com/office/officeart/2005/8/layout/hProcess9"/>
    <dgm:cxn modelId="{2842A77D-38E1-4B75-B60C-00CFB6933FE6}" srcId="{B73A6C7D-865B-4050-9842-E5EBB10E47D3}" destId="{01355460-0BAB-4493-8A0C-B7CE59C23DAF}" srcOrd="0" destOrd="0" parTransId="{ADCB035F-913C-453D-8C7E-E753C66CB588}" sibTransId="{56DA7FC6-0BF0-46D7-B1BD-21D8F712A31D}"/>
    <dgm:cxn modelId="{68F59492-97C2-468C-A5BA-2CBF03323873}" type="presOf" srcId="{ACAF050F-7CE6-46F3-851A-4FC88A34DAA6}" destId="{7074331B-542A-4F61-80F5-0EF35F00B2DC}" srcOrd="0" destOrd="0" presId="urn:microsoft.com/office/officeart/2005/8/layout/hProcess9"/>
    <dgm:cxn modelId="{24646EC0-C0DB-4FD9-A448-7890987850F2}" srcId="{B73A6C7D-865B-4050-9842-E5EBB10E47D3}" destId="{0F9696B5-2A0E-4A4F-BD94-DC4BA3061A81}" srcOrd="1" destOrd="0" parTransId="{F4ACF119-83A6-4C83-98F1-C8437A9E7DCD}" sibTransId="{3EA11194-4200-4570-94C6-39F735C17D9A}"/>
    <dgm:cxn modelId="{6E49F621-866B-4D3F-8372-ED6BB557B474}" type="presParOf" srcId="{DDBF8BB5-D644-4E3B-87F0-75757B34314F}" destId="{2840D7DE-BE0C-428A-8495-62FB67C384A2}" srcOrd="0" destOrd="0" presId="urn:microsoft.com/office/officeart/2005/8/layout/hProcess9"/>
    <dgm:cxn modelId="{729A1222-277D-4EDE-A8B6-6A72656BB65A}" type="presParOf" srcId="{DDBF8BB5-D644-4E3B-87F0-75757B34314F}" destId="{D51B2C73-EF76-4E72-974C-8CC8C66EBCA2}" srcOrd="1" destOrd="0" presId="urn:microsoft.com/office/officeart/2005/8/layout/hProcess9"/>
    <dgm:cxn modelId="{E4F3C6B6-9829-4CB9-B300-881D1D6F24A1}" type="presParOf" srcId="{D51B2C73-EF76-4E72-974C-8CC8C66EBCA2}" destId="{DE3C82AF-53A1-4CE2-B0CF-EC1C480B1883}" srcOrd="0" destOrd="0" presId="urn:microsoft.com/office/officeart/2005/8/layout/hProcess9"/>
    <dgm:cxn modelId="{3207147A-40B0-4016-836F-3CFB5971970E}" type="presParOf" srcId="{D51B2C73-EF76-4E72-974C-8CC8C66EBCA2}" destId="{704C5EBC-2ECE-4BEE-AE0E-2A2FE371D2DB}" srcOrd="1" destOrd="0" presId="urn:microsoft.com/office/officeart/2005/8/layout/hProcess9"/>
    <dgm:cxn modelId="{6DCB3462-6BF3-47C4-8113-5EE76670C233}" type="presParOf" srcId="{D51B2C73-EF76-4E72-974C-8CC8C66EBCA2}" destId="{48D0FDD9-EC2A-48A2-9E30-94055369DF32}" srcOrd="2" destOrd="0" presId="urn:microsoft.com/office/officeart/2005/8/layout/hProcess9"/>
    <dgm:cxn modelId="{822F14B4-98EB-4EC0-9810-FACAED2BE684}" type="presParOf" srcId="{D51B2C73-EF76-4E72-974C-8CC8C66EBCA2}" destId="{C31A40A6-C7C1-4515-978B-DE77BAB82804}" srcOrd="3" destOrd="0" presId="urn:microsoft.com/office/officeart/2005/8/layout/hProcess9"/>
    <dgm:cxn modelId="{EA648426-FD37-496C-9E3D-6711C02FCBD8}" type="presParOf" srcId="{D51B2C73-EF76-4E72-974C-8CC8C66EBCA2}" destId="{7074331B-542A-4F61-80F5-0EF35F00B2DC}" srcOrd="4" destOrd="0" presId="urn:microsoft.com/office/officeart/2005/8/layout/hProcess9"/>
    <dgm:cxn modelId="{2A6CEEF8-D24A-48AC-B37A-B059757B0776}" type="presParOf" srcId="{D51B2C73-EF76-4E72-974C-8CC8C66EBCA2}" destId="{FC715FC4-762C-4630-BB24-73740E675F55}" srcOrd="5" destOrd="0" presId="urn:microsoft.com/office/officeart/2005/8/layout/hProcess9"/>
    <dgm:cxn modelId="{F1796F9C-E64D-4AC4-89AB-31C4592135E4}" type="presParOf" srcId="{D51B2C73-EF76-4E72-974C-8CC8C66EBCA2}" destId="{ED8633F3-4E6C-4DBC-A156-51A6CE548438}" srcOrd="6" destOrd="0" presId="urn:microsoft.com/office/officeart/2005/8/layout/hProcess9"/>
    <dgm:cxn modelId="{DEE5D751-484A-43F7-8175-16446961C20D}" type="presParOf" srcId="{D51B2C73-EF76-4E72-974C-8CC8C66EBCA2}" destId="{72F22024-8615-48B0-8F86-D6DB40CD5FE4}" srcOrd="7" destOrd="0" presId="urn:microsoft.com/office/officeart/2005/8/layout/hProcess9"/>
    <dgm:cxn modelId="{4D03850F-9A0D-4F6A-BA1F-2F25F0AE9814}" type="presParOf" srcId="{D51B2C73-EF76-4E72-974C-8CC8C66EBCA2}" destId="{34DE162D-3780-4542-87B1-5040076B7C89}" srcOrd="8"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99AEF-07EB-40F3-B2D3-89F5762EC836}">
      <dsp:nvSpPr>
        <dsp:cNvPr id="0" name=""/>
        <dsp:cNvSpPr/>
      </dsp:nvSpPr>
      <dsp:spPr>
        <a:xfrm>
          <a:off x="3670384" y="2194983"/>
          <a:ext cx="547165" cy="1563925"/>
        </a:xfrm>
        <a:custGeom>
          <a:avLst/>
          <a:gdLst/>
          <a:ahLst/>
          <a:cxnLst/>
          <a:rect l="0" t="0" r="0" b="0"/>
          <a:pathLst>
            <a:path>
              <a:moveTo>
                <a:pt x="0" y="0"/>
              </a:moveTo>
              <a:lnTo>
                <a:pt x="273582" y="0"/>
              </a:lnTo>
              <a:lnTo>
                <a:pt x="273582" y="1563925"/>
              </a:lnTo>
              <a:lnTo>
                <a:pt x="547165" y="1563925"/>
              </a:lnTo>
            </a:path>
          </a:pathLst>
        </a:custGeom>
        <a:noFill/>
        <a:ln w="25400" cap="flat" cmpd="sng" algn="ctr">
          <a:solidFill>
            <a:schemeClr val="accent4">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p>
      </dsp:txBody>
      <dsp:txXfrm>
        <a:off x="3902545" y="2935524"/>
        <a:ext cx="82844" cy="82844"/>
      </dsp:txXfrm>
    </dsp:sp>
    <dsp:sp modelId="{C5514BCA-A1B4-4CED-A9F0-4F4C395B2E3A}">
      <dsp:nvSpPr>
        <dsp:cNvPr id="0" name=""/>
        <dsp:cNvSpPr/>
      </dsp:nvSpPr>
      <dsp:spPr>
        <a:xfrm>
          <a:off x="3670384" y="2194983"/>
          <a:ext cx="547165" cy="521308"/>
        </a:xfrm>
        <a:custGeom>
          <a:avLst/>
          <a:gdLst/>
          <a:ahLst/>
          <a:cxnLst/>
          <a:rect l="0" t="0" r="0" b="0"/>
          <a:pathLst>
            <a:path>
              <a:moveTo>
                <a:pt x="0" y="0"/>
              </a:moveTo>
              <a:lnTo>
                <a:pt x="273582" y="0"/>
              </a:lnTo>
              <a:lnTo>
                <a:pt x="273582" y="521308"/>
              </a:lnTo>
              <a:lnTo>
                <a:pt x="547165" y="521308"/>
              </a:lnTo>
            </a:path>
          </a:pathLst>
        </a:custGeom>
        <a:noFill/>
        <a:ln w="25400" cap="flat" cmpd="sng" algn="ctr">
          <a:solidFill>
            <a:schemeClr val="accent4">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925073" y="2436744"/>
        <a:ext cx="37787" cy="37787"/>
      </dsp:txXfrm>
    </dsp:sp>
    <dsp:sp modelId="{8317954C-4D98-4C8B-97D9-ADB1B0764D68}">
      <dsp:nvSpPr>
        <dsp:cNvPr id="0" name=""/>
        <dsp:cNvSpPr/>
      </dsp:nvSpPr>
      <dsp:spPr>
        <a:xfrm>
          <a:off x="3670384" y="1673674"/>
          <a:ext cx="547165" cy="521308"/>
        </a:xfrm>
        <a:custGeom>
          <a:avLst/>
          <a:gdLst/>
          <a:ahLst/>
          <a:cxnLst/>
          <a:rect l="0" t="0" r="0" b="0"/>
          <a:pathLst>
            <a:path>
              <a:moveTo>
                <a:pt x="0" y="521308"/>
              </a:moveTo>
              <a:lnTo>
                <a:pt x="273582" y="521308"/>
              </a:lnTo>
              <a:lnTo>
                <a:pt x="273582" y="0"/>
              </a:lnTo>
              <a:lnTo>
                <a:pt x="547165" y="0"/>
              </a:lnTo>
            </a:path>
          </a:pathLst>
        </a:custGeom>
        <a:noFill/>
        <a:ln w="25400" cap="flat" cmpd="sng" algn="ctr">
          <a:solidFill>
            <a:schemeClr val="accent4">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925073" y="1915435"/>
        <a:ext cx="37787" cy="37787"/>
      </dsp:txXfrm>
    </dsp:sp>
    <dsp:sp modelId="{BDE99100-0356-4D05-AD54-CB8E6EFD8486}">
      <dsp:nvSpPr>
        <dsp:cNvPr id="0" name=""/>
        <dsp:cNvSpPr/>
      </dsp:nvSpPr>
      <dsp:spPr>
        <a:xfrm>
          <a:off x="3670384" y="631057"/>
          <a:ext cx="547165" cy="1563925"/>
        </a:xfrm>
        <a:custGeom>
          <a:avLst/>
          <a:gdLst/>
          <a:ahLst/>
          <a:cxnLst/>
          <a:rect l="0" t="0" r="0" b="0"/>
          <a:pathLst>
            <a:path>
              <a:moveTo>
                <a:pt x="0" y="1563925"/>
              </a:moveTo>
              <a:lnTo>
                <a:pt x="273582" y="1563925"/>
              </a:lnTo>
              <a:lnTo>
                <a:pt x="273582" y="0"/>
              </a:lnTo>
              <a:lnTo>
                <a:pt x="547165" y="0"/>
              </a:lnTo>
            </a:path>
          </a:pathLst>
        </a:custGeom>
        <a:noFill/>
        <a:ln w="25400" cap="flat" cmpd="sng" algn="ctr">
          <a:solidFill>
            <a:schemeClr val="accent4">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IN" sz="600" kern="1200"/>
        </a:p>
      </dsp:txBody>
      <dsp:txXfrm>
        <a:off x="3902545" y="1371598"/>
        <a:ext cx="82844" cy="82844"/>
      </dsp:txXfrm>
    </dsp:sp>
    <dsp:sp modelId="{2B1312AE-EFB3-46AC-896F-E1D213F04F12}">
      <dsp:nvSpPr>
        <dsp:cNvPr id="0" name=""/>
        <dsp:cNvSpPr/>
      </dsp:nvSpPr>
      <dsp:spPr>
        <a:xfrm rot="16200000">
          <a:off x="1058354" y="1777936"/>
          <a:ext cx="4389967" cy="834093"/>
        </a:xfrm>
        <a:prstGeom prst="rect">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6195" tIns="36195" rIns="36195" bIns="36195" numCol="1" spcCol="1270" anchor="ctr" anchorCtr="0">
          <a:noAutofit/>
        </a:bodyPr>
        <a:lstStyle/>
        <a:p>
          <a:pPr lvl="0" algn="ctr" defTabSz="2533650">
            <a:lnSpc>
              <a:spcPct val="90000"/>
            </a:lnSpc>
            <a:spcBef>
              <a:spcPct val="0"/>
            </a:spcBef>
            <a:spcAft>
              <a:spcPct val="35000"/>
            </a:spcAft>
          </a:pPr>
          <a:r>
            <a:rPr lang="en-IN" sz="5700" kern="1200" dirty="0" smtClean="0"/>
            <a:t>Team Stat</a:t>
          </a:r>
          <a:endParaRPr lang="en-IN" sz="5700" kern="1200" dirty="0"/>
        </a:p>
      </dsp:txBody>
      <dsp:txXfrm>
        <a:off x="1058354" y="1777936"/>
        <a:ext cx="4389967" cy="834093"/>
      </dsp:txXfrm>
    </dsp:sp>
    <dsp:sp modelId="{AF7274A7-3CE7-40DD-A622-D12A9917F3C8}">
      <dsp:nvSpPr>
        <dsp:cNvPr id="0" name=""/>
        <dsp:cNvSpPr/>
      </dsp:nvSpPr>
      <dsp:spPr>
        <a:xfrm>
          <a:off x="4217550" y="214010"/>
          <a:ext cx="2735827" cy="834093"/>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N" sz="2100" kern="1200" dirty="0" err="1" smtClean="0"/>
            <a:t>Abhay</a:t>
          </a:r>
          <a:r>
            <a:rPr lang="en-IN" sz="2100" kern="1200" dirty="0" smtClean="0"/>
            <a:t> Bhat – PES1UG19CS010</a:t>
          </a:r>
          <a:endParaRPr lang="en-IN" sz="2100" kern="1200" dirty="0"/>
        </a:p>
      </dsp:txBody>
      <dsp:txXfrm>
        <a:off x="4217550" y="214010"/>
        <a:ext cx="2735827" cy="834093"/>
      </dsp:txXfrm>
    </dsp:sp>
    <dsp:sp modelId="{2A810E1E-33A5-4024-B9E1-8E937E2C9450}">
      <dsp:nvSpPr>
        <dsp:cNvPr id="0" name=""/>
        <dsp:cNvSpPr/>
      </dsp:nvSpPr>
      <dsp:spPr>
        <a:xfrm>
          <a:off x="4217550" y="1256628"/>
          <a:ext cx="2735827" cy="834093"/>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N" sz="2100" kern="1200" dirty="0" err="1" smtClean="0"/>
            <a:t>Adithya</a:t>
          </a:r>
          <a:r>
            <a:rPr lang="en-IN" sz="2100" kern="1200" dirty="0" smtClean="0"/>
            <a:t> MS – PES1UG19CS027</a:t>
          </a:r>
          <a:endParaRPr lang="en-IN" sz="2100" kern="1200" dirty="0"/>
        </a:p>
      </dsp:txBody>
      <dsp:txXfrm>
        <a:off x="4217550" y="1256628"/>
        <a:ext cx="2735827" cy="834093"/>
      </dsp:txXfrm>
    </dsp:sp>
    <dsp:sp modelId="{421CD86A-B40E-4BBB-A7A9-EE5B94784EE5}">
      <dsp:nvSpPr>
        <dsp:cNvPr id="0" name=""/>
        <dsp:cNvSpPr/>
      </dsp:nvSpPr>
      <dsp:spPr>
        <a:xfrm>
          <a:off x="4217550" y="2299245"/>
          <a:ext cx="2735827" cy="834093"/>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N" sz="2100" kern="1200" dirty="0" smtClean="0"/>
            <a:t>Aditya Ramesh – PES1UG19CS033</a:t>
          </a:r>
          <a:endParaRPr lang="en-IN" sz="2100" kern="1200" dirty="0"/>
        </a:p>
      </dsp:txBody>
      <dsp:txXfrm>
        <a:off x="4217550" y="2299245"/>
        <a:ext cx="2735827" cy="834093"/>
      </dsp:txXfrm>
    </dsp:sp>
    <dsp:sp modelId="{31CA4D27-60D6-46EB-9DA6-B8B2E834F123}">
      <dsp:nvSpPr>
        <dsp:cNvPr id="0" name=""/>
        <dsp:cNvSpPr/>
      </dsp:nvSpPr>
      <dsp:spPr>
        <a:xfrm>
          <a:off x="4217550" y="3341862"/>
          <a:ext cx="2735827" cy="834093"/>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N" sz="2100" kern="1200" dirty="0" err="1" smtClean="0"/>
            <a:t>Aniruddha</a:t>
          </a:r>
          <a:r>
            <a:rPr lang="en-IN" sz="2100" kern="1200" dirty="0" smtClean="0"/>
            <a:t> Krishna Jha – PES1UG19CS064</a:t>
          </a:r>
          <a:endParaRPr lang="en-IN" sz="2100" kern="1200" dirty="0"/>
        </a:p>
      </dsp:txBody>
      <dsp:txXfrm>
        <a:off x="4217550" y="3341862"/>
        <a:ext cx="2735827" cy="8340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0D7DE-BE0C-428A-8495-62FB67C384A2}">
      <dsp:nvSpPr>
        <dsp:cNvPr id="0" name=""/>
        <dsp:cNvSpPr/>
      </dsp:nvSpPr>
      <dsp:spPr>
        <a:xfrm>
          <a:off x="68253" y="0"/>
          <a:ext cx="9661543" cy="5418667"/>
        </a:xfrm>
        <a:prstGeom prst="rightArrow">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DE3C82AF-53A1-4CE2-B0CF-EC1C480B1883}">
      <dsp:nvSpPr>
        <dsp:cNvPr id="0" name=""/>
        <dsp:cNvSpPr/>
      </dsp:nvSpPr>
      <dsp:spPr>
        <a:xfrm>
          <a:off x="4305" y="1625600"/>
          <a:ext cx="1882584" cy="2167466"/>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Read the data </a:t>
          </a:r>
          <a:endParaRPr lang="en-IN" sz="1700" kern="1200" dirty="0"/>
        </a:p>
      </dsp:txBody>
      <dsp:txXfrm>
        <a:off x="96205" y="1717500"/>
        <a:ext cx="1698784" cy="1983666"/>
      </dsp:txXfrm>
    </dsp:sp>
    <dsp:sp modelId="{48D0FDD9-EC2A-48A2-9E30-94055369DF32}">
      <dsp:nvSpPr>
        <dsp:cNvPr id="0" name=""/>
        <dsp:cNvSpPr/>
      </dsp:nvSpPr>
      <dsp:spPr>
        <a:xfrm>
          <a:off x="1981019" y="1625600"/>
          <a:ext cx="1882584" cy="2167466"/>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Data cleaning or pre-processing </a:t>
          </a:r>
          <a:endParaRPr lang="en-IN" sz="1700" kern="1200" dirty="0"/>
        </a:p>
      </dsp:txBody>
      <dsp:txXfrm>
        <a:off x="2072919" y="1717500"/>
        <a:ext cx="1698784" cy="1983666"/>
      </dsp:txXfrm>
    </dsp:sp>
    <dsp:sp modelId="{7074331B-542A-4F61-80F5-0EF35F00B2DC}">
      <dsp:nvSpPr>
        <dsp:cNvPr id="0" name=""/>
        <dsp:cNvSpPr/>
      </dsp:nvSpPr>
      <dsp:spPr>
        <a:xfrm>
          <a:off x="3957732" y="1625600"/>
          <a:ext cx="1882584" cy="2167466"/>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Visualisation of the graph</a:t>
          </a:r>
          <a:endParaRPr lang="en-IN" sz="1700" kern="1200" dirty="0"/>
        </a:p>
      </dsp:txBody>
      <dsp:txXfrm>
        <a:off x="4049632" y="1717500"/>
        <a:ext cx="1698784" cy="1983666"/>
      </dsp:txXfrm>
    </dsp:sp>
    <dsp:sp modelId="{ED8633F3-4E6C-4DBC-A156-51A6CE548438}">
      <dsp:nvSpPr>
        <dsp:cNvPr id="0" name=""/>
        <dsp:cNvSpPr/>
      </dsp:nvSpPr>
      <dsp:spPr>
        <a:xfrm>
          <a:off x="5934446" y="1625600"/>
          <a:ext cx="1882584" cy="2167466"/>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Standardisation of the values/data</a:t>
          </a:r>
          <a:endParaRPr lang="en-IN" sz="1700" kern="1200" dirty="0"/>
        </a:p>
      </dsp:txBody>
      <dsp:txXfrm>
        <a:off x="6026346" y="1717500"/>
        <a:ext cx="1698784" cy="1983666"/>
      </dsp:txXfrm>
    </dsp:sp>
    <dsp:sp modelId="{34DE162D-3780-4542-87B1-5040076B7C89}">
      <dsp:nvSpPr>
        <dsp:cNvPr id="0" name=""/>
        <dsp:cNvSpPr/>
      </dsp:nvSpPr>
      <dsp:spPr>
        <a:xfrm>
          <a:off x="7911159" y="1625600"/>
          <a:ext cx="1882584" cy="2167466"/>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IN" sz="1700" kern="1200" dirty="0" smtClean="0"/>
            <a:t>Hypothesis Testing</a:t>
          </a:r>
          <a:endParaRPr lang="en-IN" sz="1700" kern="1200" dirty="0"/>
        </a:p>
      </dsp:txBody>
      <dsp:txXfrm>
        <a:off x="8003059" y="1717500"/>
        <a:ext cx="1698784" cy="198366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8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9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9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9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slideLayout" Target="../slideLayouts/slideLayout13.xml"/><Relationship Id="rId11" Type="http://schemas.openxmlformats.org/officeDocument/2006/relationships/slideLayout" Target="../slideLayouts/slideLayout14.xml"/><Relationship Id="rId12" Type="http://schemas.openxmlformats.org/officeDocument/2006/relationships/slideLayout" Target="../slideLayouts/slideLayout15.xml"/><Relationship Id="rId13" Type="http://schemas.openxmlformats.org/officeDocument/2006/relationships/slideLayout" Target="../slideLayouts/slideLayout16.xml"/><Relationship Id="rId14" Type="http://schemas.openxmlformats.org/officeDocument/2006/relationships/slideLayout" Target="../slideLayouts/slideLayout17.xml"/><Relationship Id="rId15" Type="http://schemas.openxmlformats.org/officeDocument/2006/relationships/slideLayout" Target="../slideLayouts/slideLayout18.xml"/><Relationship Id="rId16" Type="http://schemas.openxmlformats.org/officeDocument/2006/relationships/slideLayout" Target="../slideLayouts/slideLayout19.xml"/><Relationship Id="rId17" Type="http://schemas.openxmlformats.org/officeDocument/2006/relationships/slideLayout" Target="../slideLayouts/slideLayout20.xml"/><Relationship Id="rId18" Type="http://schemas.openxmlformats.org/officeDocument/2006/relationships/slideLayout" Target="../slideLayouts/slideLayout21.xml"/><Relationship Id="rId19" Type="http://schemas.openxmlformats.org/officeDocument/2006/relationships/slideLayout" Target="../slideLayouts/slideLayout22.xml"/><Relationship Id="rId20" Type="http://schemas.openxmlformats.org/officeDocument/2006/relationships/slideLayout" Target="../slideLayouts/slideLayout23.xml"/><Relationship Id="rId21"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slideLayout" Target="../slideLayouts/slideLayout25.xml"/><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slideLayout" Target="../slideLayouts/slideLayout28.xml"/><Relationship Id="rId14" Type="http://schemas.openxmlformats.org/officeDocument/2006/relationships/slideLayout" Target="../slideLayouts/slideLayout29.xml"/><Relationship Id="rId15" Type="http://schemas.openxmlformats.org/officeDocument/2006/relationships/slideLayout" Target="../slideLayouts/slideLayout30.xml"/><Relationship Id="rId16" Type="http://schemas.openxmlformats.org/officeDocument/2006/relationships/slideLayout" Target="../slideLayouts/slideLayout31.xml"/><Relationship Id="rId17" Type="http://schemas.openxmlformats.org/officeDocument/2006/relationships/slideLayout" Target="../slideLayouts/slideLayout32.xml"/><Relationship Id="rId18" Type="http://schemas.openxmlformats.org/officeDocument/2006/relationships/slideLayout" Target="../slideLayouts/slideLayout33.xml"/><Relationship Id="rId19" Type="http://schemas.openxmlformats.org/officeDocument/2006/relationships/slideLayout" Target="../slideLayouts/slideLayout34.xml"/><Relationship Id="rId20" Type="http://schemas.openxmlformats.org/officeDocument/2006/relationships/slideLayout" Target="../slideLayouts/slideLayout35.xml"/><Relationship Id="rId21"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image" Target="../media/image31.png"/><Relationship Id="rId9" Type="http://schemas.openxmlformats.org/officeDocument/2006/relationships/image" Target="../media/image32.png"/><Relationship Id="rId10" Type="http://schemas.openxmlformats.org/officeDocument/2006/relationships/slideLayout" Target="../slideLayouts/slideLayout37.xml"/><Relationship Id="rId11" Type="http://schemas.openxmlformats.org/officeDocument/2006/relationships/slideLayout" Target="../slideLayouts/slideLayout38.xml"/><Relationship Id="rId12" Type="http://schemas.openxmlformats.org/officeDocument/2006/relationships/slideLayout" Target="../slideLayouts/slideLayout39.xml"/><Relationship Id="rId13" Type="http://schemas.openxmlformats.org/officeDocument/2006/relationships/slideLayout" Target="../slideLayouts/slideLayout40.xml"/><Relationship Id="rId14" Type="http://schemas.openxmlformats.org/officeDocument/2006/relationships/slideLayout" Target="../slideLayouts/slideLayout41.xml"/><Relationship Id="rId15" Type="http://schemas.openxmlformats.org/officeDocument/2006/relationships/slideLayout" Target="../slideLayouts/slideLayout42.xml"/><Relationship Id="rId16" Type="http://schemas.openxmlformats.org/officeDocument/2006/relationships/slideLayout" Target="../slideLayouts/slideLayout43.xml"/><Relationship Id="rId17" Type="http://schemas.openxmlformats.org/officeDocument/2006/relationships/slideLayout" Target="../slideLayouts/slideLayout44.xml"/><Relationship Id="rId18" Type="http://schemas.openxmlformats.org/officeDocument/2006/relationships/slideLayout" Target="../slideLayouts/slideLayout45.xml"/><Relationship Id="rId19" Type="http://schemas.openxmlformats.org/officeDocument/2006/relationships/slideLayout" Target="../slideLayouts/slideLayout46.xml"/><Relationship Id="rId20" Type="http://schemas.openxmlformats.org/officeDocument/2006/relationships/slideLayout" Target="../slideLayouts/slideLayout47.xml"/><Relationship Id="rId21"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 descr=""/>
          <p:cNvPicPr/>
          <p:nvPr/>
        </p:nvPicPr>
        <p:blipFill>
          <a:blip r:embed="rId2"/>
          <a:stretch/>
        </p:blipFill>
        <p:spPr>
          <a:xfrm>
            <a:off x="0" y="-35280"/>
            <a:ext cx="12186360" cy="6929280"/>
          </a:xfrm>
          <a:prstGeom prst="rect">
            <a:avLst/>
          </a:prstGeom>
          <a:ln>
            <a:noFill/>
          </a:ln>
        </p:spPr>
      </p:pic>
      <p:sp>
        <p:nvSpPr>
          <p:cNvPr id="1" name="CustomShape 1"/>
          <p:cNvSpPr/>
          <p:nvPr/>
        </p:nvSpPr>
        <p:spPr>
          <a:xfrm>
            <a:off x="0" y="152280"/>
            <a:ext cx="1924920" cy="1195200"/>
          </a:xfrm>
          <a:prstGeom prst="rect">
            <a:avLst/>
          </a:prstGeom>
          <a:solidFill>
            <a:schemeClr val="lt1"/>
          </a:solid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2" name="Google Shape;13;p2" descr=""/>
          <p:cNvPicPr/>
          <p:nvPr/>
        </p:nvPicPr>
        <p:blipFill>
          <a:blip r:embed="rId3"/>
          <a:stretch/>
        </p:blipFill>
        <p:spPr>
          <a:xfrm>
            <a:off x="239400" y="138600"/>
            <a:ext cx="1152720" cy="966960"/>
          </a:xfrm>
          <a:prstGeom prst="rect">
            <a:avLst/>
          </a:prstGeom>
          <a:ln>
            <a:noFill/>
          </a:ln>
        </p:spPr>
      </p:pic>
      <p:pic>
        <p:nvPicPr>
          <p:cNvPr id="3" name="Google Shape;15;p2" descr=""/>
          <p:cNvPicPr/>
          <p:nvPr/>
        </p:nvPicPr>
        <p:blipFill>
          <a:blip r:embed="rId4"/>
          <a:stretch/>
        </p:blipFill>
        <p:spPr>
          <a:xfrm>
            <a:off x="3603240" y="103320"/>
            <a:ext cx="2155680" cy="985680"/>
          </a:xfrm>
          <a:prstGeom prst="rect">
            <a:avLst/>
          </a:prstGeom>
          <a:ln>
            <a:noFill/>
          </a:ln>
        </p:spPr>
      </p:pic>
      <p:pic>
        <p:nvPicPr>
          <p:cNvPr id="4" name="Google Shape;16;p2" descr=""/>
          <p:cNvPicPr/>
          <p:nvPr/>
        </p:nvPicPr>
        <p:blipFill>
          <a:blip r:embed="rId5"/>
          <a:stretch/>
        </p:blipFill>
        <p:spPr>
          <a:xfrm>
            <a:off x="5764680" y="106560"/>
            <a:ext cx="2154240" cy="983520"/>
          </a:xfrm>
          <a:prstGeom prst="rect">
            <a:avLst/>
          </a:prstGeom>
          <a:ln>
            <a:noFill/>
          </a:ln>
        </p:spPr>
      </p:pic>
      <p:pic>
        <p:nvPicPr>
          <p:cNvPr id="5" name="Google Shape;17;p2" descr=""/>
          <p:cNvPicPr/>
          <p:nvPr/>
        </p:nvPicPr>
        <p:blipFill>
          <a:blip r:embed="rId6"/>
          <a:stretch/>
        </p:blipFill>
        <p:spPr>
          <a:xfrm>
            <a:off x="7898400" y="117000"/>
            <a:ext cx="2154240" cy="984960"/>
          </a:xfrm>
          <a:prstGeom prst="rect">
            <a:avLst/>
          </a:prstGeom>
          <a:ln>
            <a:noFill/>
          </a:ln>
        </p:spPr>
      </p:pic>
      <p:pic>
        <p:nvPicPr>
          <p:cNvPr id="6" name="Google Shape;18;p2" descr=""/>
          <p:cNvPicPr/>
          <p:nvPr/>
        </p:nvPicPr>
        <p:blipFill>
          <a:blip r:embed="rId7"/>
          <a:stretch/>
        </p:blipFill>
        <p:spPr>
          <a:xfrm>
            <a:off x="10032120" y="111960"/>
            <a:ext cx="2154240" cy="984960"/>
          </a:xfrm>
          <a:prstGeom prst="rect">
            <a:avLst/>
          </a:prstGeom>
          <a:ln>
            <a:noFill/>
          </a:ln>
        </p:spPr>
      </p:pic>
      <p:pic>
        <p:nvPicPr>
          <p:cNvPr id="7" name="Google Shape;19;p2" descr=""/>
          <p:cNvPicPr/>
          <p:nvPr/>
        </p:nvPicPr>
        <p:blipFill>
          <a:blip r:embed="rId8"/>
          <a:stretch/>
        </p:blipFill>
        <p:spPr>
          <a:xfrm>
            <a:off x="1625760" y="102240"/>
            <a:ext cx="2154240" cy="984960"/>
          </a:xfrm>
          <a:prstGeom prst="rect">
            <a:avLst/>
          </a:prstGeom>
          <a:ln>
            <a:noFill/>
          </a:ln>
        </p:spPr>
      </p:pic>
      <p:pic>
        <p:nvPicPr>
          <p:cNvPr id="8" name="Google Shape;20;p2" descr=""/>
          <p:cNvPicPr/>
          <p:nvPr/>
        </p:nvPicPr>
        <p:blipFill>
          <a:blip r:embed="rId9"/>
          <a:stretch/>
        </p:blipFill>
        <p:spPr>
          <a:xfrm>
            <a:off x="10040040" y="1600200"/>
            <a:ext cx="2127960" cy="5122080"/>
          </a:xfrm>
          <a:prstGeom prst="rect">
            <a:avLst/>
          </a:prstGeom>
          <a:ln>
            <a:noFill/>
          </a:ln>
        </p:spPr>
      </p:pic>
      <p:sp>
        <p:nvSpPr>
          <p:cNvPr id="9"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0"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7" name="Google Shape;10;p1" descr=""/>
          <p:cNvPicPr/>
          <p:nvPr/>
        </p:nvPicPr>
        <p:blipFill>
          <a:blip r:embed="rId2"/>
          <a:stretch/>
        </p:blipFill>
        <p:spPr>
          <a:xfrm>
            <a:off x="0" y="-35280"/>
            <a:ext cx="12186360" cy="6929280"/>
          </a:xfrm>
          <a:prstGeom prst="rect">
            <a:avLst/>
          </a:prstGeom>
          <a:ln>
            <a:noFill/>
          </a:ln>
        </p:spPr>
      </p:pic>
      <p:sp>
        <p:nvSpPr>
          <p:cNvPr id="48" name="CustomShape 1"/>
          <p:cNvSpPr/>
          <p:nvPr/>
        </p:nvSpPr>
        <p:spPr>
          <a:xfrm>
            <a:off x="0" y="152280"/>
            <a:ext cx="1924920" cy="1195200"/>
          </a:xfrm>
          <a:prstGeom prst="rect">
            <a:avLst/>
          </a:prstGeom>
          <a:solidFill>
            <a:schemeClr val="lt1"/>
          </a:solidFill>
          <a:ln>
            <a:noFill/>
          </a:ln>
          <a:effectLst>
            <a:outerShdw blurRad="40000" dir="5400000" dist="20160" rotWithShape="0">
              <a:srgbClr val="000000">
                <a:alpha val="38000"/>
              </a:srgbClr>
            </a:outerShdw>
          </a:effectLst>
          <a:scene3d>
            <a:camera prst="orthographicFront"/>
            <a:lightRig dir="t" rig="threePt"/>
          </a:scene3d>
          <a:sp3d extrusionH="50600" prstMaterial="plastic">
            <a:bevelT prst="relaxedInset" w="101600" h="80600"/>
            <a:bevelB prst="relaxedInset" w="80600" h="80600"/>
          </a:sp3d>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49" name="Google Shape;13;p2" descr=""/>
          <p:cNvPicPr/>
          <p:nvPr/>
        </p:nvPicPr>
        <p:blipFill>
          <a:blip r:embed="rId3"/>
          <a:stretch/>
        </p:blipFill>
        <p:spPr>
          <a:xfrm>
            <a:off x="239400" y="138600"/>
            <a:ext cx="1152720" cy="966960"/>
          </a:xfrm>
          <a:prstGeom prst="rect">
            <a:avLst/>
          </a:prstGeom>
          <a:ln>
            <a:noFill/>
          </a:ln>
        </p:spPr>
      </p:pic>
      <p:pic>
        <p:nvPicPr>
          <p:cNvPr id="50" name="Google Shape;15;p2" descr=""/>
          <p:cNvPicPr/>
          <p:nvPr/>
        </p:nvPicPr>
        <p:blipFill>
          <a:blip r:embed="rId4"/>
          <a:stretch/>
        </p:blipFill>
        <p:spPr>
          <a:xfrm>
            <a:off x="3603240" y="103320"/>
            <a:ext cx="2155680" cy="985680"/>
          </a:xfrm>
          <a:prstGeom prst="rect">
            <a:avLst/>
          </a:prstGeom>
          <a:ln>
            <a:noFill/>
          </a:ln>
        </p:spPr>
      </p:pic>
      <p:pic>
        <p:nvPicPr>
          <p:cNvPr id="51" name="Google Shape;16;p2" descr=""/>
          <p:cNvPicPr/>
          <p:nvPr/>
        </p:nvPicPr>
        <p:blipFill>
          <a:blip r:embed="rId5"/>
          <a:stretch/>
        </p:blipFill>
        <p:spPr>
          <a:xfrm>
            <a:off x="5764680" y="106560"/>
            <a:ext cx="2154240" cy="983520"/>
          </a:xfrm>
          <a:prstGeom prst="rect">
            <a:avLst/>
          </a:prstGeom>
          <a:ln>
            <a:noFill/>
          </a:ln>
        </p:spPr>
      </p:pic>
      <p:pic>
        <p:nvPicPr>
          <p:cNvPr id="52" name="Google Shape;17;p2" descr=""/>
          <p:cNvPicPr/>
          <p:nvPr/>
        </p:nvPicPr>
        <p:blipFill>
          <a:blip r:embed="rId6"/>
          <a:stretch/>
        </p:blipFill>
        <p:spPr>
          <a:xfrm>
            <a:off x="7898400" y="117000"/>
            <a:ext cx="2154240" cy="984960"/>
          </a:xfrm>
          <a:prstGeom prst="rect">
            <a:avLst/>
          </a:prstGeom>
          <a:ln>
            <a:noFill/>
          </a:ln>
        </p:spPr>
      </p:pic>
      <p:pic>
        <p:nvPicPr>
          <p:cNvPr id="53" name="Google Shape;18;p2" descr=""/>
          <p:cNvPicPr/>
          <p:nvPr/>
        </p:nvPicPr>
        <p:blipFill>
          <a:blip r:embed="rId7"/>
          <a:stretch/>
        </p:blipFill>
        <p:spPr>
          <a:xfrm>
            <a:off x="10032120" y="111960"/>
            <a:ext cx="2154240" cy="984960"/>
          </a:xfrm>
          <a:prstGeom prst="rect">
            <a:avLst/>
          </a:prstGeom>
          <a:ln>
            <a:noFill/>
          </a:ln>
        </p:spPr>
      </p:pic>
      <p:pic>
        <p:nvPicPr>
          <p:cNvPr id="54" name="Google Shape;19;p2" descr=""/>
          <p:cNvPicPr/>
          <p:nvPr/>
        </p:nvPicPr>
        <p:blipFill>
          <a:blip r:embed="rId8"/>
          <a:stretch/>
        </p:blipFill>
        <p:spPr>
          <a:xfrm>
            <a:off x="1625760" y="102240"/>
            <a:ext cx="2154240" cy="984960"/>
          </a:xfrm>
          <a:prstGeom prst="rect">
            <a:avLst/>
          </a:prstGeom>
          <a:ln>
            <a:noFill/>
          </a:ln>
        </p:spPr>
      </p:pic>
      <p:pic>
        <p:nvPicPr>
          <p:cNvPr id="55" name="Google Shape;20;p2" descr=""/>
          <p:cNvPicPr/>
          <p:nvPr/>
        </p:nvPicPr>
        <p:blipFill>
          <a:blip r:embed="rId9"/>
          <a:stretch/>
        </p:blipFill>
        <p:spPr>
          <a:xfrm>
            <a:off x="10040040" y="1600200"/>
            <a:ext cx="2127960" cy="5122080"/>
          </a:xfrm>
          <a:prstGeom prst="rect">
            <a:avLst/>
          </a:prstGeom>
          <a:ln>
            <a:noFill/>
          </a:ln>
        </p:spPr>
      </p:pic>
      <p:sp>
        <p:nvSpPr>
          <p:cNvPr id="56"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7"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4" name="Google Shape;10;p1" descr=""/>
          <p:cNvPicPr/>
          <p:nvPr/>
        </p:nvPicPr>
        <p:blipFill>
          <a:blip r:embed="rId2"/>
          <a:stretch/>
        </p:blipFill>
        <p:spPr>
          <a:xfrm>
            <a:off x="0" y="-35280"/>
            <a:ext cx="12186360" cy="6929280"/>
          </a:xfrm>
          <a:prstGeom prst="rect">
            <a:avLst/>
          </a:prstGeom>
          <a:ln>
            <a:noFill/>
          </a:ln>
        </p:spPr>
      </p:pic>
      <p:sp>
        <p:nvSpPr>
          <p:cNvPr id="95" name="CustomShape 1"/>
          <p:cNvSpPr/>
          <p:nvPr/>
        </p:nvSpPr>
        <p:spPr>
          <a:xfrm>
            <a:off x="0" y="152280"/>
            <a:ext cx="1924920" cy="1195200"/>
          </a:xfrm>
          <a:prstGeom prst="rect">
            <a:avLst/>
          </a:prstGeom>
          <a:solidFill>
            <a:schemeClr val="lt1"/>
          </a:solid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96" name="Google Shape;13;p2" descr=""/>
          <p:cNvPicPr/>
          <p:nvPr/>
        </p:nvPicPr>
        <p:blipFill>
          <a:blip r:embed="rId3"/>
          <a:stretch/>
        </p:blipFill>
        <p:spPr>
          <a:xfrm>
            <a:off x="239400" y="138600"/>
            <a:ext cx="1152720" cy="966960"/>
          </a:xfrm>
          <a:prstGeom prst="rect">
            <a:avLst/>
          </a:prstGeom>
          <a:ln>
            <a:noFill/>
          </a:ln>
        </p:spPr>
      </p:pic>
      <p:pic>
        <p:nvPicPr>
          <p:cNvPr id="97" name="Google Shape;15;p2" descr=""/>
          <p:cNvPicPr/>
          <p:nvPr/>
        </p:nvPicPr>
        <p:blipFill>
          <a:blip r:embed="rId4"/>
          <a:stretch/>
        </p:blipFill>
        <p:spPr>
          <a:xfrm>
            <a:off x="3603240" y="103320"/>
            <a:ext cx="2155680" cy="985680"/>
          </a:xfrm>
          <a:prstGeom prst="rect">
            <a:avLst/>
          </a:prstGeom>
          <a:ln>
            <a:noFill/>
          </a:ln>
        </p:spPr>
      </p:pic>
      <p:pic>
        <p:nvPicPr>
          <p:cNvPr id="98" name="Google Shape;16;p2" descr=""/>
          <p:cNvPicPr/>
          <p:nvPr/>
        </p:nvPicPr>
        <p:blipFill>
          <a:blip r:embed="rId5"/>
          <a:stretch/>
        </p:blipFill>
        <p:spPr>
          <a:xfrm>
            <a:off x="5764680" y="106560"/>
            <a:ext cx="2154240" cy="983520"/>
          </a:xfrm>
          <a:prstGeom prst="rect">
            <a:avLst/>
          </a:prstGeom>
          <a:ln>
            <a:noFill/>
          </a:ln>
        </p:spPr>
      </p:pic>
      <p:pic>
        <p:nvPicPr>
          <p:cNvPr id="99" name="Google Shape;17;p2" descr=""/>
          <p:cNvPicPr/>
          <p:nvPr/>
        </p:nvPicPr>
        <p:blipFill>
          <a:blip r:embed="rId6"/>
          <a:stretch/>
        </p:blipFill>
        <p:spPr>
          <a:xfrm>
            <a:off x="7898400" y="117000"/>
            <a:ext cx="2154240" cy="984960"/>
          </a:xfrm>
          <a:prstGeom prst="rect">
            <a:avLst/>
          </a:prstGeom>
          <a:ln>
            <a:noFill/>
          </a:ln>
        </p:spPr>
      </p:pic>
      <p:pic>
        <p:nvPicPr>
          <p:cNvPr id="100" name="Google Shape;18;p2" descr=""/>
          <p:cNvPicPr/>
          <p:nvPr/>
        </p:nvPicPr>
        <p:blipFill>
          <a:blip r:embed="rId7"/>
          <a:stretch/>
        </p:blipFill>
        <p:spPr>
          <a:xfrm>
            <a:off x="10032120" y="111960"/>
            <a:ext cx="2154240" cy="984960"/>
          </a:xfrm>
          <a:prstGeom prst="rect">
            <a:avLst/>
          </a:prstGeom>
          <a:ln>
            <a:noFill/>
          </a:ln>
        </p:spPr>
      </p:pic>
      <p:pic>
        <p:nvPicPr>
          <p:cNvPr id="101" name="Google Shape;19;p2" descr=""/>
          <p:cNvPicPr/>
          <p:nvPr/>
        </p:nvPicPr>
        <p:blipFill>
          <a:blip r:embed="rId8"/>
          <a:stretch/>
        </p:blipFill>
        <p:spPr>
          <a:xfrm>
            <a:off x="1625760" y="102240"/>
            <a:ext cx="2154240" cy="984960"/>
          </a:xfrm>
          <a:prstGeom prst="rect">
            <a:avLst/>
          </a:prstGeom>
          <a:ln>
            <a:noFill/>
          </a:ln>
        </p:spPr>
      </p:pic>
      <p:pic>
        <p:nvPicPr>
          <p:cNvPr id="102" name="Google Shape;20;p2" descr=""/>
          <p:cNvPicPr/>
          <p:nvPr/>
        </p:nvPicPr>
        <p:blipFill>
          <a:blip r:embed="rId9"/>
          <a:stretch/>
        </p:blipFill>
        <p:spPr>
          <a:xfrm>
            <a:off x="10040040" y="1600200"/>
            <a:ext cx="2127960" cy="5122080"/>
          </a:xfrm>
          <a:prstGeom prst="rect">
            <a:avLst/>
          </a:prstGeom>
          <a:ln>
            <a:noFill/>
          </a:ln>
        </p:spPr>
      </p:pic>
      <p:sp>
        <p:nvSpPr>
          <p:cNvPr id="10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0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1" name="Google Shape;10;p1" descr=""/>
          <p:cNvPicPr/>
          <p:nvPr/>
        </p:nvPicPr>
        <p:blipFill>
          <a:blip r:embed="rId2"/>
          <a:stretch/>
        </p:blipFill>
        <p:spPr>
          <a:xfrm>
            <a:off x="0" y="-35280"/>
            <a:ext cx="12186360" cy="6929280"/>
          </a:xfrm>
          <a:prstGeom prst="rect">
            <a:avLst/>
          </a:prstGeom>
          <a:ln>
            <a:noFill/>
          </a:ln>
        </p:spPr>
      </p:pic>
      <p:sp>
        <p:nvSpPr>
          <p:cNvPr id="142" name="CustomShape 1"/>
          <p:cNvSpPr/>
          <p:nvPr/>
        </p:nvSpPr>
        <p:spPr>
          <a:xfrm>
            <a:off x="0" y="152280"/>
            <a:ext cx="1924920" cy="1195200"/>
          </a:xfrm>
          <a:prstGeom prst="rect">
            <a:avLst/>
          </a:prstGeom>
          <a:solidFill>
            <a:schemeClr val="lt1"/>
          </a:solidFill>
          <a:ln>
            <a:noFill/>
          </a:ln>
          <a:effectLst>
            <a:outerShdw blurRad="40000" dir="5400000" dist="20160" rotWithShape="0">
              <a:srgbClr val="000000">
                <a:alpha val="38000"/>
              </a:srgbClr>
            </a:outerShdw>
          </a:effectLst>
          <a:scene3d>
            <a:camera prst="orthographicFront"/>
            <a:lightRig dir="t" rig="threePt"/>
          </a:scene3d>
          <a:sp3d extrusionH="50600" prstMaterial="plastic">
            <a:bevelT prst="relaxedInset" w="101600" h="80600"/>
            <a:bevelB prst="relaxedInset" w="80600" h="80600"/>
          </a:sp3d>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43" name="Google Shape;13;p2" descr=""/>
          <p:cNvPicPr/>
          <p:nvPr/>
        </p:nvPicPr>
        <p:blipFill>
          <a:blip r:embed="rId3"/>
          <a:stretch/>
        </p:blipFill>
        <p:spPr>
          <a:xfrm>
            <a:off x="239400" y="138600"/>
            <a:ext cx="1152720" cy="966960"/>
          </a:xfrm>
          <a:prstGeom prst="rect">
            <a:avLst/>
          </a:prstGeom>
          <a:ln>
            <a:noFill/>
          </a:ln>
        </p:spPr>
      </p:pic>
      <p:pic>
        <p:nvPicPr>
          <p:cNvPr id="144" name="Google Shape;15;p2" descr=""/>
          <p:cNvPicPr/>
          <p:nvPr/>
        </p:nvPicPr>
        <p:blipFill>
          <a:blip r:embed="rId4"/>
          <a:stretch/>
        </p:blipFill>
        <p:spPr>
          <a:xfrm>
            <a:off x="3603240" y="103320"/>
            <a:ext cx="2155680" cy="985680"/>
          </a:xfrm>
          <a:prstGeom prst="rect">
            <a:avLst/>
          </a:prstGeom>
          <a:ln>
            <a:noFill/>
          </a:ln>
        </p:spPr>
      </p:pic>
      <p:pic>
        <p:nvPicPr>
          <p:cNvPr id="145" name="Google Shape;16;p2" descr=""/>
          <p:cNvPicPr/>
          <p:nvPr/>
        </p:nvPicPr>
        <p:blipFill>
          <a:blip r:embed="rId5"/>
          <a:stretch/>
        </p:blipFill>
        <p:spPr>
          <a:xfrm>
            <a:off x="5764680" y="106560"/>
            <a:ext cx="2154240" cy="983520"/>
          </a:xfrm>
          <a:prstGeom prst="rect">
            <a:avLst/>
          </a:prstGeom>
          <a:ln>
            <a:noFill/>
          </a:ln>
        </p:spPr>
      </p:pic>
      <p:pic>
        <p:nvPicPr>
          <p:cNvPr id="146" name="Google Shape;17;p2" descr=""/>
          <p:cNvPicPr/>
          <p:nvPr/>
        </p:nvPicPr>
        <p:blipFill>
          <a:blip r:embed="rId6"/>
          <a:stretch/>
        </p:blipFill>
        <p:spPr>
          <a:xfrm>
            <a:off x="7898400" y="117000"/>
            <a:ext cx="2154240" cy="984960"/>
          </a:xfrm>
          <a:prstGeom prst="rect">
            <a:avLst/>
          </a:prstGeom>
          <a:ln>
            <a:noFill/>
          </a:ln>
        </p:spPr>
      </p:pic>
      <p:pic>
        <p:nvPicPr>
          <p:cNvPr id="147" name="Google Shape;18;p2" descr=""/>
          <p:cNvPicPr/>
          <p:nvPr/>
        </p:nvPicPr>
        <p:blipFill>
          <a:blip r:embed="rId7"/>
          <a:stretch/>
        </p:blipFill>
        <p:spPr>
          <a:xfrm>
            <a:off x="10032120" y="111960"/>
            <a:ext cx="2154240" cy="984960"/>
          </a:xfrm>
          <a:prstGeom prst="rect">
            <a:avLst/>
          </a:prstGeom>
          <a:ln>
            <a:noFill/>
          </a:ln>
        </p:spPr>
      </p:pic>
      <p:pic>
        <p:nvPicPr>
          <p:cNvPr id="148" name="Google Shape;19;p2" descr=""/>
          <p:cNvPicPr/>
          <p:nvPr/>
        </p:nvPicPr>
        <p:blipFill>
          <a:blip r:embed="rId8"/>
          <a:stretch/>
        </p:blipFill>
        <p:spPr>
          <a:xfrm>
            <a:off x="1625760" y="102240"/>
            <a:ext cx="2154240" cy="984960"/>
          </a:xfrm>
          <a:prstGeom prst="rect">
            <a:avLst/>
          </a:prstGeom>
          <a:ln>
            <a:noFill/>
          </a:ln>
        </p:spPr>
      </p:pic>
      <p:pic>
        <p:nvPicPr>
          <p:cNvPr id="149" name="Google Shape;20;p2" descr=""/>
          <p:cNvPicPr/>
          <p:nvPr/>
        </p:nvPicPr>
        <p:blipFill>
          <a:blip r:embed="rId9"/>
          <a:stretch/>
        </p:blipFill>
        <p:spPr>
          <a:xfrm>
            <a:off x="10040040" y="1600200"/>
            <a:ext cx="2127960" cy="5122080"/>
          </a:xfrm>
          <a:prstGeom prst="rect">
            <a:avLst/>
          </a:prstGeom>
          <a:ln>
            <a:noFill/>
          </a:ln>
        </p:spPr>
      </p:pic>
      <p:sp>
        <p:nvSpPr>
          <p:cNvPr id="150"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1"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Lst>
</p:sldMaster>
</file>

<file path=ppt/slides/_rels/slide1.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image" Target="../media/image60.png"/><Relationship Id="rId4"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65.jpe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hyperlink" Target="https://meet.google.com/linkredirect?authuser=0&amp;dest=https%3A%2F%2Fwww.kaggle.com%2Fshrutimechlearn%2Fchurn-modelling" TargetMode="External"/><Relationship Id="rId2" Type="http://schemas.openxmlformats.org/officeDocument/2006/relationships/hyperlink" Target="https://meet.google.com/linkredirect?authuser=0&amp;dest=https%3A%2F%2Fwww.kaggle.com%2Fshrutimechlearn%2Fchurn-modelling" TargetMode="External"/><Relationship Id="rId3" Type="http://schemas.openxmlformats.org/officeDocument/2006/relationships/image" Target="../media/image34.png"/><Relationship Id="rId4"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283200" y="1214280"/>
            <a:ext cx="5894280" cy="11336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IN" sz="3600" spc="-1" strike="noStrike">
                <a:solidFill>
                  <a:srgbClr val="ff0000"/>
                </a:solidFill>
                <a:latin typeface="Trebuchet MS"/>
                <a:ea typeface="Trebuchet MS"/>
              </a:rPr>
              <a:t>Customer Churn Analysis of A certain Bank</a:t>
            </a:r>
            <a:endParaRPr b="0" lang="en-IN" sz="3600" spc="-1" strike="noStrike">
              <a:latin typeface="Arial"/>
            </a:endParaRPr>
          </a:p>
          <a:p>
            <a:pPr algn="ctr">
              <a:lnSpc>
                <a:spcPct val="100000"/>
              </a:lnSpc>
            </a:pPr>
            <a:endParaRPr b="0" lang="en-IN" sz="3600" spc="-1" strike="noStrike">
              <a:latin typeface="Arial"/>
            </a:endParaRPr>
          </a:p>
        </p:txBody>
      </p:sp>
      <p:graphicFrame>
        <p:nvGraphicFramePr>
          <p:cNvPr id="1" name="Diagram1"/>
          <p:cNvGraphicFramePr/>
          <p:nvPr>
            <p:extLst>
              <p:ext uri="{D42A27DB-BD31-4B8C-83A1-F6EECF244321}">
                <p14:modId xmlns:p14="http://schemas.microsoft.com/office/powerpoint/2010/main" val="364479614"/>
              </p:ext>
            </p:extLst>
          </p:nvPr>
        </p:nvGraphicFramePr>
        <p:xfrm>
          <a:off x="1337040" y="2345040"/>
          <a:ext cx="9786600" cy="4386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23" name="CustomShape 2"/>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Cleaning –Inconsistent data</a:t>
            </a:r>
            <a:endParaRPr b="0" lang="en-IN" sz="2400" spc="-1" strike="noStrike">
              <a:latin typeface="Arial"/>
            </a:endParaRPr>
          </a:p>
        </p:txBody>
      </p:sp>
      <p:sp>
        <p:nvSpPr>
          <p:cNvPr id="224" name="CustomShape 3"/>
          <p:cNvSpPr/>
          <p:nvPr/>
        </p:nvSpPr>
        <p:spPr>
          <a:xfrm>
            <a:off x="3743280" y="1637280"/>
            <a:ext cx="844560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Times New Roman"/>
                <a:ea typeface="DejaVu Sans"/>
              </a:rPr>
              <a:t>Here is the list of inconsistencies found in the sample, displayed in a tabular format.</a:t>
            </a: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The issue of inconsistencies in the form of capitalization was tackled using the str.lower() function which makes everything lowercase.</a:t>
            </a:r>
            <a:endParaRPr b="0" lang="en-IN" sz="1800" spc="-1" strike="noStrike">
              <a:latin typeface="Arial"/>
            </a:endParaRPr>
          </a:p>
        </p:txBody>
      </p:sp>
      <p:pic>
        <p:nvPicPr>
          <p:cNvPr id="225" name="Picture 8" descr=""/>
          <p:cNvPicPr/>
          <p:nvPr/>
        </p:nvPicPr>
        <p:blipFill>
          <a:blip r:embed="rId1"/>
          <a:stretch/>
        </p:blipFill>
        <p:spPr>
          <a:xfrm>
            <a:off x="856080" y="2945880"/>
            <a:ext cx="10370520" cy="37947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6" name="Picture 4" descr=""/>
          <p:cNvPicPr/>
          <p:nvPr/>
        </p:nvPicPr>
        <p:blipFill>
          <a:blip r:embed="rId1"/>
          <a:stretch/>
        </p:blipFill>
        <p:spPr>
          <a:xfrm>
            <a:off x="243000" y="2502720"/>
            <a:ext cx="10083600" cy="4178160"/>
          </a:xfrm>
          <a:prstGeom prst="rect">
            <a:avLst/>
          </a:prstGeom>
          <a:ln>
            <a:noFill/>
          </a:ln>
        </p:spPr>
      </p:pic>
      <p:sp>
        <p:nvSpPr>
          <p:cNvPr id="227"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28" name="CustomShape 2"/>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Cleaning –Handling inconsistent data</a:t>
            </a:r>
            <a:endParaRPr b="0" lang="en-IN" sz="2400" spc="-1" strike="noStrike">
              <a:latin typeface="Arial"/>
            </a:endParaRPr>
          </a:p>
        </p:txBody>
      </p:sp>
      <p:sp>
        <p:nvSpPr>
          <p:cNvPr id="229" name="CustomShape 3"/>
          <p:cNvSpPr/>
          <p:nvPr/>
        </p:nvSpPr>
        <p:spPr>
          <a:xfrm>
            <a:off x="3743280" y="1637280"/>
            <a:ext cx="84456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Times New Roman"/>
                <a:ea typeface="DejaVu Sans"/>
              </a:rPr>
              <a:t>Here is another example of inconsistencies found in the sample, displayed using a histogram.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31" name="CustomShape 2"/>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Cleaning – Repetitive data</a:t>
            </a:r>
            <a:endParaRPr b="0" lang="en-IN" sz="2400" spc="-1" strike="noStrike">
              <a:latin typeface="Arial"/>
            </a:endParaRPr>
          </a:p>
        </p:txBody>
      </p:sp>
      <p:sp>
        <p:nvSpPr>
          <p:cNvPr id="232" name="CustomShape 3"/>
          <p:cNvSpPr/>
          <p:nvPr/>
        </p:nvSpPr>
        <p:spPr>
          <a:xfrm>
            <a:off x="3743280" y="1636920"/>
            <a:ext cx="84456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Times New Roman"/>
                <a:ea typeface="DejaVu Sans"/>
              </a:rPr>
              <a:t>From the table, we can observe that the last few rows have been repeated many times.</a:t>
            </a:r>
            <a:endParaRPr b="0" lang="en-IN" sz="1800" spc="-1" strike="noStrike">
              <a:latin typeface="Arial"/>
            </a:endParaRPr>
          </a:p>
        </p:txBody>
      </p:sp>
      <p:pic>
        <p:nvPicPr>
          <p:cNvPr id="233" name="Picture 9" descr=""/>
          <p:cNvPicPr/>
          <p:nvPr/>
        </p:nvPicPr>
        <p:blipFill>
          <a:blip r:embed="rId1"/>
          <a:stretch/>
        </p:blipFill>
        <p:spPr>
          <a:xfrm>
            <a:off x="676800" y="2697840"/>
            <a:ext cx="10864080" cy="38282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35" name="CustomShape 2"/>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Cleaning – Handling repetitive data</a:t>
            </a:r>
            <a:endParaRPr b="0" lang="en-IN" sz="2400" spc="-1" strike="noStrike">
              <a:latin typeface="Arial"/>
            </a:endParaRPr>
          </a:p>
        </p:txBody>
      </p:sp>
      <p:pic>
        <p:nvPicPr>
          <p:cNvPr id="236" name="Picture 8" descr=""/>
          <p:cNvPicPr/>
          <p:nvPr/>
        </p:nvPicPr>
        <p:blipFill>
          <a:blip r:embed="rId1"/>
          <a:stretch/>
        </p:blipFill>
        <p:spPr>
          <a:xfrm>
            <a:off x="428760" y="2257560"/>
            <a:ext cx="11169720" cy="4311720"/>
          </a:xfrm>
          <a:prstGeom prst="rect">
            <a:avLst/>
          </a:prstGeom>
          <a:ln>
            <a:noFill/>
          </a:ln>
        </p:spPr>
      </p:pic>
      <p:sp>
        <p:nvSpPr>
          <p:cNvPr id="237" name="CustomShape 3"/>
          <p:cNvSpPr/>
          <p:nvPr/>
        </p:nvSpPr>
        <p:spPr>
          <a:xfrm>
            <a:off x="3962520" y="1637280"/>
            <a:ext cx="82263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Times New Roman"/>
                <a:ea typeface="DejaVu Sans"/>
              </a:rPr>
              <a:t>Duplicate data could negatively affect analysis of the data at hand, so we use the drop_duplicates() function to eliminate all duplicate values.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39" name="CustomShape 2"/>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Cleaning – Outliers</a:t>
            </a:r>
            <a:endParaRPr b="0" lang="en-IN" sz="2400" spc="-1" strike="noStrike">
              <a:latin typeface="Arial"/>
            </a:endParaRPr>
          </a:p>
        </p:txBody>
      </p:sp>
      <p:pic>
        <p:nvPicPr>
          <p:cNvPr id="240" name="Picture 4" descr=""/>
          <p:cNvPicPr/>
          <p:nvPr/>
        </p:nvPicPr>
        <p:blipFill>
          <a:blip r:embed="rId1"/>
          <a:stretch/>
        </p:blipFill>
        <p:spPr>
          <a:xfrm>
            <a:off x="676800" y="3174480"/>
            <a:ext cx="10076400" cy="3506040"/>
          </a:xfrm>
          <a:prstGeom prst="rect">
            <a:avLst/>
          </a:prstGeom>
          <a:ln>
            <a:noFill/>
          </a:ln>
        </p:spPr>
      </p:pic>
      <p:sp>
        <p:nvSpPr>
          <p:cNvPr id="241" name="CustomShape 3"/>
          <p:cNvSpPr/>
          <p:nvPr/>
        </p:nvSpPr>
        <p:spPr>
          <a:xfrm>
            <a:off x="3962520" y="1637280"/>
            <a:ext cx="82263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Times New Roman"/>
                <a:ea typeface="DejaVu Sans"/>
              </a:rPr>
              <a:t>In a data distribution, with extreme outliers, the distribution is skewed in the direction of the outliers which makes it difficult to analyze the data.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43" name="CustomShape 2"/>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Cleaning – Handling outliers</a:t>
            </a:r>
            <a:endParaRPr b="0" lang="en-IN" sz="2400" spc="-1" strike="noStrike">
              <a:latin typeface="Arial"/>
            </a:endParaRPr>
          </a:p>
        </p:txBody>
      </p:sp>
      <p:pic>
        <p:nvPicPr>
          <p:cNvPr id="244" name="Picture 4" descr=""/>
          <p:cNvPicPr/>
          <p:nvPr/>
        </p:nvPicPr>
        <p:blipFill>
          <a:blip r:embed="rId1"/>
          <a:stretch/>
        </p:blipFill>
        <p:spPr>
          <a:xfrm>
            <a:off x="0" y="3091320"/>
            <a:ext cx="8772120" cy="3577680"/>
          </a:xfrm>
          <a:prstGeom prst="rect">
            <a:avLst/>
          </a:prstGeom>
          <a:ln>
            <a:noFill/>
          </a:ln>
        </p:spPr>
      </p:pic>
      <p:sp>
        <p:nvSpPr>
          <p:cNvPr id="245" name="CustomShape 3"/>
          <p:cNvSpPr/>
          <p:nvPr/>
        </p:nvSpPr>
        <p:spPr>
          <a:xfrm>
            <a:off x="4573800" y="1637280"/>
            <a:ext cx="761508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Times New Roman"/>
                <a:ea typeface="DejaVu Sans"/>
              </a:rPr>
              <a:t>Outliers are handled by first using the quantile() function to calculate minimum and maximum credit values, following which all values below the minimum credit and above the maximum credit are filtered out using drop() function.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47" name="CustomShape 2"/>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Visualisation – Histograms </a:t>
            </a:r>
            <a:endParaRPr b="0" lang="en-IN" sz="2400" spc="-1" strike="noStrike">
              <a:latin typeface="Arial"/>
            </a:endParaRPr>
          </a:p>
        </p:txBody>
      </p:sp>
      <p:pic>
        <p:nvPicPr>
          <p:cNvPr id="248" name="Picture 6" descr=""/>
          <p:cNvPicPr/>
          <p:nvPr/>
        </p:nvPicPr>
        <p:blipFill>
          <a:blip r:embed="rId1"/>
          <a:stretch/>
        </p:blipFill>
        <p:spPr>
          <a:xfrm>
            <a:off x="0" y="2419560"/>
            <a:ext cx="5736240" cy="2077920"/>
          </a:xfrm>
          <a:prstGeom prst="rect">
            <a:avLst/>
          </a:prstGeom>
          <a:ln>
            <a:noFill/>
          </a:ln>
        </p:spPr>
      </p:pic>
      <p:pic>
        <p:nvPicPr>
          <p:cNvPr id="249" name="Picture 7" descr=""/>
          <p:cNvPicPr/>
          <p:nvPr/>
        </p:nvPicPr>
        <p:blipFill>
          <a:blip r:embed="rId2"/>
          <a:stretch/>
        </p:blipFill>
        <p:spPr>
          <a:xfrm>
            <a:off x="7625520" y="1876680"/>
            <a:ext cx="4029840" cy="4470840"/>
          </a:xfrm>
          <a:prstGeom prst="rect">
            <a:avLst/>
          </a:prstGeom>
          <a:ln>
            <a:noFill/>
          </a:ln>
        </p:spPr>
      </p:pic>
      <p:sp>
        <p:nvSpPr>
          <p:cNvPr id="250" name="CustomShape 3"/>
          <p:cNvSpPr/>
          <p:nvPr/>
        </p:nvSpPr>
        <p:spPr>
          <a:xfrm>
            <a:off x="6100920" y="3057480"/>
            <a:ext cx="1368360" cy="7398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52" name="CustomShape 2"/>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Visualisation – Histograms </a:t>
            </a:r>
            <a:endParaRPr b="0" lang="en-IN" sz="2400" spc="-1" strike="noStrike">
              <a:latin typeface="Arial"/>
            </a:endParaRPr>
          </a:p>
        </p:txBody>
      </p:sp>
      <p:sp>
        <p:nvSpPr>
          <p:cNvPr id="253" name="CustomShape 3"/>
          <p:cNvSpPr/>
          <p:nvPr/>
        </p:nvSpPr>
        <p:spPr>
          <a:xfrm>
            <a:off x="6247800" y="3624480"/>
            <a:ext cx="1368360" cy="7398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254" name="Picture 1" descr=""/>
          <p:cNvPicPr/>
          <p:nvPr/>
        </p:nvPicPr>
        <p:blipFill>
          <a:blip r:embed="rId1"/>
          <a:stretch/>
        </p:blipFill>
        <p:spPr>
          <a:xfrm>
            <a:off x="194760" y="3043440"/>
            <a:ext cx="5915520" cy="1901520"/>
          </a:xfrm>
          <a:prstGeom prst="rect">
            <a:avLst/>
          </a:prstGeom>
          <a:ln>
            <a:noFill/>
          </a:ln>
        </p:spPr>
      </p:pic>
      <p:pic>
        <p:nvPicPr>
          <p:cNvPr id="255" name="Picture 2" descr=""/>
          <p:cNvPicPr/>
          <p:nvPr/>
        </p:nvPicPr>
        <p:blipFill>
          <a:blip r:embed="rId2"/>
          <a:stretch/>
        </p:blipFill>
        <p:spPr>
          <a:xfrm>
            <a:off x="7753680" y="1733760"/>
            <a:ext cx="3885480" cy="45208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57" name="CustomShape 2"/>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Visualisation – Histograms </a:t>
            </a:r>
            <a:endParaRPr b="0" lang="en-IN" sz="2400" spc="-1" strike="noStrike">
              <a:latin typeface="Arial"/>
            </a:endParaRPr>
          </a:p>
        </p:txBody>
      </p:sp>
      <p:sp>
        <p:nvSpPr>
          <p:cNvPr id="258" name="CustomShape 3"/>
          <p:cNvSpPr/>
          <p:nvPr/>
        </p:nvSpPr>
        <p:spPr>
          <a:xfrm>
            <a:off x="6157800" y="3796560"/>
            <a:ext cx="1368360" cy="7398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259" name="Picture 1" descr=""/>
          <p:cNvPicPr/>
          <p:nvPr/>
        </p:nvPicPr>
        <p:blipFill>
          <a:blip r:embed="rId1"/>
          <a:stretch/>
        </p:blipFill>
        <p:spPr>
          <a:xfrm>
            <a:off x="7829640" y="1829520"/>
            <a:ext cx="4097160" cy="4673880"/>
          </a:xfrm>
          <a:prstGeom prst="rect">
            <a:avLst/>
          </a:prstGeom>
          <a:ln>
            <a:noFill/>
          </a:ln>
        </p:spPr>
      </p:pic>
      <p:pic>
        <p:nvPicPr>
          <p:cNvPr id="260" name="Picture 2" descr=""/>
          <p:cNvPicPr/>
          <p:nvPr/>
        </p:nvPicPr>
        <p:blipFill>
          <a:blip r:embed="rId2"/>
          <a:stretch/>
        </p:blipFill>
        <p:spPr>
          <a:xfrm>
            <a:off x="0" y="3207960"/>
            <a:ext cx="5943960" cy="19170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62" name="CustomShape 2"/>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Visualisation – Histograms </a:t>
            </a:r>
            <a:endParaRPr b="0" lang="en-IN" sz="2400" spc="-1" strike="noStrike">
              <a:latin typeface="Arial"/>
            </a:endParaRPr>
          </a:p>
        </p:txBody>
      </p:sp>
      <p:sp>
        <p:nvSpPr>
          <p:cNvPr id="263" name="CustomShape 3"/>
          <p:cNvSpPr/>
          <p:nvPr/>
        </p:nvSpPr>
        <p:spPr>
          <a:xfrm>
            <a:off x="6086520" y="3808080"/>
            <a:ext cx="1368360" cy="7398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pic>
        <p:nvPicPr>
          <p:cNvPr id="264" name="Picture 1" descr=""/>
          <p:cNvPicPr/>
          <p:nvPr/>
        </p:nvPicPr>
        <p:blipFill>
          <a:blip r:embed="rId1"/>
          <a:stretch/>
        </p:blipFill>
        <p:spPr>
          <a:xfrm>
            <a:off x="0" y="3020040"/>
            <a:ext cx="5955480" cy="2315880"/>
          </a:xfrm>
          <a:prstGeom prst="rect">
            <a:avLst/>
          </a:prstGeom>
          <a:ln>
            <a:noFill/>
          </a:ln>
        </p:spPr>
      </p:pic>
      <p:pic>
        <p:nvPicPr>
          <p:cNvPr id="265" name="Picture 2" descr=""/>
          <p:cNvPicPr/>
          <p:nvPr/>
        </p:nvPicPr>
        <p:blipFill>
          <a:blip r:embed="rId2"/>
          <a:stretch/>
        </p:blipFill>
        <p:spPr>
          <a:xfrm>
            <a:off x="7585920" y="1731240"/>
            <a:ext cx="4355280" cy="48931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4573800" y="1541880"/>
            <a:ext cx="7615080" cy="31320"/>
          </a:xfrm>
          <a:prstGeom prst="rect">
            <a:avLst/>
          </a:prstGeom>
          <a:solidFill>
            <a:srgbClr val="33cccc"/>
          </a:solidFill>
          <a:ln>
            <a:noFill/>
          </a:ln>
        </p:spPr>
        <p:style>
          <a:lnRef idx="0"/>
          <a:fillRef idx="0"/>
          <a:effectRef idx="0"/>
          <a:fontRef idx="minor"/>
        </p:style>
      </p:sp>
      <p:sp>
        <p:nvSpPr>
          <p:cNvPr id="190" name="CustomShape 2"/>
          <p:cNvSpPr/>
          <p:nvPr/>
        </p:nvSpPr>
        <p:spPr>
          <a:xfrm>
            <a:off x="5716800" y="108216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Abstract and Scope </a:t>
            </a:r>
            <a:endParaRPr b="0" lang="en-IN" sz="2400" spc="-1" strike="noStrike">
              <a:latin typeface="Arial"/>
            </a:endParaRPr>
          </a:p>
        </p:txBody>
      </p:sp>
      <p:sp>
        <p:nvSpPr>
          <p:cNvPr id="191" name="CustomShape 3"/>
          <p:cNvSpPr/>
          <p:nvPr/>
        </p:nvSpPr>
        <p:spPr>
          <a:xfrm>
            <a:off x="4676760" y="1577880"/>
            <a:ext cx="7512120" cy="3747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400" spc="-1" strike="noStrike">
                <a:solidFill>
                  <a:srgbClr val="000000"/>
                </a:solidFill>
                <a:latin typeface="Times New Roman"/>
                <a:ea typeface="DejaVu Sans"/>
              </a:rPr>
              <a:t>Data is everywhere in the world. Information is essentially the oil of the 21</a:t>
            </a:r>
            <a:r>
              <a:rPr b="1" lang="en-IN" sz="2400" spc="-1" strike="noStrike" baseline="30000">
                <a:solidFill>
                  <a:srgbClr val="000000"/>
                </a:solidFill>
                <a:latin typeface="Times New Roman"/>
                <a:ea typeface="DejaVu Sans"/>
              </a:rPr>
              <a:t>st</a:t>
            </a:r>
            <a:r>
              <a:rPr b="1" lang="en-IN" sz="2400" spc="-1" strike="noStrike">
                <a:solidFill>
                  <a:srgbClr val="000000"/>
                </a:solidFill>
                <a:latin typeface="Times New Roman"/>
                <a:ea typeface="DejaVu Sans"/>
              </a:rPr>
              <a:t> century and analytics is the combustion engine. We set out to analyse the data of a certain banking organisation and evaluate its customer attrition rate or customer loss rate. This sort of predictive analysis model is termed as the ‘Churn Model’ or ‘Churn Analysis’. We further went on to draw meaningful inferences from our analysis. The data analysed was a sample provided by the organization for around 5000 customers.</a:t>
            </a:r>
            <a:endParaRPr b="0" lang="en-IN" sz="2400" spc="-1" strike="noStrike">
              <a:latin typeface="Arial"/>
            </a:endParaRPr>
          </a:p>
        </p:txBody>
      </p:sp>
      <p:pic>
        <p:nvPicPr>
          <p:cNvPr id="192" name="Picture 2" descr="Datarino (@Datarinocom) | Big data quote, Data quotes, Business quotes"/>
          <p:cNvPicPr/>
          <p:nvPr/>
        </p:nvPicPr>
        <p:blipFill>
          <a:blip r:embed="rId1"/>
          <a:stretch/>
        </p:blipFill>
        <p:spPr>
          <a:xfrm>
            <a:off x="426960" y="1714680"/>
            <a:ext cx="4025880" cy="402588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Normalisation</a:t>
            </a:r>
            <a:endParaRPr b="0" lang="en-IN" sz="2400" spc="-1" strike="noStrike">
              <a:latin typeface="Arial"/>
            </a:endParaRPr>
          </a:p>
        </p:txBody>
      </p:sp>
      <p:sp>
        <p:nvSpPr>
          <p:cNvPr id="267" name="CustomShape 2"/>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68" name="CustomShape 3"/>
          <p:cNvSpPr/>
          <p:nvPr/>
        </p:nvSpPr>
        <p:spPr>
          <a:xfrm>
            <a:off x="3266280" y="1637280"/>
            <a:ext cx="8636760" cy="4860360"/>
          </a:xfrm>
          <a:prstGeom prst="rect">
            <a:avLst/>
          </a:prstGeom>
          <a:noFill/>
          <a:ln>
            <a:noFill/>
          </a:ln>
        </p:spPr>
        <p:style>
          <a:lnRef idx="0"/>
          <a:fillRef idx="0"/>
          <a:effectRef idx="0"/>
          <a:fontRef idx="minor"/>
        </p:style>
        <p:txBody>
          <a:bodyPr lIns="0" rIns="0" tIns="0" bIns="0">
            <a:noAutofit/>
          </a:bodyPr>
          <a:p>
            <a:pPr marL="432000" indent="-320760">
              <a:lnSpc>
                <a:spcPct val="100000"/>
              </a:lnSpc>
              <a:spcAft>
                <a:spcPts val="1414"/>
              </a:spcAft>
              <a:buClr>
                <a:srgbClr val="ef2929"/>
              </a:buClr>
              <a:buSzPct val="45000"/>
              <a:buFont typeface="Wingdings" charset="2"/>
              <a:buChar char=""/>
            </a:pPr>
            <a:r>
              <a:rPr b="0" lang="en-IN" sz="2000" spc="-1" strike="noStrike">
                <a:solidFill>
                  <a:srgbClr val="333333"/>
                </a:solidFill>
                <a:latin typeface="Times New Roman"/>
                <a:ea typeface="DejaVu Sans"/>
              </a:rPr>
              <a:t>Box-Cox method is a data transform method that is able to perform a range of power transforms, including the log(for exponential) and the square root(for skewed). Boxcox function takes an argument, called lambda, that controls the type of transform to perform.</a:t>
            </a:r>
            <a:endParaRPr b="0" lang="en-IN" sz="2000" spc="-1" strike="noStrike">
              <a:latin typeface="Arial"/>
            </a:endParaRPr>
          </a:p>
          <a:p>
            <a:pPr marL="432000" indent="-320760">
              <a:lnSpc>
                <a:spcPct val="100000"/>
              </a:lnSpc>
              <a:spcAft>
                <a:spcPts val="1414"/>
              </a:spcAft>
              <a:buClr>
                <a:srgbClr val="ef2929"/>
              </a:buClr>
              <a:buSzPct val="45000"/>
              <a:buFont typeface="Wingdings" charset="2"/>
              <a:buChar char=""/>
            </a:pPr>
            <a:r>
              <a:rPr b="0" lang="en-IN" sz="2000" spc="-1" strike="noStrike">
                <a:solidFill>
                  <a:srgbClr val="333333"/>
                </a:solidFill>
                <a:latin typeface="Times New Roman"/>
                <a:ea typeface="DejaVu Sans"/>
              </a:rPr>
              <a:t>lambda = -1. is a reciprocal transform.</a:t>
            </a:r>
            <a:endParaRPr b="0" lang="en-IN" sz="2000" spc="-1" strike="noStrike">
              <a:latin typeface="Arial"/>
            </a:endParaRPr>
          </a:p>
          <a:p>
            <a:pPr marL="432000" indent="-320760">
              <a:lnSpc>
                <a:spcPct val="100000"/>
              </a:lnSpc>
              <a:spcAft>
                <a:spcPts val="1414"/>
              </a:spcAft>
              <a:buClr>
                <a:srgbClr val="ef2929"/>
              </a:buClr>
              <a:buSzPct val="45000"/>
              <a:buFont typeface="Wingdings" charset="2"/>
              <a:buChar char=""/>
            </a:pPr>
            <a:r>
              <a:rPr b="0" lang="en-IN" sz="2000" spc="-1" strike="noStrike">
                <a:solidFill>
                  <a:srgbClr val="333333"/>
                </a:solidFill>
                <a:latin typeface="Times New Roman"/>
                <a:ea typeface="DejaVu Sans"/>
              </a:rPr>
              <a:t>lambda = -0.5 is a reciprocal square root transform.</a:t>
            </a:r>
            <a:endParaRPr b="0" lang="en-IN" sz="2000" spc="-1" strike="noStrike">
              <a:latin typeface="Arial"/>
            </a:endParaRPr>
          </a:p>
          <a:p>
            <a:pPr marL="432000" indent="-320760">
              <a:lnSpc>
                <a:spcPct val="100000"/>
              </a:lnSpc>
              <a:spcAft>
                <a:spcPts val="1414"/>
              </a:spcAft>
              <a:buClr>
                <a:srgbClr val="ef2929"/>
              </a:buClr>
              <a:buSzPct val="45000"/>
              <a:buFont typeface="Wingdings" charset="2"/>
              <a:buChar char=""/>
            </a:pPr>
            <a:r>
              <a:rPr b="0" lang="en-IN" sz="2000" spc="-1" strike="noStrike">
                <a:solidFill>
                  <a:srgbClr val="333333"/>
                </a:solidFill>
                <a:latin typeface="Times New Roman"/>
                <a:ea typeface="DejaVu Sans"/>
              </a:rPr>
              <a:t>lambda = 0.0 is a log transform.</a:t>
            </a:r>
            <a:endParaRPr b="0" lang="en-IN" sz="2000" spc="-1" strike="noStrike">
              <a:latin typeface="Arial"/>
            </a:endParaRPr>
          </a:p>
          <a:p>
            <a:pPr marL="432000" indent="-320760">
              <a:lnSpc>
                <a:spcPct val="100000"/>
              </a:lnSpc>
              <a:spcAft>
                <a:spcPts val="1414"/>
              </a:spcAft>
              <a:buClr>
                <a:srgbClr val="ef2929"/>
              </a:buClr>
              <a:buSzPct val="45000"/>
              <a:buFont typeface="Wingdings" charset="2"/>
              <a:buChar char=""/>
            </a:pPr>
            <a:r>
              <a:rPr b="0" lang="en-IN" sz="2000" spc="-1" strike="noStrike">
                <a:solidFill>
                  <a:srgbClr val="333333"/>
                </a:solidFill>
                <a:latin typeface="Times New Roman"/>
                <a:ea typeface="DejaVu Sans"/>
              </a:rPr>
              <a:t>lambda = 0.5 is a square root transform.</a:t>
            </a:r>
            <a:endParaRPr b="0" lang="en-IN" sz="2000" spc="-1" strike="noStrike">
              <a:latin typeface="Arial"/>
            </a:endParaRPr>
          </a:p>
          <a:p>
            <a:pPr marL="432000" indent="-320760">
              <a:lnSpc>
                <a:spcPct val="100000"/>
              </a:lnSpc>
              <a:spcAft>
                <a:spcPts val="1414"/>
              </a:spcAft>
              <a:buClr>
                <a:srgbClr val="ef2929"/>
              </a:buClr>
              <a:buSzPct val="45000"/>
              <a:buFont typeface="Wingdings" charset="2"/>
              <a:buChar char=""/>
            </a:pPr>
            <a:r>
              <a:rPr b="0" lang="en-IN" sz="2000" spc="-1" strike="noStrike">
                <a:solidFill>
                  <a:srgbClr val="333333"/>
                </a:solidFill>
                <a:latin typeface="Times New Roman"/>
                <a:ea typeface="DejaVu Sans"/>
              </a:rPr>
              <a:t>lambda = 1.0 is no transform.</a:t>
            </a:r>
            <a:endParaRPr b="0" lang="en-IN" sz="2000" spc="-1" strike="noStrike">
              <a:latin typeface="Arial"/>
            </a:endParaRPr>
          </a:p>
          <a:p>
            <a:pPr marL="432000" indent="-320760">
              <a:lnSpc>
                <a:spcPct val="100000"/>
              </a:lnSpc>
              <a:spcAft>
                <a:spcPts val="1414"/>
              </a:spcAft>
              <a:buClr>
                <a:srgbClr val="ef2929"/>
              </a:buClr>
              <a:buSzPct val="45000"/>
              <a:buFont typeface="Wingdings" charset="2"/>
              <a:buChar char=""/>
            </a:pPr>
            <a:r>
              <a:rPr b="0" lang="en-IN" sz="2000" spc="-1" strike="noStrike">
                <a:solidFill>
                  <a:srgbClr val="333333"/>
                </a:solidFill>
                <a:latin typeface="Times New Roman"/>
                <a:ea typeface="DejaVu Sans"/>
              </a:rPr>
              <a:t>KDE Plot described as Kernel Density Estimate is used for visualizing the Probability Density of a continuous variable. It depicts the probability density at different values in a continuous variable. </a:t>
            </a:r>
            <a:endParaRPr b="0" lang="en-IN" sz="2000" spc="-1" strike="noStrike">
              <a:latin typeface="Arial"/>
            </a:endParaRPr>
          </a:p>
          <a:p>
            <a:pPr>
              <a:lnSpc>
                <a:spcPct val="100000"/>
              </a:lnSpc>
              <a:spcAft>
                <a:spcPts val="1414"/>
              </a:spcAft>
            </a:pPr>
            <a:endParaRPr b="0" lang="en-IN" sz="2000" spc="-1" strike="noStrike">
              <a:latin typeface="Arial"/>
            </a:endParaRPr>
          </a:p>
          <a:p>
            <a:pPr>
              <a:lnSpc>
                <a:spcPct val="100000"/>
              </a:lnSpc>
              <a:spcAft>
                <a:spcPts val="1414"/>
              </a:spcAf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Normalisation</a:t>
            </a:r>
            <a:endParaRPr b="0" lang="en-IN" sz="2400" spc="-1" strike="noStrike">
              <a:latin typeface="Arial"/>
            </a:endParaRPr>
          </a:p>
        </p:txBody>
      </p:sp>
      <p:sp>
        <p:nvSpPr>
          <p:cNvPr id="270" name="CustomShape 2"/>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71" name="CustomShape 3"/>
          <p:cNvSpPr/>
          <p:nvPr/>
        </p:nvSpPr>
        <p:spPr>
          <a:xfrm>
            <a:off x="3266280" y="1637280"/>
            <a:ext cx="8636760" cy="4860360"/>
          </a:xfrm>
          <a:prstGeom prst="rect">
            <a:avLst/>
          </a:prstGeom>
          <a:noFill/>
          <a:ln>
            <a:noFill/>
          </a:ln>
        </p:spPr>
        <p:style>
          <a:lnRef idx="0"/>
          <a:fillRef idx="0"/>
          <a:effectRef idx="0"/>
          <a:fontRef idx="minor"/>
        </p:style>
        <p:txBody>
          <a:bodyPr lIns="0" rIns="0" tIns="0" bIns="0">
            <a:noAutofit/>
          </a:bodyPr>
          <a:p>
            <a:pPr marL="451080" indent="-339840">
              <a:lnSpc>
                <a:spcPct val="100000"/>
              </a:lnSpc>
              <a:spcAft>
                <a:spcPts val="1414"/>
              </a:spcAft>
              <a:buClr>
                <a:srgbClr val="ef2929"/>
              </a:buClr>
              <a:buSzPct val="45000"/>
              <a:buFont typeface="Wingdings" charset="2"/>
              <a:buChar char=""/>
            </a:pPr>
            <a:r>
              <a:rPr b="1" lang="en-IN" sz="2000" spc="-1" strike="noStrike">
                <a:solidFill>
                  <a:srgbClr val="333333"/>
                </a:solidFill>
                <a:latin typeface="Times New Roman"/>
                <a:ea typeface="DejaVu Sans"/>
              </a:rPr>
              <a:t>The intention of normalisation is to transform the data so that it is normally distributed. This is important since most statistical methods rely on normally distributed data. MinMaxScaler() function is used to scale all the data features in the range [0,1] and this scaling compresses all the inliers in the range [0, 0.005]</a:t>
            </a:r>
            <a:endParaRPr b="0" lang="en-IN" sz="2000" spc="-1" strike="noStrike">
              <a:latin typeface="Arial"/>
            </a:endParaRPr>
          </a:p>
          <a:p>
            <a:pPr marL="451080" indent="-339840">
              <a:lnSpc>
                <a:spcPct val="100000"/>
              </a:lnSpc>
              <a:spcAft>
                <a:spcPts val="1414"/>
              </a:spcAft>
              <a:buClr>
                <a:srgbClr val="ef2929"/>
              </a:buClr>
              <a:buSzPct val="45000"/>
              <a:buFont typeface="Wingdings" charset="2"/>
              <a:buChar char=""/>
            </a:pPr>
            <a:r>
              <a:rPr b="1" lang="en-IN" sz="2000" spc="-1" strike="noStrike">
                <a:solidFill>
                  <a:srgbClr val="333333"/>
                </a:solidFill>
                <a:latin typeface="Times New Roman"/>
                <a:ea typeface="DejaVu Sans"/>
              </a:rPr>
              <a:t>The training data is then transformed by using the fit() and transform() functions. fit() computes the mean and standard deviation to be used for scaling and transform uses these calculated values to autoscale the data. </a:t>
            </a:r>
            <a:endParaRPr b="0" lang="en-IN" sz="2000" spc="-1" strike="noStrike">
              <a:latin typeface="Arial"/>
            </a:endParaRPr>
          </a:p>
          <a:p>
            <a:pPr marL="451080" indent="-339840">
              <a:lnSpc>
                <a:spcPct val="100000"/>
              </a:lnSpc>
              <a:spcAft>
                <a:spcPts val="1414"/>
              </a:spcAft>
              <a:buClr>
                <a:srgbClr val="ef2929"/>
              </a:buClr>
              <a:buSzPct val="45000"/>
              <a:buFont typeface="Wingdings" charset="2"/>
              <a:buChar char=""/>
            </a:pPr>
            <a:r>
              <a:rPr b="1" lang="en-IN" sz="2000" spc="-1" strike="noStrike">
                <a:solidFill>
                  <a:srgbClr val="333333"/>
                </a:solidFill>
                <a:latin typeface="Times New Roman"/>
                <a:ea typeface="DejaVu Sans"/>
              </a:rPr>
              <a:t>Boxcox transformation is utilised to transform the non-normal distribution of our data to a normal distribution which allows us to run a lot more tests. The boxcox() function is imported from the scipy module.</a:t>
            </a:r>
            <a:endParaRPr b="0" lang="en-IN" sz="2000" spc="-1" strike="noStrike">
              <a:latin typeface="Arial"/>
            </a:endParaRPr>
          </a:p>
          <a:p>
            <a:pPr>
              <a:lnSpc>
                <a:spcPct val="100000"/>
              </a:lnSpc>
              <a:spcAft>
                <a:spcPts val="1414"/>
              </a:spcAf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2" name="" descr=""/>
          <p:cNvPicPr/>
          <p:nvPr/>
        </p:nvPicPr>
        <p:blipFill>
          <a:blip r:embed="rId1"/>
          <a:stretch/>
        </p:blipFill>
        <p:spPr>
          <a:xfrm>
            <a:off x="1989360" y="3007080"/>
            <a:ext cx="7873200" cy="2535480"/>
          </a:xfrm>
          <a:prstGeom prst="rect">
            <a:avLst/>
          </a:prstGeom>
          <a:ln>
            <a:noFill/>
          </a:ln>
        </p:spPr>
      </p:pic>
      <p:sp>
        <p:nvSpPr>
          <p:cNvPr id="273" name="CustomShape 1"/>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Descriptive Statistics</a:t>
            </a:r>
            <a:endParaRPr b="0" lang="en-IN" sz="2400" spc="-1" strike="noStrike">
              <a:latin typeface="Arial"/>
            </a:endParaRPr>
          </a:p>
        </p:txBody>
      </p:sp>
      <p:sp>
        <p:nvSpPr>
          <p:cNvPr id="274" name="CustomShape 2"/>
          <p:cNvSpPr/>
          <p:nvPr/>
        </p:nvSpPr>
        <p:spPr>
          <a:xfrm>
            <a:off x="4573800" y="1602720"/>
            <a:ext cx="7615080" cy="31320"/>
          </a:xfrm>
          <a:prstGeom prst="rect">
            <a:avLst/>
          </a:prstGeom>
          <a:solidFill>
            <a:srgbClr val="33cccc"/>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Normalisation</a:t>
            </a:r>
            <a:endParaRPr b="0" lang="en-IN" sz="2400" spc="-1" strike="noStrike">
              <a:latin typeface="Arial"/>
            </a:endParaRPr>
          </a:p>
        </p:txBody>
      </p:sp>
      <p:sp>
        <p:nvSpPr>
          <p:cNvPr id="276" name="CustomShape 2"/>
          <p:cNvSpPr/>
          <p:nvPr/>
        </p:nvSpPr>
        <p:spPr>
          <a:xfrm>
            <a:off x="4573800" y="1602720"/>
            <a:ext cx="7615080" cy="31320"/>
          </a:xfrm>
          <a:prstGeom prst="rect">
            <a:avLst/>
          </a:prstGeom>
          <a:solidFill>
            <a:srgbClr val="33cccc"/>
          </a:solidFill>
          <a:ln>
            <a:noFill/>
          </a:ln>
        </p:spPr>
        <p:style>
          <a:lnRef idx="0"/>
          <a:fillRef idx="0"/>
          <a:effectRef idx="0"/>
          <a:fontRef idx="minor"/>
        </p:style>
      </p:sp>
      <p:pic>
        <p:nvPicPr>
          <p:cNvPr id="277" name="Picture 5" descr=""/>
          <p:cNvPicPr/>
          <p:nvPr/>
        </p:nvPicPr>
        <p:blipFill>
          <a:blip r:embed="rId1"/>
          <a:stretch/>
        </p:blipFill>
        <p:spPr>
          <a:xfrm>
            <a:off x="372600" y="1951560"/>
            <a:ext cx="11525760" cy="420300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Normalisation : Normality check</a:t>
            </a:r>
            <a:endParaRPr b="0" lang="en-IN" sz="2400" spc="-1" strike="noStrike">
              <a:latin typeface="Arial"/>
            </a:endParaRPr>
          </a:p>
        </p:txBody>
      </p:sp>
      <p:sp>
        <p:nvSpPr>
          <p:cNvPr id="279" name="CustomShape 2"/>
          <p:cNvSpPr/>
          <p:nvPr/>
        </p:nvSpPr>
        <p:spPr>
          <a:xfrm>
            <a:off x="4573800" y="1602720"/>
            <a:ext cx="7615080" cy="31320"/>
          </a:xfrm>
          <a:prstGeom prst="rect">
            <a:avLst/>
          </a:prstGeom>
          <a:solidFill>
            <a:srgbClr val="33cccc"/>
          </a:solidFill>
          <a:ln>
            <a:noFill/>
          </a:ln>
        </p:spPr>
        <p:style>
          <a:lnRef idx="0"/>
          <a:fillRef idx="0"/>
          <a:effectRef idx="0"/>
          <a:fontRef idx="minor"/>
        </p:style>
      </p:sp>
      <p:pic>
        <p:nvPicPr>
          <p:cNvPr id="280" name="Picture 6" descr=""/>
          <p:cNvPicPr/>
          <p:nvPr/>
        </p:nvPicPr>
        <p:blipFill>
          <a:blip r:embed="rId1"/>
          <a:stretch/>
        </p:blipFill>
        <p:spPr>
          <a:xfrm>
            <a:off x="0" y="2097000"/>
            <a:ext cx="5611680" cy="3743280"/>
          </a:xfrm>
          <a:prstGeom prst="rect">
            <a:avLst/>
          </a:prstGeom>
          <a:ln>
            <a:noFill/>
          </a:ln>
        </p:spPr>
      </p:pic>
      <p:sp>
        <p:nvSpPr>
          <p:cNvPr id="281" name="CustomShape 3"/>
          <p:cNvSpPr/>
          <p:nvPr/>
        </p:nvSpPr>
        <p:spPr>
          <a:xfrm>
            <a:off x="5843520" y="1637280"/>
            <a:ext cx="6345000" cy="1461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Times New Roman"/>
                <a:ea typeface="DejaVu Sans"/>
              </a:rPr>
              <a:t>Box-cox does not guarantee normality because it never checks for the normality which is necessary to be foolproof that it has correctly transformed the non-normal distribution or not. It only checks for the smallest standard deviation. So, a normality check is performed with the help of norm.ppf()</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Standardisation of the Data</a:t>
            </a:r>
            <a:endParaRPr b="0" lang="en-IN" sz="2400" spc="-1" strike="noStrike">
              <a:latin typeface="Arial"/>
            </a:endParaRPr>
          </a:p>
        </p:txBody>
      </p:sp>
      <p:sp>
        <p:nvSpPr>
          <p:cNvPr id="283" name="CustomShape 2"/>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84" name="CustomShape 3"/>
          <p:cNvSpPr/>
          <p:nvPr/>
        </p:nvSpPr>
        <p:spPr>
          <a:xfrm>
            <a:off x="4676760" y="1637280"/>
            <a:ext cx="751212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Times New Roman"/>
                <a:ea typeface="DejaVu Sans"/>
              </a:rPr>
              <a:t>Standardization is about making sure that data is internally consistent, that is each data type has the same content and format. Standardised values are useful for tracking data that isn't easy to compare otherwise. StandardScaler() function is used which follows Standard Normal Distribution (SND). It takes mean = 0 and scales the data to unit variance. Then, the fit_transform() function is used to scale the data and learn the scaling parameters.</a:t>
            </a:r>
            <a:endParaRPr b="0" lang="en-IN" sz="1800" spc="-1" strike="noStrike">
              <a:latin typeface="Arial"/>
            </a:endParaRPr>
          </a:p>
        </p:txBody>
      </p:sp>
      <p:pic>
        <p:nvPicPr>
          <p:cNvPr id="285" name="Picture 6" descr=""/>
          <p:cNvPicPr/>
          <p:nvPr/>
        </p:nvPicPr>
        <p:blipFill>
          <a:blip r:embed="rId1"/>
          <a:stretch/>
        </p:blipFill>
        <p:spPr>
          <a:xfrm>
            <a:off x="4573800" y="4123080"/>
            <a:ext cx="7407000" cy="2199240"/>
          </a:xfrm>
          <a:prstGeom prst="rect">
            <a:avLst/>
          </a:prstGeom>
          <a:ln>
            <a:noFill/>
          </a:ln>
        </p:spPr>
      </p:pic>
      <p:pic>
        <p:nvPicPr>
          <p:cNvPr id="286" name="Picture 7" descr=""/>
          <p:cNvPicPr/>
          <p:nvPr/>
        </p:nvPicPr>
        <p:blipFill>
          <a:blip r:embed="rId2"/>
          <a:stretch/>
        </p:blipFill>
        <p:spPr>
          <a:xfrm>
            <a:off x="2909160" y="6325560"/>
            <a:ext cx="9071640" cy="300600"/>
          </a:xfrm>
          <a:prstGeom prst="rect">
            <a:avLst/>
          </a:prstGeom>
          <a:ln>
            <a:noFill/>
          </a:ln>
        </p:spPr>
      </p:pic>
      <p:pic>
        <p:nvPicPr>
          <p:cNvPr id="287" name="Picture 8" descr=""/>
          <p:cNvPicPr/>
          <p:nvPr/>
        </p:nvPicPr>
        <p:blipFill>
          <a:blip r:embed="rId3"/>
          <a:stretch/>
        </p:blipFill>
        <p:spPr>
          <a:xfrm>
            <a:off x="0" y="1525680"/>
            <a:ext cx="4570560" cy="29894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8" name="Picture 3" descr=""/>
          <p:cNvPicPr/>
          <p:nvPr/>
        </p:nvPicPr>
        <p:blipFill>
          <a:blip r:embed="rId1"/>
          <a:stretch/>
        </p:blipFill>
        <p:spPr>
          <a:xfrm>
            <a:off x="1004760" y="2062440"/>
            <a:ext cx="9621720" cy="4661640"/>
          </a:xfrm>
          <a:prstGeom prst="rect">
            <a:avLst/>
          </a:prstGeom>
          <a:ln>
            <a:noFill/>
          </a:ln>
        </p:spPr>
      </p:pic>
      <p:sp>
        <p:nvSpPr>
          <p:cNvPr id="289" name="CustomShape 1"/>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Visualisation of standardised data</a:t>
            </a:r>
            <a:endParaRPr b="0" lang="en-IN" sz="2400" spc="-1" strike="noStrike">
              <a:latin typeface="Arial"/>
            </a:endParaRPr>
          </a:p>
        </p:txBody>
      </p:sp>
      <p:sp>
        <p:nvSpPr>
          <p:cNvPr id="290" name="CustomShape 2"/>
          <p:cNvSpPr/>
          <p:nvPr/>
        </p:nvSpPr>
        <p:spPr>
          <a:xfrm>
            <a:off x="4573800" y="1602720"/>
            <a:ext cx="7615080" cy="31320"/>
          </a:xfrm>
          <a:prstGeom prst="rect">
            <a:avLst/>
          </a:prstGeom>
          <a:solidFill>
            <a:srgbClr val="33cccc"/>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Post – Standardisation and Normalisation</a:t>
            </a:r>
            <a:endParaRPr b="0" lang="en-IN" sz="2400" spc="-1" strike="noStrike">
              <a:latin typeface="Arial"/>
            </a:endParaRPr>
          </a:p>
        </p:txBody>
      </p:sp>
      <p:sp>
        <p:nvSpPr>
          <p:cNvPr id="292" name="CustomShape 2"/>
          <p:cNvSpPr/>
          <p:nvPr/>
        </p:nvSpPr>
        <p:spPr>
          <a:xfrm>
            <a:off x="4573800" y="1602720"/>
            <a:ext cx="7615080" cy="31320"/>
          </a:xfrm>
          <a:prstGeom prst="rect">
            <a:avLst/>
          </a:prstGeom>
          <a:solidFill>
            <a:srgbClr val="33cccc"/>
          </a:solidFill>
          <a:ln>
            <a:noFill/>
          </a:ln>
        </p:spPr>
        <p:style>
          <a:lnRef idx="0"/>
          <a:fillRef idx="0"/>
          <a:effectRef idx="0"/>
          <a:fontRef idx="minor"/>
        </p:style>
      </p:sp>
      <p:pic>
        <p:nvPicPr>
          <p:cNvPr id="293" name="Picture 1" descr=""/>
          <p:cNvPicPr/>
          <p:nvPr/>
        </p:nvPicPr>
        <p:blipFill>
          <a:blip r:embed="rId1"/>
          <a:stretch/>
        </p:blipFill>
        <p:spPr>
          <a:xfrm>
            <a:off x="1074960" y="2742480"/>
            <a:ext cx="3495600" cy="3455640"/>
          </a:xfrm>
          <a:prstGeom prst="rect">
            <a:avLst/>
          </a:prstGeom>
          <a:ln>
            <a:noFill/>
          </a:ln>
        </p:spPr>
      </p:pic>
      <p:pic>
        <p:nvPicPr>
          <p:cNvPr id="294" name="Picture 2" descr=""/>
          <p:cNvPicPr/>
          <p:nvPr/>
        </p:nvPicPr>
        <p:blipFill>
          <a:blip r:embed="rId2"/>
          <a:stretch/>
        </p:blipFill>
        <p:spPr>
          <a:xfrm>
            <a:off x="6775560" y="2697840"/>
            <a:ext cx="5126040" cy="3544920"/>
          </a:xfrm>
          <a:prstGeom prst="rect">
            <a:avLst/>
          </a:prstGeom>
          <a:ln>
            <a:noFill/>
          </a:ln>
        </p:spPr>
      </p:pic>
      <p:sp>
        <p:nvSpPr>
          <p:cNvPr id="295" name="CustomShape 3"/>
          <p:cNvSpPr/>
          <p:nvPr/>
        </p:nvSpPr>
        <p:spPr>
          <a:xfrm>
            <a:off x="4573800" y="4086000"/>
            <a:ext cx="2014560" cy="768240"/>
          </a:xfrm>
          <a:prstGeom prst="leftRightArrow">
            <a:avLst>
              <a:gd name="adj1" fmla="val 50000"/>
              <a:gd name="adj2" fmla="val 50000"/>
            </a:avLst>
          </a:prstGeom>
          <a:gradFill rotWithShape="0">
            <a:gsLst>
              <a:gs pos="0">
                <a:srgbClr val="ffc1be"/>
              </a:gs>
              <a:gs pos="100000">
                <a:srgbClr val="ffe5e5"/>
              </a:gs>
            </a:gsLst>
            <a:lin ang="16200000"/>
          </a:gradFill>
          <a:ln>
            <a:solidFill>
              <a:srgbClr val="be4b48"/>
            </a:solidFill>
            <a:round/>
          </a:ln>
          <a:effectLst>
            <a:outerShdw blurRad="40000" dir="5400000" dist="20160" rotWithShape="0">
              <a:srgbClr val="000000">
                <a:alpha val="38000"/>
              </a:srgbClr>
            </a:outerShdw>
          </a:effectLst>
        </p:spPr>
        <p:style>
          <a:lnRef idx="1">
            <a:schemeClr val="accent2"/>
          </a:lnRef>
          <a:fillRef idx="2">
            <a:schemeClr val="accent2"/>
          </a:fillRef>
          <a:effectRef idx="1">
            <a:schemeClr val="accent2"/>
          </a:effectRef>
          <a:fontRef idx="minor"/>
        </p:style>
        <p:txBody>
          <a:bodyPr lIns="90000" rIns="90000" tIns="45000" bIns="45000" anchor="ctr">
            <a:noAutofit/>
          </a:bodyPr>
          <a:p>
            <a:pPr algn="ctr">
              <a:lnSpc>
                <a:spcPct val="100000"/>
              </a:lnSpc>
            </a:pPr>
            <a:r>
              <a:rPr b="1" lang="en-IN" sz="1800" spc="-1" strike="noStrike">
                <a:solidFill>
                  <a:srgbClr val="0d0d0d"/>
                </a:solidFill>
                <a:latin typeface="Arial"/>
                <a:ea typeface="DejaVu Sans"/>
              </a:rPr>
              <a:t>Contrast</a:t>
            </a:r>
            <a:endParaRPr b="0" lang="en-IN" sz="1800" spc="-1" strike="noStrike">
              <a:latin typeface="Arial"/>
            </a:endParaRPr>
          </a:p>
        </p:txBody>
      </p:sp>
      <p:sp>
        <p:nvSpPr>
          <p:cNvPr id="296" name="CustomShape 4"/>
          <p:cNvSpPr/>
          <p:nvPr/>
        </p:nvSpPr>
        <p:spPr>
          <a:xfrm>
            <a:off x="4573800" y="1720080"/>
            <a:ext cx="76150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Times New Roman"/>
                <a:ea typeface="DejaVu Sans"/>
              </a:rPr>
              <a:t>Finally, the descriptive statistics of both the normalised and standardised data are viewed using the describe() function.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5122440" y="1152000"/>
            <a:ext cx="6970680" cy="351000"/>
          </a:xfrm>
          <a:prstGeom prst="rect">
            <a:avLst/>
          </a:prstGeom>
          <a:noFill/>
          <a:ln>
            <a:noFill/>
          </a:ln>
        </p:spPr>
        <p:style>
          <a:lnRef idx="0"/>
          <a:fillRef idx="0"/>
          <a:effectRef idx="0"/>
          <a:fontRef idx="minor"/>
        </p:style>
        <p:txBody>
          <a:bodyPr lIns="0" rIns="0" tIns="0" bIns="0" anchor="ctr">
            <a:noAutofit/>
          </a:bodyPr>
          <a:p>
            <a:pPr algn="r">
              <a:lnSpc>
                <a:spcPct val="100000"/>
              </a:lnSpc>
            </a:pPr>
            <a:r>
              <a:rPr b="1" lang="en-US" sz="2400" spc="-1" strike="noStrike">
                <a:solidFill>
                  <a:srgbClr val="c9211e"/>
                </a:solidFill>
                <a:latin typeface="Trebuchet MS"/>
                <a:ea typeface="DejaVu Sans"/>
              </a:rPr>
              <a:t>Z-Score</a:t>
            </a:r>
            <a:endParaRPr b="0" lang="en-IN" sz="2400" spc="-1" strike="noStrike">
              <a:latin typeface="Arial"/>
            </a:endParaRPr>
          </a:p>
        </p:txBody>
      </p:sp>
      <p:sp>
        <p:nvSpPr>
          <p:cNvPr id="298" name="CustomShape 2"/>
          <p:cNvSpPr/>
          <p:nvPr/>
        </p:nvSpPr>
        <p:spPr>
          <a:xfrm>
            <a:off x="5328000" y="1728000"/>
            <a:ext cx="6765120" cy="18691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1800" spc="-1" strike="noStrike">
                <a:solidFill>
                  <a:srgbClr val="000000"/>
                </a:solidFill>
                <a:latin typeface="Times New Roman"/>
                <a:ea typeface="DejaVu Sans"/>
              </a:rPr>
              <a:t>Suppose we need to determine the percentage of Customers having </a:t>
            </a:r>
            <a:endParaRPr b="0" lang="en-IN" sz="1800" spc="-1" strike="noStrike">
              <a:latin typeface="Arial"/>
            </a:endParaRPr>
          </a:p>
          <a:p>
            <a:pPr>
              <a:lnSpc>
                <a:spcPct val="100000"/>
              </a:lnSpc>
              <a:spcBef>
                <a:spcPts val="1417"/>
              </a:spcBef>
            </a:pPr>
            <a:r>
              <a:rPr b="0" lang="en-US" sz="1800" spc="-1" strike="noStrike">
                <a:solidFill>
                  <a:srgbClr val="000000"/>
                </a:solidFill>
                <a:latin typeface="Times New Roman"/>
                <a:ea typeface="DejaVu Sans"/>
              </a:rPr>
              <a:t>Credit Score greater than 700.</a:t>
            </a:r>
            <a:endParaRPr b="0" lang="en-IN" sz="1800" spc="-1" strike="noStrike">
              <a:latin typeface="Arial"/>
            </a:endParaRPr>
          </a:p>
          <a:p>
            <a:pPr>
              <a:lnSpc>
                <a:spcPct val="100000"/>
              </a:lnSpc>
              <a:spcBef>
                <a:spcPts val="1417"/>
              </a:spcBef>
            </a:pPr>
            <a:r>
              <a:rPr b="0" lang="en-US" sz="1800" spc="-1" strike="noStrike">
                <a:solidFill>
                  <a:srgbClr val="000000"/>
                </a:solidFill>
                <a:latin typeface="Times New Roman"/>
                <a:ea typeface="DejaVu Sans"/>
              </a:rPr>
              <a:t>Z-score can be used on the standardized data to determine the no. </a:t>
            </a:r>
            <a:endParaRPr b="0" lang="en-IN" sz="1800" spc="-1" strike="noStrike">
              <a:latin typeface="Arial"/>
            </a:endParaRPr>
          </a:p>
          <a:p>
            <a:pPr>
              <a:lnSpc>
                <a:spcPct val="100000"/>
              </a:lnSpc>
              <a:spcBef>
                <a:spcPts val="1417"/>
              </a:spcBef>
            </a:pPr>
            <a:r>
              <a:rPr b="0" lang="en-US" sz="1800" spc="-1" strike="noStrike">
                <a:solidFill>
                  <a:srgbClr val="000000"/>
                </a:solidFill>
                <a:latin typeface="Times New Roman"/>
                <a:ea typeface="DejaVu Sans"/>
              </a:rPr>
              <a:t>of customers who satisfy the  above mentioned condition. </a:t>
            </a:r>
            <a:endParaRPr b="0" lang="en-IN" sz="1800" spc="-1" strike="noStrike">
              <a:latin typeface="Arial"/>
            </a:endParaRPr>
          </a:p>
        </p:txBody>
      </p:sp>
      <p:sp>
        <p:nvSpPr>
          <p:cNvPr id="299" name="CustomShape 3"/>
          <p:cNvSpPr/>
          <p:nvPr/>
        </p:nvSpPr>
        <p:spPr>
          <a:xfrm>
            <a:off x="4573800" y="1602720"/>
            <a:ext cx="7615080" cy="31320"/>
          </a:xfrm>
          <a:prstGeom prst="rect">
            <a:avLst/>
          </a:prstGeom>
          <a:solidFill>
            <a:srgbClr val="33cccc"/>
          </a:solidFill>
          <a:ln>
            <a:noFill/>
          </a:ln>
        </p:spPr>
        <p:style>
          <a:lnRef idx="0"/>
          <a:fillRef idx="0"/>
          <a:effectRef idx="0"/>
          <a:fontRef idx="minor"/>
        </p:style>
      </p:sp>
      <p:pic>
        <p:nvPicPr>
          <p:cNvPr id="300" name="" descr=""/>
          <p:cNvPicPr/>
          <p:nvPr/>
        </p:nvPicPr>
        <p:blipFill>
          <a:blip r:embed="rId1"/>
          <a:stretch/>
        </p:blipFill>
        <p:spPr>
          <a:xfrm>
            <a:off x="1940760" y="3528000"/>
            <a:ext cx="9000360" cy="273312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302" name="CustomShape 2"/>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Hypothesis Testing – Stating the hypothesis</a:t>
            </a:r>
            <a:endParaRPr b="0" lang="en-IN" sz="2400" spc="-1" strike="noStrike">
              <a:latin typeface="Arial"/>
            </a:endParaRPr>
          </a:p>
        </p:txBody>
      </p:sp>
      <p:sp>
        <p:nvSpPr>
          <p:cNvPr id="303" name="CustomShape 3"/>
          <p:cNvSpPr/>
          <p:nvPr/>
        </p:nvSpPr>
        <p:spPr>
          <a:xfrm>
            <a:off x="4676760" y="1637280"/>
            <a:ext cx="7512120" cy="301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Times New Roman"/>
                <a:ea typeface="DejaVu Sans"/>
              </a:rPr>
              <a:t>Let’s consider a population of all the customers of the banking organization. We already have a sample of 5000 customers right now. We have also successfully obtained the measures of central tendency for the sample. In real-world scenarios it’s rare that the sample measures can be realized for a population measure. Hence we check the validity of Null Hypothesis in this case.</a:t>
            </a: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 name="Diagram2"/>
          <p:cNvGraphicFramePr/>
          <p:nvPr>
            <p:extLst>
              <p:ext uri="{D42A27DB-BD31-4B8C-83A1-F6EECF244321}">
                <p14:modId xmlns:p14="http://schemas.microsoft.com/office/powerpoint/2010/main" val="3403294612"/>
              </p:ext>
            </p:extLst>
          </p:nvPr>
        </p:nvGraphicFramePr>
        <p:xfrm>
          <a:off x="1289160" y="1176840"/>
          <a:ext cx="9794880" cy="54154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93" name="CustomShape 1"/>
          <p:cNvSpPr/>
          <p:nvPr/>
        </p:nvSpPr>
        <p:spPr>
          <a:xfrm>
            <a:off x="1585800" y="1414440"/>
            <a:ext cx="4911840" cy="458280"/>
          </a:xfrm>
          <a:prstGeom prst="rect">
            <a:avLst/>
          </a:prstGeom>
          <a:noFill/>
          <a:ln>
            <a:noFill/>
          </a:ln>
          <a:effectLst>
            <a:outerShdw blurRad="40000" dir="5400000" dist="20160" rotWithShape="0">
              <a:srgbClr val="000000">
                <a:alpha val="38000"/>
              </a:srgbClr>
            </a:outerShdw>
          </a:effectLst>
          <a:scene3d>
            <a:camera prst="orthographicFront"/>
            <a:lightRig dir="t" rig="threePt"/>
          </a:scene3d>
          <a:sp3d extrusionH="50600" prstMaterial="metal">
            <a:bevelT prst="relaxedInset" w="101600" h="80600"/>
            <a:bevelB prst="relaxedInset" w="80600" h="80600"/>
          </a:sp3d>
        </p:spPr>
        <p:style>
          <a:lnRef idx="0"/>
          <a:fillRef idx="0"/>
          <a:effectRef idx="0"/>
          <a:fontRef idx="minor"/>
        </p:style>
        <p:txBody>
          <a:bodyPr lIns="90000" rIns="90000" tIns="45000" bIns="45000">
            <a:noAutofit/>
          </a:bodyPr>
          <a:p>
            <a:pPr marL="343080" indent="-338040" algn="ctr">
              <a:lnSpc>
                <a:spcPct val="100000"/>
              </a:lnSpc>
              <a:tabLst>
                <a:tab algn="l" pos="0"/>
              </a:tabLst>
            </a:pPr>
            <a:r>
              <a:rPr b="1" lang="en-IN" sz="2400" spc="-1" strike="noStrike">
                <a:solidFill>
                  <a:srgbClr val="000000"/>
                </a:solidFill>
                <a:latin typeface="Arial"/>
                <a:ea typeface="DejaVu Sans"/>
              </a:rPr>
              <a:t>Workflow Model</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305" name="CustomShape 2"/>
          <p:cNvSpPr/>
          <p:nvPr/>
        </p:nvSpPr>
        <p:spPr>
          <a:xfrm>
            <a:off x="5184000" y="1143000"/>
            <a:ext cx="70048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Hypothesis Testing –What is Null hypothesis?</a:t>
            </a:r>
            <a:endParaRPr b="0" lang="en-IN" sz="2400" spc="-1" strike="noStrike">
              <a:latin typeface="Arial"/>
            </a:endParaRPr>
          </a:p>
        </p:txBody>
      </p:sp>
      <p:sp>
        <p:nvSpPr>
          <p:cNvPr id="306" name="CustomShape 3"/>
          <p:cNvSpPr/>
          <p:nvPr/>
        </p:nvSpPr>
        <p:spPr>
          <a:xfrm>
            <a:off x="4676760" y="1637280"/>
            <a:ext cx="7512120" cy="4113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Times New Roman"/>
                <a:ea typeface="DejaVu Sans"/>
              </a:rPr>
              <a:t>In inferential statistics, the null hypothesis is a general statement or default position that there is no difference between two measured phenomena or that two samples derive from the same general population. Testing (rejecting or not rejecting ) the null hypothesis and drawing conclusions from the same tells that there are (or there are not) grounds for believing that there is a relationship between the two phenomena. An alternate hypothesis is often provided to dispute the null hypothesis.</a:t>
            </a:r>
            <a:endParaRPr b="0" lang="en-IN" sz="2400" spc="-1" strike="noStrike">
              <a:latin typeface="Arial"/>
            </a:endParaRPr>
          </a:p>
          <a:p>
            <a:pPr>
              <a:lnSpc>
                <a:spcPct val="100000"/>
              </a:lnSpc>
            </a:pPr>
            <a:r>
              <a:rPr b="0" lang="en-IN" sz="2400" spc="-1" strike="noStrike">
                <a:solidFill>
                  <a:srgbClr val="000000"/>
                </a:solidFill>
                <a:latin typeface="Times New Roman"/>
                <a:ea typeface="DejaVu Sans"/>
              </a:rPr>
              <a:t>It is generally assumed to be true until evidence states otherwise.</a:t>
            </a:r>
            <a:endParaRPr b="0" lang="en-IN" sz="2400" spc="-1" strike="noStrike">
              <a:latin typeface="Arial"/>
            </a:endParaRPr>
          </a:p>
        </p:txBody>
      </p:sp>
      <p:pic>
        <p:nvPicPr>
          <p:cNvPr id="307" name="Picture 6" descr="Null Hypothesis and Alternative Hypothesis | 365 Data Science"/>
          <p:cNvPicPr/>
          <p:nvPr/>
        </p:nvPicPr>
        <p:blipFill>
          <a:blip r:embed="rId1"/>
          <a:stretch/>
        </p:blipFill>
        <p:spPr>
          <a:xfrm>
            <a:off x="168480" y="2160720"/>
            <a:ext cx="3980160" cy="205092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309" name="CustomShape 2"/>
          <p:cNvSpPr/>
          <p:nvPr/>
        </p:nvSpPr>
        <p:spPr>
          <a:xfrm>
            <a:off x="4829040" y="1143000"/>
            <a:ext cx="73594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Hypothesis Testing – Applying Null hypothesis</a:t>
            </a:r>
            <a:endParaRPr b="0" lang="en-IN" sz="2400" spc="-1" strike="noStrike">
              <a:latin typeface="Arial"/>
            </a:endParaRPr>
          </a:p>
        </p:txBody>
      </p:sp>
      <p:sp>
        <p:nvSpPr>
          <p:cNvPr id="310" name="CustomShape 3"/>
          <p:cNvSpPr/>
          <p:nvPr/>
        </p:nvSpPr>
        <p:spPr>
          <a:xfrm>
            <a:off x="4676760" y="1637280"/>
            <a:ext cx="7512120" cy="3116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Times New Roman"/>
                <a:ea typeface="DejaVu Sans"/>
              </a:rPr>
              <a:t>Consider the estimated salary of the customers in the sample. The null hypothesis , h</a:t>
            </a:r>
            <a:r>
              <a:rPr b="0" lang="en-IN" sz="2400" spc="-1" strike="noStrike" baseline="-25000">
                <a:solidFill>
                  <a:srgbClr val="000000"/>
                </a:solidFill>
                <a:latin typeface="Times New Roman"/>
                <a:ea typeface="DejaVu Sans"/>
              </a:rPr>
              <a:t>0</a:t>
            </a:r>
            <a:r>
              <a:rPr b="0" lang="en-IN" sz="2400" spc="-1" strike="noStrike">
                <a:solidFill>
                  <a:srgbClr val="000000"/>
                </a:solidFill>
                <a:latin typeface="Times New Roman"/>
                <a:ea typeface="DejaVu Sans"/>
              </a:rPr>
              <a:t> , here proposes that mean estimated salary of the sample , can be generalised as the mean estimated salary of the population i.e., the mean estimated salary of all the customers of the bank, denoted by ‘</a:t>
            </a:r>
            <a:r>
              <a:rPr b="0" lang="el-GR" sz="2400" spc="-1" strike="noStrike">
                <a:solidFill>
                  <a:srgbClr val="000000"/>
                </a:solidFill>
                <a:latin typeface="Times New Roman"/>
                <a:ea typeface="DejaVu Sans"/>
              </a:rPr>
              <a:t>μ</a:t>
            </a:r>
            <a:r>
              <a:rPr b="0" lang="en-IN" sz="2400" spc="-1" strike="noStrike">
                <a:solidFill>
                  <a:srgbClr val="000000"/>
                </a:solidFill>
                <a:latin typeface="Times New Roman"/>
                <a:ea typeface="DejaVu Sans"/>
              </a:rPr>
              <a:t>’. Whereas the alternative hypothesis, h</a:t>
            </a:r>
            <a:r>
              <a:rPr b="0" lang="en-IN" sz="2400" spc="-1" strike="noStrike" baseline="-25000">
                <a:solidFill>
                  <a:srgbClr val="000000"/>
                </a:solidFill>
                <a:latin typeface="Times New Roman"/>
                <a:ea typeface="DejaVu Sans"/>
              </a:rPr>
              <a:t>1</a:t>
            </a:r>
            <a:r>
              <a:rPr b="0" lang="en-IN" sz="2400" spc="-1" strike="noStrike">
                <a:solidFill>
                  <a:srgbClr val="000000"/>
                </a:solidFill>
                <a:latin typeface="Times New Roman"/>
                <a:ea typeface="DejaVu Sans"/>
              </a:rPr>
              <a:t>, proposes that there is there is no relation between these parameters.   </a:t>
            </a:r>
            <a:endParaRPr b="0" lang="en-IN" sz="2400" spc="-1" strike="noStrike">
              <a:latin typeface="Arial"/>
            </a:endParaRPr>
          </a:p>
          <a:p>
            <a:pPr>
              <a:lnSpc>
                <a:spcPct val="100000"/>
              </a:lnSpc>
            </a:pPr>
            <a:endParaRPr b="0" lang="en-IN" sz="2400" spc="-1" strike="noStrike">
              <a:latin typeface="Arial"/>
            </a:endParaRPr>
          </a:p>
        </p:txBody>
      </p:sp>
      <p:sp>
        <p:nvSpPr>
          <p:cNvPr id="311" name="CustomShape 4"/>
          <p:cNvSpPr/>
          <p:nvPr/>
        </p:nvSpPr>
        <p:spPr>
          <a:xfrm>
            <a:off x="693000" y="2976120"/>
            <a:ext cx="2561400" cy="548280"/>
          </a:xfrm>
          <a:prstGeom prst="rect">
            <a:avLst/>
          </a:prstGeom>
          <a:solidFill>
            <a:schemeClr val="bg2"/>
          </a:solidFill>
          <a:ln>
            <a:solidFill>
              <a:schemeClr val="tx2"/>
            </a:solidFill>
          </a:ln>
        </p:spPr>
        <p:style>
          <a:lnRef idx="0"/>
          <a:fillRef idx="0"/>
          <a:effectRef idx="0"/>
          <a:fontRef idx="minor"/>
        </p:style>
        <p:txBody>
          <a:bodyPr lIns="0" rIns="0" tIns="0" bIns="0">
            <a:sp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312" name="CustomShape 5"/>
          <p:cNvSpPr/>
          <p:nvPr/>
        </p:nvSpPr>
        <p:spPr>
          <a:xfrm>
            <a:off x="693000" y="4684320"/>
            <a:ext cx="2561400" cy="548280"/>
          </a:xfrm>
          <a:prstGeom prst="rect">
            <a:avLst/>
          </a:prstGeom>
          <a:solidFill>
            <a:schemeClr val="bg2"/>
          </a:solidFill>
          <a:ln>
            <a:solidFill>
              <a:schemeClr val="tx2"/>
            </a:solidFill>
          </a:ln>
        </p:spPr>
        <p:style>
          <a:lnRef idx="0"/>
          <a:fillRef idx="0"/>
          <a:effectRef idx="0"/>
          <a:fontRef idx="minor"/>
        </p:style>
        <p:txBody>
          <a:bodyPr lIns="0" rIns="0" tIns="0" bIns="0">
            <a:sp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313" name="CustomShape 6"/>
          <p:cNvSpPr/>
          <p:nvPr/>
        </p:nvSpPr>
        <p:spPr>
          <a:xfrm>
            <a:off x="585720" y="2357280"/>
            <a:ext cx="2754000" cy="394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2000" spc="-1" strike="noStrike">
                <a:solidFill>
                  <a:srgbClr val="000000"/>
                </a:solidFill>
                <a:latin typeface="Cambria Math"/>
                <a:ea typeface="Cambria Math"/>
              </a:rPr>
              <a:t>NULL hypothesis</a:t>
            </a:r>
            <a:endParaRPr b="0" lang="en-IN" sz="2000" spc="-1" strike="noStrike">
              <a:latin typeface="Arial"/>
            </a:endParaRPr>
          </a:p>
        </p:txBody>
      </p:sp>
      <p:sp>
        <p:nvSpPr>
          <p:cNvPr id="314" name="CustomShape 7"/>
          <p:cNvSpPr/>
          <p:nvPr/>
        </p:nvSpPr>
        <p:spPr>
          <a:xfrm>
            <a:off x="585720" y="4096440"/>
            <a:ext cx="2754000" cy="394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IN" sz="2000" spc="-1" strike="noStrike">
                <a:solidFill>
                  <a:srgbClr val="000000"/>
                </a:solidFill>
                <a:latin typeface="Cambria Math"/>
                <a:ea typeface="Cambria Math"/>
              </a:rPr>
              <a:t>Alternate hypothesis</a:t>
            </a:r>
            <a:endParaRPr b="0" lang="en-IN" sz="2000" spc="-1" strike="noStrike">
              <a:latin typeface="Arial"/>
            </a:endParaRPr>
          </a:p>
        </p:txBody>
      </p:sp>
      <p:pic>
        <p:nvPicPr>
          <p:cNvPr id="315" name="" descr=""/>
          <p:cNvPicPr/>
          <p:nvPr/>
        </p:nvPicPr>
        <p:blipFill>
          <a:blip r:embed="rId1"/>
          <a:srcRect l="7908" t="24262" r="20921" b="63544"/>
          <a:stretch/>
        </p:blipFill>
        <p:spPr>
          <a:xfrm>
            <a:off x="1080000" y="3096000"/>
            <a:ext cx="1836720" cy="360000"/>
          </a:xfrm>
          <a:prstGeom prst="rect">
            <a:avLst/>
          </a:prstGeom>
          <a:ln>
            <a:noFill/>
          </a:ln>
        </p:spPr>
      </p:pic>
      <p:pic>
        <p:nvPicPr>
          <p:cNvPr id="316" name="" descr=""/>
          <p:cNvPicPr/>
          <p:nvPr/>
        </p:nvPicPr>
        <p:blipFill>
          <a:blip r:embed="rId2"/>
          <a:srcRect l="8494" t="75665" r="16172" b="12632"/>
          <a:stretch/>
        </p:blipFill>
        <p:spPr>
          <a:xfrm>
            <a:off x="936000" y="4798440"/>
            <a:ext cx="1764360" cy="31356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4573800" y="1568160"/>
            <a:ext cx="7615080" cy="31320"/>
          </a:xfrm>
          <a:prstGeom prst="rect">
            <a:avLst/>
          </a:prstGeom>
          <a:solidFill>
            <a:srgbClr val="33cccc"/>
          </a:solidFill>
          <a:ln>
            <a:noFill/>
          </a:ln>
        </p:spPr>
        <p:style>
          <a:lnRef idx="0"/>
          <a:fillRef idx="0"/>
          <a:effectRef idx="0"/>
          <a:fontRef idx="minor"/>
        </p:style>
      </p:sp>
      <p:sp>
        <p:nvSpPr>
          <p:cNvPr id="318" name="CustomShape 2"/>
          <p:cNvSpPr/>
          <p:nvPr/>
        </p:nvSpPr>
        <p:spPr>
          <a:xfrm>
            <a:off x="4829040" y="1143000"/>
            <a:ext cx="73594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Hypothesis Testing – The Code</a:t>
            </a:r>
            <a:endParaRPr b="0" lang="en-IN" sz="2400" spc="-1" strike="noStrike">
              <a:latin typeface="Arial"/>
            </a:endParaRPr>
          </a:p>
        </p:txBody>
      </p:sp>
      <p:pic>
        <p:nvPicPr>
          <p:cNvPr id="319" name="Picture 6" descr=""/>
          <p:cNvPicPr/>
          <p:nvPr/>
        </p:nvPicPr>
        <p:blipFill>
          <a:blip r:embed="rId1"/>
          <a:stretch/>
        </p:blipFill>
        <p:spPr>
          <a:xfrm>
            <a:off x="600120" y="1767240"/>
            <a:ext cx="11155320" cy="458748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4573800" y="1568160"/>
            <a:ext cx="7615080" cy="31320"/>
          </a:xfrm>
          <a:prstGeom prst="rect">
            <a:avLst/>
          </a:prstGeom>
          <a:solidFill>
            <a:srgbClr val="33cccc"/>
          </a:solidFill>
          <a:ln>
            <a:noFill/>
          </a:ln>
        </p:spPr>
        <p:style>
          <a:lnRef idx="0"/>
          <a:fillRef idx="0"/>
          <a:effectRef idx="0"/>
          <a:fontRef idx="minor"/>
        </p:style>
      </p:sp>
      <p:sp>
        <p:nvSpPr>
          <p:cNvPr id="321" name="CustomShape 2"/>
          <p:cNvSpPr/>
          <p:nvPr/>
        </p:nvSpPr>
        <p:spPr>
          <a:xfrm>
            <a:off x="4829040" y="1143000"/>
            <a:ext cx="73594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Hypothesis Testing – Inference</a:t>
            </a:r>
            <a:endParaRPr b="0" lang="en-IN" sz="2400" spc="-1" strike="noStrike">
              <a:latin typeface="Arial"/>
            </a:endParaRPr>
          </a:p>
        </p:txBody>
      </p:sp>
      <p:sp>
        <p:nvSpPr>
          <p:cNvPr id="322" name="CustomShape 3"/>
          <p:cNvSpPr/>
          <p:nvPr/>
        </p:nvSpPr>
        <p:spPr>
          <a:xfrm>
            <a:off x="4957920" y="1637280"/>
            <a:ext cx="7230960" cy="3015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Times New Roman"/>
                <a:ea typeface="DejaVu Sans"/>
              </a:rPr>
              <a:t>As we see here, the code on being run displays the p-value being greater than </a:t>
            </a:r>
            <a:r>
              <a:rPr b="0" lang="el-GR" sz="2400" spc="-1" strike="noStrike">
                <a:solidFill>
                  <a:srgbClr val="000000"/>
                </a:solidFill>
                <a:latin typeface="Times New Roman"/>
                <a:ea typeface="DejaVu Sans"/>
              </a:rPr>
              <a:t>α</a:t>
            </a:r>
            <a:r>
              <a:rPr b="0" lang="en-IN" sz="2400" spc="-1" strike="noStrike">
                <a:solidFill>
                  <a:srgbClr val="000000"/>
                </a:solidFill>
                <a:latin typeface="Times New Roman"/>
                <a:ea typeface="DejaVu Sans"/>
              </a:rPr>
              <a:t>, which further implies that we cannot reject the null hypothesis in this case. We can also infer that population parameter, </a:t>
            </a:r>
            <a:r>
              <a:rPr b="0" lang="el-GR" sz="2400" spc="-1" strike="noStrike">
                <a:solidFill>
                  <a:srgbClr val="000000"/>
                </a:solidFill>
                <a:latin typeface="Times New Roman"/>
                <a:ea typeface="DejaVu Sans"/>
              </a:rPr>
              <a:t>μ</a:t>
            </a:r>
            <a:r>
              <a:rPr b="0" lang="en-IN" sz="2400" spc="-1" strike="noStrike">
                <a:solidFill>
                  <a:srgbClr val="000000"/>
                </a:solidFill>
                <a:latin typeface="Times New Roman"/>
                <a:ea typeface="DejaVu Sans"/>
              </a:rPr>
              <a:t>,  might or might not be equivalent to the sample parameter, .</a:t>
            </a:r>
            <a:endParaRPr b="0" lang="en-IN" sz="2400" spc="-1" strike="noStrike">
              <a:latin typeface="Arial"/>
            </a:endParaRPr>
          </a:p>
          <a:p>
            <a:pPr>
              <a:lnSpc>
                <a:spcPct val="100000"/>
              </a:lnSpc>
            </a:pPr>
            <a:r>
              <a:rPr b="0" lang="en-IN" sz="2400" spc="-1" strike="noStrike">
                <a:solidFill>
                  <a:srgbClr val="000000"/>
                </a:solidFill>
                <a:latin typeface="Times New Roman"/>
                <a:ea typeface="DejaVu Sans"/>
              </a:rPr>
              <a:t>Both the null and alternative hypotheses are plausible here.</a:t>
            </a:r>
            <a:endParaRPr b="0" lang="en-IN" sz="2400" spc="-1" strike="noStrike">
              <a:latin typeface="Arial"/>
            </a:endParaRPr>
          </a:p>
          <a:p>
            <a:pPr>
              <a:lnSpc>
                <a:spcPct val="100000"/>
              </a:lnSpc>
            </a:pPr>
            <a:endParaRPr b="0" lang="en-IN" sz="2400" spc="-1" strike="noStrike">
              <a:latin typeface="Arial"/>
            </a:endParaRPr>
          </a:p>
        </p:txBody>
      </p:sp>
      <p:pic>
        <p:nvPicPr>
          <p:cNvPr id="323" name="Picture 2" descr=""/>
          <p:cNvPicPr/>
          <p:nvPr/>
        </p:nvPicPr>
        <p:blipFill>
          <a:blip r:embed="rId1"/>
          <a:stretch/>
        </p:blipFill>
        <p:spPr>
          <a:xfrm>
            <a:off x="0" y="2727360"/>
            <a:ext cx="4603680" cy="123264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4219200" y="3395520"/>
            <a:ext cx="2918880" cy="7027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4000" spc="-1" strike="noStrike">
                <a:solidFill>
                  <a:srgbClr val="ff0000"/>
                </a:solidFill>
                <a:latin typeface="Trebuchet MS"/>
                <a:ea typeface="Trebuchet MS"/>
              </a:rPr>
              <a:t>Thank You</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4573800" y="1541880"/>
            <a:ext cx="7615080" cy="31320"/>
          </a:xfrm>
          <a:prstGeom prst="rect">
            <a:avLst/>
          </a:prstGeom>
          <a:solidFill>
            <a:srgbClr val="33cccc"/>
          </a:solidFill>
          <a:ln>
            <a:noFill/>
          </a:ln>
        </p:spPr>
        <p:style>
          <a:lnRef idx="0"/>
          <a:fillRef idx="0"/>
          <a:effectRef idx="0"/>
          <a:fontRef idx="minor"/>
        </p:style>
      </p:sp>
      <p:sp>
        <p:nvSpPr>
          <p:cNvPr id="195" name="CustomShape 2"/>
          <p:cNvSpPr/>
          <p:nvPr/>
        </p:nvSpPr>
        <p:spPr>
          <a:xfrm>
            <a:off x="5716800" y="108216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Reading</a:t>
            </a:r>
            <a:endParaRPr b="0" lang="en-IN" sz="2400" spc="-1" strike="noStrike">
              <a:latin typeface="Arial"/>
            </a:endParaRPr>
          </a:p>
        </p:txBody>
      </p:sp>
      <p:sp>
        <p:nvSpPr>
          <p:cNvPr id="196" name="CustomShape 3"/>
          <p:cNvSpPr/>
          <p:nvPr/>
        </p:nvSpPr>
        <p:spPr>
          <a:xfrm>
            <a:off x="4676760" y="1577880"/>
            <a:ext cx="751212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Times New Roman"/>
                <a:ea typeface="DejaVu Sans"/>
              </a:rPr>
              <a:t>The dataset we will be working during the course of this project is that of a banking organisation. It is a churn model, the source of which can be found at Kaggle,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Times New Roman"/>
                <a:ea typeface="DejaVu Sans"/>
              </a:rPr>
              <a:t>Source: </a:t>
            </a:r>
            <a:r>
              <a:rPr b="0" lang="en-IN" sz="1800" spc="-1" strike="noStrike" u="sng">
                <a:solidFill>
                  <a:srgbClr val="0000ff"/>
                </a:solidFill>
                <a:uFillTx/>
                <a:latin typeface="Times New Roman"/>
                <a:ea typeface="DejaVu Sans"/>
                <a:hlinkClick r:id="rId1"/>
              </a:rPr>
              <a:t>https</a:t>
            </a:r>
            <a:r>
              <a:rPr b="0" lang="en-IN" sz="1800" spc="-1" strike="noStrike" u="sng">
                <a:solidFill>
                  <a:srgbClr val="0000ff"/>
                </a:solidFill>
                <a:uFillTx/>
                <a:latin typeface="Times New Roman"/>
                <a:ea typeface="DejaVu Sans"/>
                <a:hlinkClick r:id="rId2"/>
              </a:rPr>
              <a:t>://www.kaggle.com/shrutimechlearn/churn-modelling</a:t>
            </a:r>
            <a:endParaRPr b="0" lang="en-IN" sz="1800" spc="-1" strike="noStrike">
              <a:latin typeface="Arial"/>
            </a:endParaRPr>
          </a:p>
          <a:p>
            <a:pPr>
              <a:lnSpc>
                <a:spcPct val="100000"/>
              </a:lnSpc>
            </a:pPr>
            <a:endParaRPr b="0" lang="en-IN" sz="1800" spc="-1" strike="noStrike">
              <a:latin typeface="Arial"/>
            </a:endParaRPr>
          </a:p>
        </p:txBody>
      </p:sp>
      <p:pic>
        <p:nvPicPr>
          <p:cNvPr id="197" name="Picture 8" descr=""/>
          <p:cNvPicPr/>
          <p:nvPr/>
        </p:nvPicPr>
        <p:blipFill>
          <a:blip r:embed="rId3"/>
          <a:stretch/>
        </p:blipFill>
        <p:spPr>
          <a:xfrm>
            <a:off x="171360" y="3332520"/>
            <a:ext cx="12017160" cy="24224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573800" y="1541880"/>
            <a:ext cx="7615080" cy="31320"/>
          </a:xfrm>
          <a:prstGeom prst="rect">
            <a:avLst/>
          </a:prstGeom>
          <a:solidFill>
            <a:srgbClr val="33cccc"/>
          </a:solidFill>
          <a:ln>
            <a:noFill/>
          </a:ln>
        </p:spPr>
        <p:style>
          <a:lnRef idx="0"/>
          <a:fillRef idx="0"/>
          <a:effectRef idx="0"/>
          <a:fontRef idx="minor"/>
        </p:style>
      </p:sp>
      <p:sp>
        <p:nvSpPr>
          <p:cNvPr id="199" name="CustomShape 2"/>
          <p:cNvSpPr/>
          <p:nvPr/>
        </p:nvSpPr>
        <p:spPr>
          <a:xfrm>
            <a:off x="5716800" y="108216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Reading</a:t>
            </a:r>
            <a:endParaRPr b="0" lang="en-IN" sz="2400" spc="-1" strike="noStrike">
              <a:latin typeface="Arial"/>
            </a:endParaRPr>
          </a:p>
        </p:txBody>
      </p:sp>
      <p:sp>
        <p:nvSpPr>
          <p:cNvPr id="200" name="CustomShape 3"/>
          <p:cNvSpPr/>
          <p:nvPr/>
        </p:nvSpPr>
        <p:spPr>
          <a:xfrm>
            <a:off x="4676760" y="1577880"/>
            <a:ext cx="75121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Times New Roman"/>
                <a:ea typeface="DejaVu Sans"/>
              </a:rPr>
              <a:t>We import the necessary libraries and start with the reading of our data</a:t>
            </a:r>
            <a:endParaRPr b="0" lang="en-IN" sz="1800" spc="-1" strike="noStrike">
              <a:latin typeface="Arial"/>
            </a:endParaRPr>
          </a:p>
        </p:txBody>
      </p:sp>
      <p:pic>
        <p:nvPicPr>
          <p:cNvPr id="201" name="Picture 1" descr=""/>
          <p:cNvPicPr/>
          <p:nvPr/>
        </p:nvPicPr>
        <p:blipFill>
          <a:blip r:embed="rId1"/>
          <a:stretch/>
        </p:blipFill>
        <p:spPr>
          <a:xfrm>
            <a:off x="0" y="2036160"/>
            <a:ext cx="5744160" cy="2878200"/>
          </a:xfrm>
          <a:prstGeom prst="rect">
            <a:avLst/>
          </a:prstGeom>
          <a:ln>
            <a:noFill/>
          </a:ln>
        </p:spPr>
      </p:pic>
      <p:pic>
        <p:nvPicPr>
          <p:cNvPr id="202" name="Picture 5" descr=""/>
          <p:cNvPicPr/>
          <p:nvPr/>
        </p:nvPicPr>
        <p:blipFill>
          <a:blip r:embed="rId2"/>
          <a:stretch/>
        </p:blipFill>
        <p:spPr>
          <a:xfrm>
            <a:off x="20880" y="5376960"/>
            <a:ext cx="10005480" cy="839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04" name="CustomShape 2"/>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Cleaning</a:t>
            </a:r>
            <a:endParaRPr b="0" lang="en-IN" sz="2400" spc="-1" strike="noStrike">
              <a:latin typeface="Arial"/>
            </a:endParaRPr>
          </a:p>
        </p:txBody>
      </p:sp>
      <p:sp>
        <p:nvSpPr>
          <p:cNvPr id="205" name="CustomShape 3"/>
          <p:cNvSpPr/>
          <p:nvPr/>
        </p:nvSpPr>
        <p:spPr>
          <a:xfrm>
            <a:off x="4676760" y="1637280"/>
            <a:ext cx="7512120" cy="3381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Times New Roman"/>
                <a:ea typeface="DejaVu Sans"/>
              </a:rPr>
              <a:t>Data cleaning is the process of preparing data for analysis by removing or modifying data that is incorrect, incomplete, irrelevant, duplicated, or improperly formatted.</a:t>
            </a:r>
            <a:endParaRPr b="0" lang="en-IN" sz="2400" spc="-1" strike="noStrike">
              <a:latin typeface="Arial"/>
            </a:endParaRPr>
          </a:p>
          <a:p>
            <a:pPr>
              <a:lnSpc>
                <a:spcPct val="100000"/>
              </a:lnSpc>
            </a:pPr>
            <a:r>
              <a:rPr b="0" lang="en-IN" sz="2400" spc="-1" strike="noStrike">
                <a:solidFill>
                  <a:srgbClr val="000000"/>
                </a:solidFill>
                <a:latin typeface="Times New Roman"/>
                <a:ea typeface="DejaVu Sans"/>
              </a:rPr>
              <a:t>Data cleaning is not simply about erasing information to make space for new data, but rather finding a way to maximize a data set’s accuracy without necessarily deleting information. There are several methods for cleaning data depending on how it is stored along with the answers being sought.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4353840" y="1637280"/>
            <a:ext cx="7834680" cy="498240"/>
          </a:xfrm>
          <a:prstGeom prst="rect">
            <a:avLst/>
          </a:prstGeom>
          <a:noFill/>
          <a:ln>
            <a:noFill/>
          </a:ln>
        </p:spPr>
        <p:style>
          <a:lnRef idx="0"/>
          <a:fillRef idx="0"/>
          <a:effectRef idx="0"/>
          <a:fontRef idx="minor"/>
        </p:style>
        <p:txBody>
          <a:bodyPr lIns="0" rIns="0" tIns="0" bIns="0">
            <a:noAutofit/>
          </a:bodyPr>
          <a:p>
            <a:pPr marL="392040" indent="-290520">
              <a:lnSpc>
                <a:spcPct val="100000"/>
              </a:lnSpc>
              <a:spcAft>
                <a:spcPts val="1284"/>
              </a:spcAft>
              <a:buClr>
                <a:srgbClr val="ef2929"/>
              </a:buClr>
              <a:buSzPct val="45000"/>
              <a:buFont typeface="Wingdings" charset="2"/>
              <a:buChar char=""/>
            </a:pPr>
            <a:r>
              <a:rPr b="0" lang="en-IN" sz="1800" spc="-1" strike="noStrike">
                <a:solidFill>
                  <a:srgbClr val="333333"/>
                </a:solidFill>
                <a:latin typeface="Noto Sans Regular"/>
                <a:ea typeface="DejaVu Sans"/>
              </a:rPr>
              <a:t>missing_values=["na","n/a","--","NaN",""," "]</a:t>
            </a:r>
            <a:endParaRPr b="0" lang="en-IN" sz="1800" spc="-1" strike="noStrike">
              <a:latin typeface="Arial"/>
            </a:endParaRPr>
          </a:p>
        </p:txBody>
      </p:sp>
      <p:pic>
        <p:nvPicPr>
          <p:cNvPr id="207" name="Picture 86" descr=""/>
          <p:cNvPicPr/>
          <p:nvPr/>
        </p:nvPicPr>
        <p:blipFill>
          <a:blip r:embed="rId1"/>
          <a:stretch/>
        </p:blipFill>
        <p:spPr>
          <a:xfrm>
            <a:off x="1438200" y="3412440"/>
            <a:ext cx="9140760" cy="3147480"/>
          </a:xfrm>
          <a:prstGeom prst="rect">
            <a:avLst/>
          </a:prstGeom>
          <a:ln>
            <a:noFill/>
          </a:ln>
        </p:spPr>
      </p:pic>
      <p:sp>
        <p:nvSpPr>
          <p:cNvPr id="208" name="CustomShape 2"/>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09" name="CustomShape 3"/>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Cleaning –Missing values</a:t>
            </a:r>
            <a:endParaRPr b="0" lang="en-IN" sz="2400" spc="-1" strike="noStrike">
              <a:latin typeface="Arial"/>
            </a:endParaRPr>
          </a:p>
        </p:txBody>
      </p:sp>
      <p:sp>
        <p:nvSpPr>
          <p:cNvPr id="210" name="CustomShape 4"/>
          <p:cNvSpPr/>
          <p:nvPr/>
        </p:nvSpPr>
        <p:spPr>
          <a:xfrm>
            <a:off x="4471920" y="2173320"/>
            <a:ext cx="771660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Times New Roman"/>
                <a:ea typeface="DejaVu Sans"/>
              </a:rPr>
              <a:t>The total number of missing values were found using isnull().sum() and these missing or NaN values were handled by replacing them with appropriate values using the fillna() function.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12" name="CustomShape 2"/>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Cleaning –Handling missing values</a:t>
            </a:r>
            <a:endParaRPr b="0" lang="en-IN" sz="2400" spc="-1" strike="noStrike">
              <a:latin typeface="Arial"/>
            </a:endParaRPr>
          </a:p>
        </p:txBody>
      </p:sp>
      <p:pic>
        <p:nvPicPr>
          <p:cNvPr id="213" name="Picture 2" descr=""/>
          <p:cNvPicPr/>
          <p:nvPr/>
        </p:nvPicPr>
        <p:blipFill>
          <a:blip r:embed="rId1"/>
          <a:stretch/>
        </p:blipFill>
        <p:spPr>
          <a:xfrm>
            <a:off x="466560" y="1602720"/>
            <a:ext cx="3330360" cy="4640760"/>
          </a:xfrm>
          <a:prstGeom prst="rect">
            <a:avLst/>
          </a:prstGeom>
          <a:ln>
            <a:noFill/>
          </a:ln>
        </p:spPr>
      </p:pic>
      <p:sp>
        <p:nvSpPr>
          <p:cNvPr id="214" name="CustomShape 3"/>
          <p:cNvSpPr/>
          <p:nvPr/>
        </p:nvSpPr>
        <p:spPr>
          <a:xfrm>
            <a:off x="585720" y="6246720"/>
            <a:ext cx="3211560" cy="458280"/>
          </a:xfrm>
          <a:prstGeom prst="rect">
            <a:avLst/>
          </a:prstGeom>
          <a:noFill/>
          <a:ln>
            <a:noFill/>
          </a:ln>
        </p:spPr>
        <p:style>
          <a:lnRef idx="0"/>
          <a:fillRef idx="0"/>
          <a:effectRef idx="0"/>
          <a:fontRef idx="minor"/>
        </p:style>
        <p:txBody>
          <a:bodyPr lIns="90000" rIns="90000" tIns="45000" bIns="45000">
            <a:noAutofit/>
          </a:bodyPr>
          <a:p>
            <a:pPr marL="343080" indent="-338040" algn="ctr">
              <a:lnSpc>
                <a:spcPct val="100000"/>
              </a:lnSpc>
              <a:tabLst>
                <a:tab algn="l" pos="0"/>
              </a:tabLst>
            </a:pPr>
            <a:r>
              <a:rPr b="1" lang="en-IN" sz="2000" spc="-1" strike="noStrike">
                <a:solidFill>
                  <a:srgbClr val="000000"/>
                </a:solidFill>
                <a:latin typeface="Arial"/>
                <a:ea typeface="DejaVu Sans"/>
              </a:rPr>
              <a:t>Fig: Missing Values</a:t>
            </a:r>
            <a:endParaRPr b="0" lang="en-IN" sz="2000" spc="-1" strike="noStrike">
              <a:latin typeface="Arial"/>
            </a:endParaRPr>
          </a:p>
        </p:txBody>
      </p:sp>
      <p:pic>
        <p:nvPicPr>
          <p:cNvPr id="215" name="Picture 6" descr=""/>
          <p:cNvPicPr/>
          <p:nvPr/>
        </p:nvPicPr>
        <p:blipFill>
          <a:blip r:embed="rId2"/>
          <a:stretch/>
        </p:blipFill>
        <p:spPr>
          <a:xfrm>
            <a:off x="3800520" y="2457360"/>
            <a:ext cx="8499600" cy="4245840"/>
          </a:xfrm>
          <a:prstGeom prst="rect">
            <a:avLst/>
          </a:prstGeom>
          <a:ln>
            <a:noFill/>
          </a:ln>
        </p:spPr>
      </p:pic>
      <p:sp>
        <p:nvSpPr>
          <p:cNvPr id="216" name="CustomShape 4"/>
          <p:cNvSpPr/>
          <p:nvPr/>
        </p:nvSpPr>
        <p:spPr>
          <a:xfrm>
            <a:off x="3743280" y="1637280"/>
            <a:ext cx="84456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Times New Roman"/>
                <a:ea typeface="DejaVu Sans"/>
              </a:rPr>
              <a:t>Below is a heat map for the different missing values in the dataset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4573800" y="1602720"/>
            <a:ext cx="7615080" cy="31320"/>
          </a:xfrm>
          <a:prstGeom prst="rect">
            <a:avLst/>
          </a:prstGeom>
          <a:solidFill>
            <a:srgbClr val="33cccc"/>
          </a:solidFill>
          <a:ln>
            <a:noFill/>
          </a:ln>
        </p:spPr>
        <p:style>
          <a:lnRef idx="0"/>
          <a:fillRef idx="0"/>
          <a:effectRef idx="0"/>
          <a:fontRef idx="minor"/>
        </p:style>
      </p:sp>
      <p:sp>
        <p:nvSpPr>
          <p:cNvPr id="218" name="CustomShape 2"/>
          <p:cNvSpPr/>
          <p:nvPr/>
        </p:nvSpPr>
        <p:spPr>
          <a:xfrm>
            <a:off x="5716800" y="1143000"/>
            <a:ext cx="6472080" cy="456480"/>
          </a:xfrm>
          <a:prstGeom prst="rect">
            <a:avLst/>
          </a:prstGeom>
          <a:noFill/>
          <a:ln>
            <a:noFill/>
          </a:ln>
        </p:spPr>
        <p:style>
          <a:lnRef idx="0"/>
          <a:fillRef idx="0"/>
          <a:effectRef idx="0"/>
          <a:fontRef idx="minor"/>
        </p:style>
        <p:txBody>
          <a:bodyPr lIns="90000" rIns="90000" tIns="45000" bIns="45000">
            <a:noAutofit/>
          </a:bodyPr>
          <a:p>
            <a:pPr marL="343080" indent="-338040" algn="r">
              <a:lnSpc>
                <a:spcPct val="100000"/>
              </a:lnSpc>
              <a:tabLst>
                <a:tab algn="l" pos="0"/>
              </a:tabLst>
            </a:pPr>
            <a:r>
              <a:rPr b="1" lang="en-IN" sz="2400" spc="-1" strike="noStrike">
                <a:solidFill>
                  <a:srgbClr val="ff0000"/>
                </a:solidFill>
                <a:latin typeface="Trebuchet MS"/>
                <a:ea typeface="Trebuchet MS"/>
              </a:rPr>
              <a:t>Data Cleaning –Handling missing values</a:t>
            </a:r>
            <a:endParaRPr b="0" lang="en-IN" sz="2400" spc="-1" strike="noStrike">
              <a:latin typeface="Arial"/>
            </a:endParaRPr>
          </a:p>
        </p:txBody>
      </p:sp>
      <p:sp>
        <p:nvSpPr>
          <p:cNvPr id="219" name="CustomShape 3"/>
          <p:cNvSpPr/>
          <p:nvPr/>
        </p:nvSpPr>
        <p:spPr>
          <a:xfrm>
            <a:off x="585720" y="6246720"/>
            <a:ext cx="3211560" cy="458280"/>
          </a:xfrm>
          <a:prstGeom prst="rect">
            <a:avLst/>
          </a:prstGeom>
          <a:noFill/>
          <a:ln>
            <a:noFill/>
          </a:ln>
        </p:spPr>
        <p:style>
          <a:lnRef idx="0"/>
          <a:fillRef idx="0"/>
          <a:effectRef idx="0"/>
          <a:fontRef idx="minor"/>
        </p:style>
      </p:sp>
      <p:sp>
        <p:nvSpPr>
          <p:cNvPr id="220" name="CustomShape 4"/>
          <p:cNvSpPr/>
          <p:nvPr/>
        </p:nvSpPr>
        <p:spPr>
          <a:xfrm>
            <a:off x="3743280" y="1637280"/>
            <a:ext cx="844560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Times New Roman"/>
                <a:ea typeface="DejaVu Sans"/>
              </a:rPr>
              <a:t>Below is the code for Imputing the missing values.</a:t>
            </a:r>
            <a:endParaRPr b="0" lang="en-IN" sz="2400" spc="-1" strike="noStrike">
              <a:latin typeface="Arial"/>
            </a:endParaRPr>
          </a:p>
        </p:txBody>
      </p:sp>
      <p:pic>
        <p:nvPicPr>
          <p:cNvPr id="221" name="" descr=""/>
          <p:cNvPicPr/>
          <p:nvPr/>
        </p:nvPicPr>
        <p:blipFill>
          <a:blip r:embed="rId1"/>
          <a:stretch/>
        </p:blipFill>
        <p:spPr>
          <a:xfrm>
            <a:off x="2174400" y="3096000"/>
            <a:ext cx="7593480" cy="25174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AKJMini-ProjectApprovalAug - Dec 2020 Review 1 (PPT Template)</Template>
  <TotalTime>389</TotalTime>
  <Application>LibreOffice/6.4.6.2$Windows_X86_64 LibreOffice_project/0ce51a4fd21bff07a5c061082cc82c5ed232f115</Application>
  <Words>1274</Words>
  <Paragraphs>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2020-11-08T06:36:44Z</dcterms:created>
  <dc:creator>Ashutosh Krishna Jha</dc:creator>
  <dc:description/>
  <dc:language>en-IN</dc:language>
  <cp:lastModifiedBy/>
  <dcterms:modified xsi:type="dcterms:W3CDTF">2020-11-09T08:01:38Z</dcterms:modified>
  <cp:revision>114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31</vt:i4>
  </property>
</Properties>
</file>