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286" r:id="rId4"/>
    <p:sldId id="297" r:id="rId5"/>
    <p:sldId id="300" r:id="rId6"/>
    <p:sldId id="299" r:id="rId7"/>
    <p:sldId id="304" r:id="rId8"/>
    <p:sldId id="303" r:id="rId9"/>
    <p:sldId id="287" r:id="rId10"/>
    <p:sldId id="275" r:id="rId11"/>
    <p:sldId id="259" r:id="rId12"/>
    <p:sldId id="263" r:id="rId13"/>
    <p:sldId id="262" r:id="rId14"/>
    <p:sldId id="264" r:id="rId15"/>
    <p:sldId id="288" r:id="rId16"/>
    <p:sldId id="305" r:id="rId17"/>
    <p:sldId id="265" r:id="rId18"/>
    <p:sldId id="306" r:id="rId19"/>
    <p:sldId id="279" r:id="rId20"/>
    <p:sldId id="280" r:id="rId21"/>
    <p:sldId id="281" r:id="rId22"/>
    <p:sldId id="283" r:id="rId23"/>
    <p:sldId id="284" r:id="rId24"/>
    <p:sldId id="285" r:id="rId25"/>
    <p:sldId id="29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347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7801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7545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085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6404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110" y="273600"/>
            <a:ext cx="822933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207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230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947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3440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2796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34864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17683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0206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02161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8547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28767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62435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110" y="273600"/>
            <a:ext cx="822933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694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79208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173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70904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8764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7070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59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06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27503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6510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home.cs.uvic.ca/~nigelh/ARMSim-V2.1/Windows/index.html" TargetMode="External"/><Relationship Id="rId2" Type="http://schemas.openxmlformats.org/officeDocument/2006/relationships/hyperlink" Target="https://webhome.cs.uvic.ca/~nigelh/ARMSim-V2.1/Windows/Installer.ms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spberry_Pi" TargetMode="External"/><Relationship Id="rId2" Type="http://schemas.openxmlformats.org/officeDocument/2006/relationships/hyperlink" Target="https://en.wikipedia.org/wiki/Apple_A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646000" y="1512000"/>
            <a:ext cx="6102000" cy="210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sz="36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AND COMPUTER ARCHITECTURE LABORATORY</a:t>
            </a:r>
            <a:r>
              <a:rPr lang="en-US" sz="3600" dirty="0"/>
              <a:t> </a:t>
            </a:r>
            <a:r>
              <a:rPr lang="en-IN" sz="36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en-US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4TH Semester(</a:t>
            </a:r>
            <a:r>
              <a:rPr lang="en-I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UE19CS256)</a:t>
            </a:r>
          </a:p>
        </p:txBody>
      </p:sp>
      <p:sp>
        <p:nvSpPr>
          <p:cNvPr id="74" name="CustomShape 3"/>
          <p:cNvSpPr/>
          <p:nvPr/>
        </p:nvSpPr>
        <p:spPr>
          <a:xfrm>
            <a:off x="3586410" y="4415400"/>
            <a:ext cx="56219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4"/>
          <p:cNvSpPr/>
          <p:nvPr/>
        </p:nvSpPr>
        <p:spPr>
          <a:xfrm>
            <a:off x="3586410" y="4813200"/>
            <a:ext cx="532008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IN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 Deepti C</a:t>
            </a:r>
          </a:p>
          <a:p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omputer 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6" name="CustomShape 5"/>
          <p:cNvSpPr/>
          <p:nvPr/>
        </p:nvSpPr>
        <p:spPr>
          <a:xfrm rot="5400000">
            <a:off x="613575" y="614448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6"/>
          <p:cNvSpPr/>
          <p:nvPr/>
        </p:nvSpPr>
        <p:spPr>
          <a:xfrm rot="10800000">
            <a:off x="370980" y="975564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Line 7"/>
          <p:cNvSpPr/>
          <p:nvPr/>
        </p:nvSpPr>
        <p:spPr>
          <a:xfrm>
            <a:off x="2814476" y="3885840"/>
            <a:ext cx="5933523" cy="360"/>
          </a:xfrm>
          <a:prstGeom prst="line">
            <a:avLst/>
          </a:prstGeom>
          <a:ln w="38160">
            <a:solidFill>
              <a:srgbClr val="95373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9" name="Picture 11"/>
          <p:cNvPicPr/>
          <p:nvPr/>
        </p:nvPicPr>
        <p:blipFill>
          <a:blip r:embed="rId2"/>
          <a:stretch/>
        </p:blipFill>
        <p:spPr>
          <a:xfrm>
            <a:off x="430646" y="1512000"/>
            <a:ext cx="2215354" cy="3548880"/>
          </a:xfrm>
          <a:prstGeom prst="rect">
            <a:avLst/>
          </a:prstGeom>
          <a:ln>
            <a:noFill/>
          </a:ln>
        </p:spPr>
      </p:pic>
      <p:sp>
        <p:nvSpPr>
          <p:cNvPr id="80" name="CustomShape 8"/>
          <p:cNvSpPr/>
          <p:nvPr/>
        </p:nvSpPr>
        <p:spPr>
          <a:xfrm rot="16200000">
            <a:off x="8519175" y="-10872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9"/>
          <p:cNvSpPr/>
          <p:nvPr/>
        </p:nvSpPr>
        <p:spPr>
          <a:xfrm>
            <a:off x="8907570" y="27720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Subtitle 2"/>
          <p:cNvSpPr txBox="1">
            <a:spLocks/>
          </p:cNvSpPr>
          <p:nvPr/>
        </p:nvSpPr>
        <p:spPr>
          <a:xfrm>
            <a:off x="2814477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algn="ctr"/>
            <a:endParaRPr lang="en-US" sz="2000" b="1" spc="-1" dirty="0" smtClean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lang="en-US" sz="20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 </a:t>
            </a:r>
            <a:r>
              <a:rPr lang="en-US" sz="20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CLASS1-ARMSIM</a:t>
            </a:r>
          </a:p>
          <a:p>
            <a:pPr algn="ctr"/>
            <a:fld id="{B0333A24-EF3B-4291-83D2-C11EE95FD5FD}" type="datetime2">
              <a:rPr lang="en-US" sz="2000" b="1" spc="-1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ctr"/>
              <a:t>Monday, January 18, 2021</a:t>
            </a:fld>
            <a:endParaRPr lang="en-IN" sz="20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602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162" y="618229"/>
            <a:ext cx="4531043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FORMAT </a:t>
            </a:r>
            <a:r>
              <a:rPr spc="-155" dirty="0"/>
              <a:t>OF </a:t>
            </a:r>
            <a:r>
              <a:rPr spc="65" dirty="0"/>
              <a:t>ARM</a:t>
            </a:r>
            <a:r>
              <a:rPr spc="-650" dirty="0"/>
              <a:t> </a:t>
            </a:r>
            <a:r>
              <a:rPr spc="-145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162" y="2299842"/>
            <a:ext cx="7322820" cy="37414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SzPct val="125000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-25" dirty="0">
                <a:latin typeface="Trebuchet MS"/>
                <a:cs typeface="Trebuchet MS"/>
              </a:rPr>
              <a:t>MNEMONIC{S} </a:t>
            </a:r>
            <a:r>
              <a:rPr sz="1600" spc="-90" dirty="0">
                <a:latin typeface="Trebuchet MS"/>
                <a:cs typeface="Trebuchet MS"/>
              </a:rPr>
              <a:t>{condition} </a:t>
            </a:r>
            <a:r>
              <a:rPr sz="1600" spc="-120" dirty="0">
                <a:latin typeface="Trebuchet MS"/>
                <a:cs typeface="Trebuchet MS"/>
              </a:rPr>
              <a:t>{Rd}, </a:t>
            </a:r>
            <a:r>
              <a:rPr sz="1600" spc="-95" dirty="0">
                <a:latin typeface="Trebuchet MS"/>
                <a:cs typeface="Trebuchet MS"/>
              </a:rPr>
              <a:t>Operand1,</a:t>
            </a:r>
            <a:r>
              <a:rPr sz="1600" spc="-100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Operand2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spc="-80" dirty="0">
                <a:latin typeface="Trebuchet MS"/>
                <a:cs typeface="Trebuchet MS"/>
              </a:rPr>
              <a:t>Where, </a:t>
            </a:r>
            <a:r>
              <a:rPr sz="1600" spc="10" dirty="0">
                <a:latin typeface="Trebuchet MS"/>
                <a:cs typeface="Trebuchet MS"/>
              </a:rPr>
              <a:t>MNEMONIC </a:t>
            </a:r>
            <a:r>
              <a:rPr sz="1600" spc="-170" dirty="0">
                <a:latin typeface="Trebuchet MS"/>
                <a:cs typeface="Trebuchet MS"/>
              </a:rPr>
              <a:t>: </a:t>
            </a:r>
            <a:r>
              <a:rPr sz="1600" spc="-65" dirty="0">
                <a:latin typeface="Trebuchet MS"/>
                <a:cs typeface="Trebuchet MS"/>
              </a:rPr>
              <a:t>Short </a:t>
            </a:r>
            <a:r>
              <a:rPr sz="1600" spc="-70" dirty="0">
                <a:latin typeface="Trebuchet MS"/>
                <a:cs typeface="Trebuchet MS"/>
              </a:rPr>
              <a:t>name </a:t>
            </a:r>
            <a:r>
              <a:rPr sz="1600" spc="-75" dirty="0">
                <a:latin typeface="Trebuchet MS"/>
                <a:cs typeface="Trebuchet MS"/>
              </a:rPr>
              <a:t>of </a:t>
            </a:r>
            <a:r>
              <a:rPr sz="1600" spc="-80" dirty="0">
                <a:latin typeface="Trebuchet MS"/>
                <a:cs typeface="Trebuchet MS"/>
              </a:rPr>
              <a:t>the</a:t>
            </a:r>
            <a:r>
              <a:rPr sz="1600" spc="-355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instruction</a:t>
            </a:r>
            <a:endParaRPr sz="1600" dirty="0">
              <a:latin typeface="Trebuchet MS"/>
              <a:cs typeface="Trebuchet MS"/>
            </a:endParaRPr>
          </a:p>
          <a:p>
            <a:pPr marL="1026160">
              <a:lnSpc>
                <a:spcPct val="100000"/>
              </a:lnSpc>
              <a:spcBef>
                <a:spcPts val="1385"/>
              </a:spcBef>
              <a:tabLst>
                <a:tab pos="1743710" algn="l"/>
              </a:tabLst>
            </a:pPr>
            <a:r>
              <a:rPr sz="1600" spc="-90" dirty="0">
                <a:latin typeface="Trebuchet MS"/>
                <a:cs typeface="Trebuchet MS"/>
              </a:rPr>
              <a:t>{S}	</a:t>
            </a:r>
            <a:r>
              <a:rPr sz="1600" spc="-170" dirty="0">
                <a:latin typeface="Trebuchet MS"/>
                <a:cs typeface="Trebuchet MS"/>
              </a:rPr>
              <a:t>: </a:t>
            </a:r>
            <a:r>
              <a:rPr sz="1600" spc="-50" dirty="0">
                <a:latin typeface="Trebuchet MS"/>
                <a:cs typeface="Trebuchet MS"/>
              </a:rPr>
              <a:t>An </a:t>
            </a:r>
            <a:r>
              <a:rPr sz="1600" spc="-80" dirty="0">
                <a:latin typeface="Trebuchet MS"/>
                <a:cs typeface="Trebuchet MS"/>
              </a:rPr>
              <a:t>optional </a:t>
            </a:r>
            <a:r>
              <a:rPr sz="1600" spc="-114" dirty="0">
                <a:latin typeface="Trebuchet MS"/>
                <a:cs typeface="Trebuchet MS"/>
              </a:rPr>
              <a:t>suffix. </a:t>
            </a:r>
            <a:r>
              <a:rPr sz="1600" spc="-90" dirty="0">
                <a:latin typeface="Trebuchet MS"/>
                <a:cs typeface="Trebuchet MS"/>
              </a:rPr>
              <a:t>If </a:t>
            </a:r>
            <a:r>
              <a:rPr sz="1600" spc="-50" dirty="0">
                <a:latin typeface="Trebuchet MS"/>
                <a:cs typeface="Trebuchet MS"/>
              </a:rPr>
              <a:t>S </a:t>
            </a:r>
            <a:r>
              <a:rPr sz="1600" spc="-70" dirty="0">
                <a:latin typeface="Trebuchet MS"/>
                <a:cs typeface="Trebuchet MS"/>
              </a:rPr>
              <a:t>is </a:t>
            </a:r>
            <a:r>
              <a:rPr sz="1600" spc="-100" dirty="0">
                <a:latin typeface="Trebuchet MS"/>
                <a:cs typeface="Trebuchet MS"/>
              </a:rPr>
              <a:t>specified, </a:t>
            </a:r>
            <a:r>
              <a:rPr sz="1600" spc="-80" dirty="0">
                <a:latin typeface="Trebuchet MS"/>
                <a:cs typeface="Trebuchet MS"/>
              </a:rPr>
              <a:t>the condition </a:t>
            </a:r>
            <a:r>
              <a:rPr sz="1600" spc="-85" dirty="0">
                <a:latin typeface="Trebuchet MS"/>
                <a:cs typeface="Trebuchet MS"/>
              </a:rPr>
              <a:t>flags </a:t>
            </a:r>
            <a:r>
              <a:rPr sz="1600" spc="-90" dirty="0">
                <a:latin typeface="Trebuchet MS"/>
                <a:cs typeface="Trebuchet MS"/>
              </a:rPr>
              <a:t>are </a:t>
            </a:r>
            <a:r>
              <a:rPr sz="1600" spc="-80" dirty="0">
                <a:latin typeface="Trebuchet MS"/>
                <a:cs typeface="Trebuchet MS"/>
              </a:rPr>
              <a:t>updated </a:t>
            </a:r>
            <a:r>
              <a:rPr lang="en-US" sz="1600" spc="-80" dirty="0" smtClean="0">
                <a:latin typeface="Trebuchet MS"/>
                <a:cs typeface="Trebuchet MS"/>
              </a:rPr>
              <a:t>       	</a:t>
            </a:r>
            <a:r>
              <a:rPr sz="1600" spc="-40" dirty="0" smtClean="0">
                <a:latin typeface="Trebuchet MS"/>
                <a:cs typeface="Trebuchet MS"/>
              </a:rPr>
              <a:t>on </a:t>
            </a:r>
            <a:r>
              <a:rPr sz="1600" spc="-80" dirty="0">
                <a:latin typeface="Trebuchet MS"/>
                <a:cs typeface="Trebuchet MS"/>
              </a:rPr>
              <a:t>the </a:t>
            </a:r>
            <a:r>
              <a:rPr sz="1600" spc="-85" dirty="0">
                <a:latin typeface="Trebuchet MS"/>
                <a:cs typeface="Trebuchet MS"/>
              </a:rPr>
              <a:t>result </a:t>
            </a:r>
            <a:r>
              <a:rPr sz="1600" spc="-75" dirty="0">
                <a:latin typeface="Trebuchet MS"/>
                <a:cs typeface="Trebuchet MS"/>
              </a:rPr>
              <a:t>of </a:t>
            </a:r>
            <a:r>
              <a:rPr sz="1600" spc="-70" dirty="0">
                <a:latin typeface="Trebuchet MS"/>
                <a:cs typeface="Trebuchet MS"/>
              </a:rPr>
              <a:t>the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operation.</a:t>
            </a:r>
            <a:endParaRPr sz="1600" dirty="0">
              <a:latin typeface="Trebuchet MS"/>
              <a:cs typeface="Trebuchet MS"/>
            </a:endParaRPr>
          </a:p>
          <a:p>
            <a:pPr marL="702945">
              <a:lnSpc>
                <a:spcPct val="100000"/>
              </a:lnSpc>
              <a:spcBef>
                <a:spcPts val="1380"/>
              </a:spcBef>
            </a:pPr>
            <a:r>
              <a:rPr sz="1600" spc="-85" dirty="0">
                <a:latin typeface="Trebuchet MS"/>
                <a:cs typeface="Trebuchet MS"/>
              </a:rPr>
              <a:t>{Condition} </a:t>
            </a:r>
            <a:r>
              <a:rPr sz="1600" spc="-170" dirty="0">
                <a:latin typeface="Trebuchet MS"/>
                <a:cs typeface="Trebuchet MS"/>
              </a:rPr>
              <a:t>: </a:t>
            </a:r>
            <a:r>
              <a:rPr sz="1600" spc="-70" dirty="0">
                <a:latin typeface="Trebuchet MS"/>
                <a:cs typeface="Trebuchet MS"/>
              </a:rPr>
              <a:t>Conditions </a:t>
            </a:r>
            <a:r>
              <a:rPr sz="1600" spc="-95" dirty="0">
                <a:latin typeface="Trebuchet MS"/>
                <a:cs typeface="Trebuchet MS"/>
              </a:rPr>
              <a:t>that </a:t>
            </a:r>
            <a:r>
              <a:rPr sz="1600" spc="-55" dirty="0">
                <a:latin typeface="Trebuchet MS"/>
                <a:cs typeface="Trebuchet MS"/>
              </a:rPr>
              <a:t>has </a:t>
            </a:r>
            <a:r>
              <a:rPr sz="1600" spc="-75" dirty="0">
                <a:latin typeface="Trebuchet MS"/>
                <a:cs typeface="Trebuchet MS"/>
              </a:rPr>
              <a:t>to </a:t>
            </a:r>
            <a:r>
              <a:rPr sz="1600" spc="-80" dirty="0">
                <a:latin typeface="Trebuchet MS"/>
                <a:cs typeface="Trebuchet MS"/>
              </a:rPr>
              <a:t>be </a:t>
            </a:r>
            <a:r>
              <a:rPr sz="1600" spc="-95" dirty="0">
                <a:latin typeface="Trebuchet MS"/>
                <a:cs typeface="Trebuchet MS"/>
              </a:rPr>
              <a:t>met </a:t>
            </a:r>
            <a:r>
              <a:rPr sz="1600" spc="-85" dirty="0">
                <a:latin typeface="Trebuchet MS"/>
                <a:cs typeface="Trebuchet MS"/>
              </a:rPr>
              <a:t>for </a:t>
            </a:r>
            <a:r>
              <a:rPr sz="1600" spc="-80" dirty="0">
                <a:latin typeface="Trebuchet MS"/>
                <a:cs typeface="Trebuchet MS"/>
              </a:rPr>
              <a:t>the </a:t>
            </a:r>
            <a:r>
              <a:rPr sz="1600" spc="-95" dirty="0">
                <a:latin typeface="Trebuchet MS"/>
                <a:cs typeface="Trebuchet MS"/>
              </a:rPr>
              <a:t>execution </a:t>
            </a:r>
            <a:r>
              <a:rPr sz="1600" spc="-75" dirty="0">
                <a:latin typeface="Trebuchet MS"/>
                <a:cs typeface="Trebuchet MS"/>
              </a:rPr>
              <a:t>of </a:t>
            </a:r>
            <a:r>
              <a:rPr sz="1600" spc="-80" dirty="0">
                <a:latin typeface="Trebuchet MS"/>
                <a:cs typeface="Trebuchet MS"/>
              </a:rPr>
              <a:t>the</a:t>
            </a:r>
            <a:r>
              <a:rPr sz="1600" spc="-365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instruction.</a:t>
            </a:r>
            <a:endParaRPr sz="1600" dirty="0">
              <a:latin typeface="Trebuchet MS"/>
              <a:cs typeface="Trebuchet MS"/>
            </a:endParaRPr>
          </a:p>
          <a:p>
            <a:pPr marL="979169">
              <a:lnSpc>
                <a:spcPct val="100000"/>
              </a:lnSpc>
              <a:spcBef>
                <a:spcPts val="1390"/>
              </a:spcBef>
              <a:tabLst>
                <a:tab pos="1682750" algn="l"/>
              </a:tabLst>
            </a:pPr>
            <a:r>
              <a:rPr sz="1600" spc="-90" dirty="0">
                <a:latin typeface="Trebuchet MS"/>
                <a:cs typeface="Trebuchet MS"/>
              </a:rPr>
              <a:t>{Rd}	</a:t>
            </a:r>
            <a:r>
              <a:rPr sz="1600" spc="-170" dirty="0">
                <a:latin typeface="Trebuchet MS"/>
                <a:cs typeface="Trebuchet MS"/>
              </a:rPr>
              <a:t>: </a:t>
            </a:r>
            <a:r>
              <a:rPr sz="1600" spc="-75" dirty="0">
                <a:latin typeface="Trebuchet MS"/>
                <a:cs typeface="Trebuchet MS"/>
              </a:rPr>
              <a:t>Destination of </a:t>
            </a:r>
            <a:r>
              <a:rPr sz="1600" spc="-80" dirty="0">
                <a:latin typeface="Trebuchet MS"/>
                <a:cs typeface="Trebuchet MS"/>
              </a:rPr>
              <a:t>the </a:t>
            </a:r>
            <a:r>
              <a:rPr sz="1600" spc="-90" dirty="0">
                <a:latin typeface="Trebuchet MS"/>
                <a:cs typeface="Trebuchet MS"/>
              </a:rPr>
              <a:t>register </a:t>
            </a:r>
            <a:r>
              <a:rPr sz="1600" spc="-85" dirty="0">
                <a:latin typeface="Trebuchet MS"/>
                <a:cs typeface="Trebuchet MS"/>
              </a:rPr>
              <a:t>for </a:t>
            </a:r>
            <a:r>
              <a:rPr sz="1600" spc="-75" dirty="0">
                <a:latin typeface="Trebuchet MS"/>
                <a:cs typeface="Trebuchet MS"/>
              </a:rPr>
              <a:t>storing </a:t>
            </a:r>
            <a:r>
              <a:rPr sz="1600" spc="-80" dirty="0">
                <a:latin typeface="Trebuchet MS"/>
                <a:cs typeface="Trebuchet MS"/>
              </a:rPr>
              <a:t>the </a:t>
            </a:r>
            <a:r>
              <a:rPr sz="1600" spc="-75" dirty="0">
                <a:latin typeface="Trebuchet MS"/>
                <a:cs typeface="Trebuchet MS"/>
              </a:rPr>
              <a:t>output of </a:t>
            </a:r>
            <a:r>
              <a:rPr sz="1600" spc="-80" dirty="0">
                <a:latin typeface="Trebuchet MS"/>
                <a:cs typeface="Trebuchet MS"/>
              </a:rPr>
              <a:t>the</a:t>
            </a:r>
            <a:r>
              <a:rPr sz="1600" spc="-340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instruction.</a:t>
            </a:r>
            <a:endParaRPr sz="1600" dirty="0">
              <a:latin typeface="Trebuchet MS"/>
              <a:cs typeface="Trebuchet MS"/>
            </a:endParaRPr>
          </a:p>
          <a:p>
            <a:pPr marL="702945">
              <a:lnSpc>
                <a:spcPct val="100000"/>
              </a:lnSpc>
              <a:spcBef>
                <a:spcPts val="1380"/>
              </a:spcBef>
              <a:tabLst>
                <a:tab pos="1657985" algn="l"/>
              </a:tabLst>
            </a:pPr>
            <a:r>
              <a:rPr sz="1600" spc="-70" dirty="0">
                <a:latin typeface="Trebuchet MS"/>
                <a:cs typeface="Trebuchet MS"/>
              </a:rPr>
              <a:t>Operand1	</a:t>
            </a:r>
            <a:r>
              <a:rPr sz="1600" spc="-170" dirty="0">
                <a:latin typeface="Trebuchet MS"/>
                <a:cs typeface="Trebuchet MS"/>
              </a:rPr>
              <a:t>: </a:t>
            </a:r>
            <a:r>
              <a:rPr sz="1600" spc="-100" dirty="0">
                <a:latin typeface="Trebuchet MS"/>
                <a:cs typeface="Trebuchet MS"/>
              </a:rPr>
              <a:t>First </a:t>
            </a:r>
            <a:r>
              <a:rPr sz="1600" spc="-90" dirty="0">
                <a:latin typeface="Trebuchet MS"/>
                <a:cs typeface="Trebuchet MS"/>
              </a:rPr>
              <a:t>register (either </a:t>
            </a:r>
            <a:r>
              <a:rPr sz="1600" spc="-85" dirty="0">
                <a:latin typeface="Trebuchet MS"/>
                <a:cs typeface="Trebuchet MS"/>
              </a:rPr>
              <a:t>can </a:t>
            </a:r>
            <a:r>
              <a:rPr sz="1600" spc="-75" dirty="0">
                <a:latin typeface="Trebuchet MS"/>
                <a:cs typeface="Trebuchet MS"/>
              </a:rPr>
              <a:t>be </a:t>
            </a:r>
            <a:r>
              <a:rPr sz="1600" spc="-90" dirty="0">
                <a:latin typeface="Trebuchet MS"/>
                <a:cs typeface="Trebuchet MS"/>
              </a:rPr>
              <a:t>a register </a:t>
            </a:r>
            <a:r>
              <a:rPr sz="1600" spc="-55" dirty="0">
                <a:latin typeface="Trebuchet MS"/>
                <a:cs typeface="Trebuchet MS"/>
              </a:rPr>
              <a:t>or </a:t>
            </a:r>
            <a:r>
              <a:rPr sz="1600" spc="-70" dirty="0">
                <a:latin typeface="Trebuchet MS"/>
                <a:cs typeface="Trebuchet MS"/>
              </a:rPr>
              <a:t>an</a:t>
            </a:r>
            <a:r>
              <a:rPr sz="1600" spc="-370" dirty="0">
                <a:latin typeface="Trebuchet MS"/>
                <a:cs typeface="Trebuchet MS"/>
              </a:rPr>
              <a:t> </a:t>
            </a:r>
            <a:r>
              <a:rPr sz="1600" spc="-95" dirty="0">
                <a:latin typeface="Trebuchet MS"/>
                <a:cs typeface="Trebuchet MS"/>
              </a:rPr>
              <a:t>immediate </a:t>
            </a:r>
            <a:r>
              <a:rPr sz="1600" spc="-110" dirty="0">
                <a:latin typeface="Trebuchet MS"/>
                <a:cs typeface="Trebuchet MS"/>
              </a:rPr>
              <a:t>value).</a:t>
            </a:r>
            <a:endParaRPr sz="1600" dirty="0">
              <a:latin typeface="Trebuchet MS"/>
              <a:cs typeface="Trebuchet MS"/>
            </a:endParaRPr>
          </a:p>
          <a:p>
            <a:pPr marL="702945">
              <a:lnSpc>
                <a:spcPct val="100000"/>
              </a:lnSpc>
              <a:spcBef>
                <a:spcPts val="1385"/>
              </a:spcBef>
            </a:pPr>
            <a:r>
              <a:rPr sz="1600" spc="-70" dirty="0">
                <a:latin typeface="Trebuchet MS"/>
                <a:cs typeface="Trebuchet MS"/>
              </a:rPr>
              <a:t>Operand2 </a:t>
            </a:r>
            <a:r>
              <a:rPr sz="1600" spc="-170" dirty="0">
                <a:latin typeface="Trebuchet MS"/>
                <a:cs typeface="Trebuchet MS"/>
              </a:rPr>
              <a:t>: </a:t>
            </a:r>
            <a:r>
              <a:rPr sz="1600" spc="-70" dirty="0">
                <a:latin typeface="Trebuchet MS"/>
                <a:cs typeface="Trebuchet MS"/>
              </a:rPr>
              <a:t>Second </a:t>
            </a:r>
            <a:r>
              <a:rPr sz="1600" spc="-110" dirty="0">
                <a:latin typeface="Trebuchet MS"/>
                <a:cs typeface="Trebuchet MS"/>
              </a:rPr>
              <a:t>(Flexible) </a:t>
            </a:r>
            <a:r>
              <a:rPr sz="1600" spc="-75" dirty="0">
                <a:latin typeface="Trebuchet MS"/>
                <a:cs typeface="Trebuchet MS"/>
              </a:rPr>
              <a:t>operand </a:t>
            </a:r>
            <a:r>
              <a:rPr sz="1600" spc="-90" dirty="0">
                <a:latin typeface="Trebuchet MS"/>
                <a:cs typeface="Trebuchet MS"/>
              </a:rPr>
              <a:t>(can </a:t>
            </a:r>
            <a:r>
              <a:rPr sz="1600" spc="-75" dirty="0">
                <a:latin typeface="Trebuchet MS"/>
                <a:cs typeface="Trebuchet MS"/>
              </a:rPr>
              <a:t>be </a:t>
            </a:r>
            <a:r>
              <a:rPr sz="1600" spc="-90" dirty="0">
                <a:latin typeface="Trebuchet MS"/>
                <a:cs typeface="Trebuchet MS"/>
              </a:rPr>
              <a:t>a register </a:t>
            </a:r>
            <a:r>
              <a:rPr sz="1600" spc="-55" dirty="0">
                <a:latin typeface="Trebuchet MS"/>
                <a:cs typeface="Trebuchet MS"/>
              </a:rPr>
              <a:t>or </a:t>
            </a:r>
            <a:r>
              <a:rPr sz="1600" spc="-70" dirty="0">
                <a:latin typeface="Trebuchet MS"/>
                <a:cs typeface="Trebuchet MS"/>
              </a:rPr>
              <a:t>an </a:t>
            </a:r>
            <a:r>
              <a:rPr sz="1600" spc="-90" dirty="0">
                <a:latin typeface="Trebuchet MS"/>
                <a:cs typeface="Trebuchet MS"/>
              </a:rPr>
              <a:t>immediate value </a:t>
            </a:r>
            <a:r>
              <a:rPr sz="1600" spc="-85" dirty="0">
                <a:latin typeface="Trebuchet MS"/>
                <a:cs typeface="Trebuchet MS"/>
              </a:rPr>
              <a:t>with </a:t>
            </a:r>
            <a:r>
              <a:rPr sz="1600" spc="-90" dirty="0">
                <a:latin typeface="Trebuchet MS"/>
                <a:cs typeface="Trebuchet MS"/>
              </a:rPr>
              <a:t>a </a:t>
            </a:r>
            <a:r>
              <a:rPr sz="1600" spc="-105" dirty="0">
                <a:latin typeface="Trebuchet MS"/>
                <a:cs typeface="Trebuchet MS"/>
              </a:rPr>
              <a:t>level </a:t>
            </a:r>
            <a:r>
              <a:rPr sz="1600" spc="-75" dirty="0">
                <a:latin typeface="Trebuchet MS"/>
                <a:cs typeface="Trebuchet MS"/>
              </a:rPr>
              <a:t>of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spc="-105" dirty="0">
                <a:latin typeface="Trebuchet MS"/>
                <a:cs typeface="Trebuchet MS"/>
              </a:rPr>
              <a:t>shift).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1081561" y="6369120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5" name="Picture 3"/>
          <p:cNvPicPr/>
          <p:nvPr/>
        </p:nvPicPr>
        <p:blipFill>
          <a:blip r:embed="rId2"/>
          <a:stretch/>
        </p:blipFill>
        <p:spPr>
          <a:xfrm>
            <a:off x="8015482" y="208857"/>
            <a:ext cx="699030" cy="1397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048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MNEMONICS </a:t>
            </a:r>
            <a:r>
              <a:rPr spc="-65" dirty="0"/>
              <a:t>IN</a:t>
            </a:r>
            <a:r>
              <a:rPr spc="-635" dirty="0"/>
              <a:t> </a:t>
            </a:r>
            <a:r>
              <a:rPr spc="70" dirty="0"/>
              <a:t>ARM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872776"/>
              </p:ext>
            </p:extLst>
          </p:nvPr>
        </p:nvGraphicFramePr>
        <p:xfrm>
          <a:off x="1600200" y="1219200"/>
          <a:ext cx="5909787" cy="482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1093"/>
                <a:gridCol w="1688307"/>
                <a:gridCol w="1002983"/>
                <a:gridCol w="2087404"/>
              </a:tblGrid>
              <a:tr h="5850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b="1" spc="-5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b="1" spc="-5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</a:tr>
              <a:tr h="3163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15" dirty="0">
                          <a:latin typeface="Times New Roman" pitchFamily="18" charset="0"/>
                          <a:cs typeface="Times New Roman" pitchFamily="18" charset="0"/>
                        </a:rPr>
                        <a:t>MOV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10" dirty="0">
                          <a:latin typeface="Times New Roman" pitchFamily="18" charset="0"/>
                          <a:cs typeface="Times New Roman" pitchFamily="18" charset="0"/>
                        </a:rPr>
                        <a:t>Move</a:t>
                      </a:r>
                      <a:r>
                        <a:rPr sz="1600" spc="-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spc="-15" dirty="0"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10" dirty="0">
                          <a:latin typeface="Times New Roman" pitchFamily="18" charset="0"/>
                          <a:cs typeface="Times New Roman" pitchFamily="18" charset="0"/>
                        </a:rPr>
                        <a:t>POP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20" dirty="0">
                          <a:latin typeface="Times New Roman" pitchFamily="18" charset="0"/>
                          <a:cs typeface="Times New Roman" pitchFamily="18" charset="0"/>
                        </a:rPr>
                        <a:t>Pop </a:t>
                      </a:r>
                      <a:r>
                        <a:rPr sz="1600" spc="-5" dirty="0">
                          <a:latin typeface="Times New Roman" pitchFamily="18" charset="0"/>
                          <a:cs typeface="Times New Roman" pitchFamily="18" charset="0"/>
                        </a:rPr>
                        <a:t>on</a:t>
                      </a:r>
                      <a:r>
                        <a:rPr sz="1600" spc="2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spc="-10" dirty="0">
                          <a:latin typeface="Times New Roman" pitchFamily="18" charset="0"/>
                          <a:cs typeface="Times New Roman" pitchFamily="18" charset="0"/>
                        </a:rPr>
                        <a:t>stack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3163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600" dirty="0">
                          <a:latin typeface="Times New Roman" pitchFamily="18" charset="0"/>
                          <a:cs typeface="Times New Roman" pitchFamily="18" charset="0"/>
                        </a:rPr>
                        <a:t>ADD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600" spc="-5" dirty="0">
                          <a:latin typeface="Times New Roman" pitchFamily="18" charset="0"/>
                          <a:cs typeface="Times New Roman" pitchFamily="18" charset="0"/>
                        </a:rPr>
                        <a:t>Addition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600" spc="-5" dirty="0">
                          <a:latin typeface="Times New Roman" pitchFamily="18" charset="0"/>
                          <a:cs typeface="Times New Roman" pitchFamily="18" charset="0"/>
                        </a:rPr>
                        <a:t>SUB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600" spc="-10" dirty="0">
                          <a:latin typeface="Times New Roman" pitchFamily="18" charset="0"/>
                          <a:cs typeface="Times New Roman" pitchFamily="18" charset="0"/>
                        </a:rPr>
                        <a:t>Subtraction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3163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5" dirty="0">
                          <a:latin typeface="Times New Roman" pitchFamily="18" charset="0"/>
                          <a:cs typeface="Times New Roman" pitchFamily="18" charset="0"/>
                        </a:rPr>
                        <a:t>MUL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10" dirty="0">
                          <a:latin typeface="Times New Roman" pitchFamily="18" charset="0"/>
                          <a:cs typeface="Times New Roman" pitchFamily="18" charset="0"/>
                        </a:rPr>
                        <a:t>Multiplication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5" dirty="0">
                          <a:latin typeface="Times New Roman" pitchFamily="18" charset="0"/>
                          <a:cs typeface="Times New Roman" pitchFamily="18" charset="0"/>
                        </a:rPr>
                        <a:t>LSL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10" dirty="0">
                          <a:latin typeface="Times New Roman" pitchFamily="18" charset="0"/>
                          <a:cs typeface="Times New Roman" pitchFamily="18" charset="0"/>
                        </a:rPr>
                        <a:t>Logical </a:t>
                      </a:r>
                      <a:r>
                        <a:rPr sz="1600" spc="-5" dirty="0">
                          <a:latin typeface="Times New Roman" pitchFamily="18" charset="0"/>
                          <a:cs typeface="Times New Roman" pitchFamily="18" charset="0"/>
                        </a:rPr>
                        <a:t>shift</a:t>
                      </a:r>
                      <a:r>
                        <a:rPr sz="1600" spc="2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spc="-10" dirty="0">
                          <a:latin typeface="Times New Roman" pitchFamily="18" charset="0"/>
                          <a:cs typeface="Times New Roman" pitchFamily="18" charset="0"/>
                        </a:rPr>
                        <a:t>left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31634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5" dirty="0">
                          <a:latin typeface="Times New Roman" pitchFamily="18" charset="0"/>
                          <a:cs typeface="Times New Roman" pitchFamily="18" charset="0"/>
                        </a:rPr>
                        <a:t>LSR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10" dirty="0">
                          <a:latin typeface="Times New Roman" pitchFamily="18" charset="0"/>
                          <a:cs typeface="Times New Roman" pitchFamily="18" charset="0"/>
                        </a:rPr>
                        <a:t>Logical </a:t>
                      </a:r>
                      <a:r>
                        <a:rPr sz="1600" spc="-5" dirty="0">
                          <a:latin typeface="Times New Roman" pitchFamily="18" charset="0"/>
                          <a:cs typeface="Times New Roman" pitchFamily="18" charset="0"/>
                        </a:rPr>
                        <a:t>shift</a:t>
                      </a:r>
                      <a:r>
                        <a:rPr sz="1600" spc="1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itchFamily="18" charset="0"/>
                          <a:cs typeface="Times New Roman" pitchFamily="18" charset="0"/>
                        </a:rPr>
                        <a:t>right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dirty="0">
                          <a:latin typeface="Times New Roman" pitchFamily="18" charset="0"/>
                          <a:cs typeface="Times New Roman" pitchFamily="18" charset="0"/>
                        </a:rPr>
                        <a:t>ASR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5" dirty="0">
                          <a:latin typeface="Times New Roman" pitchFamily="18" charset="0"/>
                          <a:cs typeface="Times New Roman" pitchFamily="18" charset="0"/>
                        </a:rPr>
                        <a:t>Arithmetic shift right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3163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10" dirty="0">
                          <a:latin typeface="Times New Roman" pitchFamily="18" charset="0"/>
                          <a:cs typeface="Times New Roman" pitchFamily="18" charset="0"/>
                        </a:rPr>
                        <a:t>ROR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25" dirty="0">
                          <a:latin typeface="Times New Roman" pitchFamily="18" charset="0"/>
                          <a:cs typeface="Times New Roman" pitchFamily="18" charset="0"/>
                        </a:rPr>
                        <a:t>Rotate</a:t>
                      </a:r>
                      <a:r>
                        <a:rPr sz="1600" spc="1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itchFamily="18" charset="0"/>
                          <a:cs typeface="Times New Roman" pitchFamily="18" charset="0"/>
                        </a:rPr>
                        <a:t>right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5" dirty="0">
                          <a:latin typeface="Times New Roman" pitchFamily="18" charset="0"/>
                          <a:cs typeface="Times New Roman" pitchFamily="18" charset="0"/>
                        </a:rPr>
                        <a:t>CMP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10" dirty="0">
                          <a:latin typeface="Times New Roman" pitchFamily="18" charset="0"/>
                          <a:cs typeface="Times New Roman" pitchFamily="18" charset="0"/>
                        </a:rPr>
                        <a:t>Compare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31634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dirty="0"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5" dirty="0">
                          <a:latin typeface="Times New Roman" pitchFamily="18" charset="0"/>
                          <a:cs typeface="Times New Roman" pitchFamily="18" charset="0"/>
                        </a:rPr>
                        <a:t>Bitwise</a:t>
                      </a:r>
                      <a:r>
                        <a:rPr sz="1600" dirty="0">
                          <a:latin typeface="Times New Roman" pitchFamily="18" charset="0"/>
                          <a:cs typeface="Times New Roman" pitchFamily="18" charset="0"/>
                        </a:rPr>
                        <a:t> AND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5" dirty="0">
                          <a:latin typeface="Times New Roman" pitchFamily="18" charset="0"/>
                          <a:cs typeface="Times New Roman" pitchFamily="18" charset="0"/>
                        </a:rPr>
                        <a:t>ORR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5" dirty="0">
                          <a:latin typeface="Times New Roman" pitchFamily="18" charset="0"/>
                          <a:cs typeface="Times New Roman" pitchFamily="18" charset="0"/>
                        </a:rPr>
                        <a:t>Bitwise</a:t>
                      </a:r>
                      <a:r>
                        <a:rPr sz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itchFamily="18" charset="0"/>
                          <a:cs typeface="Times New Roman" pitchFamily="18" charset="0"/>
                        </a:rPr>
                        <a:t>OR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3163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15" dirty="0">
                          <a:latin typeface="Times New Roman" pitchFamily="18" charset="0"/>
                          <a:cs typeface="Times New Roman" pitchFamily="18" charset="0"/>
                        </a:rPr>
                        <a:t>EOR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5" dirty="0">
                          <a:latin typeface="Times New Roman" pitchFamily="18" charset="0"/>
                          <a:cs typeface="Times New Roman" pitchFamily="18" charset="0"/>
                        </a:rPr>
                        <a:t>Bitwise</a:t>
                      </a:r>
                      <a:r>
                        <a:rPr sz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spc="-20" dirty="0">
                          <a:latin typeface="Times New Roman" pitchFamily="18" charset="0"/>
                          <a:cs typeface="Times New Roman" pitchFamily="18" charset="0"/>
                        </a:rPr>
                        <a:t>XOR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5" dirty="0">
                          <a:latin typeface="Times New Roman" pitchFamily="18" charset="0"/>
                          <a:cs typeface="Times New Roman" pitchFamily="18" charset="0"/>
                        </a:rPr>
                        <a:t>LDR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5" dirty="0">
                          <a:latin typeface="Times New Roman" pitchFamily="18" charset="0"/>
                          <a:cs typeface="Times New Roman" pitchFamily="18" charset="0"/>
                        </a:rPr>
                        <a:t>Load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31634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10" dirty="0">
                          <a:latin typeface="Times New Roman" pitchFamily="18" charset="0"/>
                          <a:cs typeface="Times New Roman" pitchFamily="18" charset="0"/>
                        </a:rPr>
                        <a:t>STR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15" dirty="0">
                          <a:latin typeface="Times New Roman" pitchFamily="18" charset="0"/>
                          <a:cs typeface="Times New Roman" pitchFamily="18" charset="0"/>
                        </a:rPr>
                        <a:t>Store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5" dirty="0">
                          <a:latin typeface="Times New Roman" pitchFamily="18" charset="0"/>
                          <a:cs typeface="Times New Roman" pitchFamily="18" charset="0"/>
                        </a:rPr>
                        <a:t>LDM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5" dirty="0">
                          <a:latin typeface="Times New Roman" pitchFamily="18" charset="0"/>
                          <a:cs typeface="Times New Roman" pitchFamily="18" charset="0"/>
                        </a:rPr>
                        <a:t>Load</a:t>
                      </a:r>
                      <a:r>
                        <a:rPr sz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itchFamily="18" charset="0"/>
                          <a:cs typeface="Times New Roman" pitchFamily="18" charset="0"/>
                        </a:rPr>
                        <a:t>multiply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3163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10" dirty="0">
                          <a:latin typeface="Times New Roman" pitchFamily="18" charset="0"/>
                          <a:cs typeface="Times New Roman" pitchFamily="18" charset="0"/>
                        </a:rPr>
                        <a:t>STM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15" dirty="0">
                          <a:latin typeface="Times New Roman" pitchFamily="18" charset="0"/>
                          <a:cs typeface="Times New Roman" pitchFamily="18" charset="0"/>
                        </a:rPr>
                        <a:t>Store</a:t>
                      </a:r>
                      <a:r>
                        <a:rPr sz="1600" spc="-5" dirty="0">
                          <a:latin typeface="Times New Roman" pitchFamily="18" charset="0"/>
                          <a:cs typeface="Times New Roman" pitchFamily="18" charset="0"/>
                        </a:rPr>
                        <a:t> multiply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latin typeface="Times New Roman" pitchFamily="18" charset="0"/>
                          <a:cs typeface="Times New Roman" pitchFamily="18" charset="0"/>
                        </a:rPr>
                        <a:t>PUSH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latin typeface="Times New Roman" pitchFamily="18" charset="0"/>
                          <a:cs typeface="Times New Roman" pitchFamily="18" charset="0"/>
                        </a:rPr>
                        <a:t>Push on</a:t>
                      </a:r>
                      <a:r>
                        <a:rPr sz="1600" spc="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spc="-10" dirty="0">
                          <a:latin typeface="Times New Roman" pitchFamily="18" charset="0"/>
                          <a:cs typeface="Times New Roman" pitchFamily="18" charset="0"/>
                        </a:rPr>
                        <a:t>stack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3163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10" dirty="0"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dirty="0">
                          <a:latin typeface="Times New Roman" pitchFamily="18" charset="0"/>
                          <a:cs typeface="Times New Roman" pitchFamily="18" charset="0"/>
                        </a:rPr>
                        <a:t>BL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10" dirty="0">
                          <a:latin typeface="Times New Roman" pitchFamily="18" charset="0"/>
                          <a:cs typeface="Times New Roman" pitchFamily="18" charset="0"/>
                        </a:rPr>
                        <a:t>Branch </a:t>
                      </a:r>
                      <a:r>
                        <a:rPr sz="1600" spc="-5" dirty="0">
                          <a:latin typeface="Times New Roman" pitchFamily="18" charset="0"/>
                          <a:cs typeface="Times New Roman" pitchFamily="18" charset="0"/>
                        </a:rPr>
                        <a:t>with</a:t>
                      </a:r>
                      <a:r>
                        <a:rPr sz="1600" spc="1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itchFamily="18" charset="0"/>
                          <a:cs typeface="Times New Roman" pitchFamily="18" charset="0"/>
                        </a:rPr>
                        <a:t>link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65959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35" dirty="0">
                          <a:latin typeface="Times New Roman" pitchFamily="18" charset="0"/>
                          <a:cs typeface="Times New Roman" pitchFamily="18" charset="0"/>
                        </a:rPr>
                        <a:t>BX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10" dirty="0">
                          <a:latin typeface="Times New Roman" pitchFamily="18" charset="0"/>
                          <a:cs typeface="Times New Roman" pitchFamily="18" charset="0"/>
                        </a:rPr>
                        <a:t>Branch </a:t>
                      </a:r>
                      <a:r>
                        <a:rPr sz="1600" spc="-5" dirty="0">
                          <a:latin typeface="Times New Roman" pitchFamily="18" charset="0"/>
                          <a:cs typeface="Times New Roman" pitchFamily="18" charset="0"/>
                        </a:rPr>
                        <a:t>with</a:t>
                      </a:r>
                      <a:r>
                        <a:rPr sz="1600" spc="1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spc="-15" dirty="0">
                          <a:latin typeface="Times New Roman" pitchFamily="18" charset="0"/>
                          <a:cs typeface="Times New Roman" pitchFamily="18" charset="0"/>
                        </a:rPr>
                        <a:t>exchange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dirty="0">
                          <a:latin typeface="Times New Roman" pitchFamily="18" charset="0"/>
                          <a:cs typeface="Times New Roman" pitchFamily="18" charset="0"/>
                        </a:rPr>
                        <a:t>BLX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87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10" dirty="0">
                          <a:latin typeface="Times New Roman" pitchFamily="18" charset="0"/>
                          <a:cs typeface="Times New Roman" pitchFamily="18" charset="0"/>
                        </a:rPr>
                        <a:t>Branch </a:t>
                      </a:r>
                      <a:r>
                        <a:rPr sz="1600" spc="-5" dirty="0">
                          <a:latin typeface="Times New Roman" pitchFamily="18" charset="0"/>
                          <a:cs typeface="Times New Roman" pitchFamily="18" charset="0"/>
                        </a:rPr>
                        <a:t>with link </a:t>
                      </a:r>
                      <a:r>
                        <a:rPr sz="1600" dirty="0">
                          <a:latin typeface="Times New Roman" pitchFamily="18" charset="0"/>
                          <a:cs typeface="Times New Roman" pitchFamily="18" charset="0"/>
                        </a:rPr>
                        <a:t>and  </a:t>
                      </a:r>
                      <a:r>
                        <a:rPr sz="1600" spc="-15" dirty="0">
                          <a:latin typeface="Times New Roman" pitchFamily="18" charset="0"/>
                          <a:cs typeface="Times New Roman" pitchFamily="18" charset="0"/>
                        </a:rPr>
                        <a:t>exchange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3163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10" dirty="0">
                          <a:latin typeface="Times New Roman" pitchFamily="18" charset="0"/>
                          <a:cs typeface="Times New Roman" pitchFamily="18" charset="0"/>
                        </a:rPr>
                        <a:t>SWI/SVC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15" dirty="0">
                          <a:latin typeface="Times New Roman" pitchFamily="18" charset="0"/>
                          <a:cs typeface="Times New Roman" pitchFamily="18" charset="0"/>
                        </a:rPr>
                        <a:t>System</a:t>
                      </a:r>
                      <a:r>
                        <a:rPr sz="1600" spc="-1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itchFamily="18" charset="0"/>
                          <a:cs typeface="Times New Roman" pitchFamily="18" charset="0"/>
                        </a:rPr>
                        <a:t>call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dirty="0">
                          <a:latin typeface="Times New Roman" pitchFamily="18" charset="0"/>
                          <a:cs typeface="Times New Roman" pitchFamily="18" charset="0"/>
                        </a:rPr>
                        <a:t>MVN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10" dirty="0">
                          <a:latin typeface="Times New Roman" pitchFamily="18" charset="0"/>
                          <a:cs typeface="Times New Roman" pitchFamily="18" charset="0"/>
                        </a:rPr>
                        <a:t>Move </a:t>
                      </a:r>
                      <a:r>
                        <a:rPr sz="1600" spc="-40" dirty="0">
                          <a:latin typeface="Times New Roman" pitchFamily="18" charset="0"/>
                          <a:cs typeface="Times New Roman" pitchFamily="18" charset="0"/>
                        </a:rPr>
                        <a:t>2’s</a:t>
                      </a:r>
                      <a:r>
                        <a:rPr sz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spc="-10" dirty="0">
                          <a:latin typeface="Times New Roman" pitchFamily="18" charset="0"/>
                          <a:cs typeface="Times New Roman" pitchFamily="18" charset="0"/>
                        </a:rPr>
                        <a:t>complement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</a:tbl>
          </a:graphicData>
        </a:graphic>
      </p:graphicFrame>
      <p:sp>
        <p:nvSpPr>
          <p:cNvPr id="4" name="CustomShape 2"/>
          <p:cNvSpPr/>
          <p:nvPr/>
        </p:nvSpPr>
        <p:spPr>
          <a:xfrm>
            <a:off x="1081561" y="6369120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5" name="Picture 3"/>
          <p:cNvPicPr/>
          <p:nvPr/>
        </p:nvPicPr>
        <p:blipFill>
          <a:blip r:embed="rId2"/>
          <a:stretch/>
        </p:blipFill>
        <p:spPr>
          <a:xfrm>
            <a:off x="8015482" y="208857"/>
            <a:ext cx="699030" cy="1397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85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162" y="618229"/>
            <a:ext cx="3452813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INSTRUCTION</a:t>
            </a:r>
            <a:r>
              <a:rPr spc="-340" dirty="0"/>
              <a:t> </a:t>
            </a:r>
            <a:r>
              <a:rPr spc="-100" dirty="0"/>
              <a:t>EXAMPLES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2488" y="2402650"/>
          <a:ext cx="7429023" cy="3517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2604"/>
                <a:gridCol w="5646419"/>
              </a:tblGrid>
              <a:tr h="3803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684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607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Rx,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LSR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9525">
                      <a:solidFill>
                        <a:srgbClr val="8684C6"/>
                      </a:solidFill>
                      <a:prstDash val="solid"/>
                    </a:lnL>
                    <a:lnB w="9525">
                      <a:solidFill>
                        <a:srgbClr val="8684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94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Register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x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with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logical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shift right by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n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bits (1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= n =</a:t>
                      </a:r>
                      <a:r>
                        <a:rPr sz="1800" spc="10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32)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R w="9525">
                      <a:solidFill>
                        <a:srgbClr val="8684C6"/>
                      </a:solidFill>
                      <a:prstDash val="solid"/>
                    </a:lnR>
                    <a:lnB w="9525">
                      <a:solidFill>
                        <a:srgbClr val="8684C6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Rx,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RRX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9525">
                      <a:solidFill>
                        <a:srgbClr val="8684C6"/>
                      </a:solidFill>
                      <a:prstDash val="solid"/>
                    </a:lnL>
                    <a:lnT w="9525">
                      <a:solidFill>
                        <a:srgbClr val="8684C6"/>
                      </a:solidFill>
                      <a:prstDash val="solid"/>
                    </a:lnT>
                    <a:lnB w="9525">
                      <a:solidFill>
                        <a:srgbClr val="8684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94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Register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x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with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rotate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right by one bit, with</a:t>
                      </a:r>
                      <a:r>
                        <a:rPr sz="1800" spc="10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extend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R w="9525">
                      <a:solidFill>
                        <a:srgbClr val="8684C6"/>
                      </a:solidFill>
                      <a:prstDash val="solid"/>
                    </a:lnR>
                    <a:lnT w="9525">
                      <a:solidFill>
                        <a:srgbClr val="8684C6"/>
                      </a:solidFill>
                      <a:prstDash val="solid"/>
                    </a:lnT>
                    <a:lnB w="9525">
                      <a:solidFill>
                        <a:srgbClr val="8684C6"/>
                      </a:solidFill>
                      <a:prstDash val="solid"/>
                    </a:lnB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ADD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R0, R1,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R2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9525">
                      <a:solidFill>
                        <a:srgbClr val="8684C6"/>
                      </a:solidFill>
                      <a:prstDash val="solid"/>
                    </a:lnL>
                    <a:lnT w="9525">
                      <a:solidFill>
                        <a:srgbClr val="8684C6"/>
                      </a:solidFill>
                      <a:prstDash val="solid"/>
                    </a:lnT>
                    <a:lnB w="9525">
                      <a:solidFill>
                        <a:srgbClr val="8684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9475" marR="844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Adds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contents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of R1 (Operand1)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R2 (Operand2 in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form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of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register)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stores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result into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R0</a:t>
                      </a:r>
                      <a:r>
                        <a:rPr sz="1800" spc="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(Rd).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R w="9525">
                      <a:solidFill>
                        <a:srgbClr val="8684C6"/>
                      </a:solidFill>
                      <a:prstDash val="solid"/>
                    </a:lnR>
                    <a:lnT w="9525">
                      <a:solidFill>
                        <a:srgbClr val="8684C6"/>
                      </a:solidFill>
                      <a:prstDash val="solid"/>
                    </a:lnT>
                    <a:lnB w="9525">
                      <a:solidFill>
                        <a:srgbClr val="8684C6"/>
                      </a:solidFill>
                      <a:prstDash val="soli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MOVLE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R0,</a:t>
                      </a:r>
                      <a:r>
                        <a:rPr sz="18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#5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9525">
                      <a:solidFill>
                        <a:srgbClr val="8684C6"/>
                      </a:solidFill>
                      <a:prstDash val="solid"/>
                    </a:lnL>
                    <a:lnT w="9525">
                      <a:solidFill>
                        <a:srgbClr val="8684C6"/>
                      </a:solidFill>
                      <a:prstDash val="solid"/>
                    </a:lnT>
                    <a:lnB w="9525">
                      <a:solidFill>
                        <a:srgbClr val="8684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9475" marR="82550" algn="just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Moves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number 5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(Operand2, because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compiler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treats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it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as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MOVE 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R0, R0, #5)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R0 (Rd) 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ONLY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if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condition LE (Less Than or Equal)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is 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satisfied.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R w="9525">
                      <a:solidFill>
                        <a:srgbClr val="8684C6"/>
                      </a:solidFill>
                      <a:prstDash val="solid"/>
                    </a:lnR>
                    <a:lnT w="9525">
                      <a:solidFill>
                        <a:srgbClr val="8684C6"/>
                      </a:solidFill>
                      <a:prstDash val="solid"/>
                    </a:lnT>
                    <a:lnB w="9525">
                      <a:solidFill>
                        <a:srgbClr val="8684C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CustomShape 2"/>
          <p:cNvSpPr/>
          <p:nvPr/>
        </p:nvSpPr>
        <p:spPr>
          <a:xfrm>
            <a:off x="1081561" y="6369120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5" name="Picture 3"/>
          <p:cNvPicPr/>
          <p:nvPr/>
        </p:nvPicPr>
        <p:blipFill>
          <a:blip r:embed="rId2"/>
          <a:stretch/>
        </p:blipFill>
        <p:spPr>
          <a:xfrm>
            <a:off x="8015482" y="208857"/>
            <a:ext cx="699030" cy="1397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9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3232" y="1828800"/>
            <a:ext cx="7717631" cy="3801110"/>
            <a:chOff x="950975" y="1463039"/>
            <a:chExt cx="10290175" cy="3801110"/>
          </a:xfrm>
        </p:grpSpPr>
        <p:sp>
          <p:nvSpPr>
            <p:cNvPr id="3" name="object 3"/>
            <p:cNvSpPr/>
            <p:nvPr/>
          </p:nvSpPr>
          <p:spPr>
            <a:xfrm>
              <a:off x="950975" y="1463039"/>
              <a:ext cx="10290048" cy="38008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2999" y="1655063"/>
              <a:ext cx="9906000" cy="34168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CustomShape 2"/>
          <p:cNvSpPr/>
          <p:nvPr/>
        </p:nvSpPr>
        <p:spPr>
          <a:xfrm>
            <a:off x="1081561" y="6369120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6" name="Picture 3"/>
          <p:cNvPicPr/>
          <p:nvPr/>
        </p:nvPicPr>
        <p:blipFill>
          <a:blip r:embed="rId4"/>
          <a:stretch/>
        </p:blipFill>
        <p:spPr>
          <a:xfrm>
            <a:off x="8015482" y="208857"/>
            <a:ext cx="699030" cy="1397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523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71211"/>
            <a:ext cx="5791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CONDITIONAL</a:t>
            </a:r>
            <a:r>
              <a:rPr spc="-340" dirty="0"/>
              <a:t> </a:t>
            </a:r>
            <a:r>
              <a:rPr spc="-160" dirty="0"/>
              <a:t>EXECUTION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4800" y="1066800"/>
            <a:ext cx="7467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Branches can </a:t>
            </a:r>
            <a:r>
              <a:rPr sz="1800" dirty="0">
                <a:latin typeface="Carlito"/>
                <a:cs typeface="Carlito"/>
              </a:rPr>
              <a:t>also </a:t>
            </a:r>
            <a:r>
              <a:rPr sz="1800" spc="-5" dirty="0">
                <a:latin typeface="Carlito"/>
                <a:cs typeface="Carlito"/>
              </a:rPr>
              <a:t>be </a:t>
            </a:r>
            <a:r>
              <a:rPr sz="1800" spc="-15" dirty="0">
                <a:latin typeface="Carlito"/>
                <a:cs typeface="Carlito"/>
              </a:rPr>
              <a:t>executed </a:t>
            </a:r>
            <a:r>
              <a:rPr sz="1800" spc="-10" dirty="0">
                <a:latin typeface="Carlito"/>
                <a:cs typeface="Carlito"/>
              </a:rPr>
              <a:t>conditionally 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used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10" dirty="0">
                <a:latin typeface="Carlito"/>
                <a:cs typeface="Carlito"/>
              </a:rPr>
              <a:t>branching to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function if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specific  </a:t>
            </a:r>
            <a:r>
              <a:rPr sz="1800" spc="-10" dirty="0">
                <a:latin typeface="Carlito"/>
                <a:cs typeface="Carlito"/>
              </a:rPr>
              <a:t>condition </a:t>
            </a:r>
            <a:r>
              <a:rPr sz="1800" spc="-5" dirty="0">
                <a:latin typeface="Carlito"/>
                <a:cs typeface="Carlito"/>
              </a:rPr>
              <a:t>is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met.</a:t>
            </a:r>
            <a:endParaRPr sz="1800" dirty="0">
              <a:latin typeface="Carlito"/>
              <a:cs typeface="Carlito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91064"/>
              </p:ext>
            </p:extLst>
          </p:nvPr>
        </p:nvGraphicFramePr>
        <p:xfrm>
          <a:off x="304800" y="1828800"/>
          <a:ext cx="5486400" cy="4804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2921000"/>
                <a:gridCol w="1422400"/>
              </a:tblGrid>
              <a:tr h="5610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Condition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Code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149225" marB="0"/>
                </a:tc>
                <a:tc>
                  <a:txBody>
                    <a:bodyPr/>
                    <a:lstStyle/>
                    <a:p>
                      <a:pPr marL="59690" marR="147955" algn="just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ing  </a:t>
                      </a:r>
                      <a:endParaRPr lang="en-US" sz="1500" b="1" dirty="0" smtClean="0">
                        <a:latin typeface="Arial"/>
                        <a:cs typeface="Arial"/>
                      </a:endParaRPr>
                    </a:p>
                    <a:p>
                      <a:pPr marL="59690" marR="147955" algn="just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500" b="1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cmp  or</a:t>
                      </a:r>
                      <a:r>
                        <a:rPr sz="15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subs)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Status</a:t>
                      </a:r>
                      <a:r>
                        <a:rPr sz="15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of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Flags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149225" marB="0"/>
                </a:tc>
              </a:tr>
              <a:tr h="343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500" spc="-25" dirty="0">
                          <a:latin typeface="Carlito"/>
                          <a:cs typeface="Carlito"/>
                        </a:rPr>
                        <a:t>EQ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Equal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Z==1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27305" marB="0"/>
                </a:tc>
              </a:tr>
              <a:tr h="343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500" dirty="0">
                          <a:latin typeface="Carlito"/>
                          <a:cs typeface="Carlito"/>
                        </a:rPr>
                        <a:t>NE</a:t>
                      </a: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500" dirty="0">
                          <a:latin typeface="Carlito"/>
                          <a:cs typeface="Carlito"/>
                        </a:rPr>
                        <a:t>Not</a:t>
                      </a:r>
                      <a:r>
                        <a:rPr sz="15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Equal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Z==0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27305" marB="0"/>
                </a:tc>
              </a:tr>
              <a:tr h="553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15" dirty="0">
                          <a:latin typeface="Carlito"/>
                          <a:cs typeface="Carlito"/>
                        </a:rPr>
                        <a:t>GT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59690" marR="3282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Signed  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G</a:t>
                      </a:r>
                      <a:r>
                        <a:rPr sz="1500" spc="-20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1500" spc="-15" dirty="0">
                          <a:latin typeface="Carlito"/>
                          <a:cs typeface="Carlito"/>
                        </a:rPr>
                        <a:t>at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er 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Than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299720" marR="160655" indent="-1282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(Z==0)</a:t>
                      </a:r>
                      <a:r>
                        <a:rPr sz="1500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&amp;&amp;  (N==V)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141605" marB="0"/>
                </a:tc>
              </a:tr>
              <a:tr h="448229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500" spc="-105" dirty="0">
                          <a:latin typeface="Carlito"/>
                          <a:cs typeface="Carlito"/>
                        </a:rPr>
                        <a:t>LT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141605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Signed</a:t>
                      </a:r>
                      <a:endParaRPr sz="1500">
                        <a:latin typeface="Carlito"/>
                        <a:cs typeface="Carlito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arlito"/>
                          <a:cs typeface="Carlito"/>
                        </a:rPr>
                        <a:t>Less</a:t>
                      </a:r>
                      <a:r>
                        <a:rPr sz="15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Than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N!=V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141605" marB="0"/>
                </a:tc>
              </a:tr>
              <a:tr h="5639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500" dirty="0">
                          <a:latin typeface="Carlito"/>
                          <a:cs typeface="Carlito"/>
                        </a:rPr>
                        <a:t>GE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 marR="3282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Signed  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G</a:t>
                      </a:r>
                      <a:r>
                        <a:rPr sz="1500" spc="-20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1500" spc="-15" dirty="0">
                          <a:latin typeface="Carlito"/>
                          <a:cs typeface="Carlito"/>
                        </a:rPr>
                        <a:t>at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er 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Than</a:t>
                      </a:r>
                      <a:r>
                        <a:rPr sz="1500" spc="-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or  Equal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500" dirty="0">
                          <a:latin typeface="Carlito"/>
                          <a:cs typeface="Carlito"/>
                        </a:rPr>
                        <a:t>N==V</a:t>
                      </a:r>
                    </a:p>
                  </a:txBody>
                  <a:tcPr marL="0" marR="0" marT="0" marB="0"/>
                </a:tc>
              </a:tr>
              <a:tr h="5545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5" dirty="0">
                          <a:latin typeface="Carlito"/>
                          <a:cs typeface="Carlito"/>
                        </a:rPr>
                        <a:t>LE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59690" marR="1689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Signed  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Less</a:t>
                      </a:r>
                      <a:r>
                        <a:rPr sz="1500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Than  or</a:t>
                      </a:r>
                      <a:r>
                        <a:rPr sz="15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Equal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314960" marR="203200" indent="-10223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(Z==1)</a:t>
                      </a:r>
                      <a:r>
                        <a:rPr sz="1500" spc="-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|| 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(N!=V)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142240" marB="0"/>
                </a:tc>
              </a:tr>
              <a:tr h="5639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500" dirty="0">
                          <a:latin typeface="Carlito"/>
                          <a:cs typeface="Carlito"/>
                        </a:rPr>
                        <a:t>CS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or</a:t>
                      </a:r>
                      <a:r>
                        <a:rPr sz="15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HS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 marR="165100" algn="just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dirty="0">
                          <a:latin typeface="Carlito"/>
                          <a:cs typeface="Carlito"/>
                        </a:rPr>
                        <a:t>Unsigned 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Higher or  Same (or  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Carry</a:t>
                      </a:r>
                      <a:r>
                        <a:rPr sz="1500" spc="-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500" spc="-10" dirty="0">
                          <a:latin typeface="Carlito"/>
                          <a:cs typeface="Carlito"/>
                        </a:rPr>
                        <a:t>Set)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C==1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5639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500" dirty="0">
                          <a:latin typeface="Carlito"/>
                          <a:cs typeface="Carlito"/>
                        </a:rPr>
                        <a:t>CC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or</a:t>
                      </a:r>
                      <a:r>
                        <a:rPr sz="15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500" spc="-20" dirty="0">
                          <a:latin typeface="Carlito"/>
                          <a:cs typeface="Carlito"/>
                        </a:rPr>
                        <a:t>LO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 marR="1784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dirty="0">
                          <a:latin typeface="Carlito"/>
                          <a:cs typeface="Carlito"/>
                        </a:rPr>
                        <a:t>Unsigned 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Lower</a:t>
                      </a:r>
                      <a:r>
                        <a:rPr sz="1500" spc="-10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(or  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Carry  Clear)</a:t>
                      </a: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C==0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353535"/>
              </a:clrFrom>
              <a:clrTo>
                <a:srgbClr val="353535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33623"/>
            <a:ext cx="3124200" cy="469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/>
          <p:nvPr/>
        </p:nvPicPr>
        <p:blipFill>
          <a:blip r:embed="rId4"/>
          <a:stretch/>
        </p:blipFill>
        <p:spPr>
          <a:xfrm>
            <a:off x="8229600" y="20782"/>
            <a:ext cx="699030" cy="1397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126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162" y="956783"/>
            <a:ext cx="563803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60" dirty="0">
                <a:latin typeface="Times New Roman" pitchFamily="18" charset="0"/>
                <a:cs typeface="Times New Roman" pitchFamily="18" charset="0"/>
              </a:rPr>
              <a:t>LOAD </a:t>
            </a:r>
            <a:r>
              <a:rPr b="1" spc="-5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b="1" spc="-4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204" dirty="0">
                <a:latin typeface="Times New Roman" pitchFamily="18" charset="0"/>
                <a:cs typeface="Times New Roman" pitchFamily="18" charset="0"/>
              </a:rPr>
              <a:t>STORE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163" y="2208709"/>
            <a:ext cx="6850856" cy="291535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87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spc="45" dirty="0">
                <a:latin typeface="Times New Roman" pitchFamily="18" charset="0"/>
                <a:cs typeface="Times New Roman" pitchFamily="18" charset="0"/>
              </a:rPr>
              <a:t>ARM</a:t>
            </a:r>
            <a:r>
              <a:rPr sz="2400" spc="-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uses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Load-store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3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memory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access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41300" marR="10160" indent="-228600" algn="just">
              <a:lnSpc>
                <a:spcPct val="120100"/>
              </a:lnSpc>
              <a:spcBef>
                <a:spcPts val="994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spc="-6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40" dirty="0">
                <a:latin typeface="Times New Roman" pitchFamily="18" charset="0"/>
                <a:cs typeface="Times New Roman" pitchFamily="18" charset="0"/>
              </a:rPr>
              <a:t>ARM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45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must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moved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memory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registers</a:t>
            </a:r>
            <a:r>
              <a:rPr sz="2400" spc="-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30" dirty="0">
                <a:latin typeface="Times New Roman" pitchFamily="18" charset="0"/>
                <a:cs typeface="Times New Roman" pitchFamily="18" charset="0"/>
              </a:rPr>
              <a:t>before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being 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operated</a:t>
            </a:r>
            <a:r>
              <a:rPr sz="24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40" dirty="0">
                <a:latin typeface="Times New Roman" pitchFamily="18" charset="0"/>
                <a:cs typeface="Times New Roman" pitchFamily="18" charset="0"/>
              </a:rPr>
              <a:t>on.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41300" marR="5080" indent="-228600" algn="just">
              <a:lnSpc>
                <a:spcPct val="120000"/>
              </a:lnSpc>
              <a:spcBef>
                <a:spcPts val="100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spc="-13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means </a:t>
            </a:r>
            <a:r>
              <a:rPr sz="2400" spc="-14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incrementing </a:t>
            </a:r>
            <a:r>
              <a:rPr sz="2400" spc="-13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32-bit </a:t>
            </a:r>
            <a:r>
              <a:rPr sz="2400" spc="-135" dirty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sz="2400" spc="-165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sz="2400" spc="-135" dirty="0">
                <a:latin typeface="Times New Roman" pitchFamily="18" charset="0"/>
                <a:cs typeface="Times New Roman" pitchFamily="18" charset="0"/>
              </a:rPr>
              <a:t>a particular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address 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into  </a:t>
            </a:r>
            <a:r>
              <a:rPr sz="2400" spc="-170" dirty="0">
                <a:latin typeface="Times New Roman" pitchFamily="18" charset="0"/>
                <a:cs typeface="Times New Roman" pitchFamily="18" charset="0"/>
              </a:rPr>
              <a:t>register,</a:t>
            </a:r>
            <a:r>
              <a:rPr sz="2400" spc="-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30" dirty="0">
                <a:latin typeface="Times New Roman" pitchFamily="18" charset="0"/>
                <a:cs typeface="Times New Roman" pitchFamily="18" charset="0"/>
              </a:rPr>
              <a:t>increment</a:t>
            </a:r>
            <a:r>
              <a:rPr sz="2400" spc="-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6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within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70" dirty="0">
                <a:latin typeface="Times New Roman" pitchFamily="18" charset="0"/>
                <a:cs typeface="Times New Roman" pitchFamily="18" charset="0"/>
              </a:rPr>
              <a:t>register,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store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6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40" dirty="0">
                <a:latin typeface="Times New Roman" pitchFamily="18" charset="0"/>
                <a:cs typeface="Times New Roman" pitchFamily="18" charset="0"/>
              </a:rPr>
              <a:t>back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memory 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sz="2400" spc="-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register.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1081561" y="6369120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5" name="Picture 3"/>
          <p:cNvPicPr/>
          <p:nvPr/>
        </p:nvPicPr>
        <p:blipFill>
          <a:blip r:embed="rId2"/>
          <a:stretch/>
        </p:blipFill>
        <p:spPr>
          <a:xfrm>
            <a:off x="8015482" y="208857"/>
            <a:ext cx="699030" cy="1397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891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291388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BRANCHES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0164" y="1603072"/>
            <a:ext cx="8458200" cy="4766048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41300" marR="5080" indent="-228600" algn="just">
              <a:spcBef>
                <a:spcPts val="185"/>
              </a:spcBef>
              <a:buSzPct val="120000"/>
              <a:buFont typeface="Wingdings"/>
              <a:buChar char=""/>
              <a:tabLst>
                <a:tab pos="266065" algn="l"/>
              </a:tabLst>
            </a:pPr>
            <a:r>
              <a:rPr sz="2400" spc="-9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Branches </a:t>
            </a:r>
            <a:r>
              <a:rPr sz="2400" spc="-135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spc="-12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Jumps</a:t>
            </a:r>
            <a:r>
              <a:rPr sz="2400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sz="2400" spc="-11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allow </a:t>
            </a:r>
            <a:r>
              <a:rPr sz="2400" spc="-4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us </a:t>
            </a:r>
            <a:r>
              <a:rPr sz="2400" spc="-9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400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jump </a:t>
            </a:r>
            <a:r>
              <a:rPr sz="2400" spc="-9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400" spc="-8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another </a:t>
            </a:r>
            <a:r>
              <a:rPr sz="24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code </a:t>
            </a:r>
            <a:r>
              <a:rPr sz="2400" spc="-10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segment. </a:t>
            </a:r>
            <a:r>
              <a:rPr sz="2400" spc="-11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2400" spc="-8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400" spc="-9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useful </a:t>
            </a:r>
            <a:r>
              <a:rPr sz="2400" spc="-8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when </a:t>
            </a:r>
            <a:r>
              <a:rPr sz="2400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we  </a:t>
            </a:r>
            <a:r>
              <a:rPr sz="2400" spc="-8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need </a:t>
            </a:r>
            <a:r>
              <a:rPr sz="2400" spc="-9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to skip (or </a:t>
            </a:r>
            <a:r>
              <a:rPr sz="2400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repeat) </a:t>
            </a:r>
            <a:r>
              <a:rPr sz="24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blocks </a:t>
            </a:r>
            <a:r>
              <a:rPr sz="2400" spc="-9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of codes </a:t>
            </a:r>
            <a:r>
              <a:rPr sz="2400" spc="-6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sz="2400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jump </a:t>
            </a:r>
            <a:r>
              <a:rPr sz="2400" spc="-9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400" spc="-11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spc="-114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specific function. </a:t>
            </a:r>
            <a:r>
              <a:rPr sz="2400" spc="-9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Best </a:t>
            </a:r>
            <a:r>
              <a:rPr sz="2400" spc="-114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examples </a:t>
            </a:r>
            <a:r>
              <a:rPr sz="2400" spc="-9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7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such  </a:t>
            </a:r>
            <a:r>
              <a:rPr sz="2400" spc="-11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15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6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sz="2400" spc="-17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sz="2400" spc="-16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400" spc="-18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IFs</a:t>
            </a:r>
            <a:r>
              <a:rPr sz="2400" spc="-17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16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Loops.</a:t>
            </a:r>
            <a:r>
              <a:rPr sz="2400" spc="-18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430" indent="-253365">
              <a:spcBef>
                <a:spcPts val="415"/>
              </a:spcBef>
              <a:buSzPct val="120000"/>
              <a:buFont typeface="Wingdings"/>
              <a:buChar char=""/>
              <a:tabLst>
                <a:tab pos="266065" algn="l"/>
              </a:tabLst>
            </a:pPr>
            <a:r>
              <a:rPr sz="2400" spc="-114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sz="2400" spc="-18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400" spc="-19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three</a:t>
            </a:r>
            <a:r>
              <a:rPr sz="2400" spc="-18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sz="2400" spc="-16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15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branching</a:t>
            </a:r>
            <a:r>
              <a:rPr sz="2400" spc="-18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instructions:</a:t>
            </a:r>
            <a:endParaRPr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41300" indent="-228600">
              <a:spcBef>
                <a:spcPts val="91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Branch</a:t>
            </a:r>
            <a:r>
              <a:rPr sz="2400" spc="-204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(B)</a:t>
            </a:r>
            <a:endParaRPr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698500" lvl="1" indent="-229235">
              <a:spcBef>
                <a:spcPts val="490"/>
              </a:spcBef>
              <a:buSzPct val="125000"/>
              <a:buFont typeface="Arial"/>
              <a:buChar char="•"/>
              <a:tabLst>
                <a:tab pos="699135" algn="l"/>
              </a:tabLst>
            </a:pPr>
            <a:r>
              <a:rPr sz="24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Simple </a:t>
            </a:r>
            <a:r>
              <a:rPr sz="2400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jump </a:t>
            </a:r>
            <a:r>
              <a:rPr sz="2400" spc="-9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400" spc="-11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34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endParaRPr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41300" indent="-228600">
              <a:spcBef>
                <a:spcPts val="101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Branch </a:t>
            </a:r>
            <a:r>
              <a:rPr sz="2400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link</a:t>
            </a:r>
            <a:r>
              <a:rPr sz="2400" spc="-31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3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(BL)</a:t>
            </a:r>
            <a:endParaRPr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698500" lvl="1" indent="-229235">
              <a:spcBef>
                <a:spcPts val="495"/>
              </a:spcBef>
              <a:buSzPct val="125000"/>
              <a:buFont typeface="Arial"/>
              <a:buChar char="•"/>
              <a:tabLst>
                <a:tab pos="699135" algn="l"/>
              </a:tabLst>
            </a:pPr>
            <a:r>
              <a:rPr sz="2400" spc="-9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Saves</a:t>
            </a:r>
            <a:r>
              <a:rPr sz="2400" spc="-18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(PC+4)</a:t>
            </a:r>
            <a:r>
              <a:rPr sz="2400" spc="-16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sz="2400" spc="-16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4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LR</a:t>
            </a:r>
            <a:r>
              <a:rPr sz="2400" spc="-17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16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jumps</a:t>
            </a:r>
            <a:r>
              <a:rPr sz="2400" spc="-15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-16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endParaRPr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41300" indent="-228600">
              <a:spcBef>
                <a:spcPts val="100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Branch</a:t>
            </a:r>
            <a:r>
              <a:rPr sz="2400" spc="-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exchange</a:t>
            </a:r>
            <a:r>
              <a:rPr sz="2400" spc="-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(BX)</a:t>
            </a:r>
            <a:r>
              <a:rPr sz="2400" spc="-18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16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Branch</a:t>
            </a:r>
            <a:r>
              <a:rPr sz="2400" spc="-204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link</a:t>
            </a:r>
            <a:r>
              <a:rPr sz="2400" spc="-19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exchange</a:t>
            </a:r>
            <a:r>
              <a:rPr sz="2400" spc="-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3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(BLX)</a:t>
            </a:r>
            <a:endParaRPr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698500" lvl="1" indent="-229235">
              <a:spcBef>
                <a:spcPts val="495"/>
              </a:spcBef>
              <a:buSzPct val="125000"/>
              <a:buFont typeface="Arial"/>
              <a:buChar char="•"/>
              <a:tabLst>
                <a:tab pos="699135" algn="l"/>
              </a:tabLst>
            </a:pPr>
            <a:r>
              <a:rPr sz="2400" spc="-8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sz="2400" spc="-18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7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sz="2400" spc="-17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6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B/BL</a:t>
            </a:r>
            <a:r>
              <a:rPr sz="2400" spc="-1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sz="2400" spc="-1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exchange</a:t>
            </a:r>
            <a:r>
              <a:rPr sz="2400" spc="-18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instruction</a:t>
            </a:r>
            <a:r>
              <a:rPr sz="2400" spc="-19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400" spc="-16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(ARM</a:t>
            </a:r>
            <a:r>
              <a:rPr sz="2400" spc="-17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&lt;-&gt;</a:t>
            </a:r>
            <a:r>
              <a:rPr sz="2400" spc="-1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Thumb)</a:t>
            </a:r>
            <a:endParaRPr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698500" lvl="1" indent="-229235">
              <a:spcBef>
                <a:spcPts val="500"/>
              </a:spcBef>
              <a:buSzPct val="125000"/>
              <a:buFont typeface="Arial"/>
              <a:buChar char="•"/>
              <a:tabLst>
                <a:tab pos="699135" algn="l"/>
              </a:tabLst>
            </a:pPr>
            <a:r>
              <a:rPr sz="2400" spc="-6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Needs</a:t>
            </a:r>
            <a:r>
              <a:rPr sz="2400" spc="-18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15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sz="2400" spc="-18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7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sz="2400" spc="-17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sz="2400" spc="-16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operand:</a:t>
            </a:r>
            <a:r>
              <a:rPr sz="2400" spc="-19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BX/BLX</a:t>
            </a:r>
            <a:r>
              <a:rPr sz="2400" spc="-16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endParaRPr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1081561" y="6369120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5" name="Picture 3"/>
          <p:cNvPicPr/>
          <p:nvPr/>
        </p:nvPicPr>
        <p:blipFill>
          <a:blip r:embed="rId2"/>
          <a:stretch/>
        </p:blipFill>
        <p:spPr>
          <a:xfrm>
            <a:off x="8229600" y="20782"/>
            <a:ext cx="699030" cy="1397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10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2090" y="228600"/>
            <a:ext cx="239953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ARMSIM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828" y="969962"/>
            <a:ext cx="7928290" cy="5705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90500" indent="-228600" algn="just">
              <a:lnSpc>
                <a:spcPct val="120000"/>
              </a:lnSpc>
              <a:spcBef>
                <a:spcPts val="10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spc="-110" dirty="0">
                <a:latin typeface="Times New Roman" pitchFamily="18" charset="0"/>
                <a:cs typeface="Times New Roman" pitchFamily="18" charset="0"/>
              </a:rPr>
              <a:t>ARM</a:t>
            </a:r>
            <a:r>
              <a:rPr lang="en-US" sz="2400" spc="-1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im is a desktop application, it allows users to simulate the execution of  ARM assembly language programs on a system based on the ‘ARM7TDMI’  processor.</a:t>
            </a:r>
          </a:p>
          <a:p>
            <a:pPr marL="241300" marR="5080" indent="-228600" algn="just">
              <a:lnSpc>
                <a:spcPct val="120000"/>
              </a:lnSpc>
              <a:spcBef>
                <a:spcPts val="994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spc="-110" dirty="0">
                <a:latin typeface="Times New Roman" pitchFamily="18" charset="0"/>
                <a:cs typeface="Times New Roman" pitchFamily="18" charset="0"/>
              </a:rPr>
              <a:t>ARM</a:t>
            </a:r>
            <a:r>
              <a:rPr lang="en-US" sz="2400" spc="-1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im includes both an assembler and a linker. </a:t>
            </a:r>
            <a:r>
              <a:rPr lang="en-US" sz="2400" spc="-110" dirty="0">
                <a:latin typeface="Times New Roman" pitchFamily="18" charset="0"/>
                <a:cs typeface="Times New Roman" pitchFamily="18" charset="0"/>
              </a:rPr>
              <a:t>When a file is loaded, the simulator automatically assembles and links the program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However editor is not there,  so file must be loaded into the application.</a:t>
            </a:r>
          </a:p>
          <a:p>
            <a:pPr marL="241300" indent="-228600" algn="just">
              <a:lnSpc>
                <a:spcPct val="100000"/>
              </a:lnSpc>
              <a:spcBef>
                <a:spcPts val="158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spc="-110" dirty="0">
                <a:latin typeface="Times New Roman" pitchFamily="18" charset="0"/>
                <a:cs typeface="Times New Roman" pitchFamily="18" charset="0"/>
              </a:rPr>
              <a:t>The file to be opened must be a source (.s) file or an object (.o) file.</a:t>
            </a:r>
            <a:endParaRPr lang="en-US" sz="2400" spc="-110" dirty="0">
              <a:latin typeface="Times New Roman" pitchFamily="18" charset="0"/>
              <a:cs typeface="Times New Roman" pitchFamily="18" charset="0"/>
            </a:endParaRPr>
          </a:p>
          <a:p>
            <a:pPr marL="241300" indent="-228600" algn="just">
              <a:lnSpc>
                <a:spcPct val="100000"/>
              </a:lnSpc>
              <a:spcBef>
                <a:spcPts val="158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US" sz="2400" spc="-110" dirty="0">
                <a:latin typeface="Times New Roman" pitchFamily="18" charset="0"/>
                <a:cs typeface="Times New Roman" pitchFamily="18" charset="0"/>
              </a:rPr>
              <a:t>The window of ARMSim# program can be divided into three parts; code view (displaying code), stack view (displaying stacks) and register view (displaying 16 general purpose registers).</a:t>
            </a:r>
          </a:p>
          <a:p>
            <a:pPr marL="241300" indent="-228600" algn="just">
              <a:lnSpc>
                <a:spcPct val="100000"/>
              </a:lnSpc>
              <a:spcBef>
                <a:spcPts val="158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1081561" y="6369120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5" name="Picture 3"/>
          <p:cNvPicPr/>
          <p:nvPr/>
        </p:nvPicPr>
        <p:blipFill>
          <a:blip r:embed="rId2"/>
          <a:stretch/>
        </p:blipFill>
        <p:spPr>
          <a:xfrm>
            <a:off x="8229600" y="20782"/>
            <a:ext cx="699030" cy="1397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885" y="304800"/>
            <a:ext cx="728329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70" dirty="0" smtClean="0"/>
              <a:t>ARMSIM</a:t>
            </a:r>
            <a:r>
              <a:rPr lang="en-US" sz="3200" b="1" spc="70" dirty="0" smtClean="0"/>
              <a:t> INSTALLATION ON WINDOWS</a:t>
            </a:r>
            <a:endParaRPr sz="3200" b="1" spc="7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751840"/>
              </p:ext>
            </p:extLst>
          </p:nvPr>
        </p:nvGraphicFramePr>
        <p:xfrm>
          <a:off x="1981200" y="3200400"/>
          <a:ext cx="5000625" cy="1554480"/>
        </p:xfrm>
        <a:graphic>
          <a:graphicData uri="http://schemas.openxmlformats.org/drawingml/2006/table">
            <a:tbl>
              <a:tblPr/>
              <a:tblGrid>
                <a:gridCol w="500062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dirty="0"/>
                        <a:t>Windows Installer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800" dirty="0"/>
                        <a:t>Download and execute this file using an account with Administrator privileges</a:t>
                      </a:r>
                      <a:r>
                        <a:rPr lang="en-US" sz="1800" dirty="0" smtClean="0"/>
                        <a:t>:</a:t>
                      </a:r>
                    </a:p>
                    <a:p>
                      <a:pPr>
                        <a:buFont typeface="Arial"/>
                        <a:buNone/>
                      </a:pPr>
                      <a:r>
                        <a:rPr lang="en-US" sz="1800" dirty="0" smtClean="0">
                          <a:hlinkClick r:id="rId2"/>
                        </a:rPr>
                        <a:t>Installer.msi</a:t>
                      </a:r>
                      <a:endParaRPr lang="en-US" sz="1800" dirty="0"/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43000" y="1395681"/>
            <a:ext cx="741100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ARMSim# version 2.1 for Windows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https://webhome.cs.uvic.ca/~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nigelh/ARMSim-V2.1/Windows/index.html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  <a:cs typeface="Arial" pitchFamily="34" charset="0"/>
              </a:rPr>
              <a:t>https://www.youtube.com/watch?v=roJ7D9wMyOk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1081561" y="6369120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7" name="Picture 3"/>
          <p:cNvPicPr/>
          <p:nvPr/>
        </p:nvPicPr>
        <p:blipFill>
          <a:blip r:embed="rId4"/>
          <a:stretch/>
        </p:blipFill>
        <p:spPr>
          <a:xfrm>
            <a:off x="8229600" y="20782"/>
            <a:ext cx="699030" cy="1397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054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9910" y="466908"/>
            <a:ext cx="728329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70" dirty="0"/>
              <a:t>ARMSIM</a:t>
            </a:r>
            <a:r>
              <a:rPr lang="en-US" sz="3200" b="1" spc="70" dirty="0"/>
              <a:t> INSTALLATION ON LINUX</a:t>
            </a:r>
            <a:endParaRPr sz="3200" b="1" spc="70" dirty="0"/>
          </a:p>
        </p:txBody>
      </p:sp>
      <p:sp>
        <p:nvSpPr>
          <p:cNvPr id="3" name="Rectangle 2"/>
          <p:cNvSpPr/>
          <p:nvPr/>
        </p:nvSpPr>
        <p:spPr>
          <a:xfrm>
            <a:off x="1597851" y="1870365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https://webhome.cs.uvic.ca/~nigelh/ARMSim-V2.1/Linux/ArmSimOnLinuxInstall.pdf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35182" y="2897678"/>
            <a:ext cx="7012749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3200" b="1" spc="70" dirty="0">
                <a:latin typeface="+mj-lt"/>
                <a:ea typeface="+mj-ea"/>
                <a:cs typeface="+mj-cs"/>
              </a:rPr>
              <a:t>ARMSim# version 2.1 for Mac OS X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Unfortunately ARMSim# no longer works on Mac OS X.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best alternatives are to either set up BootCamp on the Mac to run Windows (and use the Windows version of ARMSim# of course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 install virtual machine software to provide Linux or Windows as the guest operating system.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1081561" y="6369120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6" name="Picture 3"/>
          <p:cNvPicPr/>
          <p:nvPr/>
        </p:nvPicPr>
        <p:blipFill>
          <a:blip r:embed="rId2"/>
          <a:stretch/>
        </p:blipFill>
        <p:spPr>
          <a:xfrm>
            <a:off x="8229600" y="20782"/>
            <a:ext cx="699030" cy="1397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405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/>
          <p:cNvSpPr/>
          <p:nvPr/>
        </p:nvSpPr>
        <p:spPr>
          <a:xfrm>
            <a:off x="1081561" y="6369120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5" name="Picture 3"/>
          <p:cNvPicPr/>
          <p:nvPr/>
        </p:nvPicPr>
        <p:blipFill>
          <a:blip r:embed="rId2"/>
          <a:stretch/>
        </p:blipFill>
        <p:spPr>
          <a:xfrm>
            <a:off x="7543800" y="446606"/>
            <a:ext cx="1170712" cy="1397520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F4EC8D0-4BEA-47C4-8460-4D34454F5389}"/>
              </a:ext>
            </a:extLst>
          </p:cNvPr>
          <p:cNvSpPr txBox="1"/>
          <p:nvPr/>
        </p:nvSpPr>
        <p:spPr>
          <a:xfrm>
            <a:off x="367502" y="1475472"/>
            <a:ext cx="3725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Team of Faculty Members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D979E81-B4E8-4D00-82F3-587840DD2810}"/>
              </a:ext>
            </a:extLst>
          </p:cNvPr>
          <p:cNvSpPr txBox="1"/>
          <p:nvPr/>
        </p:nvSpPr>
        <p:spPr>
          <a:xfrm>
            <a:off x="692411" y="2260302"/>
            <a:ext cx="29282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EC Campus:</a:t>
            </a:r>
          </a:p>
          <a:p>
            <a:endParaRPr lang="en-US" b="1" dirty="0"/>
          </a:p>
          <a:p>
            <a:r>
              <a:rPr lang="en-US" dirty="0"/>
              <a:t>Dr Kiran. D. C.</a:t>
            </a:r>
          </a:p>
          <a:p>
            <a:r>
              <a:rPr lang="en-US" dirty="0"/>
              <a:t>                          </a:t>
            </a:r>
          </a:p>
          <a:p>
            <a:r>
              <a:rPr lang="en-US" dirty="0"/>
              <a:t> Prof Shanthala P.T</a:t>
            </a:r>
          </a:p>
          <a:p>
            <a:r>
              <a:rPr lang="en-US" dirty="0"/>
              <a:t>                           </a:t>
            </a:r>
          </a:p>
          <a:p>
            <a:r>
              <a:rPr lang="en-US" dirty="0"/>
              <a:t>Prof Deepti. C.</a:t>
            </a:r>
          </a:p>
          <a:p>
            <a:r>
              <a:rPr lang="en-IN" dirty="0"/>
              <a:t>                           </a:t>
            </a:r>
          </a:p>
          <a:p>
            <a:r>
              <a:rPr lang="en-IN" dirty="0"/>
              <a:t>Prof. </a:t>
            </a:r>
            <a:r>
              <a:rPr lang="en-IN" dirty="0" smtClean="0"/>
              <a:t>Anantanagu</a:t>
            </a:r>
          </a:p>
          <a:p>
            <a:endParaRPr lang="en-IN" dirty="0"/>
          </a:p>
          <a:p>
            <a:r>
              <a:rPr lang="en-IN" dirty="0"/>
              <a:t>Prof. Suchitra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B0BB9E3-B88C-4E02-9626-A71AD531EE2B}"/>
              </a:ext>
            </a:extLst>
          </p:cNvPr>
          <p:cNvSpPr txBox="1"/>
          <p:nvPr/>
        </p:nvSpPr>
        <p:spPr>
          <a:xfrm>
            <a:off x="2937545" y="1706305"/>
            <a:ext cx="50917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 smtClean="0"/>
              <a:t>                   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RR </a:t>
            </a:r>
            <a:r>
              <a:rPr lang="en-US" b="1" dirty="0"/>
              <a:t>Campus:</a:t>
            </a:r>
          </a:p>
          <a:p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 smtClean="0"/>
              <a:t>                      Prof </a:t>
            </a:r>
            <a:r>
              <a:rPr lang="en-US" dirty="0"/>
              <a:t>Roopa Ravish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   Prof Supriya. M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   Prof Raghu B. A Rao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   Prof Chitra G.M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   Prof Chandravva Hebbi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   Prof Revathi G. P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   Prof Suresh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   Prof Samantha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0836" y="246551"/>
            <a:ext cx="76678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AND COMPUTER ARCHITECTURE LABORATORY </a:t>
            </a:r>
            <a:r>
              <a:rPr lang="en-IN" sz="36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078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LAB 1: Introduction to ARM Simulator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Running </a:t>
            </a:r>
            <a:r>
              <a:rPr lang="en-US" dirty="0"/>
              <a:t>the First ARM Assembly Language Program</a:t>
            </a:r>
          </a:p>
          <a:p>
            <a:pPr algn="just"/>
            <a:r>
              <a:rPr lang="en-US" dirty="0"/>
              <a:t>Your first assembly program adds two numbers. The numbers, 3 and 5, are assumed to be in register 0 and register 1, respectively, while the result is to be stored in the memory location whose address is in register 3.</a:t>
            </a:r>
          </a:p>
          <a:p>
            <a:pPr algn="just"/>
            <a:endParaRPr lang="en-IN" dirty="0"/>
          </a:p>
        </p:txBody>
      </p:sp>
      <p:sp>
        <p:nvSpPr>
          <p:cNvPr id="4" name="CustomShape 2"/>
          <p:cNvSpPr/>
          <p:nvPr/>
        </p:nvSpPr>
        <p:spPr>
          <a:xfrm>
            <a:off x="1081561" y="6369120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5" name="Picture 3"/>
          <p:cNvPicPr/>
          <p:nvPr/>
        </p:nvPicPr>
        <p:blipFill>
          <a:blip r:embed="rId2"/>
          <a:stretch/>
        </p:blipFill>
        <p:spPr>
          <a:xfrm>
            <a:off x="8229600" y="20782"/>
            <a:ext cx="699030" cy="1397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90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/>
              <a:t>assembly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MOV </a:t>
            </a:r>
            <a:r>
              <a:rPr lang="en-US" sz="2400" dirty="0"/>
              <a:t>R0,#3 </a:t>
            </a:r>
            <a:r>
              <a:rPr lang="en-US" sz="2400" dirty="0" smtClean="0"/>
              <a:t>		@ </a:t>
            </a:r>
            <a:r>
              <a:rPr lang="en-US" sz="2400" dirty="0"/>
              <a:t>Move the value 3 into register R0</a:t>
            </a:r>
          </a:p>
          <a:p>
            <a:pPr marL="0" indent="0">
              <a:buNone/>
            </a:pPr>
            <a:r>
              <a:rPr lang="en-US" sz="2400" dirty="0"/>
              <a:t>MOV R1,#5 </a:t>
            </a:r>
            <a:r>
              <a:rPr lang="en-US" sz="2400" dirty="0" smtClean="0"/>
              <a:t>		@ </a:t>
            </a:r>
            <a:r>
              <a:rPr lang="en-US" sz="2400" dirty="0"/>
              <a:t>Move the value 5 into register R1</a:t>
            </a:r>
          </a:p>
          <a:p>
            <a:pPr marL="0" indent="0">
              <a:buNone/>
            </a:pPr>
            <a:r>
              <a:rPr lang="en-US" sz="2400" dirty="0"/>
              <a:t>MOV R3,#0x3000 </a:t>
            </a:r>
            <a:r>
              <a:rPr lang="en-US" sz="2400" dirty="0" smtClean="0"/>
              <a:t>	@ </a:t>
            </a:r>
            <a:r>
              <a:rPr lang="en-US" sz="2400" dirty="0"/>
              <a:t>Move the address of the result into R3</a:t>
            </a:r>
          </a:p>
          <a:p>
            <a:pPr marL="0" indent="0">
              <a:buNone/>
            </a:pPr>
            <a:r>
              <a:rPr lang="en-US" sz="2400" dirty="0"/>
              <a:t>ADD R2, R0, R1 </a:t>
            </a:r>
            <a:r>
              <a:rPr lang="en-US" sz="2400" dirty="0" smtClean="0"/>
              <a:t>	@ </a:t>
            </a:r>
            <a:r>
              <a:rPr lang="en-US" sz="2400" dirty="0"/>
              <a:t>Add the content of R0 and R1, keep result </a:t>
            </a:r>
            <a:r>
              <a:rPr lang="en-US" sz="2400" dirty="0" smtClean="0"/>
              <a:t>				in </a:t>
            </a:r>
            <a:r>
              <a:rPr lang="en-US" sz="2400" dirty="0"/>
              <a:t>R2</a:t>
            </a:r>
          </a:p>
          <a:p>
            <a:pPr marL="0" indent="0">
              <a:buNone/>
            </a:pPr>
            <a:r>
              <a:rPr lang="en-US" sz="2400" dirty="0"/>
              <a:t>STR R2,[R3] </a:t>
            </a:r>
            <a:r>
              <a:rPr lang="en-US" sz="2400" dirty="0" smtClean="0"/>
              <a:t>		@ </a:t>
            </a:r>
            <a:r>
              <a:rPr lang="en-US" sz="2400" dirty="0"/>
              <a:t>Store the content of R2 at the address in R3</a:t>
            </a:r>
          </a:p>
          <a:p>
            <a:pPr marL="0" indent="0">
              <a:buNone/>
            </a:pPr>
            <a:r>
              <a:rPr lang="en-US" sz="2400" dirty="0"/>
              <a:t>.END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CustomShape 2"/>
          <p:cNvSpPr/>
          <p:nvPr/>
        </p:nvSpPr>
        <p:spPr>
          <a:xfrm>
            <a:off x="1081561" y="6369120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5" name="Picture 3"/>
          <p:cNvPicPr/>
          <p:nvPr/>
        </p:nvPicPr>
        <p:blipFill>
          <a:blip r:embed="rId2"/>
          <a:stretch/>
        </p:blipFill>
        <p:spPr>
          <a:xfrm>
            <a:off x="8229600" y="20782"/>
            <a:ext cx="699030" cy="1397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072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Follow the steps below to run the above program in ARMSim#:</a:t>
            </a:r>
            <a:br>
              <a:rPr lang="en-US" sz="2800" b="1" dirty="0"/>
            </a:b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(</a:t>
            </a:r>
            <a:r>
              <a:rPr lang="en-US" sz="2800" dirty="0"/>
              <a:t>i) Write the program in note or text pad and save as .s (source) or .o (object) extension.</a:t>
            </a:r>
          </a:p>
          <a:p>
            <a:pPr algn="just"/>
            <a:r>
              <a:rPr lang="en-US" sz="2800" dirty="0"/>
              <a:t>(ii) Open the simulator and select File.</a:t>
            </a:r>
          </a:p>
          <a:p>
            <a:pPr algn="just"/>
            <a:r>
              <a:rPr lang="en-US" sz="2800" dirty="0"/>
              <a:t>(iii) Choose Load by specifying the location of your file and the file will be executed automatically.</a:t>
            </a:r>
          </a:p>
          <a:p>
            <a:pPr algn="just"/>
            <a:r>
              <a:rPr lang="en-US" sz="2800" dirty="0"/>
              <a:t>(iii) You can view the content of the registers that you used in the program in the left side of your working window or register view area</a:t>
            </a:r>
          </a:p>
          <a:p>
            <a:pPr algn="just"/>
            <a:endParaRPr lang="en-IN" sz="2800" dirty="0"/>
          </a:p>
        </p:txBody>
      </p:sp>
      <p:sp>
        <p:nvSpPr>
          <p:cNvPr id="4" name="CustomShape 2"/>
          <p:cNvSpPr/>
          <p:nvPr/>
        </p:nvSpPr>
        <p:spPr>
          <a:xfrm>
            <a:off x="1081561" y="6369120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5" name="Picture 3"/>
          <p:cNvPicPr/>
          <p:nvPr/>
        </p:nvPicPr>
        <p:blipFill>
          <a:blip r:embed="rId2"/>
          <a:stretch/>
        </p:blipFill>
        <p:spPr>
          <a:xfrm>
            <a:off x="8229600" y="20782"/>
            <a:ext cx="699030" cy="1397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00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ine 1"/>
          <p:cNvSpPr/>
          <p:nvPr/>
        </p:nvSpPr>
        <p:spPr>
          <a:xfrm>
            <a:off x="4085910" y="2887200"/>
            <a:ext cx="3436290" cy="360"/>
          </a:xfrm>
          <a:prstGeom prst="line">
            <a:avLst/>
          </a:prstGeom>
          <a:ln w="38160">
            <a:solidFill>
              <a:srgbClr val="95373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3881250" y="4655880"/>
            <a:ext cx="56219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deeptic@pes.edu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839800" y="36072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4"/>
          <p:cNvSpPr/>
          <p:nvPr/>
        </p:nvSpPr>
        <p:spPr>
          <a:xfrm rot="5400000">
            <a:off x="8452215" y="-2664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5"/>
          <p:cNvSpPr/>
          <p:nvPr/>
        </p:nvSpPr>
        <p:spPr>
          <a:xfrm rot="5400000">
            <a:off x="613575" y="614448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6"/>
          <p:cNvSpPr/>
          <p:nvPr/>
        </p:nvSpPr>
        <p:spPr>
          <a:xfrm rot="10800000">
            <a:off x="370980" y="975564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7"/>
          <p:cNvSpPr/>
          <p:nvPr/>
        </p:nvSpPr>
        <p:spPr>
          <a:xfrm>
            <a:off x="4086180" y="2049480"/>
            <a:ext cx="34516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pc="-1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4" name="CustomShape 8"/>
          <p:cNvSpPr/>
          <p:nvPr/>
        </p:nvSpPr>
        <p:spPr>
          <a:xfrm>
            <a:off x="4086180" y="3128400"/>
            <a:ext cx="56219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Deepti</a:t>
            </a:r>
            <a:r>
              <a:rPr lang="en-IN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5" name="CustomShape 9"/>
          <p:cNvSpPr/>
          <p:nvPr/>
        </p:nvSpPr>
        <p:spPr>
          <a:xfrm>
            <a:off x="3881250" y="3858840"/>
            <a:ext cx="5621940" cy="82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1671623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667818" y="705138"/>
            <a:ext cx="1170712" cy="1397520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242660"/>
              </p:ext>
            </p:extLst>
          </p:nvPr>
        </p:nvGraphicFramePr>
        <p:xfrm>
          <a:off x="331005" y="3124200"/>
          <a:ext cx="4012395" cy="31681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5795"/>
                <a:gridCol w="2376000"/>
                <a:gridCol w="990600"/>
              </a:tblGrid>
              <a:tr h="5280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 dirty="0">
                          <a:effectLst/>
                        </a:rPr>
                        <a:t>Sl. No</a:t>
                      </a:r>
                      <a:endParaRPr lang="en-IN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 dirty="0">
                          <a:effectLst/>
                        </a:rPr>
                        <a:t>Components</a:t>
                      </a:r>
                      <a:endParaRPr lang="en-IN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 dirty="0">
                          <a:effectLst/>
                        </a:rPr>
                        <a:t>Marks</a:t>
                      </a:r>
                      <a:endParaRPr lang="en-IN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8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Conduction </a:t>
                      </a:r>
                      <a:endParaRPr lang="en-IN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</a:rPr>
                        <a:t>(</a:t>
                      </a:r>
                      <a:r>
                        <a:rPr lang="en-IN" sz="1800" dirty="0">
                          <a:effectLst/>
                        </a:rPr>
                        <a:t>Regular Lab-Weekly)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85" marR="34925" marT="34925" marB="34925"/>
                </a:tc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Quiz1 </a:t>
                      </a:r>
                      <a:endParaRPr lang="en-IN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</a:rPr>
                        <a:t>(</a:t>
                      </a:r>
                      <a:r>
                        <a:rPr lang="en-IN" sz="1800" dirty="0">
                          <a:effectLst/>
                        </a:rPr>
                        <a:t>1 week before ISA1)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8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Viva</a:t>
                      </a:r>
                      <a:endParaRPr lang="en-IN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</a:rPr>
                        <a:t>(</a:t>
                      </a:r>
                      <a:r>
                        <a:rPr lang="en-IN" sz="1800" dirty="0">
                          <a:effectLst/>
                        </a:rPr>
                        <a:t>1 week before </a:t>
                      </a:r>
                      <a:r>
                        <a:rPr lang="en-IN" sz="1800" dirty="0" smtClean="0">
                          <a:effectLst/>
                        </a:rPr>
                        <a:t>ESA)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85" marR="34925" marT="34925" marB="34925"/>
                </a:tc>
              </a:tr>
              <a:tr h="2139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Total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50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85" marR="34925" marT="34925" marB="34925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800" y="289639"/>
            <a:ext cx="815273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UE19CS256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4132" y="2402955"/>
            <a:ext cx="3060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</a:pPr>
            <a:r>
              <a:rPr lang="hi-IN" altLang="zh-CN" sz="2000" b="1" u="sng" dirty="0">
                <a:solidFill>
                  <a:srgbClr val="00000A"/>
                </a:solidFill>
                <a:latin typeface="Liberation Serif"/>
                <a:ea typeface="Noto Sans CJK SC Regular"/>
                <a:cs typeface="Mangal"/>
              </a:rPr>
              <a:t>Evaluation Policy- (ISA)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547455" y="2423737"/>
            <a:ext cx="3161443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000" b="1" u="sng" dirty="0">
                <a:solidFill>
                  <a:srgbClr val="00000A"/>
                </a:solidFill>
                <a:latin typeface="Liberation Serif"/>
                <a:ea typeface="Noto Sans CJK SC Regular"/>
                <a:cs typeface="Mangal"/>
              </a:rPr>
              <a:t>Evaluation Policy- (ESA)</a:t>
            </a:r>
            <a:endParaRPr lang="en-US" altLang="zh-CN" sz="2000" b="1" u="sng" dirty="0">
              <a:solidFill>
                <a:srgbClr val="00000A"/>
              </a:solidFill>
              <a:latin typeface="Liberation Serif"/>
              <a:ea typeface="Noto Sans CJK SC Regular"/>
              <a:cs typeface="Mang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endParaRPr lang="en-US" altLang="zh-CN" sz="2000" b="1" u="sng" dirty="0">
              <a:solidFill>
                <a:srgbClr val="00000A"/>
              </a:solidFill>
              <a:latin typeface="Liberation Serif"/>
              <a:ea typeface="Noto Sans CJK SC Regular"/>
              <a:cs typeface="Mang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87439"/>
              </p:ext>
            </p:extLst>
          </p:nvPr>
        </p:nvGraphicFramePr>
        <p:xfrm>
          <a:off x="4826135" y="3124200"/>
          <a:ext cx="4012395" cy="2978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5795"/>
                <a:gridCol w="2376000"/>
                <a:gridCol w="9906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 dirty="0">
                          <a:effectLst/>
                        </a:rPr>
                        <a:t>Sl. No</a:t>
                      </a:r>
                      <a:endParaRPr lang="en-IN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 dirty="0">
                          <a:effectLst/>
                        </a:rPr>
                        <a:t>Components</a:t>
                      </a:r>
                      <a:endParaRPr lang="en-IN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 dirty="0">
                          <a:effectLst/>
                        </a:rPr>
                        <a:t>Marks</a:t>
                      </a:r>
                      <a:endParaRPr lang="en-IN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8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Quiz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/>
                </a:tc>
              </a:tr>
              <a:tr h="34798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  <a:r>
                        <a:rPr lang="en-IN" sz="18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</a:t>
                      </a:r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18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  <a:r>
                        <a:rPr lang="en-IN" sz="18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endParaRPr lang="en-IN" sz="18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/>
                </a:tc>
              </a:tr>
              <a:tr h="2139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Total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50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85" marR="34925" marT="34925" marB="34925"/>
                </a:tc>
              </a:tr>
            </a:tbl>
          </a:graphicData>
        </a:graphic>
      </p:graphicFrame>
      <p:sp>
        <p:nvSpPr>
          <p:cNvPr id="12" name="CustomShape 2"/>
          <p:cNvSpPr/>
          <p:nvPr/>
        </p:nvSpPr>
        <p:spPr>
          <a:xfrm>
            <a:off x="1081561" y="6369120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07491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94796"/>
            <a:ext cx="815273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</a:pPr>
            <a:r>
              <a:rPr lang="en-I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Course Information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614925"/>
              </p:ext>
            </p:extLst>
          </p:nvPr>
        </p:nvGraphicFramePr>
        <p:xfrm>
          <a:off x="228600" y="960429"/>
          <a:ext cx="8686800" cy="562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7620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</a:t>
                      </a:r>
                      <a:endParaRPr lang="en-IN" sz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using ARM instruction set to add and subtract two 32 bit numbers .Both numbers are in registers.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demonstrate logical operations. All operands are in registers.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add 5 numbers where values are present in registers.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using ARM instruction set to check if a number stored in a register is even or odd.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compare the value of R0 and R1, add if R0 = R1, else subtract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find GCD of two numbers (without using LDR and STR instructions).Both numbers are in registers.</a:t>
                      </a:r>
                    </a:p>
                  </a:txBody>
                  <a:tcPr marL="114300" marR="11430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+mj-lt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</a:t>
                      </a:r>
                      <a:endParaRPr lang="en-IN" sz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add two 16 bit numbers loaded from memory and store the result in memory.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copy n numbers from Location A to Location B.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find the factorial of a number stored in R0. Store the value in R1 (without using LDR and STR instructions)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find the GCD of given numbers (both numbers in memory).Store result in memory.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add an array of ten 32 bit numbers from memory.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array of ten 16 bit numbers taking data from memory location stored as byte data (use .byte to store the data instead of .word)</a:t>
                      </a:r>
                    </a:p>
                  </a:txBody>
                  <a:tcPr marL="114300" marR="11430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endParaRPr lang="en-IN" sz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Fibonacci Series and store them in an array.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find smallest number in an array of n 32 bit numbers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To perform Convolution using MUL  instruction (Addition of multiplication of respective numbers of loc A and loc B)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To perform Convolution using MLA instruction (Addition of multiplication of respective numbers of loc A and loc B).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</a:t>
                      </a:r>
                      <a:r>
                        <a:rPr lang="en-IN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ALP to find </a:t>
                      </a:r>
                      <a:r>
                        <a:rPr lang="en-IN" sz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</a:t>
                      </a:r>
                      <a:r>
                        <a:rPr lang="en-IN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(add( </a:t>
                      </a:r>
                      <a:r>
                        <a:rPr lang="en-IN" sz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IN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),c)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find factorial using subroutine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Write an ALP to perform multiplication using shift method (without using MUL</a:t>
                      </a:r>
                      <a:r>
                        <a:rPr lang="en-IN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IN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1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6"/>
            <a:ext cx="1170712" cy="1066800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67087"/>
            <a:ext cx="815273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</a:pP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UE19CS256</a:t>
            </a:r>
            <a:endParaRPr lang="en-US" altLang="zh-CN" sz="2400" b="1" spc="-1" dirty="0" smtClean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</a:pPr>
            <a:r>
              <a:rPr lang="en-I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Course Information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</a:pP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134505"/>
              </p:ext>
            </p:extLst>
          </p:nvPr>
        </p:nvGraphicFramePr>
        <p:xfrm>
          <a:off x="228600" y="1333309"/>
          <a:ext cx="8686800" cy="4168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7620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WEEK 4</a:t>
                      </a:r>
                      <a:endParaRPr lang="en-I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to add two 16 bit numbers loaded from memory and store the result in memory.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to copy n numbers from Location A to Location B.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to find the factorial of a number stored in R0. Store the value in R1 (without using LDR and STR instructions)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to find the GCD of given numbers (both numbers in memory).Store result in memory.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to add an array of ten 32 bit numbers from memory.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Add array of ten 16 bit numbers taking data from memory location stored as byte data (use .byte to store the data instead of .word)</a:t>
                      </a:r>
                    </a:p>
                  </a:txBody>
                  <a:tcPr marL="114300" marR="11430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WEEK 5</a:t>
                      </a:r>
                      <a:endParaRPr lang="en-I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 to implement B=a[i][j]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 to implement C[k]=a[i]+b[j]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 to implement Sum[i]+=a[i][j]</a:t>
                      </a:r>
                    </a:p>
                  </a:txBody>
                  <a:tcPr marL="114300" marR="11430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WEEK 6</a:t>
                      </a:r>
                      <a:endParaRPr lang="en-IN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I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4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 to find the  length of a given string</a:t>
                      </a:r>
                    </a:p>
                    <a:p>
                      <a:pPr lvl="0"/>
                      <a:r>
                        <a:rPr lang="en-IN" sz="14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 to copy string from one location to another</a:t>
                      </a:r>
                    </a:p>
                    <a:p>
                      <a:pPr lvl="0"/>
                      <a:r>
                        <a:rPr lang="en-IN" sz="14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to find whether a given character is present in a string.</a:t>
                      </a:r>
                    </a:p>
                    <a:p>
                      <a:r>
                        <a:rPr lang="en-IN" sz="14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to find how many times a given character is present in a string</a:t>
                      </a:r>
                      <a:endParaRPr lang="en-IN" sz="14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CustomShape 2"/>
          <p:cNvSpPr/>
          <p:nvPr/>
        </p:nvSpPr>
        <p:spPr>
          <a:xfrm>
            <a:off x="1081561" y="6369120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4916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6"/>
            <a:ext cx="1170712" cy="1066800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67087"/>
            <a:ext cx="815273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</a:pP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UE19CS256</a:t>
            </a:r>
            <a:endParaRPr lang="en-US" altLang="zh-CN" sz="2400" b="1" spc="-1" dirty="0" smtClean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</a:pPr>
            <a:r>
              <a:rPr lang="en-I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Course Information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</a:pP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941203"/>
              </p:ext>
            </p:extLst>
          </p:nvPr>
        </p:nvGraphicFramePr>
        <p:xfrm>
          <a:off x="228600" y="1333309"/>
          <a:ext cx="8686800" cy="2578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7239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53251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WEEK 7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Hardware Programming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WEEK 8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Hardware Programming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WEEK 9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Hardware Programming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WEEK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10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Pipelining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WEEK 11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Pipelining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WEEK 12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Hazards and their Solutions</a:t>
                      </a:r>
                      <a:endParaRPr lang="en-IN" sz="14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CustomShape 2"/>
          <p:cNvSpPr/>
          <p:nvPr/>
        </p:nvSpPr>
        <p:spPr>
          <a:xfrm>
            <a:off x="1081561" y="6369120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2311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2"/>
          <p:cNvSpPr/>
          <p:nvPr/>
        </p:nvSpPr>
        <p:spPr>
          <a:xfrm>
            <a:off x="1081561" y="6369120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1" name="CustomShape 3"/>
          <p:cNvSpPr/>
          <p:nvPr/>
        </p:nvSpPr>
        <p:spPr>
          <a:xfrm rot="5400000">
            <a:off x="613575" y="6144480"/>
            <a:ext cx="44280" cy="79920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4"/>
          <p:cNvSpPr/>
          <p:nvPr/>
        </p:nvSpPr>
        <p:spPr>
          <a:xfrm rot="10800000">
            <a:off x="370980" y="9755640"/>
            <a:ext cx="33210" cy="106560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Picture 3"/>
          <p:cNvPicPr/>
          <p:nvPr/>
        </p:nvPicPr>
        <p:blipFill>
          <a:blip r:embed="rId2"/>
          <a:stretch/>
        </p:blipFill>
        <p:spPr>
          <a:xfrm>
            <a:off x="8015482" y="208857"/>
            <a:ext cx="699030" cy="1397520"/>
          </a:xfrm>
          <a:prstGeom prst="rect">
            <a:avLst/>
          </a:prstGeom>
          <a:ln>
            <a:noFill/>
          </a:ln>
        </p:spPr>
      </p:pic>
      <p:grpSp>
        <p:nvGrpSpPr>
          <p:cNvPr id="10" name="object 2"/>
          <p:cNvGrpSpPr/>
          <p:nvPr/>
        </p:nvGrpSpPr>
        <p:grpSpPr>
          <a:xfrm>
            <a:off x="730090" y="2083955"/>
            <a:ext cx="3841909" cy="3542029"/>
            <a:chOff x="973836" y="2473451"/>
            <a:chExt cx="5122545" cy="3542029"/>
          </a:xfrm>
        </p:grpSpPr>
        <p:sp>
          <p:nvSpPr>
            <p:cNvPr id="11" name="object 4"/>
            <p:cNvSpPr/>
            <p:nvPr/>
          </p:nvSpPr>
          <p:spPr>
            <a:xfrm>
              <a:off x="973836" y="2473451"/>
              <a:ext cx="5122545" cy="3542029"/>
            </a:xfrm>
            <a:custGeom>
              <a:avLst/>
              <a:gdLst/>
              <a:ahLst/>
              <a:cxnLst/>
              <a:rect l="l" t="t" r="r" b="b"/>
              <a:pathLst>
                <a:path w="5122545" h="3542029">
                  <a:moveTo>
                    <a:pt x="4817745" y="0"/>
                  </a:moveTo>
                  <a:lnTo>
                    <a:pt x="304419" y="0"/>
                  </a:lnTo>
                  <a:lnTo>
                    <a:pt x="255035" y="3983"/>
                  </a:lnTo>
                  <a:lnTo>
                    <a:pt x="208190" y="15517"/>
                  </a:lnTo>
                  <a:lnTo>
                    <a:pt x="164511" y="33974"/>
                  </a:lnTo>
                  <a:lnTo>
                    <a:pt x="124623" y="58728"/>
                  </a:lnTo>
                  <a:lnTo>
                    <a:pt x="89154" y="89153"/>
                  </a:lnTo>
                  <a:lnTo>
                    <a:pt x="58728" y="124623"/>
                  </a:lnTo>
                  <a:lnTo>
                    <a:pt x="33974" y="164511"/>
                  </a:lnTo>
                  <a:lnTo>
                    <a:pt x="15517" y="208190"/>
                  </a:lnTo>
                  <a:lnTo>
                    <a:pt x="3983" y="255035"/>
                  </a:lnTo>
                  <a:lnTo>
                    <a:pt x="0" y="304419"/>
                  </a:lnTo>
                  <a:lnTo>
                    <a:pt x="0" y="3237395"/>
                  </a:lnTo>
                  <a:lnTo>
                    <a:pt x="3983" y="3286768"/>
                  </a:lnTo>
                  <a:lnTo>
                    <a:pt x="15517" y="3333604"/>
                  </a:lnTo>
                  <a:lnTo>
                    <a:pt x="33974" y="3377277"/>
                  </a:lnTo>
                  <a:lnTo>
                    <a:pt x="58728" y="3417160"/>
                  </a:lnTo>
                  <a:lnTo>
                    <a:pt x="89154" y="3452626"/>
                  </a:lnTo>
                  <a:lnTo>
                    <a:pt x="124623" y="3483049"/>
                  </a:lnTo>
                  <a:lnTo>
                    <a:pt x="164511" y="3507802"/>
                  </a:lnTo>
                  <a:lnTo>
                    <a:pt x="208190" y="3526258"/>
                  </a:lnTo>
                  <a:lnTo>
                    <a:pt x="255035" y="3537792"/>
                  </a:lnTo>
                  <a:lnTo>
                    <a:pt x="304419" y="3541776"/>
                  </a:lnTo>
                  <a:lnTo>
                    <a:pt x="4817745" y="3541776"/>
                  </a:lnTo>
                  <a:lnTo>
                    <a:pt x="4867128" y="3537792"/>
                  </a:lnTo>
                  <a:lnTo>
                    <a:pt x="4913973" y="3526258"/>
                  </a:lnTo>
                  <a:lnTo>
                    <a:pt x="4957652" y="3507802"/>
                  </a:lnTo>
                  <a:lnTo>
                    <a:pt x="4997540" y="3483049"/>
                  </a:lnTo>
                  <a:lnTo>
                    <a:pt x="5033009" y="3452626"/>
                  </a:lnTo>
                  <a:lnTo>
                    <a:pt x="5063435" y="3417160"/>
                  </a:lnTo>
                  <a:lnTo>
                    <a:pt x="5088189" y="3377277"/>
                  </a:lnTo>
                  <a:lnTo>
                    <a:pt x="5106646" y="3333604"/>
                  </a:lnTo>
                  <a:lnTo>
                    <a:pt x="5118180" y="3286768"/>
                  </a:lnTo>
                  <a:lnTo>
                    <a:pt x="5122164" y="3237395"/>
                  </a:lnTo>
                  <a:lnTo>
                    <a:pt x="5122164" y="304419"/>
                  </a:lnTo>
                  <a:lnTo>
                    <a:pt x="5118180" y="255035"/>
                  </a:lnTo>
                  <a:lnTo>
                    <a:pt x="5106646" y="208190"/>
                  </a:lnTo>
                  <a:lnTo>
                    <a:pt x="5088189" y="164511"/>
                  </a:lnTo>
                  <a:lnTo>
                    <a:pt x="5063435" y="124623"/>
                  </a:lnTo>
                  <a:lnTo>
                    <a:pt x="5033010" y="89154"/>
                  </a:lnTo>
                  <a:lnTo>
                    <a:pt x="4997540" y="58728"/>
                  </a:lnTo>
                  <a:lnTo>
                    <a:pt x="4957652" y="33974"/>
                  </a:lnTo>
                  <a:lnTo>
                    <a:pt x="4913973" y="15517"/>
                  </a:lnTo>
                  <a:lnTo>
                    <a:pt x="4867128" y="3983"/>
                  </a:lnTo>
                  <a:lnTo>
                    <a:pt x="4817745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/>
            <p:cNvSpPr/>
            <p:nvPr/>
          </p:nvSpPr>
          <p:spPr>
            <a:xfrm>
              <a:off x="973836" y="2473451"/>
              <a:ext cx="5122164" cy="35417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7"/>
          <p:cNvSpPr/>
          <p:nvPr/>
        </p:nvSpPr>
        <p:spPr>
          <a:xfrm>
            <a:off x="3445002" y="243493"/>
            <a:ext cx="2253995" cy="9250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8"/>
          <p:cNvGrpSpPr/>
          <p:nvPr/>
        </p:nvGrpSpPr>
        <p:grpSpPr>
          <a:xfrm>
            <a:off x="5044058" y="1948849"/>
            <a:ext cx="3712845" cy="676910"/>
            <a:chOff x="6725411" y="2403348"/>
            <a:chExt cx="4950460" cy="676910"/>
          </a:xfrm>
        </p:grpSpPr>
        <p:sp>
          <p:nvSpPr>
            <p:cNvPr id="15" name="object 9"/>
            <p:cNvSpPr/>
            <p:nvPr/>
          </p:nvSpPr>
          <p:spPr>
            <a:xfrm>
              <a:off x="6733031" y="2410968"/>
              <a:ext cx="4935220" cy="661670"/>
            </a:xfrm>
            <a:custGeom>
              <a:avLst/>
              <a:gdLst/>
              <a:ahLst/>
              <a:cxnLst/>
              <a:rect l="l" t="t" r="r" b="b"/>
              <a:pathLst>
                <a:path w="4935220" h="661669">
                  <a:moveTo>
                    <a:pt x="4868545" y="0"/>
                  </a:moveTo>
                  <a:lnTo>
                    <a:pt x="66167" y="0"/>
                  </a:lnTo>
                  <a:lnTo>
                    <a:pt x="40397" y="5195"/>
                  </a:lnTo>
                  <a:lnTo>
                    <a:pt x="19367" y="19367"/>
                  </a:lnTo>
                  <a:lnTo>
                    <a:pt x="5195" y="40397"/>
                  </a:lnTo>
                  <a:lnTo>
                    <a:pt x="0" y="66167"/>
                  </a:lnTo>
                  <a:lnTo>
                    <a:pt x="0" y="595249"/>
                  </a:lnTo>
                  <a:lnTo>
                    <a:pt x="5195" y="621018"/>
                  </a:lnTo>
                  <a:lnTo>
                    <a:pt x="19367" y="642048"/>
                  </a:lnTo>
                  <a:lnTo>
                    <a:pt x="40397" y="656220"/>
                  </a:lnTo>
                  <a:lnTo>
                    <a:pt x="66167" y="661416"/>
                  </a:lnTo>
                  <a:lnTo>
                    <a:pt x="4868545" y="661416"/>
                  </a:lnTo>
                  <a:lnTo>
                    <a:pt x="4894314" y="656220"/>
                  </a:lnTo>
                  <a:lnTo>
                    <a:pt x="4915344" y="642048"/>
                  </a:lnTo>
                  <a:lnTo>
                    <a:pt x="4929516" y="621018"/>
                  </a:lnTo>
                  <a:lnTo>
                    <a:pt x="4934712" y="595249"/>
                  </a:lnTo>
                  <a:lnTo>
                    <a:pt x="4934712" y="66167"/>
                  </a:lnTo>
                  <a:lnTo>
                    <a:pt x="4929516" y="40397"/>
                  </a:lnTo>
                  <a:lnTo>
                    <a:pt x="4915344" y="19367"/>
                  </a:lnTo>
                  <a:lnTo>
                    <a:pt x="4894314" y="5195"/>
                  </a:lnTo>
                  <a:lnTo>
                    <a:pt x="4868545" y="0"/>
                  </a:lnTo>
                  <a:close/>
                </a:path>
              </a:pathLst>
            </a:custGeom>
            <a:solidFill>
              <a:srgbClr val="AC84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/>
            <p:cNvSpPr/>
            <p:nvPr/>
          </p:nvSpPr>
          <p:spPr>
            <a:xfrm>
              <a:off x="6733031" y="2410968"/>
              <a:ext cx="4935220" cy="661670"/>
            </a:xfrm>
            <a:custGeom>
              <a:avLst/>
              <a:gdLst/>
              <a:ahLst/>
              <a:cxnLst/>
              <a:rect l="l" t="t" r="r" b="b"/>
              <a:pathLst>
                <a:path w="4935220" h="661669">
                  <a:moveTo>
                    <a:pt x="0" y="66167"/>
                  </a:moveTo>
                  <a:lnTo>
                    <a:pt x="5195" y="40397"/>
                  </a:lnTo>
                  <a:lnTo>
                    <a:pt x="19367" y="19367"/>
                  </a:lnTo>
                  <a:lnTo>
                    <a:pt x="40397" y="5195"/>
                  </a:lnTo>
                  <a:lnTo>
                    <a:pt x="66167" y="0"/>
                  </a:lnTo>
                  <a:lnTo>
                    <a:pt x="4868545" y="0"/>
                  </a:lnTo>
                  <a:lnTo>
                    <a:pt x="4894314" y="5195"/>
                  </a:lnTo>
                  <a:lnTo>
                    <a:pt x="4915344" y="19367"/>
                  </a:lnTo>
                  <a:lnTo>
                    <a:pt x="4929516" y="40397"/>
                  </a:lnTo>
                  <a:lnTo>
                    <a:pt x="4934712" y="66167"/>
                  </a:lnTo>
                  <a:lnTo>
                    <a:pt x="4934712" y="595249"/>
                  </a:lnTo>
                  <a:lnTo>
                    <a:pt x="4929516" y="621018"/>
                  </a:lnTo>
                  <a:lnTo>
                    <a:pt x="4915344" y="642048"/>
                  </a:lnTo>
                  <a:lnTo>
                    <a:pt x="4894314" y="656220"/>
                  </a:lnTo>
                  <a:lnTo>
                    <a:pt x="4868545" y="661416"/>
                  </a:lnTo>
                  <a:lnTo>
                    <a:pt x="66167" y="661416"/>
                  </a:lnTo>
                  <a:lnTo>
                    <a:pt x="40397" y="656220"/>
                  </a:lnTo>
                  <a:lnTo>
                    <a:pt x="19367" y="642048"/>
                  </a:lnTo>
                  <a:lnTo>
                    <a:pt x="5195" y="621018"/>
                  </a:lnTo>
                  <a:lnTo>
                    <a:pt x="0" y="595249"/>
                  </a:lnTo>
                  <a:lnTo>
                    <a:pt x="0" y="66167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1"/>
          <p:cNvSpPr txBox="1">
            <a:spLocks/>
          </p:cNvSpPr>
          <p:nvPr/>
        </p:nvSpPr>
        <p:spPr>
          <a:xfrm>
            <a:off x="5988463" y="1876381"/>
            <a:ext cx="182356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2400" spc="-10" smtClean="0">
                <a:solidFill>
                  <a:srgbClr val="FFFFFF"/>
                </a:solidFill>
                <a:latin typeface="Carlito"/>
                <a:cs typeface="Carlito"/>
              </a:rPr>
              <a:t>Architecture</a:t>
            </a:r>
            <a:r>
              <a:rPr lang="en-IN" sz="2400" spc="-70" smtClean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IN" sz="2400" spc="-10" smtClean="0">
                <a:solidFill>
                  <a:srgbClr val="FFFFFF"/>
                </a:solidFill>
                <a:latin typeface="Carlito"/>
                <a:cs typeface="Carlito"/>
              </a:rPr>
              <a:t>Profile</a:t>
            </a:r>
            <a:endParaRPr lang="en-IN" sz="2400" dirty="0">
              <a:latin typeface="Carlito"/>
              <a:cs typeface="Carlito"/>
            </a:endParaRPr>
          </a:p>
        </p:txBody>
      </p:sp>
      <p:sp>
        <p:nvSpPr>
          <p:cNvPr id="21" name="object 15"/>
          <p:cNvSpPr txBox="1"/>
          <p:nvPr/>
        </p:nvSpPr>
        <p:spPr>
          <a:xfrm>
            <a:off x="5263800" y="2823117"/>
            <a:ext cx="955357" cy="3879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0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(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000" spc="-3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000" dirty="0">
                <a:solidFill>
                  <a:srgbClr val="FFFFFF"/>
                </a:solidFill>
                <a:latin typeface="Carlito"/>
                <a:cs typeface="Carlito"/>
              </a:rPr>
              <a:t>chi</a:t>
            </a:r>
            <a:r>
              <a:rPr sz="1000" spc="-1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000" dirty="0">
                <a:solidFill>
                  <a:srgbClr val="FFFFFF"/>
                </a:solidFill>
                <a:latin typeface="Carlito"/>
                <a:cs typeface="Carlito"/>
              </a:rPr>
              <a:t>ectu</a:t>
            </a:r>
            <a:r>
              <a:rPr sz="1000" spc="-2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00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)</a:t>
            </a:r>
            <a:endParaRPr sz="1350" dirty="0">
              <a:latin typeface="Carlito"/>
              <a:cs typeface="Carlito"/>
            </a:endParaRPr>
          </a:p>
        </p:txBody>
      </p:sp>
      <p:sp>
        <p:nvSpPr>
          <p:cNvPr id="29" name="object 23"/>
          <p:cNvSpPr txBox="1"/>
          <p:nvPr/>
        </p:nvSpPr>
        <p:spPr>
          <a:xfrm>
            <a:off x="7746397" y="2835894"/>
            <a:ext cx="1006696" cy="411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" algn="ctr">
              <a:lnSpc>
                <a:spcPts val="1610"/>
              </a:lnSpc>
              <a:spcBef>
                <a:spcPts val="105"/>
              </a:spcBef>
            </a:pPr>
            <a:r>
              <a:rPr sz="1000" spc="5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endParaRPr sz="1000" dirty="0">
              <a:latin typeface="Carlito"/>
              <a:cs typeface="Carlito"/>
            </a:endParaRPr>
          </a:p>
          <a:p>
            <a:pPr algn="ctr">
              <a:lnSpc>
                <a:spcPts val="1490"/>
              </a:lnSpc>
            </a:pP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(Microcontroller)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30" name="object 24"/>
          <p:cNvSpPr/>
          <p:nvPr/>
        </p:nvSpPr>
        <p:spPr>
          <a:xfrm>
            <a:off x="5049773" y="3486565"/>
            <a:ext cx="3703320" cy="21884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030254" y="5959368"/>
            <a:ext cx="66842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 dirty="0"/>
              <a:t>Images courtesy </a:t>
            </a:r>
            <a:r>
              <a:rPr lang="en-US" sz="1000" b="1" i="1" dirty="0" smtClean="0"/>
              <a:t>  </a:t>
            </a:r>
            <a:r>
              <a:rPr lang="en-IN" sz="1000" b="1" i="1" dirty="0"/>
              <a:t>https://developer.arm.com/architectures/instruction-sets</a:t>
            </a:r>
          </a:p>
        </p:txBody>
      </p:sp>
    </p:spTree>
    <p:extLst>
      <p:ext uri="{BB962C8B-B14F-4D97-AF65-F5344CB8AC3E}">
        <p14:creationId xmlns:p14="http://schemas.microsoft.com/office/powerpoint/2010/main" val="14954379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12" y="5029200"/>
            <a:ext cx="8229600" cy="1143000"/>
          </a:xfrm>
        </p:spPr>
        <p:txBody>
          <a:bodyPr>
            <a:normAutofit/>
          </a:bodyPr>
          <a:lstStyle/>
          <a:p>
            <a:r>
              <a:rPr lang="en-US" sz="1800" b="1" i="1" dirty="0"/>
              <a:t>The Apple A7 and Raspberry Pi both use implementations of the Armv8 architecture. Images courtesy of Wikipedia's </a:t>
            </a:r>
            <a:r>
              <a:rPr lang="en-US" sz="1800" b="1" i="1" dirty="0">
                <a:hlinkClick r:id="rId2"/>
              </a:rPr>
              <a:t>Apple_A7</a:t>
            </a:r>
            <a:r>
              <a:rPr lang="en-US" sz="1800" b="1" i="1" dirty="0"/>
              <a:t> and </a:t>
            </a:r>
            <a:r>
              <a:rPr lang="en-US" sz="1800" b="1" i="1" dirty="0" err="1">
                <a:hlinkClick r:id="rId3"/>
              </a:rPr>
              <a:t>Raspberry_Pi</a:t>
            </a:r>
            <a:r>
              <a:rPr lang="en-US" sz="1800" b="1" i="1" dirty="0"/>
              <a:t> articles.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IN" sz="1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3515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/>
          <p:nvPr/>
        </p:nvPicPr>
        <p:blipFill>
          <a:blip r:embed="rId5"/>
          <a:stretch/>
        </p:blipFill>
        <p:spPr>
          <a:xfrm>
            <a:off x="8015482" y="208857"/>
            <a:ext cx="699030" cy="139752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081561" y="6369120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698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2226945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ARM</a:t>
            </a:r>
            <a:r>
              <a:rPr spc="-330" dirty="0"/>
              <a:t> </a:t>
            </a:r>
            <a:r>
              <a:rPr spc="-190" dirty="0"/>
              <a:t>REGISTERS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60495" y="704087"/>
            <a:ext cx="3797141" cy="5468113"/>
            <a:chOff x="5280659" y="704087"/>
            <a:chExt cx="5062855" cy="5975985"/>
          </a:xfrm>
        </p:grpSpPr>
        <p:sp>
          <p:nvSpPr>
            <p:cNvPr id="4" name="object 4"/>
            <p:cNvSpPr/>
            <p:nvPr/>
          </p:nvSpPr>
          <p:spPr>
            <a:xfrm>
              <a:off x="5280659" y="704087"/>
              <a:ext cx="5062728" cy="59756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44667" y="768095"/>
              <a:ext cx="4879847" cy="5792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25617" y="749045"/>
              <a:ext cx="4918075" cy="5831205"/>
            </a:xfrm>
            <a:custGeom>
              <a:avLst/>
              <a:gdLst/>
              <a:ahLst/>
              <a:cxnLst/>
              <a:rect l="l" t="t" r="r" b="b"/>
              <a:pathLst>
                <a:path w="4918075" h="5831205">
                  <a:moveTo>
                    <a:pt x="0" y="5830824"/>
                  </a:moveTo>
                  <a:lnTo>
                    <a:pt x="4917947" y="5830824"/>
                  </a:lnTo>
                  <a:lnTo>
                    <a:pt x="4917947" y="0"/>
                  </a:lnTo>
                  <a:lnTo>
                    <a:pt x="0" y="0"/>
                  </a:lnTo>
                  <a:lnTo>
                    <a:pt x="0" y="583082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CustomShape 2"/>
          <p:cNvSpPr/>
          <p:nvPr/>
        </p:nvSpPr>
        <p:spPr>
          <a:xfrm>
            <a:off x="1081561" y="6369120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8" name="Picture 3"/>
          <p:cNvPicPr/>
          <p:nvPr/>
        </p:nvPicPr>
        <p:blipFill>
          <a:blip r:embed="rId4"/>
          <a:stretch/>
        </p:blipFill>
        <p:spPr>
          <a:xfrm>
            <a:off x="8015482" y="208857"/>
            <a:ext cx="699030" cy="1397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062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1848</Words>
  <Application>Microsoft Office PowerPoint</Application>
  <PresentationFormat>On-screen Show (4:3)</PresentationFormat>
  <Paragraphs>321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Apple A7 and Raspberry Pi both use implementations of the Armv8 architecture. Images courtesy of Wikipedia's Apple_A7 and Raspberry_Pi articles. </vt:lpstr>
      <vt:lpstr>ARM REGISTERS</vt:lpstr>
      <vt:lpstr>FORMAT OF ARM INSTRUCTIONS</vt:lpstr>
      <vt:lpstr>MNEMONICS IN ARM</vt:lpstr>
      <vt:lpstr>INSTRUCTION EXAMPLES</vt:lpstr>
      <vt:lpstr>PowerPoint Presentation</vt:lpstr>
      <vt:lpstr>CONDITIONAL EXECUTION</vt:lpstr>
      <vt:lpstr>LOAD AND STORE</vt:lpstr>
      <vt:lpstr>BRANCHES</vt:lpstr>
      <vt:lpstr>ARMSIM</vt:lpstr>
      <vt:lpstr>ARMSIM INSTALLATION ON WINDOWS</vt:lpstr>
      <vt:lpstr>ARMSIM INSTALLATION ON LINUX</vt:lpstr>
      <vt:lpstr>LAB 1: Introduction to ARM Simulator </vt:lpstr>
      <vt:lpstr>First assembly program</vt:lpstr>
      <vt:lpstr>Follow the steps below to run the above program in ARMSim#: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ARMSIM</dc:title>
  <dc:creator>Deepti C</dc:creator>
  <cp:lastModifiedBy>Deepti C</cp:lastModifiedBy>
  <cp:revision>29</cp:revision>
  <dcterms:created xsi:type="dcterms:W3CDTF">2006-08-16T00:00:00Z</dcterms:created>
  <dcterms:modified xsi:type="dcterms:W3CDTF">2021-01-18T16:11:14Z</dcterms:modified>
</cp:coreProperties>
</file>