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6" r:id="rId3"/>
    <p:sldId id="299" r:id="rId4"/>
    <p:sldId id="307" r:id="rId5"/>
    <p:sldId id="314" r:id="rId6"/>
    <p:sldId id="308" r:id="rId7"/>
    <p:sldId id="309" r:id="rId8"/>
    <p:sldId id="310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347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80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54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08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404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110" y="273600"/>
            <a:ext cx="822933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207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30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4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440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796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486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76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06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27503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646000" y="1512000"/>
            <a:ext cx="6102000" cy="210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36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AND COMPUTER ARCHITECTURE LABORATORY</a:t>
            </a:r>
            <a:r>
              <a:rPr lang="en-US" sz="3600" dirty="0"/>
              <a:t> </a:t>
            </a:r>
            <a:r>
              <a:rPr lang="en-IN" sz="36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US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4TH Semester(</a:t>
            </a:r>
            <a:r>
              <a:rPr lang="en-I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UE19CS256)</a:t>
            </a:r>
          </a:p>
        </p:txBody>
      </p:sp>
      <p:sp>
        <p:nvSpPr>
          <p:cNvPr id="74" name="CustomShape 3"/>
          <p:cNvSpPr/>
          <p:nvPr/>
        </p:nvSpPr>
        <p:spPr>
          <a:xfrm>
            <a:off x="3586410" y="4415400"/>
            <a:ext cx="56219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3586410" y="4813200"/>
            <a:ext cx="53200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 Deepti C</a:t>
            </a:r>
          </a:p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omputer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6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7"/>
          <p:cNvSpPr/>
          <p:nvPr/>
        </p:nvSpPr>
        <p:spPr>
          <a:xfrm>
            <a:off x="2814476" y="3885840"/>
            <a:ext cx="5933523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Picture 11"/>
          <p:cNvPicPr/>
          <p:nvPr/>
        </p:nvPicPr>
        <p:blipFill>
          <a:blip r:embed="rId2"/>
          <a:stretch/>
        </p:blipFill>
        <p:spPr>
          <a:xfrm>
            <a:off x="430646" y="1512000"/>
            <a:ext cx="2215354" cy="3548880"/>
          </a:xfrm>
          <a:prstGeom prst="rect">
            <a:avLst/>
          </a:prstGeom>
          <a:ln>
            <a:noFill/>
          </a:ln>
        </p:spPr>
      </p:pic>
      <p:sp>
        <p:nvSpPr>
          <p:cNvPr id="80" name="CustomShape 8"/>
          <p:cNvSpPr/>
          <p:nvPr/>
        </p:nvSpPr>
        <p:spPr>
          <a:xfrm rot="16200000">
            <a:off x="8519175" y="-10872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9"/>
          <p:cNvSpPr/>
          <p:nvPr/>
        </p:nvSpPr>
        <p:spPr>
          <a:xfrm>
            <a:off x="8907570" y="27720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Subtitle 2"/>
          <p:cNvSpPr txBox="1">
            <a:spLocks/>
          </p:cNvSpPr>
          <p:nvPr/>
        </p:nvSpPr>
        <p:spPr>
          <a:xfrm>
            <a:off x="2814477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algn="ctr"/>
            <a:endParaRPr lang="en-US" sz="2000" b="1" spc="-1" dirty="0" smtClean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20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</a:t>
            </a:r>
            <a:r>
              <a:rPr lang="en-US" sz="20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CLASS1-ARMSIM</a:t>
            </a:r>
          </a:p>
          <a:p>
            <a:pPr algn="ctr"/>
            <a:fld id="{B0333A24-EF3B-4291-83D2-C11EE95FD5FD}" type="datetime2">
              <a:rPr lang="en-US" sz="2000" b="1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ctr"/>
              <a:t>Monday, January 18, 2021</a:t>
            </a:fld>
            <a:endParaRPr lang="en-IN" sz="20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602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94796"/>
            <a:ext cx="81527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</a:pPr>
            <a:r>
              <a:rPr lang="en-I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 Information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52329"/>
              </p:ext>
            </p:extLst>
          </p:nvPr>
        </p:nvGraphicFramePr>
        <p:xfrm>
          <a:off x="228600" y="960429"/>
          <a:ext cx="8686800" cy="315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using ARM instruction set to add and subtract two 32 bit numbers .Both numbers are in registers.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demonstrate logical operations. All operands are in registers.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to add 5 numbers where values are present in registers.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en-IN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Write an ALP using ARM instruction set to check if a number stored in a register is even or odd</a:t>
                      </a:r>
                      <a:r>
                        <a:rPr lang="en-IN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1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14665"/>
              </p:ext>
            </p:extLst>
          </p:nvPr>
        </p:nvGraphicFramePr>
        <p:xfrm>
          <a:off x="228600" y="960429"/>
          <a:ext cx="8686800" cy="107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4676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Write 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ALP using ARM instruction set to add and subtract two 32 bit numbers .Both numbers are in registers</a:t>
                      </a: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8600" y="2493818"/>
            <a:ext cx="3886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Algorithm</a:t>
            </a:r>
          </a:p>
          <a:p>
            <a:r>
              <a:rPr lang="pt-BR" sz="1600" dirty="0" smtClean="0"/>
              <a:t>For addition</a:t>
            </a:r>
          </a:p>
          <a:p>
            <a:r>
              <a:rPr lang="pt-BR" sz="1600" dirty="0" smtClean="0"/>
              <a:t>1.The first number to be stored in R0</a:t>
            </a:r>
          </a:p>
          <a:p>
            <a:r>
              <a:rPr lang="pt-BR" sz="1600" dirty="0" smtClean="0"/>
              <a:t>2.</a:t>
            </a:r>
            <a:r>
              <a:rPr lang="pt-BR" sz="1600" dirty="0"/>
              <a:t> </a:t>
            </a:r>
            <a:r>
              <a:rPr lang="pt-BR" sz="1600" dirty="0" smtClean="0"/>
              <a:t>The </a:t>
            </a:r>
            <a:r>
              <a:rPr lang="pt-BR" sz="1600" dirty="0"/>
              <a:t>first number to be stored </a:t>
            </a:r>
            <a:r>
              <a:rPr lang="pt-BR" sz="1600" dirty="0" smtClean="0"/>
              <a:t>in R1</a:t>
            </a:r>
          </a:p>
          <a:p>
            <a:r>
              <a:rPr lang="pt-BR" sz="1600" dirty="0" smtClean="0"/>
              <a:t>3.Add both the numbers, the result is stored in r2</a:t>
            </a:r>
          </a:p>
          <a:p>
            <a:endParaRPr lang="pt-BR" sz="1600" dirty="0"/>
          </a:p>
          <a:p>
            <a:r>
              <a:rPr lang="pt-BR" sz="1600" dirty="0"/>
              <a:t>For </a:t>
            </a:r>
            <a:r>
              <a:rPr lang="pt-BR" sz="1600" dirty="0" smtClean="0"/>
              <a:t>Subtraction</a:t>
            </a:r>
            <a:endParaRPr lang="pt-BR" sz="1600" dirty="0"/>
          </a:p>
          <a:p>
            <a:r>
              <a:rPr lang="pt-BR" sz="1600" dirty="0"/>
              <a:t>1.The first number to be stored in R0</a:t>
            </a:r>
          </a:p>
          <a:p>
            <a:r>
              <a:rPr lang="pt-BR" sz="1600" dirty="0"/>
              <a:t>2. The first number to be stored in R1</a:t>
            </a:r>
          </a:p>
          <a:p>
            <a:r>
              <a:rPr lang="pt-BR" sz="1600" dirty="0" smtClean="0"/>
              <a:t>3.Subtract </a:t>
            </a:r>
            <a:r>
              <a:rPr lang="pt-BR" sz="1600" dirty="0"/>
              <a:t>both the numbers, the result is stored in </a:t>
            </a:r>
            <a:r>
              <a:rPr lang="pt-BR" sz="1600" dirty="0" smtClean="0"/>
              <a:t>r2</a:t>
            </a:r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92468"/>
              </p:ext>
            </p:extLst>
          </p:nvPr>
        </p:nvGraphicFramePr>
        <p:xfrm>
          <a:off x="4495800" y="2493818"/>
          <a:ext cx="427926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105"/>
                <a:gridCol w="685800"/>
                <a:gridCol w="1420761"/>
                <a:gridCol w="1371600"/>
              </a:tblGrid>
              <a:tr h="381000">
                <a:tc gridSpan="4">
                  <a:txBody>
                    <a:bodyPr/>
                    <a:lstStyle/>
                    <a:p>
                      <a:r>
                        <a:rPr lang="pt-BR" sz="1800" dirty="0" smtClean="0"/>
                        <a:t>Example</a:t>
                      </a:r>
                    </a:p>
                    <a:p>
                      <a:r>
                        <a:rPr lang="pt-BR" sz="1800" dirty="0" smtClean="0"/>
                        <a:t>R0=10=Hex 0A</a:t>
                      </a:r>
                    </a:p>
                    <a:p>
                      <a:r>
                        <a:rPr lang="pt-BR" sz="1800" dirty="0" smtClean="0"/>
                        <a:t>R1=20=Hex 14</a:t>
                      </a:r>
                    </a:p>
                    <a:p>
                      <a:r>
                        <a:rPr lang="pt-BR" sz="1800" dirty="0" smtClean="0"/>
                        <a:t>After Addition R2=30=Hex 1E</a:t>
                      </a:r>
                    </a:p>
                    <a:p>
                      <a:r>
                        <a:rPr lang="pt-BR" sz="1800" dirty="0" smtClean="0"/>
                        <a:t>After Subtraction R2 = 10 = Hex 0A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 Operation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0x0A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0x14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R0 =</a:t>
                      </a:r>
                      <a:r>
                        <a:rPr lang="en-US" dirty="0" smtClean="0"/>
                        <a:t>0x1E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0x14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SUBTRACT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R0=</a:t>
                      </a:r>
                      <a:r>
                        <a:rPr lang="en-US" dirty="0" smtClean="0"/>
                        <a:t>0x0A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28600" y="5791200"/>
            <a:ext cx="3636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Instructions to be used </a:t>
            </a:r>
          </a:p>
          <a:p>
            <a:r>
              <a:rPr lang="pt-BR" dirty="0" smtClean="0"/>
              <a:t>MOV,ADD,SUB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0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70"/>
          <a:stretch/>
        </p:blipFill>
        <p:spPr bwMode="auto">
          <a:xfrm>
            <a:off x="304801" y="533400"/>
            <a:ext cx="8661886" cy="605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4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14198"/>
              </p:ext>
            </p:extLst>
          </p:nvPr>
        </p:nvGraphicFramePr>
        <p:xfrm>
          <a:off x="228600" y="960429"/>
          <a:ext cx="8686800" cy="107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7239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Write 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ALP to demonstrate logical operations. All operands are in registers</a:t>
                      </a: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2493818"/>
            <a:ext cx="3505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Algorithm</a:t>
            </a:r>
          </a:p>
          <a:p>
            <a:r>
              <a:rPr lang="pt-BR" sz="1600" dirty="0" smtClean="0"/>
              <a:t>1.The first number to be stored in R0</a:t>
            </a:r>
          </a:p>
          <a:p>
            <a:r>
              <a:rPr lang="pt-BR" sz="1600" dirty="0" smtClean="0"/>
              <a:t>2.</a:t>
            </a:r>
            <a:r>
              <a:rPr lang="pt-BR" sz="1600" dirty="0"/>
              <a:t> </a:t>
            </a:r>
            <a:r>
              <a:rPr lang="pt-BR" sz="1600" dirty="0" smtClean="0"/>
              <a:t>The second </a:t>
            </a:r>
            <a:r>
              <a:rPr lang="pt-BR" sz="1600" dirty="0"/>
              <a:t>number to be stored </a:t>
            </a:r>
            <a:r>
              <a:rPr lang="pt-BR" sz="1600" dirty="0" smtClean="0"/>
              <a:t>in R1</a:t>
            </a:r>
          </a:p>
          <a:p>
            <a:r>
              <a:rPr lang="pt-BR" sz="1600" dirty="0" smtClean="0"/>
              <a:t>3.AND operation between both the numbers, the result is stored in R2</a:t>
            </a:r>
          </a:p>
          <a:p>
            <a:r>
              <a:rPr lang="pt-BR" sz="1600" dirty="0" smtClean="0"/>
              <a:t>4.</a:t>
            </a:r>
            <a:r>
              <a:rPr lang="pt-BR" sz="1600" dirty="0"/>
              <a:t> </a:t>
            </a:r>
            <a:r>
              <a:rPr lang="pt-BR" sz="1600" dirty="0" smtClean="0"/>
              <a:t>OR </a:t>
            </a:r>
            <a:r>
              <a:rPr lang="pt-BR" sz="1600" dirty="0"/>
              <a:t>operation between both the numbers, the result is stored in R</a:t>
            </a:r>
            <a:r>
              <a:rPr lang="pt-BR" sz="1600" dirty="0" smtClean="0"/>
              <a:t>3</a:t>
            </a:r>
          </a:p>
          <a:p>
            <a:r>
              <a:rPr lang="pt-BR" sz="1600" dirty="0" smtClean="0"/>
              <a:t>5.</a:t>
            </a:r>
            <a:r>
              <a:rPr lang="pt-BR" sz="1600" dirty="0"/>
              <a:t> </a:t>
            </a:r>
            <a:r>
              <a:rPr lang="pt-BR" sz="1600" dirty="0" smtClean="0"/>
              <a:t>EX-OR </a:t>
            </a:r>
            <a:r>
              <a:rPr lang="pt-BR" sz="1600" dirty="0"/>
              <a:t>operation between both the numbers, the result is stored in </a:t>
            </a:r>
            <a:r>
              <a:rPr lang="pt-BR" sz="1600" dirty="0" smtClean="0"/>
              <a:t>R4</a:t>
            </a:r>
            <a:endParaRPr lang="pt-BR" sz="1600" dirty="0"/>
          </a:p>
          <a:p>
            <a:r>
              <a:rPr lang="pt-BR" sz="1600" dirty="0" smtClean="0"/>
              <a:t>6.</a:t>
            </a:r>
            <a:r>
              <a:rPr lang="pt-BR" sz="1600" dirty="0"/>
              <a:t> </a:t>
            </a:r>
            <a:r>
              <a:rPr lang="pt-BR" sz="1600" dirty="0" smtClean="0"/>
              <a:t>NOT </a:t>
            </a:r>
            <a:r>
              <a:rPr lang="pt-BR" sz="1600" dirty="0"/>
              <a:t>operation </a:t>
            </a:r>
            <a:r>
              <a:rPr lang="pt-BR" sz="1600" dirty="0" smtClean="0"/>
              <a:t>on number in R0, </a:t>
            </a:r>
            <a:r>
              <a:rPr lang="pt-BR" sz="1600" dirty="0"/>
              <a:t>the result is stored in </a:t>
            </a:r>
            <a:r>
              <a:rPr lang="pt-BR" sz="1600" dirty="0" smtClean="0"/>
              <a:t>R5</a:t>
            </a:r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71232"/>
              </p:ext>
            </p:extLst>
          </p:nvPr>
        </p:nvGraphicFramePr>
        <p:xfrm>
          <a:off x="3865419" y="2209800"/>
          <a:ext cx="520238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781"/>
                <a:gridCol w="678218"/>
                <a:gridCol w="1302982"/>
                <a:gridCol w="1371600"/>
                <a:gridCol w="1066800"/>
              </a:tblGrid>
              <a:tr h="3810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Operation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0x06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R0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=</a:t>
                      </a:r>
                      <a:r>
                        <a:rPr lang="en-US" dirty="0" smtClean="0"/>
                        <a:t>0x04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0x05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R0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=</a:t>
                      </a:r>
                      <a:r>
                        <a:rPr lang="en-US" dirty="0" smtClean="0"/>
                        <a:t>0x07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0x05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EX-OR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R0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=</a:t>
                      </a:r>
                      <a:r>
                        <a:rPr lang="en-US" dirty="0" smtClean="0"/>
                        <a:t>0x03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0x05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MVN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R0</a:t>
                      </a:r>
                    </a:p>
                    <a:p>
                      <a:r>
                        <a:rPr lang="pt-BR" sz="1600" dirty="0" smtClean="0"/>
                        <a:t>=0xfffffffa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0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72153"/>
              </p:ext>
            </p:extLst>
          </p:nvPr>
        </p:nvGraphicFramePr>
        <p:xfrm>
          <a:off x="228600" y="960429"/>
          <a:ext cx="868680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ALP to add 5 numbers where values are present in registers</a:t>
                      </a: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2493818"/>
            <a:ext cx="4191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Algorithm</a:t>
            </a:r>
          </a:p>
          <a:p>
            <a:r>
              <a:rPr lang="pt-BR" sz="1600" dirty="0"/>
              <a:t>1.The first number to be stored in R0</a:t>
            </a:r>
          </a:p>
          <a:p>
            <a:r>
              <a:rPr lang="pt-BR" sz="1600" dirty="0"/>
              <a:t>2. The second number to be stored in R1</a:t>
            </a:r>
          </a:p>
          <a:p>
            <a:r>
              <a:rPr lang="pt-BR" sz="1600" dirty="0" smtClean="0"/>
              <a:t>3.</a:t>
            </a:r>
            <a:r>
              <a:rPr lang="pt-BR" sz="1600" dirty="0"/>
              <a:t> The second number to be stored in </a:t>
            </a:r>
            <a:r>
              <a:rPr lang="pt-BR" sz="1600" dirty="0" smtClean="0"/>
              <a:t>R2</a:t>
            </a:r>
            <a:endParaRPr lang="pt-BR" sz="1600" dirty="0"/>
          </a:p>
          <a:p>
            <a:r>
              <a:rPr lang="pt-BR" sz="1600" dirty="0" smtClean="0"/>
              <a:t>4.The </a:t>
            </a:r>
            <a:r>
              <a:rPr lang="pt-BR" sz="1600" dirty="0"/>
              <a:t>second number to be stored in </a:t>
            </a:r>
            <a:r>
              <a:rPr lang="pt-BR" sz="1600" dirty="0" smtClean="0"/>
              <a:t>R3</a:t>
            </a:r>
            <a:endParaRPr lang="pt-BR" sz="1600" dirty="0"/>
          </a:p>
          <a:p>
            <a:r>
              <a:rPr lang="pt-BR" sz="1600" dirty="0" smtClean="0"/>
              <a:t>5.The </a:t>
            </a:r>
            <a:r>
              <a:rPr lang="pt-BR" sz="1600" dirty="0"/>
              <a:t>second number to be stored in </a:t>
            </a:r>
            <a:r>
              <a:rPr lang="pt-BR" sz="1600" dirty="0" smtClean="0"/>
              <a:t>R4</a:t>
            </a:r>
            <a:endParaRPr lang="pt-BR" sz="1600" dirty="0"/>
          </a:p>
          <a:p>
            <a:r>
              <a:rPr lang="pt-BR" sz="1600" dirty="0" smtClean="0"/>
              <a:t>6.Add the first two numbers, the result is stored in r5</a:t>
            </a:r>
          </a:p>
          <a:p>
            <a:r>
              <a:rPr lang="pt-BR" sz="1600" dirty="0" smtClean="0"/>
              <a:t>7.Result in R5 is added with the third number,</a:t>
            </a:r>
            <a:r>
              <a:rPr lang="pt-BR" sz="1600" dirty="0"/>
              <a:t> the result is stored in </a:t>
            </a:r>
            <a:r>
              <a:rPr lang="pt-BR" sz="1600" dirty="0" smtClean="0"/>
              <a:t>R6</a:t>
            </a:r>
            <a:endParaRPr lang="pt-BR" sz="1600" dirty="0"/>
          </a:p>
          <a:p>
            <a:r>
              <a:rPr lang="pt-BR" sz="1600" dirty="0" smtClean="0"/>
              <a:t>8.</a:t>
            </a:r>
            <a:r>
              <a:rPr lang="pt-BR" sz="1600" dirty="0"/>
              <a:t> </a:t>
            </a:r>
            <a:r>
              <a:rPr lang="pt-BR" sz="1600" dirty="0" smtClean="0"/>
              <a:t>Result </a:t>
            </a:r>
            <a:r>
              <a:rPr lang="pt-BR" sz="1600" dirty="0"/>
              <a:t>in </a:t>
            </a:r>
            <a:r>
              <a:rPr lang="pt-BR" sz="1600" dirty="0" smtClean="0"/>
              <a:t>R6 </a:t>
            </a:r>
            <a:r>
              <a:rPr lang="pt-BR" sz="1600" dirty="0"/>
              <a:t>is added with the </a:t>
            </a:r>
            <a:r>
              <a:rPr lang="pt-BR" sz="1600" dirty="0" smtClean="0"/>
              <a:t>fourth </a:t>
            </a:r>
            <a:r>
              <a:rPr lang="pt-BR" sz="1600" dirty="0"/>
              <a:t>number, the result is stored in </a:t>
            </a:r>
            <a:r>
              <a:rPr lang="pt-BR" sz="1600" dirty="0" smtClean="0"/>
              <a:t>R7</a:t>
            </a:r>
            <a:endParaRPr lang="pt-BR" sz="1600" dirty="0"/>
          </a:p>
          <a:p>
            <a:r>
              <a:rPr lang="pt-BR" sz="1600" dirty="0" smtClean="0"/>
              <a:t>9.</a:t>
            </a:r>
            <a:r>
              <a:rPr lang="pt-BR" sz="1600" dirty="0"/>
              <a:t> Result in </a:t>
            </a:r>
            <a:r>
              <a:rPr lang="pt-BR" sz="1600" dirty="0" smtClean="0"/>
              <a:t>R7 </a:t>
            </a:r>
            <a:r>
              <a:rPr lang="pt-BR" sz="1600" dirty="0"/>
              <a:t>is added with the </a:t>
            </a:r>
            <a:r>
              <a:rPr lang="pt-BR" sz="1600" dirty="0" smtClean="0"/>
              <a:t>fifth </a:t>
            </a:r>
            <a:r>
              <a:rPr lang="pt-BR" sz="1600" dirty="0"/>
              <a:t>number, the result is stored in </a:t>
            </a:r>
            <a:r>
              <a:rPr lang="pt-BR" sz="1600" dirty="0" smtClean="0"/>
              <a:t>R8</a:t>
            </a:r>
            <a:endParaRPr lang="pt-BR" sz="1600" dirty="0"/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pt-BR" sz="1600" dirty="0"/>
              <a:t>Instructions to be used </a:t>
            </a:r>
            <a:r>
              <a:rPr lang="pt-BR" sz="1600" dirty="0" smtClean="0"/>
              <a:t> MOV,ADD</a:t>
            </a:r>
            <a:endParaRPr lang="en-IN" sz="1600" dirty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38236"/>
              </p:ext>
            </p:extLst>
          </p:nvPr>
        </p:nvGraphicFramePr>
        <p:xfrm>
          <a:off x="5281374" y="2286000"/>
          <a:ext cx="25146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967026"/>
                <a:gridCol w="861774"/>
              </a:tblGrid>
              <a:tr h="3505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R0+R1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R5+R2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R6+R3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R7+R4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0x27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0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44106"/>
              </p:ext>
            </p:extLst>
          </p:nvPr>
        </p:nvGraphicFramePr>
        <p:xfrm>
          <a:off x="228600" y="960429"/>
          <a:ext cx="8686800" cy="142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4.Write 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ALP using ARM instruction set to check if a number stored in a register is even or odd</a:t>
                      </a: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If even, store 00 in R0, else store FF in R0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Algorithm</a:t>
            </a:r>
          </a:p>
          <a:p>
            <a:r>
              <a:rPr lang="pt-BR" sz="1600" dirty="0" smtClean="0"/>
              <a:t>1.The  number is to be stored in R1</a:t>
            </a:r>
          </a:p>
          <a:p>
            <a:r>
              <a:rPr lang="pt-BR" sz="1600" dirty="0" smtClean="0"/>
              <a:t>2.</a:t>
            </a:r>
            <a:r>
              <a:rPr lang="pt-BR" sz="1600" dirty="0"/>
              <a:t> </a:t>
            </a:r>
            <a:r>
              <a:rPr lang="pt-BR" sz="1600" dirty="0" smtClean="0"/>
              <a:t>AND operation between  the given number and constant 1,result of AND operation is stored in R2</a:t>
            </a:r>
          </a:p>
          <a:p>
            <a:r>
              <a:rPr lang="pt-BR" sz="1600" dirty="0" smtClean="0"/>
              <a:t>(Use instruction ANDS to ensure flags are updated)</a:t>
            </a:r>
          </a:p>
          <a:p>
            <a:r>
              <a:rPr lang="pt-BR" sz="1600" dirty="0" smtClean="0"/>
              <a:t>4.</a:t>
            </a:r>
            <a:r>
              <a:rPr lang="pt-BR" sz="1600" dirty="0"/>
              <a:t> </a:t>
            </a:r>
            <a:r>
              <a:rPr lang="pt-BR" sz="1600" dirty="0" smtClean="0"/>
              <a:t>If the LSB bit of R2 after the AND operation is zero,it indicates even number</a:t>
            </a:r>
          </a:p>
          <a:p>
            <a:r>
              <a:rPr lang="pt-BR" sz="1600" dirty="0" smtClean="0"/>
              <a:t>If true,Branch to label Location 1,copy 00 into R0 register</a:t>
            </a:r>
          </a:p>
          <a:p>
            <a:r>
              <a:rPr lang="pt-BR" sz="1600" dirty="0" smtClean="0"/>
              <a:t>Else</a:t>
            </a:r>
          </a:p>
          <a:p>
            <a:r>
              <a:rPr lang="pt-BR" sz="1600" dirty="0" smtClean="0"/>
              <a:t>5.</a:t>
            </a:r>
            <a:r>
              <a:rPr lang="pt-BR" sz="1600" dirty="0"/>
              <a:t> If the LSB bit of R2 </a:t>
            </a:r>
            <a:r>
              <a:rPr lang="pt-BR" sz="1600" dirty="0" smtClean="0"/>
              <a:t>after </a:t>
            </a:r>
            <a:r>
              <a:rPr lang="pt-BR" sz="1600" dirty="0"/>
              <a:t>the AND operation is </a:t>
            </a:r>
            <a:r>
              <a:rPr lang="pt-BR" sz="1600" dirty="0" smtClean="0"/>
              <a:t>one,it </a:t>
            </a:r>
            <a:r>
              <a:rPr lang="pt-BR" sz="1600" dirty="0"/>
              <a:t>indicates </a:t>
            </a:r>
            <a:r>
              <a:rPr lang="pt-BR" sz="1600" dirty="0" smtClean="0"/>
              <a:t>odd number</a:t>
            </a:r>
          </a:p>
          <a:p>
            <a:r>
              <a:rPr lang="pt-BR" sz="1600" dirty="0"/>
              <a:t>If true,Branch to label Location </a:t>
            </a:r>
            <a:r>
              <a:rPr lang="pt-BR" sz="1600" dirty="0" smtClean="0"/>
              <a:t>2,copy FF </a:t>
            </a:r>
            <a:r>
              <a:rPr lang="pt-BR" sz="1600" dirty="0"/>
              <a:t>into R0 </a:t>
            </a:r>
            <a:r>
              <a:rPr lang="pt-BR" sz="1600" dirty="0" smtClean="0"/>
              <a:t>register</a:t>
            </a:r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34932"/>
              </p:ext>
            </p:extLst>
          </p:nvPr>
        </p:nvGraphicFramePr>
        <p:xfrm>
          <a:off x="4648200" y="2590800"/>
          <a:ext cx="41148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980"/>
                <a:gridCol w="553606"/>
                <a:gridCol w="1155214"/>
                <a:gridCol w="1143000"/>
              </a:tblGrid>
              <a:tr h="3505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AND operation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(EVEN)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CASE</a:t>
                      </a:r>
                      <a:r>
                        <a:rPr lang="en-US" baseline="0" dirty="0" smtClean="0"/>
                        <a:t> 2</a:t>
                      </a:r>
                      <a:endParaRPr lang="en-IN" dirty="0" smtClean="0"/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AND operation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0x01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(ODD)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0xFF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0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1"/>
          <p:cNvSpPr/>
          <p:nvPr/>
        </p:nvSpPr>
        <p:spPr>
          <a:xfrm>
            <a:off x="4085910" y="2887200"/>
            <a:ext cx="3436290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3881250" y="4655880"/>
            <a:ext cx="56219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deeptic@pes.edu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839800" y="36072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 rot="5400000">
            <a:off x="8452215" y="-2664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4086180" y="2049480"/>
            <a:ext cx="34516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4086180" y="3128400"/>
            <a:ext cx="56219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Deepti</a:t>
            </a:r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5" name="CustomShape 9"/>
          <p:cNvSpPr/>
          <p:nvPr/>
        </p:nvSpPr>
        <p:spPr>
          <a:xfrm>
            <a:off x="3881250" y="3858840"/>
            <a:ext cx="562194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67162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694</Words>
  <Application>Microsoft Office PowerPoint</Application>
  <PresentationFormat>On-screen Show (4:3)</PresentationFormat>
  <Paragraphs>164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ARMSIM</dc:title>
  <dc:creator>Deepti C</dc:creator>
  <cp:lastModifiedBy>Deepti C</cp:lastModifiedBy>
  <cp:revision>51</cp:revision>
  <dcterms:created xsi:type="dcterms:W3CDTF">2006-08-16T00:00:00Z</dcterms:created>
  <dcterms:modified xsi:type="dcterms:W3CDTF">2021-01-18T16:14:46Z</dcterms:modified>
</cp:coreProperties>
</file>