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62" r:id="rId7"/>
    <p:sldId id="263" r:id="rId8"/>
    <p:sldId id="265" r:id="rId9"/>
    <p:sldId id="266" r:id="rId10"/>
    <p:sldId id="267" r:id="rId11"/>
    <p:sldId id="2146847063" r:id="rId13"/>
    <p:sldId id="268" r:id="rId14"/>
    <p:sldId id="2146847055" r:id="rId15"/>
    <p:sldId id="269" r:id="rId16"/>
    <p:sldId id="2146847059" r:id="rId17"/>
    <p:sldId id="2146847060" r:id="rId18"/>
    <p:sldId id="2146847061" r:id="rId19"/>
    <p:sldId id="259" r:id="rId20"/>
    <p:sldId id="21468470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" Type="http://schemas.openxmlformats.org/officeDocument/2006/relationships/customXml" Target="../customXml/item2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5/10/relationships/revisionInfo" Target="revisionInfo.xml"/><Relationship Id="rId27" Type="http://schemas.openxmlformats.org/officeDocument/2006/relationships/slide" Target="slides/slide15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r>
              <a:t>Intelligent Classification of Rural Infrastructure Projects Using Machine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K Adithya-CMR University-CSE-Data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The machine learning model accurately classifies infrastructure projects into correct PMGSY schemes. It reduces manual effort, improves monitoring, and enhances planning. IBM Cloud ensured scalable, efficient deployment of the solution.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-</a:t>
            </a:r>
            <a:r>
              <a:rPr sz="2400" dirty="0"/>
              <a:t> Integrate with live PMGSY APIs</a:t>
            </a:r>
          </a:p>
          <a:p>
            <a:r>
              <a:rPr sz="2400" dirty="0"/>
              <a:t>- Use NLP on text data for classification</a:t>
            </a:r>
          </a:p>
          <a:p>
            <a:r>
              <a:rPr sz="2400" dirty="0"/>
              <a:t>- Real-time monitoring with AI</a:t>
            </a:r>
          </a:p>
          <a:p>
            <a:r>
              <a:rPr sz="2400" dirty="0"/>
              <a:t>- Broaden dataset diversity for better generalization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References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https://aikosh.indiaai.gov.in/...pmqsy.html</a:t>
            </a:r>
          </a:p>
          <a:p>
            <a:r>
              <a:rPr sz="2400" dirty="0"/>
              <a:t>- IBM Watson Studio Docs</a:t>
            </a:r>
          </a:p>
          <a:p>
            <a:r>
              <a:rPr sz="2400" dirty="0"/>
              <a:t>- scikit-learn.org</a:t>
            </a:r>
          </a:p>
          <a:p>
            <a:r>
              <a:rPr sz="2400" dirty="0"/>
              <a:t>- </a:t>
            </a:r>
            <a:r>
              <a:rPr sz="2400" dirty="0" err="1"/>
              <a:t>XGBoost</a:t>
            </a:r>
            <a:r>
              <a:rPr sz="2400" dirty="0"/>
              <a:t> Docs</a:t>
            </a:r>
          </a:p>
          <a:p>
            <a:r>
              <a:rPr sz="2400" dirty="0"/>
              <a:t>- PMGSY Guidelines (gov.in)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4FFC5-F820-560A-B974-FC3B16FE5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199" y="1774370"/>
            <a:ext cx="7445829" cy="4615543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4D761-67F8-5614-539A-38A2317BE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685" y="1905000"/>
            <a:ext cx="7881257" cy="4691742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– PMGSY Scheme Classification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 Used: Random Forest Classifier</a:t>
            </a:r>
          </a:p>
          <a:p>
            <a:r>
              <a:t>• Evaluation Metrics:</a:t>
            </a:r>
          </a:p>
          <a:p>
            <a:r>
              <a:t>   - Accuracy: 92.8%</a:t>
            </a:r>
          </a:p>
          <a:p>
            <a:r>
              <a:t>   - Macro F1-Score: 0.91</a:t>
            </a:r>
          </a:p>
          <a:p>
            <a:r>
              <a:t>   - Precision &amp; Recall: High for PMGSY-I, PMGSY-II; Lower for RCPLWEA due to class imbalance</a:t>
            </a:r>
          </a:p>
          <a:p>
            <a:r>
              <a:t>• ROC Curve below shows high sensitivity and specificity across major schemes</a:t>
            </a:r>
          </a:p>
        </p:txBody>
      </p:sp>
      <p:pic>
        <p:nvPicPr>
          <p:cNvPr id="4" name="Picture 3" descr="ROC curv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6080"/>
            <a:ext cx="2858703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– PMGSY Scheme Classification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 Used: Random Forest Classifier</a:t>
            </a:r>
          </a:p>
          <a:p>
            <a:r>
              <a:t>• Evaluation Metrics:</a:t>
            </a:r>
          </a:p>
          <a:p>
            <a:r>
              <a:t>   - Accuracy: 92.8%</a:t>
            </a:r>
          </a:p>
          <a:p>
            <a:r>
              <a:t>   - Macro F1-Score: 0.91</a:t>
            </a:r>
          </a:p>
          <a:p>
            <a:r>
              <a:t>   - Precision &amp; Recall: High for PMGSY-I, PMGSY-II; Lower for RCPLWEA due to class imbalance</a:t>
            </a:r>
          </a:p>
          <a:p>
            <a:r>
              <a:t>• ROC Curve below shows high sensitivity and specificity across major schemes</a:t>
            </a:r>
          </a:p>
        </p:txBody>
      </p:sp>
      <p:pic>
        <p:nvPicPr>
          <p:cNvPr id="4" name="Picture 3" descr="ROC curv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26080"/>
            <a:ext cx="2858703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22285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sz="2400" dirty="0"/>
              <a:t>Problem Statement</a:t>
            </a:r>
          </a:p>
          <a:p>
            <a:r>
              <a:rPr sz="2400" dirty="0"/>
              <a:t>Proposed Solution</a:t>
            </a:r>
          </a:p>
          <a:p>
            <a:r>
              <a:rPr sz="2400" dirty="0"/>
              <a:t>System Development Approach (Technology Used)</a:t>
            </a:r>
          </a:p>
          <a:p>
            <a:r>
              <a:rPr sz="2400" dirty="0"/>
              <a:t>Algorithm &amp; Deployment</a:t>
            </a:r>
          </a:p>
          <a:p>
            <a:r>
              <a:rPr sz="2400" dirty="0"/>
              <a:t>Result (Output Image)</a:t>
            </a:r>
          </a:p>
          <a:p>
            <a:r>
              <a:rPr sz="2400" dirty="0"/>
              <a:t>Conclusion</a:t>
            </a:r>
          </a:p>
          <a:p>
            <a:r>
              <a:rPr sz="2400" dirty="0"/>
              <a:t>Future Scope</a:t>
            </a:r>
          </a:p>
          <a:p>
            <a:r>
              <a:rPr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Problem Statement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sz="2400" dirty="0"/>
              <a:t>Manual classification of rural road and bridge projects under the PMGSY schemes (PMGSY-I, PMGSY-II, RCPLWEA, etc.) is inefficient, error-prone, and not scalable. Each scheme has unique objectives and funding mechanisms. Accurate classification is essential for monitoring progress, optimizing resource allocation, and assessing impact. With thousands of records, there is a need for an automated, intelligent classification system based on physical and financial attributes of each project.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Proposed Solution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00" y="1294027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sz="2400" dirty="0"/>
              <a:t>This project proposes a machine learning-based classification model that automatically categorizes infrastructure projects into their respective PMGSY schemes using physical and financial project data.</a:t>
            </a:r>
          </a:p>
          <a:p>
            <a:endParaRPr sz="2400" dirty="0"/>
          </a:p>
          <a:p>
            <a:r>
              <a:rPr sz="2400" dirty="0"/>
              <a:t>Key components:</a:t>
            </a:r>
          </a:p>
          <a:p>
            <a:r>
              <a:rPr sz="2400" dirty="0"/>
              <a:t>- Data Collection from Al Kosh dataset.</a:t>
            </a:r>
          </a:p>
          <a:p>
            <a:r>
              <a:rPr sz="2400" dirty="0"/>
              <a:t>- Data Preprocessing (missing value handling, normalization, encoding).</a:t>
            </a:r>
          </a:p>
          <a:p>
            <a:r>
              <a:rPr sz="2400" dirty="0"/>
              <a:t>- Model Training (Random Forest, </a:t>
            </a:r>
            <a:r>
              <a:rPr sz="2400" dirty="0" err="1"/>
              <a:t>XGBoost</a:t>
            </a:r>
            <a:r>
              <a:rPr sz="2400" dirty="0"/>
              <a:t>).</a:t>
            </a:r>
          </a:p>
          <a:p>
            <a:r>
              <a:rPr sz="2400" dirty="0"/>
              <a:t>- Deployment using IBM Cloud (Watson Studio &amp; Cloud Functions).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/>
          </a:bodyPr>
          <a:lstStyle/>
          <a:p>
            <a:r>
              <a:rPr dirty="0"/>
              <a:t>System Development Approach (Technology Used)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System Requirements:</a:t>
            </a:r>
          </a:p>
          <a:p>
            <a:r>
              <a:rPr sz="2400" dirty="0"/>
              <a:t>- IBM Cloud Lite</a:t>
            </a:r>
          </a:p>
          <a:p>
            <a:r>
              <a:rPr sz="2400" dirty="0"/>
              <a:t>- IBM Watson Studio</a:t>
            </a:r>
          </a:p>
          <a:p>
            <a:r>
              <a:rPr sz="2400" dirty="0"/>
              <a:t>- IBM Cloud Object Storage</a:t>
            </a:r>
          </a:p>
          <a:p>
            <a:r>
              <a:rPr sz="2400" dirty="0"/>
              <a:t>- IBM Cloud Functions</a:t>
            </a:r>
          </a:p>
          <a:p>
            <a:endParaRPr sz="2400" dirty="0"/>
          </a:p>
          <a:p>
            <a:r>
              <a:rPr sz="2400" dirty="0"/>
              <a:t>Libraries Used:</a:t>
            </a:r>
          </a:p>
          <a:p>
            <a:r>
              <a:rPr sz="2400" dirty="0"/>
              <a:t>- pandas, </a:t>
            </a:r>
            <a:r>
              <a:rPr sz="2400" dirty="0" err="1"/>
              <a:t>numpy</a:t>
            </a:r>
            <a:r>
              <a:rPr sz="2400" dirty="0"/>
              <a:t>, scikit-learn, </a:t>
            </a:r>
            <a:r>
              <a:rPr sz="2400" dirty="0" err="1"/>
              <a:t>xgboost</a:t>
            </a:r>
            <a:r>
              <a:rPr sz="2400" dirty="0"/>
              <a:t>, matplotlib, flask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200" dirty="0"/>
              <a:t>Algorithm &amp; Deployment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Algorithm: Random Forest, </a:t>
            </a:r>
            <a:r>
              <a:rPr sz="2400" dirty="0" err="1"/>
              <a:t>XGBoost</a:t>
            </a:r>
            <a:endParaRPr sz="2400" dirty="0"/>
          </a:p>
          <a:p>
            <a:r>
              <a:rPr sz="2400" dirty="0"/>
              <a:t>Input Features: Project cost, year, length, type, work category, etc.</a:t>
            </a:r>
          </a:p>
          <a:p>
            <a:r>
              <a:rPr sz="2400" dirty="0"/>
              <a:t>Training: Train-test split, grid search, 10-fold cross-validation</a:t>
            </a:r>
          </a:p>
          <a:p>
            <a:endParaRPr sz="2400" dirty="0"/>
          </a:p>
          <a:p>
            <a:r>
              <a:rPr sz="2400" dirty="0"/>
              <a:t>Deployment:</a:t>
            </a:r>
          </a:p>
          <a:p>
            <a:r>
              <a:rPr sz="2400" dirty="0"/>
              <a:t>- Model hosted using IBM Watson Machine Learning</a:t>
            </a:r>
          </a:p>
          <a:p>
            <a:r>
              <a:rPr sz="2400" dirty="0"/>
              <a:t>- REST API built with Flask</a:t>
            </a:r>
          </a:p>
          <a:p>
            <a:r>
              <a:rPr sz="2400" dirty="0"/>
              <a:t>- Deployed via IBM Cloud Functions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7502"/>
            <a:ext cx="11029616" cy="530296"/>
          </a:xfrm>
        </p:spPr>
        <p:txBody>
          <a:bodyPr>
            <a:normAutofit/>
          </a:bodyPr>
          <a:lstStyle/>
          <a:p>
            <a:r>
              <a:rPr dirty="0"/>
              <a:t>Result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77BC8B-2010-BBA5-9C8B-EC1A08B59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357" y="1410607"/>
            <a:ext cx="7783285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CA0F-6BD3-8ACC-227A-75F271A0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report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0C873-FBDF-6A7F-74F7-AE425DAF4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771" y="1562484"/>
            <a:ext cx="6476999" cy="4593360"/>
          </a:xfrm>
        </p:spPr>
      </p:pic>
    </p:spTree>
    <p:extLst>
      <p:ext uri="{BB962C8B-B14F-4D97-AF65-F5344CB8AC3E}">
        <p14:creationId xmlns:p14="http://schemas.microsoft.com/office/powerpoint/2010/main" val="289672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A6B2-8459-1C2C-BF18-EF8F2AF4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F1-score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521BE-1BD8-1BCB-924B-9469DDEE5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276" y="702156"/>
            <a:ext cx="7789333" cy="4673600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70CFFC6-7278-8B6D-49FF-192BF7B1A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5321275"/>
            <a:ext cx="108962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 The model is reliable for all schemes except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RCPLWEA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Next step is to gather more data for this specific category to improve performance.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505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60</TotalTime>
  <Words>435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Calibri</vt:lpstr>
      <vt:lpstr>Franklin Gothic Book</vt:lpstr>
      <vt:lpstr>Franklin Gothic Demi</vt:lpstr>
      <vt:lpstr>Wingdings 2</vt:lpstr>
      <vt:lpstr>DividendVTI</vt:lpstr>
      <vt:lpstr>Intelligent Classification of Rural Infrastructure Projects Using Machine Learning</vt:lpstr>
      <vt:lpstr>OUTLINE</vt:lpstr>
      <vt:lpstr>Problem Statement</vt:lpstr>
      <vt:lpstr>Proposed Solution</vt:lpstr>
      <vt:lpstr>System Development Approach (Technology Used)</vt:lpstr>
      <vt:lpstr>Algorithm &amp; Deployment</vt:lpstr>
      <vt:lpstr>Result</vt:lpstr>
      <vt:lpstr>Classification report  </vt:lpstr>
      <vt:lpstr>F1-score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ADI</cp:lastModifiedBy>
  <cp:revision>25</cp:revision>
  <dcterms:created xsi:type="dcterms:W3CDTF">2021-05-26T16:50:10Z</dcterms:created>
  <dcterms:modified xsi:type="dcterms:W3CDTF">2025-08-04T16:21:09Z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