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76" y="-49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LEELAVATHI\Documents\naanmudhalva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[naanmudhalvan.xlsx]Sheet2!PivotTable4</c:name>
    <c:fmtId val="3"/>
  </c:pivotSource>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 Employee Performance Analysis</a:t>
            </a:r>
          </a:p>
        </c:rich>
      </c:tx>
      <c:layout/>
      <c:overlay val="0"/>
      <c:spPr>
        <a:noFill/>
        <a:ln>
          <a:noFill/>
        </a:ln>
        <a:effectLst/>
      </c:spPr>
    </c:title>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0-6870-47B6-83F1-F194E773D1E0}"/>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01-6870-47B6-83F1-F194E773D1E0}"/>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3-6870-47B6-83F1-F194E773D1E0}"/>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4-6870-47B6-83F1-F194E773D1E0}"/>
            </c:ext>
          </c:extLst>
        </c:ser>
        <c:dLbls>
          <c:showLegendKey val="0"/>
          <c:showVal val="0"/>
          <c:showCatName val="0"/>
          <c:showSerName val="0"/>
          <c:showPercent val="0"/>
          <c:showBubbleSize val="0"/>
        </c:dLbls>
        <c:gapWidth val="219"/>
        <c:overlap val="-27"/>
        <c:axId val="210639872"/>
        <c:axId val="172837696"/>
      </c:barChart>
      <c:catAx>
        <c:axId val="210639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72837696"/>
        <c:crosses val="autoZero"/>
        <c:auto val="1"/>
        <c:lblAlgn val="ctr"/>
        <c:lblOffset val="100"/>
        <c:noMultiLvlLbl val="0"/>
      </c:catAx>
      <c:valAx>
        <c:axId val="172837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1063987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28624" y="19050"/>
            <a:ext cx="10658475"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114425" y="3225604"/>
            <a:ext cx="8610600" cy="1938992"/>
          </a:xfrm>
          <a:prstGeom prst="rect">
            <a:avLst/>
          </a:prstGeom>
          <a:noFill/>
        </p:spPr>
        <p:txBody>
          <a:bodyPr wrap="square" rtlCol="0">
            <a:spAutoFit/>
          </a:bodyPr>
          <a:lstStyle/>
          <a:p>
            <a:r>
              <a:rPr lang="en-US" sz="2400" b="1" i="1" dirty="0"/>
              <a:t>STUDENT </a:t>
            </a:r>
            <a:r>
              <a:rPr lang="en-US" sz="2400" b="1" i="1" dirty="0" smtClean="0"/>
              <a:t>NAME :      ADITHYA.N</a:t>
            </a:r>
            <a:endParaRPr lang="en-US" sz="2400" b="1" i="1" dirty="0"/>
          </a:p>
          <a:p>
            <a:r>
              <a:rPr lang="en-US" sz="2400" b="1" i="1" dirty="0"/>
              <a:t>REGISTER </a:t>
            </a:r>
            <a:r>
              <a:rPr lang="en-US" sz="2400" b="1" i="1" dirty="0" smtClean="0"/>
              <a:t>NO      :      312206401</a:t>
            </a:r>
            <a:endParaRPr lang="en-US" sz="2400" b="1" i="1" dirty="0"/>
          </a:p>
          <a:p>
            <a:r>
              <a:rPr lang="en-US" sz="2400" b="1" i="1" dirty="0" smtClean="0"/>
              <a:t>DEPARTMENT    :       COMMERCE </a:t>
            </a:r>
            <a:endParaRPr lang="en-US" sz="2400" b="1" i="1" dirty="0"/>
          </a:p>
          <a:p>
            <a:r>
              <a:rPr lang="en-US" sz="2400" b="1" i="1" dirty="0" smtClean="0"/>
              <a:t>COLLEGE             :       AGURCHAND </a:t>
            </a:r>
            <a:r>
              <a:rPr lang="en-US" sz="2400" b="1" i="1" dirty="0"/>
              <a:t>MANMULL JAIN </a:t>
            </a:r>
            <a:r>
              <a:rPr lang="en-US" sz="2400" b="1" i="1" dirty="0" smtClean="0"/>
              <a:t>COLLEGE</a:t>
            </a:r>
            <a:endParaRPr lang="en-US" sz="2400" b="1" i="1" dirty="0"/>
          </a:p>
          <a:p>
            <a:r>
              <a:rPr lang="en-US" sz="2400" i="1" dirty="0"/>
              <a:t>           </a:t>
            </a:r>
            <a:endParaRPr lang="en-IN"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569106"/>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r>
              <a:rPr lang="en-IN" sz="3200" i="1" spc="5" dirty="0">
                <a:cs typeface="Trebuchet MS"/>
              </a:rPr>
              <a:t>Data collection</a:t>
            </a:r>
          </a:p>
          <a:p>
            <a:pPr marL="469900" indent="-457200">
              <a:lnSpc>
                <a:spcPct val="100000"/>
              </a:lnSpc>
              <a:spcBef>
                <a:spcPts val="105"/>
              </a:spcBef>
              <a:buFont typeface="+mj-lt"/>
              <a:buAutoNum type="arabicPeriod"/>
            </a:pPr>
            <a:r>
              <a:rPr lang="en-IN" sz="2800" i="1" spc="5" dirty="0">
                <a:cs typeface="Trebuchet MS"/>
              </a:rPr>
              <a:t>Downloaded from Edunet dashboard</a:t>
            </a:r>
          </a:p>
          <a:p>
            <a:pPr marL="12700">
              <a:lnSpc>
                <a:spcPct val="100000"/>
              </a:lnSpc>
              <a:spcBef>
                <a:spcPts val="105"/>
              </a:spcBef>
            </a:pPr>
            <a:r>
              <a:rPr lang="en-IN" sz="2800" i="1" spc="5" dirty="0">
                <a:cs typeface="Trebuchet MS"/>
              </a:rPr>
              <a:t>Data cleaning</a:t>
            </a:r>
          </a:p>
          <a:p>
            <a:pPr marL="469900" indent="-457200">
              <a:lnSpc>
                <a:spcPct val="100000"/>
              </a:lnSpc>
              <a:spcBef>
                <a:spcPts val="105"/>
              </a:spcBef>
              <a:buFont typeface="+mj-lt"/>
              <a:buAutoNum type="arabicPeriod"/>
            </a:pPr>
            <a:r>
              <a:rPr lang="en-IN" sz="2800" i="1" spc="5" dirty="0">
                <a:cs typeface="Trebuchet MS"/>
              </a:rPr>
              <a:t>Identified the missing values</a:t>
            </a:r>
          </a:p>
          <a:p>
            <a:pPr marL="469900" indent="-457200">
              <a:lnSpc>
                <a:spcPct val="100000"/>
              </a:lnSpc>
              <a:spcBef>
                <a:spcPts val="105"/>
              </a:spcBef>
              <a:buFont typeface="+mj-lt"/>
              <a:buAutoNum type="arabicPeriod"/>
            </a:pPr>
            <a:r>
              <a:rPr lang="en-IN" sz="2800" i="1" spc="5" dirty="0">
                <a:cs typeface="Trebuchet MS"/>
              </a:rPr>
              <a:t>Filter out missing values</a:t>
            </a:r>
          </a:p>
          <a:p>
            <a:pPr marL="12700">
              <a:lnSpc>
                <a:spcPct val="100000"/>
              </a:lnSpc>
              <a:spcBef>
                <a:spcPts val="105"/>
              </a:spcBef>
            </a:pPr>
            <a:r>
              <a:rPr lang="en-IN" sz="2800" i="1" spc="5" dirty="0">
                <a:cs typeface="Trebuchet MS"/>
              </a:rPr>
              <a:t>Performance level</a:t>
            </a:r>
          </a:p>
          <a:p>
            <a:pPr marL="469900" indent="-457200">
              <a:lnSpc>
                <a:spcPct val="100000"/>
              </a:lnSpc>
              <a:spcBef>
                <a:spcPts val="105"/>
              </a:spcBef>
              <a:buFont typeface="+mj-lt"/>
              <a:buAutoNum type="arabicPeriod"/>
            </a:pPr>
            <a:r>
              <a:rPr lang="en-IN" sz="2800" i="1" spc="5" dirty="0">
                <a:cs typeface="Trebuchet MS"/>
              </a:rPr>
              <a:t>Created a formula</a:t>
            </a:r>
          </a:p>
          <a:p>
            <a:pPr marL="12700">
              <a:lnSpc>
                <a:spcPct val="100000"/>
              </a:lnSpc>
              <a:spcBef>
                <a:spcPts val="105"/>
              </a:spcBef>
            </a:pPr>
            <a:r>
              <a:rPr lang="en-IN" sz="2800" i="1" spc="5" dirty="0">
                <a:cs typeface="Trebuchet MS"/>
              </a:rPr>
              <a:t>Summary</a:t>
            </a:r>
          </a:p>
          <a:p>
            <a:pPr marL="469900" indent="-457200">
              <a:lnSpc>
                <a:spcPct val="100000"/>
              </a:lnSpc>
              <a:spcBef>
                <a:spcPts val="105"/>
              </a:spcBef>
              <a:buFont typeface="+mj-lt"/>
              <a:buAutoNum type="arabicPeriod"/>
            </a:pPr>
            <a:r>
              <a:rPr lang="en-IN" sz="2800" i="1" spc="5" dirty="0">
                <a:cs typeface="Trebuchet MS"/>
              </a:rPr>
              <a:t>Pivot table</a:t>
            </a:r>
          </a:p>
          <a:p>
            <a:pPr marL="469900" indent="-457200">
              <a:lnSpc>
                <a:spcPct val="100000"/>
              </a:lnSpc>
              <a:spcBef>
                <a:spcPts val="105"/>
              </a:spcBef>
              <a:buFont typeface="+mj-lt"/>
              <a:buAutoNum type="arabicPeriod"/>
            </a:pPr>
            <a:r>
              <a:rPr lang="en-IN" sz="2800" i="1" spc="5" dirty="0">
                <a:cs typeface="Trebuchet MS"/>
              </a:rPr>
              <a:t>Graph</a:t>
            </a:r>
          </a:p>
          <a:p>
            <a:pPr marL="755650" indent="-742950">
              <a:lnSpc>
                <a:spcPct val="100000"/>
              </a:lnSpc>
              <a:spcBef>
                <a:spcPts val="105"/>
              </a:spcBef>
              <a:buFont typeface="+mj-lt"/>
              <a:buAutoNum type="arabicPeriod"/>
            </a:pPr>
            <a:endParaRPr sz="360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lang="en-IN" spc="-40"/>
              <a:t>esults</a:t>
            </a:r>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174DB33E-B44D-F6E4-4D8C-94B4884ABABD}"/>
              </a:ext>
            </a:extLst>
          </p:cNvPr>
          <p:cNvGraphicFramePr>
            <a:graphicFrameLocks/>
          </p:cNvGraphicFramePr>
          <p:nvPr>
            <p:extLst>
              <p:ext uri="{D42A27DB-BD31-4B8C-83A1-F6EECF244321}">
                <p14:modId xmlns:p14="http://schemas.microsoft.com/office/powerpoint/2010/main" val="1731701769"/>
              </p:ext>
            </p:extLst>
          </p:nvPr>
        </p:nvGraphicFramePr>
        <p:xfrm>
          <a:off x="914400" y="2019300"/>
          <a:ext cx="7848600"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55332" y="385445"/>
            <a:ext cx="10681335" cy="517715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sz="2800" b="0" dirty="0" smtClean="0"/>
              <a:t>Increased </a:t>
            </a:r>
            <a:r>
              <a:rPr lang="en-US" sz="2800" b="0" dirty="0"/>
              <a:t>efficiency</a:t>
            </a:r>
            <a:br>
              <a:rPr lang="en-US" sz="2800" b="0" dirty="0"/>
            </a:br>
            <a:r>
              <a:rPr lang="en-US" sz="2800" b="0" dirty="0" smtClean="0"/>
              <a:t> Data </a:t>
            </a:r>
            <a:r>
              <a:rPr lang="en-US" sz="2800" b="0" dirty="0"/>
              <a:t>analytics can help organizations increase efficiency and </a:t>
            </a:r>
            <a:r>
              <a:rPr lang="en-US" sz="2800" b="0" dirty="0" smtClean="0"/>
              <a:t>       reduce costs.</a:t>
            </a:r>
            <a:br>
              <a:rPr lang="en-US" sz="2800" b="0" dirty="0" smtClean="0"/>
            </a:br>
            <a:r>
              <a:rPr lang="en-US" sz="2800" b="0" dirty="0" smtClean="0"/>
              <a:t>	</a:t>
            </a:r>
            <a:r>
              <a:rPr lang="en-US" sz="2800" b="0" dirty="0"/>
              <a:t>Improved talent management</a:t>
            </a:r>
            <a:br>
              <a:rPr lang="en-US" sz="2800" b="0" dirty="0"/>
            </a:br>
            <a:r>
              <a:rPr lang="en-US" sz="2800" b="0" dirty="0"/>
              <a:t>Data analytics can help organizations identify high-potential employees and provide insights into their career progression and development needs.</a:t>
            </a:r>
            <a:br>
              <a:rPr lang="en-US" sz="2800" b="0" dirty="0"/>
            </a:br>
            <a:r>
              <a:rPr lang="en-US" sz="2800" b="0" dirty="0"/>
              <a:t/>
            </a:r>
            <a:br>
              <a:rPr lang="en-US" sz="2800" b="0" dirty="0"/>
            </a:br>
            <a:r>
              <a:rPr lang="en-US" sz="2800" b="0" dirty="0">
                <a:latin typeface="+mn-lt"/>
                <a:cs typeface="Times New Roman" panose="02020603050405020304" pitchFamily="18" charset="0"/>
              </a:rPr>
              <a:t/>
            </a:r>
            <a:br>
              <a:rPr lang="en-US" sz="2800" b="0" dirty="0">
                <a:latin typeface="+mn-lt"/>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Star: 4 Points 4">
            <a:extLst>
              <a:ext uri="{FF2B5EF4-FFF2-40B4-BE49-F238E27FC236}">
                <a16:creationId xmlns:a16="http://schemas.microsoft.com/office/drawing/2014/main" xmlns="" id="{7ABFDD8F-23D0-F8B0-61F2-728A5A78B2B9}"/>
              </a:ext>
            </a:extLst>
          </p:cNvPr>
          <p:cNvSpPr/>
          <p:nvPr/>
        </p:nvSpPr>
        <p:spPr>
          <a:xfrm>
            <a:off x="845574" y="2271252"/>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4 Points 5">
            <a:extLst>
              <a:ext uri="{FF2B5EF4-FFF2-40B4-BE49-F238E27FC236}">
                <a16:creationId xmlns:a16="http://schemas.microsoft.com/office/drawing/2014/main" xmlns="" id="{A6DA7A76-BBD0-BFDE-D173-B43CB4C843E4}"/>
              </a:ext>
            </a:extLst>
          </p:cNvPr>
          <p:cNvSpPr/>
          <p:nvPr/>
        </p:nvSpPr>
        <p:spPr>
          <a:xfrm>
            <a:off x="845574" y="3588774"/>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2800767"/>
          </a:xfrm>
          <a:prstGeom prst="rect">
            <a:avLst/>
          </a:prstGeom>
          <a:noFill/>
        </p:spPr>
        <p:txBody>
          <a:bodyPr wrap="square" rtlCol="0">
            <a:spAutoFit/>
          </a:bodyPr>
          <a:lstStyle/>
          <a:p>
            <a:pPr algn="ctr"/>
            <a:r>
              <a:rPr lang="en-US" sz="4400" b="1" i="1">
                <a:solidFill>
                  <a:srgbClr val="0F0F0F"/>
                </a:solidFill>
                <a:latin typeface="Times New Roman" panose="02020603050405020304" pitchFamily="18" charset="0"/>
                <a:cs typeface="Times New Roman" panose="02020603050405020304" pitchFamily="18" charset="0"/>
              </a:rPr>
              <a:t>Employee </a:t>
            </a:r>
          </a:p>
          <a:p>
            <a:pPr algn="ctr"/>
            <a:r>
              <a:rPr lang="en-US" sz="4400" b="1" i="1">
                <a:solidFill>
                  <a:srgbClr val="0F0F0F"/>
                </a:solidFill>
                <a:latin typeface="Times New Roman" panose="02020603050405020304" pitchFamily="18" charset="0"/>
                <a:cs typeface="Times New Roman" panose="02020603050405020304" pitchFamily="18" charset="0"/>
              </a:rPr>
              <a:t>   Performance </a:t>
            </a:r>
          </a:p>
          <a:p>
            <a:pPr algn="ctr"/>
            <a:r>
              <a:rPr lang="en-US" sz="4400" b="1" i="1">
                <a:solidFill>
                  <a:srgbClr val="0F0F0F"/>
                </a:solidFill>
                <a:latin typeface="Times New Roman" panose="02020603050405020304" pitchFamily="18" charset="0"/>
                <a:cs typeface="Times New Roman" panose="02020603050405020304" pitchFamily="18" charset="0"/>
              </a:rPr>
              <a:t> Analysis using  </a:t>
            </a:r>
          </a:p>
          <a:p>
            <a:pPr algn="ctr"/>
            <a:r>
              <a:rPr lang="en-US" sz="4400" b="1" i="1">
                <a:solidFill>
                  <a:srgbClr val="0F0F0F"/>
                </a:solidFill>
                <a:latin typeface="Times New Roman" panose="02020603050405020304" pitchFamily="18" charset="0"/>
                <a:cs typeface="Times New Roman" panose="02020603050405020304" pitchFamily="18" charset="0"/>
              </a:rPr>
              <a:t>  Excel</a:t>
            </a:r>
            <a:endParaRPr lang="en-IN" sz="2800" i="1">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395287" y="3485666"/>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00" y="198488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762000"/>
            <a:ext cx="5636895" cy="706475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dirty="0"/>
              <a:t>P</a:t>
            </a:r>
            <a:r>
              <a:rPr lang="en-IN" sz="4250" spc="15" dirty="0"/>
              <a:t>ROB</a:t>
            </a:r>
            <a:r>
              <a:rPr lang="en-IN" sz="4250" spc="55" dirty="0"/>
              <a:t>L</a:t>
            </a:r>
            <a:r>
              <a:rPr lang="en-IN" sz="4250" spc="-20" dirty="0"/>
              <a:t>E</a:t>
            </a:r>
            <a:r>
              <a:rPr lang="en-IN" sz="4250" spc="20" dirty="0"/>
              <a:t>M</a:t>
            </a:r>
            <a:r>
              <a:rPr lang="en-IN" sz="4250" dirty="0"/>
              <a:t>	</a:t>
            </a:r>
            <a:r>
              <a:rPr lang="en-IN" sz="4250" spc="10" dirty="0"/>
              <a:t>S</a:t>
            </a:r>
            <a:r>
              <a:rPr lang="en-IN" sz="4250" spc="-370" dirty="0"/>
              <a:t>T</a:t>
            </a:r>
            <a:r>
              <a:rPr lang="en-IN" sz="4250" spc="-375" dirty="0"/>
              <a:t>A</a:t>
            </a:r>
            <a:r>
              <a:rPr lang="en-IN" sz="4250" spc="15" dirty="0"/>
              <a:t>T</a:t>
            </a:r>
            <a:r>
              <a:rPr lang="en-IN" sz="4250" spc="-10" dirty="0"/>
              <a:t>E</a:t>
            </a:r>
            <a:r>
              <a:rPr lang="en-IN" sz="4250" spc="-20" dirty="0"/>
              <a:t>ME</a:t>
            </a:r>
            <a:r>
              <a:rPr lang="en-IN" sz="4250" spc="10" dirty="0"/>
              <a:t>NT</a:t>
            </a:r>
            <a:br>
              <a:rPr lang="en-IN" sz="4250" spc="10" dirty="0"/>
            </a:br>
            <a:r>
              <a:rPr lang="en-IN" sz="4250" spc="10" dirty="0"/>
              <a:t/>
            </a:r>
            <a:br>
              <a:rPr lang="en-IN" sz="4250" spc="10" dirty="0"/>
            </a:br>
            <a:r>
              <a:rPr lang="en-IN" sz="4250" spc="10" dirty="0"/>
              <a:t>  </a:t>
            </a:r>
            <a:r>
              <a:rPr lang="en-IN" sz="2800" b="0" i="1" spc="10" dirty="0">
                <a:effectLst>
                  <a:outerShdw blurRad="38100" dist="38100" dir="2700000" algn="tl">
                    <a:srgbClr val="000000">
                      <a:alpha val="43137"/>
                    </a:srgbClr>
                  </a:outerShdw>
                </a:effectLst>
              </a:rPr>
              <a:t>This analysis is created to track      the performance of the   employees, in order to provide promotions, incentives to the respective employees.</a:t>
            </a:r>
            <a:br>
              <a:rPr lang="en-IN" sz="2800" b="0" i="1" spc="10" dirty="0">
                <a:effectLst>
                  <a:outerShdw blurRad="38100" dist="38100" dir="2700000" algn="tl">
                    <a:srgbClr val="000000">
                      <a:alpha val="43137"/>
                    </a:srgbClr>
                  </a:outerShdw>
                </a:effectLst>
              </a:rPr>
            </a:br>
            <a:r>
              <a:rPr lang="en-IN" sz="2800" b="0" i="1" spc="10" dirty="0">
                <a:effectLst>
                  <a:outerShdw blurRad="38100" dist="38100" dir="2700000" algn="tl">
                    <a:srgbClr val="000000">
                      <a:alpha val="43137"/>
                    </a:srgbClr>
                  </a:outerShdw>
                </a:effectLst>
              </a:rPr>
              <a:t/>
            </a:r>
            <a:br>
              <a:rPr lang="en-IN" sz="2800" b="0" i="1" spc="10" dirty="0">
                <a:effectLst>
                  <a:outerShdw blurRad="38100" dist="38100" dir="2700000" algn="tl">
                    <a:srgbClr val="000000">
                      <a:alpha val="43137"/>
                    </a:srgbClr>
                  </a:outerShdw>
                </a:effectLst>
              </a:rPr>
            </a:br>
            <a:r>
              <a:rPr lang="en-IN" sz="2800" b="0" i="1" spc="10" dirty="0">
                <a:effectLst>
                  <a:outerShdw blurRad="38100" dist="38100" dir="2700000" algn="tl">
                    <a:srgbClr val="000000">
                      <a:alpha val="43137"/>
                    </a:srgbClr>
                  </a:outerShdw>
                </a:effectLst>
              </a:rPr>
              <a:t>   This analysis helps the organisation to grow by the growth of the employees of the organisation.</a:t>
            </a:r>
            <a:r>
              <a:rPr lang="en-IN" sz="3600" i="1" spc="10" dirty="0">
                <a:effectLst>
                  <a:outerShdw blurRad="38100" dist="38100" dir="2700000" algn="tl">
                    <a:srgbClr val="000000">
                      <a:alpha val="43137"/>
                    </a:srgbClr>
                  </a:outerShdw>
                </a:effectLst>
              </a:rPr>
              <a:t/>
            </a:r>
            <a:br>
              <a:rPr lang="en-IN" sz="3600" i="1" spc="10" dirty="0">
                <a:effectLst>
                  <a:outerShdw blurRad="38100" dist="38100" dir="2700000" algn="tl">
                    <a:srgbClr val="000000">
                      <a:alpha val="43137"/>
                    </a:srgbClr>
                  </a:outerShdw>
                </a:effectLst>
              </a:rPr>
            </a:br>
            <a:r>
              <a:rPr lang="en-IN" sz="3600" spc="10" dirty="0"/>
              <a:t/>
            </a:r>
            <a:br>
              <a:rPr lang="en-IN" sz="3600" spc="10" dirty="0"/>
            </a:br>
            <a:endParaRPr lang="en-IN"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4</a:t>
            </a:fld>
            <a:endParaRPr lang="en-IN" spc="10"/>
          </a:p>
        </p:txBody>
      </p:sp>
      <p:sp>
        <p:nvSpPr>
          <p:cNvPr id="13" name="Arrow: Right 12">
            <a:extLst>
              <a:ext uri="{FF2B5EF4-FFF2-40B4-BE49-F238E27FC236}">
                <a16:creationId xmlns:a16="http://schemas.microsoft.com/office/drawing/2014/main" xmlns="" id="{3A7118E0-9659-B8A5-67D7-3F52DFE726A2}"/>
              </a:ext>
            </a:extLst>
          </p:cNvPr>
          <p:cNvSpPr/>
          <p:nvPr/>
        </p:nvSpPr>
        <p:spPr>
          <a:xfrm>
            <a:off x="762000" y="2209800"/>
            <a:ext cx="22860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xmlns="" id="{29C63F54-A903-151E-FE4C-B1AA6EB40B4A}"/>
              </a:ext>
            </a:extLst>
          </p:cNvPr>
          <p:cNvSpPr/>
          <p:nvPr/>
        </p:nvSpPr>
        <p:spPr>
          <a:xfrm>
            <a:off x="762000" y="4858210"/>
            <a:ext cx="28575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18573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540102" y="74295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390876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  </a:t>
            </a:r>
            <a:r>
              <a:rPr lang="en-IN" sz="3200" b="1" dirty="0" smtClean="0">
                <a:latin typeface="Times New Roman" panose="02020603050405020304" pitchFamily="18" charset="0"/>
                <a:cs typeface="Times New Roman" panose="02020603050405020304" pitchFamily="18" charset="0"/>
              </a:rPr>
              <a:t> Employee Performance Analysis is created to </a:t>
            </a:r>
            <a:r>
              <a:rPr lang="en-US" sz="3200" b="1" dirty="0" smtClean="0"/>
              <a:t>evaluate various </a:t>
            </a:r>
            <a:r>
              <a:rPr lang="en-US" sz="3200" b="1" dirty="0"/>
              <a:t>metrics such as productivity, efficiency, and output quality to assess individual and team performance. By leveraging data analytics, organizations can identify top performers, areas for improvement, and potential training needs.</a:t>
            </a:r>
            <a:endParaRPr lang="en-IN"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140877"/>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lang="en-IN" sz="3200" spc="5"/>
              <a:t>S?</a:t>
            </a:r>
            <a:br>
              <a:rPr lang="en-IN" sz="3200" spc="5"/>
            </a:br>
            <a:r>
              <a:rPr lang="en-IN" sz="3200" spc="5"/>
              <a:t/>
            </a:r>
            <a:br>
              <a:rPr lang="en-IN" sz="3200" spc="5"/>
            </a:br>
            <a:r>
              <a:rPr lang="en-IN" sz="3200" spc="5"/>
              <a:t/>
            </a:r>
            <a:br>
              <a:rPr lang="en-IN" sz="3200" spc="5"/>
            </a:br>
            <a:r>
              <a:rPr lang="en-IN" sz="2800" spc="5"/>
              <a:t>    </a:t>
            </a:r>
            <a:r>
              <a:rPr lang="en-IN" sz="2800" b="0" spc="5"/>
              <a:t>Employees</a:t>
            </a:r>
            <a:br>
              <a:rPr lang="en-IN" sz="2800" b="0" spc="5"/>
            </a:br>
            <a:r>
              <a:rPr lang="en-IN" sz="2800" b="0" spc="5"/>
              <a:t>    Managers</a:t>
            </a:r>
            <a:br>
              <a:rPr lang="en-IN" sz="2800" b="0" spc="5"/>
            </a:br>
            <a:r>
              <a:rPr lang="en-IN" sz="2800" b="0" spc="5"/>
              <a:t>    Employers</a:t>
            </a:r>
            <a:br>
              <a:rPr lang="en-IN" sz="2800" b="0" spc="5"/>
            </a:br>
            <a:r>
              <a:rPr lang="en-IN" sz="2800" b="0" spc="5"/>
              <a:t>    Managerial organisations</a:t>
            </a:r>
            <a:br>
              <a:rPr lang="en-IN" sz="2800" b="0" spc="5"/>
            </a:br>
            <a:r>
              <a:rPr lang="en-IN" sz="2800" b="0" spc="5"/>
              <a:t>    </a:t>
            </a:r>
            <a:r>
              <a:rPr lang="en-IN" sz="2800" b="0" spc="5" dirty="0"/>
              <a:t>Industrial organisations</a:t>
            </a:r>
            <a:r>
              <a:rPr lang="en-IN" sz="2800" b="0" spc="5"/>
              <a:t/>
            </a:r>
            <a:br>
              <a:rPr lang="en-IN" sz="2800" b="0" spc="5"/>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Arrow: Chevron 6">
            <a:extLst>
              <a:ext uri="{FF2B5EF4-FFF2-40B4-BE49-F238E27FC236}">
                <a16:creationId xmlns:a16="http://schemas.microsoft.com/office/drawing/2014/main" xmlns="" id="{2A92846F-2189-2A45-80BD-830063A6C60C}"/>
              </a:ext>
            </a:extLst>
          </p:cNvPr>
          <p:cNvSpPr/>
          <p:nvPr/>
        </p:nvSpPr>
        <p:spPr>
          <a:xfrm>
            <a:off x="914400" y="25146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xmlns="" id="{708FA1F5-1A2B-ED92-AB48-3A9340EEE512}"/>
              </a:ext>
            </a:extLst>
          </p:cNvPr>
          <p:cNvSpPr/>
          <p:nvPr/>
        </p:nvSpPr>
        <p:spPr>
          <a:xfrm>
            <a:off x="914400" y="28575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xmlns="" id="{7C3EC6EB-089A-153D-D1F5-C2758CF3C6ED}"/>
              </a:ext>
            </a:extLst>
          </p:cNvPr>
          <p:cNvSpPr/>
          <p:nvPr/>
        </p:nvSpPr>
        <p:spPr>
          <a:xfrm>
            <a:off x="882446" y="3313832"/>
            <a:ext cx="205248" cy="22686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xmlns="" id="{21625B23-45E1-B845-BA96-B07EC25AB9DF}"/>
              </a:ext>
            </a:extLst>
          </p:cNvPr>
          <p:cNvSpPr/>
          <p:nvPr/>
        </p:nvSpPr>
        <p:spPr>
          <a:xfrm>
            <a:off x="876300" y="3770165"/>
            <a:ext cx="1905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xmlns="" id="{51067547-F69B-737F-C2EA-434DB99EBBB7}"/>
              </a:ext>
            </a:extLst>
          </p:cNvPr>
          <p:cNvSpPr/>
          <p:nvPr/>
        </p:nvSpPr>
        <p:spPr>
          <a:xfrm>
            <a:off x="876300" y="4161213"/>
            <a:ext cx="205248"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832" y="14791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168996"/>
          </a:xfrm>
          <a:prstGeom prst="rect">
            <a:avLst/>
          </a:prstGeom>
        </p:spPr>
        <p:txBody>
          <a:bodyPr vert="horz" wrap="square" lIns="0" tIns="13335" rIns="0" bIns="0" rtlCol="0">
            <a:spAutoFit/>
          </a:bodyPr>
          <a:lstStyle/>
          <a:p>
            <a:pPr marL="12700" algn="l">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r>
              <a:rPr lang="en-IN" sz="3600"/>
              <a:t/>
            </a:r>
            <a:br>
              <a:rPr lang="en-IN" sz="3600"/>
            </a:br>
            <a:r>
              <a:rPr lang="en-IN" sz="3600"/>
              <a:t/>
            </a:r>
            <a:br>
              <a:rPr lang="en-IN" sz="3600"/>
            </a:br>
            <a:r>
              <a:rPr lang="en-IN" sz="3600"/>
              <a:t>                   </a:t>
            </a:r>
            <a:r>
              <a:rPr lang="en-IN" sz="2800" b="0"/>
              <a:t>Conditional formatting - missing </a:t>
            </a:r>
            <a:br>
              <a:rPr lang="en-IN" sz="2800" b="0"/>
            </a:br>
            <a:r>
              <a:rPr lang="en-IN" sz="2800" b="0"/>
              <a:t>                         Pivot tables - summary</a:t>
            </a:r>
            <a:br>
              <a:rPr lang="en-IN" sz="2800" b="0"/>
            </a:br>
            <a:r>
              <a:rPr lang="en-IN" sz="2800" b="0"/>
              <a:t>                         Charts – trend </a:t>
            </a:r>
            <a:br>
              <a:rPr lang="en-IN" sz="2800" b="0"/>
            </a:br>
            <a:r>
              <a:rPr lang="en-IN" sz="2800" b="0"/>
              <a:t>                         Filtering and Formula - performance</a:t>
            </a:r>
            <a:br>
              <a:rPr lang="en-IN" sz="2800" b="0"/>
            </a:br>
            <a:r>
              <a:rPr lang="en-IN" sz="2800" b="0"/>
              <a:t>                         Graph – data visualization  </a:t>
            </a:r>
            <a:r>
              <a:rPr lang="en-IN" sz="3600" b="0"/>
              <a:t/>
            </a:r>
            <a:br>
              <a:rPr lang="en-IN" sz="3600" b="0"/>
            </a:br>
            <a:r>
              <a:rPr lang="en-IN" sz="3600"/>
              <a:t/>
            </a:r>
            <a:br>
              <a:rPr lang="en-IN" sz="3600"/>
            </a:br>
            <a:r>
              <a:rPr lang="en-IN" sz="3600"/>
              <a:t/>
            </a:r>
            <a:br>
              <a:rPr lang="en-IN" sz="3600"/>
            </a:br>
            <a:r>
              <a:rPr lang="en-IN" sz="3600"/>
              <a:t/>
            </a:r>
            <a:br>
              <a:rPr lang="en-IN" sz="3600"/>
            </a:br>
            <a:r>
              <a:rPr lang="en-IN" sz="3600"/>
              <a:t/>
            </a:r>
            <a:br>
              <a:rPr lang="en-IN" sz="3600"/>
            </a:b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5847755"/>
          </a:xfrm>
        </p:spPr>
        <p:txBody>
          <a:bodyPr/>
          <a:lstStyle/>
          <a:p>
            <a:r>
              <a:rPr lang="en-IN"/>
              <a:t>Dataset Description</a:t>
            </a:r>
            <a:br>
              <a:rPr lang="en-IN"/>
            </a:br>
            <a:r>
              <a:rPr lang="en-IN"/>
              <a:t/>
            </a:r>
            <a:br>
              <a:rPr lang="en-IN"/>
            </a:br>
            <a:r>
              <a:rPr lang="en-IN" sz="4000" b="0"/>
              <a:t> </a:t>
            </a:r>
            <a:r>
              <a:rPr lang="en-IN" sz="2800" b="0" i="1" dirty="0">
                <a:effectLst>
                  <a:outerShdw blurRad="38100" dist="38100" dir="2700000" algn="tl">
                    <a:srgbClr val="000000">
                      <a:alpha val="43137"/>
                    </a:srgbClr>
                  </a:outerShdw>
                </a:effectLst>
                <a:latin typeface="+mn-lt"/>
              </a:rPr>
              <a:t>Employee = Kaggle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26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9 -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id – numerical values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Name – text</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type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Performance level</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rating – numerical values</a:t>
            </a:r>
            <a:r>
              <a:rPr lang="en-IN" sz="4000" b="0">
                <a:latin typeface="+mn-lt"/>
              </a:rPr>
              <a:t/>
            </a:r>
            <a:br>
              <a:rPr lang="en-IN" sz="4000" b="0">
                <a:latin typeface="+mn-lt"/>
              </a:rPr>
            </a:br>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28600" y="2019300"/>
            <a:ext cx="8534018" cy="1261884"/>
          </a:xfrm>
          <a:prstGeom prst="rect">
            <a:avLst/>
          </a:prstGeom>
          <a:noFill/>
        </p:spPr>
        <p:txBody>
          <a:bodyPr wrap="square" rtlCol="0">
            <a:spAutoFit/>
          </a:bodyPr>
          <a:lstStyle/>
          <a:p>
            <a:pPr marL="457200" indent="-457200"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Performance level =IFS(Z8&gt;=5,”VERY HIGH”,Z8&gt;=4,”HIGH”,Z8&gt;=3,”MED”,TRUE,”LOW”) </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TotalTime>
  <Words>198</Words>
  <Application>Microsoft Office PowerPoint</Application>
  <PresentationFormat>Custom</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This analysis is created to track      the performance of the   employees, in order to provide promotions, incentives to the respective employees.     This analysis helps the organisation to grow by the growth of the employees of the organisation.  </vt:lpstr>
      <vt:lpstr>PROJECT OVERVIEW</vt:lpstr>
      <vt:lpstr>WHO ARE THE END USERS?       Employees     Managers     Employers     Managerial organisations     Industrial organisations </vt:lpstr>
      <vt:lpstr>OUR SOLUTION AND ITS VALUE PROPOSITION                     Conditional formatting - missing                           Pivot tables - summary                          Charts – trend                           Filtering and Formula - performance                          Graph – data visualization       </vt:lpstr>
      <vt:lpstr>Dataset Description   Employee = Kaggle   26 – Features   9 -  Features   Employee id – numerical values   Name – text   Employee type   Performance level   Employee rating – numerical values </vt:lpstr>
      <vt:lpstr>THE "WOW" IN OUR SOLUTION</vt:lpstr>
      <vt:lpstr>PowerPoint Presentation</vt:lpstr>
      <vt:lpstr>Results</vt:lpstr>
      <vt:lpstr>Conclusion        Increased efficiency  Data analytics can help organizations increase efficiency and        reduce costs.  Improved talent management Data analytics can help organizations identify high-potential employees and provide insights into their career progression and development needs.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Windows User</cp:lastModifiedBy>
  <cp:revision>5</cp:revision>
  <dcterms:created xsi:type="dcterms:W3CDTF">2024-03-29T15:07:22Z</dcterms:created>
  <dcterms:modified xsi:type="dcterms:W3CDTF">2024-08-30T11:56:19Z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