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3" d="100"/>
          <a:sy n="93" d="100"/>
        </p:scale>
        <p:origin x="5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975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11" Type="http://schemas.openxmlformats.org/officeDocument/2006/relationships/image" Target="../media/image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11" Type="http://schemas.openxmlformats.org/officeDocument/2006/relationships/image" Target="../media/image8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86389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+mj-lt"/>
                <a:ea typeface="Petrona Bold" pitchFamily="34" charset="-122"/>
                <a:cs typeface="Petrona Bold" pitchFamily="34" charset="-120"/>
              </a:rPr>
              <a:t>FraudAI: An Overview</a:t>
            </a:r>
            <a:endParaRPr lang="en-US" sz="4650" dirty="0">
              <a:latin typeface="+mj-lt"/>
            </a:endParaRPr>
          </a:p>
        </p:txBody>
      </p:sp>
      <p:sp>
        <p:nvSpPr>
          <p:cNvPr id="4" name="Text 1"/>
          <p:cNvSpPr/>
          <p:nvPr/>
        </p:nvSpPr>
        <p:spPr>
          <a:xfrm>
            <a:off x="793789" y="1414586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Our AI-powered fraud detection system analyzes financial transactions to identify suspicious patterns. The system flags potential fraud in real-time for human review.</a:t>
            </a:r>
            <a:endParaRPr lang="en-US" sz="1750" dirty="0">
              <a:latin typeface="+mj-lt"/>
            </a:endParaRPr>
          </a:p>
        </p:txBody>
      </p:sp>
      <p:sp>
        <p:nvSpPr>
          <p:cNvPr id="5" name="Text 2"/>
          <p:cNvSpPr/>
          <p:nvPr/>
        </p:nvSpPr>
        <p:spPr>
          <a:xfrm>
            <a:off x="793788" y="2410301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 err="1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FraudAI</a:t>
            </a:r>
            <a:r>
              <a:rPr lang="en-US" sz="1750" dirty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 integrates with Databricks to process data from a Kaggle Dataset, delivering accurate predictions through a Streamlit interface.</a:t>
            </a:r>
            <a:endParaRPr lang="en-US" sz="1750" dirty="0">
              <a:latin typeface="+mj-lt"/>
            </a:endParaRPr>
          </a:p>
        </p:txBody>
      </p:sp>
      <p:sp>
        <p:nvSpPr>
          <p:cNvPr id="6" name="Shape 3"/>
          <p:cNvSpPr/>
          <p:nvPr/>
        </p:nvSpPr>
        <p:spPr>
          <a:xfrm>
            <a:off x="793790" y="5819299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8" name="Text 4"/>
          <p:cNvSpPr/>
          <p:nvPr/>
        </p:nvSpPr>
        <p:spPr>
          <a:xfrm>
            <a:off x="793790" y="3565057"/>
            <a:ext cx="4308827" cy="24272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+mj-lt"/>
                <a:ea typeface="Inter Bold" pitchFamily="34" charset="-122"/>
                <a:cs typeface="Inter Bold" pitchFamily="34" charset="-120"/>
              </a:rPr>
              <a:t>by SDAIC Hackathon Team 29</a:t>
            </a:r>
          </a:p>
          <a:p>
            <a:pPr marL="342900" indent="-342900" algn="l">
              <a:lnSpc>
                <a:spcPts val="3100"/>
              </a:lnSpc>
              <a:buFontTx/>
              <a:buChar char="-"/>
            </a:pPr>
            <a:r>
              <a:rPr lang="en-US" sz="2200" b="1" dirty="0">
                <a:solidFill>
                  <a:srgbClr val="272525"/>
                </a:solidFill>
                <a:latin typeface="+mj-lt"/>
                <a:ea typeface="Inter Bold" pitchFamily="34" charset="-122"/>
                <a:cs typeface="Inter Bold" pitchFamily="34" charset="-120"/>
              </a:rPr>
              <a:t>Adithya </a:t>
            </a:r>
            <a:r>
              <a:rPr lang="en-US" sz="2200" b="1" dirty="0" err="1">
                <a:solidFill>
                  <a:srgbClr val="272525"/>
                </a:solidFill>
                <a:latin typeface="+mj-lt"/>
                <a:ea typeface="Inter Bold" pitchFamily="34" charset="-122"/>
                <a:cs typeface="Inter Bold" pitchFamily="34" charset="-120"/>
              </a:rPr>
              <a:t>Parupudi</a:t>
            </a:r>
            <a:endParaRPr lang="en-US" sz="2200" b="1" dirty="0">
              <a:solidFill>
                <a:srgbClr val="272525"/>
              </a:solidFill>
              <a:latin typeface="+mj-lt"/>
              <a:ea typeface="Inter Bold" pitchFamily="34" charset="-122"/>
              <a:cs typeface="Inter Bold" pitchFamily="34" charset="-120"/>
            </a:endParaRPr>
          </a:p>
          <a:p>
            <a:pPr marL="342900" indent="-342900" algn="l">
              <a:lnSpc>
                <a:spcPts val="3100"/>
              </a:lnSpc>
              <a:buFontTx/>
              <a:buChar char="-"/>
            </a:pPr>
            <a:r>
              <a:rPr lang="en-US" sz="2200" b="1" dirty="0" err="1">
                <a:solidFill>
                  <a:srgbClr val="272525"/>
                </a:solidFill>
                <a:latin typeface="+mj-lt"/>
                <a:ea typeface="Inter Bold" pitchFamily="34" charset="-122"/>
                <a:cs typeface="Inter Bold" pitchFamily="34" charset="-120"/>
              </a:rPr>
              <a:t>Manishanker</a:t>
            </a:r>
            <a:r>
              <a:rPr lang="en-US" sz="2200" b="1" dirty="0">
                <a:solidFill>
                  <a:srgbClr val="272525"/>
                </a:solidFill>
                <a:latin typeface="+mj-lt"/>
                <a:ea typeface="Inter Bold" pitchFamily="34" charset="-122"/>
                <a:cs typeface="Inter Bold" pitchFamily="34" charset="-120"/>
              </a:rPr>
              <a:t> </a:t>
            </a:r>
            <a:r>
              <a:rPr lang="en-US" sz="2200" b="1" dirty="0" err="1">
                <a:solidFill>
                  <a:srgbClr val="272525"/>
                </a:solidFill>
                <a:latin typeface="+mj-lt"/>
                <a:ea typeface="Inter Bold" pitchFamily="34" charset="-122"/>
                <a:cs typeface="Inter Bold" pitchFamily="34" charset="-120"/>
              </a:rPr>
              <a:t>Kamarapu</a:t>
            </a:r>
            <a:endParaRPr lang="en-US" sz="2200" b="1" dirty="0">
              <a:solidFill>
                <a:srgbClr val="272525"/>
              </a:solidFill>
              <a:latin typeface="+mj-lt"/>
              <a:ea typeface="Inter Bold" pitchFamily="34" charset="-122"/>
              <a:cs typeface="Inter Bold" pitchFamily="34" charset="-120"/>
            </a:endParaRPr>
          </a:p>
          <a:p>
            <a:pPr marL="342900" indent="-342900" algn="l">
              <a:lnSpc>
                <a:spcPts val="3100"/>
              </a:lnSpc>
              <a:buFontTx/>
              <a:buChar char="-"/>
            </a:pPr>
            <a:r>
              <a:rPr lang="en-US" sz="2200" b="1" dirty="0">
                <a:solidFill>
                  <a:srgbClr val="272525"/>
                </a:solidFill>
                <a:latin typeface="+mj-lt"/>
                <a:ea typeface="Inter Bold" pitchFamily="34" charset="-122"/>
                <a:cs typeface="Inter Bold" pitchFamily="34" charset="-120"/>
              </a:rPr>
              <a:t>Rahul </a:t>
            </a:r>
            <a:r>
              <a:rPr lang="en-US" sz="2200" b="1" dirty="0" err="1">
                <a:solidFill>
                  <a:srgbClr val="272525"/>
                </a:solidFill>
                <a:latin typeface="+mj-lt"/>
                <a:ea typeface="Inter Bold" pitchFamily="34" charset="-122"/>
                <a:cs typeface="Inter Bold" pitchFamily="34" charset="-120"/>
              </a:rPr>
              <a:t>Gundeti</a:t>
            </a:r>
            <a:endParaRPr lang="en-US" sz="2200" b="1" dirty="0">
              <a:solidFill>
                <a:srgbClr val="272525"/>
              </a:solidFill>
              <a:latin typeface="+mj-lt"/>
              <a:ea typeface="Inter Bold" pitchFamily="34" charset="-122"/>
              <a:cs typeface="Inter Bold" pitchFamily="34" charset="-120"/>
            </a:endParaRPr>
          </a:p>
          <a:p>
            <a:pPr marL="342900" indent="-342900" algn="l">
              <a:lnSpc>
                <a:spcPts val="3100"/>
              </a:lnSpc>
              <a:buFontTx/>
              <a:buChar char="-"/>
            </a:pPr>
            <a:r>
              <a:rPr lang="en-US" sz="2200" b="1" dirty="0">
                <a:solidFill>
                  <a:srgbClr val="272525"/>
                </a:solidFill>
                <a:latin typeface="+mj-lt"/>
                <a:ea typeface="Inter Bold" pitchFamily="34" charset="-122"/>
                <a:cs typeface="Inter Bold" pitchFamily="34" charset="-120"/>
              </a:rPr>
              <a:t>Mani Kanta Gogula</a:t>
            </a:r>
          </a:p>
          <a:p>
            <a:pPr marL="342900" indent="-342900" algn="l">
              <a:lnSpc>
                <a:spcPts val="3100"/>
              </a:lnSpc>
              <a:buFontTx/>
              <a:buChar char="-"/>
            </a:pPr>
            <a:r>
              <a:rPr lang="en-US" sz="2200" b="1" dirty="0">
                <a:solidFill>
                  <a:srgbClr val="272525"/>
                </a:solidFill>
                <a:latin typeface="+mj-lt"/>
                <a:ea typeface="Inter Bold" pitchFamily="34" charset="-122"/>
                <a:cs typeface="Inter Bold" pitchFamily="34" charset="-120"/>
              </a:rPr>
              <a:t>Saisrinivas </a:t>
            </a:r>
            <a:r>
              <a:rPr lang="en-US" sz="2200" b="1" dirty="0" err="1">
                <a:solidFill>
                  <a:srgbClr val="272525"/>
                </a:solidFill>
                <a:latin typeface="+mj-lt"/>
                <a:ea typeface="Inter Bold" pitchFamily="34" charset="-122"/>
                <a:cs typeface="Inter Bold" pitchFamily="34" charset="-120"/>
              </a:rPr>
              <a:t>Ambatipudi</a:t>
            </a:r>
            <a:r>
              <a:rPr lang="en-US" sz="2200" b="1" dirty="0">
                <a:solidFill>
                  <a:srgbClr val="272525"/>
                </a:solidFill>
                <a:latin typeface="+mj-lt"/>
                <a:ea typeface="Inter Bold" pitchFamily="34" charset="-122"/>
                <a:cs typeface="Inter Bold" pitchFamily="34" charset="-120"/>
              </a:rPr>
              <a:t> </a:t>
            </a:r>
            <a:endParaRPr lang="en-US" sz="2200" dirty="0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80190" y="1159073"/>
            <a:ext cx="7556421" cy="14885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+mj-lt"/>
                <a:ea typeface="Petrona Bold" pitchFamily="34" charset="-122"/>
                <a:cs typeface="Petrona Bold" pitchFamily="34" charset="-120"/>
              </a:rPr>
              <a:t>Architecture: </a:t>
            </a:r>
          </a:p>
          <a:p>
            <a:pPr marL="0" indent="0" algn="l">
              <a:lnSpc>
                <a:spcPts val="5850"/>
              </a:lnSpc>
              <a:buNone/>
            </a:pPr>
            <a:r>
              <a:rPr lang="en-US" sz="3600" b="1" dirty="0">
                <a:solidFill>
                  <a:srgbClr val="000000"/>
                </a:solidFill>
                <a:latin typeface="+mj-lt"/>
                <a:ea typeface="Petrona Bold" pitchFamily="34" charset="-122"/>
                <a:cs typeface="Petrona Bold" pitchFamily="34" charset="-120"/>
              </a:rPr>
              <a:t>Data Pipeline &amp; Model Training</a:t>
            </a:r>
            <a:endParaRPr lang="en-US" sz="3600" dirty="0">
              <a:latin typeface="+mj-lt"/>
            </a:endParaRPr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190" y="2987754"/>
            <a:ext cx="1134070" cy="136088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754422" y="3214568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+mj-lt"/>
                <a:ea typeface="Petrona Bold" pitchFamily="34" charset="-122"/>
                <a:cs typeface="Petrona Bold" pitchFamily="34" charset="-120"/>
              </a:rPr>
              <a:t>Data Ingestion</a:t>
            </a:r>
            <a:endParaRPr lang="en-US" sz="2300" dirty="0">
              <a:latin typeface="+mj-lt"/>
            </a:endParaRPr>
          </a:p>
        </p:txBody>
      </p:sp>
      <p:sp>
        <p:nvSpPr>
          <p:cNvPr id="6" name="Text 2"/>
          <p:cNvSpPr/>
          <p:nvPr/>
        </p:nvSpPr>
        <p:spPr>
          <a:xfrm>
            <a:off x="7754422" y="3722727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Loads data into Databricks environment</a:t>
            </a:r>
            <a:endParaRPr lang="en-US" sz="1750" dirty="0">
              <a:latin typeface="+mj-lt"/>
            </a:endParaRPr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4348639"/>
            <a:ext cx="1134070" cy="136088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754422" y="4575453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+mj-lt"/>
                <a:ea typeface="Petrona Bold" pitchFamily="34" charset="-122"/>
                <a:cs typeface="Petrona Bold" pitchFamily="34" charset="-120"/>
              </a:rPr>
              <a:t>Data Preparation</a:t>
            </a:r>
            <a:endParaRPr lang="en-US" sz="2300" dirty="0">
              <a:latin typeface="+mj-lt"/>
            </a:endParaRPr>
          </a:p>
        </p:txBody>
      </p:sp>
      <p:sp>
        <p:nvSpPr>
          <p:cNvPr id="9" name="Text 4"/>
          <p:cNvSpPr/>
          <p:nvPr/>
        </p:nvSpPr>
        <p:spPr>
          <a:xfrm>
            <a:off x="7754422" y="5083612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Clean data and engineer features for model training</a:t>
            </a:r>
            <a:endParaRPr lang="en-US" sz="1750" dirty="0">
              <a:latin typeface="+mj-lt"/>
            </a:endParaRPr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0190" y="5709523"/>
            <a:ext cx="1134070" cy="136088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754422" y="5936337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+mj-lt"/>
                <a:ea typeface="Petrona Bold" pitchFamily="34" charset="-122"/>
                <a:cs typeface="Petrona Bold" pitchFamily="34" charset="-120"/>
              </a:rPr>
              <a:t>Model Training</a:t>
            </a:r>
            <a:endParaRPr lang="en-US" sz="2300" dirty="0">
              <a:latin typeface="+mj-lt"/>
            </a:endParaRPr>
          </a:p>
        </p:txBody>
      </p:sp>
      <p:sp>
        <p:nvSpPr>
          <p:cNvPr id="12" name="Text 6"/>
          <p:cNvSpPr/>
          <p:nvPr/>
        </p:nvSpPr>
        <p:spPr>
          <a:xfrm>
            <a:off x="7754422" y="6444496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Trained for each payment type</a:t>
            </a:r>
            <a:endParaRPr lang="en-US" sz="1750" dirty="0">
              <a:latin typeface="+mj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3834F64-A0C3-68AA-0667-CA360CB72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4397339" cy="823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A0C32B9-1D9B-4A0D-C036-73968C1B8A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63677" y="7760167"/>
            <a:ext cx="2066723" cy="46943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9829" y="774859"/>
            <a:ext cx="7617143" cy="14313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500" b="1" dirty="0">
                <a:solidFill>
                  <a:srgbClr val="000000"/>
                </a:solidFill>
                <a:latin typeface="+mj-lt"/>
                <a:ea typeface="Petrona Bold" pitchFamily="34" charset="-122"/>
                <a:cs typeface="Petrona Bold" pitchFamily="34" charset="-120"/>
              </a:rPr>
              <a:t>Model Selection &amp; Deployment</a:t>
            </a:r>
            <a:endParaRPr lang="en-US" sz="4500" dirty="0">
              <a:latin typeface="+mj-lt"/>
            </a:endParaRPr>
          </a:p>
        </p:txBody>
      </p:sp>
      <p:sp>
        <p:nvSpPr>
          <p:cNvPr id="4" name="Shape 1"/>
          <p:cNvSpPr/>
          <p:nvPr/>
        </p:nvSpPr>
        <p:spPr>
          <a:xfrm>
            <a:off x="6249829" y="2533412"/>
            <a:ext cx="163592" cy="1186696"/>
          </a:xfrm>
          <a:prstGeom prst="roundRect">
            <a:avLst>
              <a:gd name="adj" fmla="val 56005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5" name="Text 2"/>
          <p:cNvSpPr/>
          <p:nvPr/>
        </p:nvSpPr>
        <p:spPr>
          <a:xfrm>
            <a:off x="6740604" y="2533412"/>
            <a:ext cx="2863096" cy="3579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50" b="1" dirty="0">
                <a:solidFill>
                  <a:srgbClr val="272525"/>
                </a:solidFill>
                <a:latin typeface="+mj-lt"/>
                <a:ea typeface="Petrona Bold" pitchFamily="34" charset="-122"/>
                <a:cs typeface="Petrona Bold" pitchFamily="34" charset="-120"/>
              </a:rPr>
              <a:t>Evaluate Models</a:t>
            </a:r>
            <a:endParaRPr lang="en-US" sz="2250" dirty="0">
              <a:latin typeface="+mj-lt"/>
            </a:endParaRPr>
          </a:p>
        </p:txBody>
      </p:sp>
      <p:sp>
        <p:nvSpPr>
          <p:cNvPr id="6" name="Text 3"/>
          <p:cNvSpPr/>
          <p:nvPr/>
        </p:nvSpPr>
        <p:spPr>
          <a:xfrm>
            <a:off x="6740604" y="3022163"/>
            <a:ext cx="7126367" cy="6979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Compare performance metrics across different algorithms for each payment type</a:t>
            </a:r>
            <a:endParaRPr lang="en-US" sz="1700" dirty="0">
              <a:latin typeface="+mj-lt"/>
            </a:endParaRPr>
          </a:p>
        </p:txBody>
      </p:sp>
      <p:sp>
        <p:nvSpPr>
          <p:cNvPr id="7" name="Shape 4"/>
          <p:cNvSpPr/>
          <p:nvPr/>
        </p:nvSpPr>
        <p:spPr>
          <a:xfrm>
            <a:off x="6577013" y="3938230"/>
            <a:ext cx="163592" cy="1186696"/>
          </a:xfrm>
          <a:prstGeom prst="roundRect">
            <a:avLst>
              <a:gd name="adj" fmla="val 56005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8" name="Text 5"/>
          <p:cNvSpPr/>
          <p:nvPr/>
        </p:nvSpPr>
        <p:spPr>
          <a:xfrm>
            <a:off x="7067788" y="3938230"/>
            <a:ext cx="2863096" cy="3579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50" b="1" dirty="0">
                <a:solidFill>
                  <a:srgbClr val="272525"/>
                </a:solidFill>
                <a:latin typeface="+mj-lt"/>
                <a:ea typeface="Petrona Bold" pitchFamily="34" charset="-122"/>
                <a:cs typeface="Petrona Bold" pitchFamily="34" charset="-120"/>
              </a:rPr>
              <a:t>Select Champions</a:t>
            </a:r>
            <a:endParaRPr lang="en-US" sz="2250" dirty="0">
              <a:latin typeface="+mj-lt"/>
            </a:endParaRPr>
          </a:p>
        </p:txBody>
      </p:sp>
      <p:sp>
        <p:nvSpPr>
          <p:cNvPr id="9" name="Text 6"/>
          <p:cNvSpPr/>
          <p:nvPr/>
        </p:nvSpPr>
        <p:spPr>
          <a:xfrm>
            <a:off x="7067788" y="4426982"/>
            <a:ext cx="6799183" cy="6979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Choose best-performing models based on precision and recall balance</a:t>
            </a:r>
            <a:endParaRPr lang="en-US" sz="1700" dirty="0">
              <a:latin typeface="+mj-lt"/>
            </a:endParaRPr>
          </a:p>
        </p:txBody>
      </p:sp>
      <p:sp>
        <p:nvSpPr>
          <p:cNvPr id="10" name="Shape 7"/>
          <p:cNvSpPr/>
          <p:nvPr/>
        </p:nvSpPr>
        <p:spPr>
          <a:xfrm>
            <a:off x="6904196" y="5343049"/>
            <a:ext cx="163592" cy="837724"/>
          </a:xfrm>
          <a:prstGeom prst="roundRect">
            <a:avLst>
              <a:gd name="adj" fmla="val 56005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1" name="Text 8"/>
          <p:cNvSpPr/>
          <p:nvPr/>
        </p:nvSpPr>
        <p:spPr>
          <a:xfrm>
            <a:off x="7394972" y="5343049"/>
            <a:ext cx="2863096" cy="3579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50" b="1" dirty="0">
                <a:solidFill>
                  <a:srgbClr val="272525"/>
                </a:solidFill>
                <a:latin typeface="+mj-lt"/>
                <a:ea typeface="Petrona Bold" pitchFamily="34" charset="-122"/>
                <a:cs typeface="Petrona Bold" pitchFamily="34" charset="-120"/>
              </a:rPr>
              <a:t>Deploy with Streamlit</a:t>
            </a:r>
            <a:endParaRPr lang="en-US" sz="2250" dirty="0">
              <a:latin typeface="+mj-lt"/>
            </a:endParaRPr>
          </a:p>
        </p:txBody>
      </p:sp>
      <p:sp>
        <p:nvSpPr>
          <p:cNvPr id="12" name="Text 9"/>
          <p:cNvSpPr/>
          <p:nvPr/>
        </p:nvSpPr>
        <p:spPr>
          <a:xfrm>
            <a:off x="7394972" y="5831800"/>
            <a:ext cx="6471999" cy="3489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Package models into interactive UI for fraud analysts</a:t>
            </a:r>
            <a:endParaRPr lang="en-US" sz="1700" dirty="0">
              <a:latin typeface="+mj-lt"/>
            </a:endParaRPr>
          </a:p>
        </p:txBody>
      </p:sp>
      <p:sp>
        <p:nvSpPr>
          <p:cNvPr id="13" name="Shape 10"/>
          <p:cNvSpPr/>
          <p:nvPr/>
        </p:nvSpPr>
        <p:spPr>
          <a:xfrm>
            <a:off x="7231380" y="6398895"/>
            <a:ext cx="163592" cy="837724"/>
          </a:xfrm>
          <a:prstGeom prst="roundRect">
            <a:avLst>
              <a:gd name="adj" fmla="val 56005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4" name="Text 11"/>
          <p:cNvSpPr/>
          <p:nvPr/>
        </p:nvSpPr>
        <p:spPr>
          <a:xfrm>
            <a:off x="7722156" y="6398895"/>
            <a:ext cx="2863096" cy="3579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50" b="1" dirty="0">
                <a:solidFill>
                  <a:srgbClr val="272525"/>
                </a:solidFill>
                <a:latin typeface="+mj-lt"/>
                <a:ea typeface="Petrona Bold" pitchFamily="34" charset="-122"/>
                <a:cs typeface="Petrona Bold" pitchFamily="34" charset="-120"/>
              </a:rPr>
              <a:t>Store in DBFS</a:t>
            </a:r>
            <a:endParaRPr lang="en-US" sz="2250" dirty="0">
              <a:latin typeface="+mj-lt"/>
            </a:endParaRPr>
          </a:p>
        </p:txBody>
      </p:sp>
      <p:sp>
        <p:nvSpPr>
          <p:cNvPr id="15" name="Text 12"/>
          <p:cNvSpPr/>
          <p:nvPr/>
        </p:nvSpPr>
        <p:spPr>
          <a:xfrm>
            <a:off x="7722156" y="6887647"/>
            <a:ext cx="6144816" cy="3489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Save models to Databricks File System for version control</a:t>
            </a:r>
            <a:endParaRPr lang="en-US" sz="1700" dirty="0">
              <a:latin typeface="+mj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58FD9-5EA1-8BBA-E5D0-04364853A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7429" y="7760167"/>
            <a:ext cx="2066723" cy="46943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33368"/>
            <a:ext cx="9166622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+mj-lt"/>
                <a:ea typeface="Petrona Bold" pitchFamily="34" charset="-122"/>
                <a:cs typeface="Petrona Bold" pitchFamily="34" charset="-120"/>
              </a:rPr>
              <a:t>Fraud Detection &amp; Feedback Loop</a:t>
            </a:r>
            <a:endParaRPr lang="en-US" sz="4650" dirty="0">
              <a:latin typeface="+mj-lt"/>
            </a:endParaRPr>
          </a:p>
        </p:txBody>
      </p:sp>
      <p:sp>
        <p:nvSpPr>
          <p:cNvPr id="3" name="Text 1"/>
          <p:cNvSpPr/>
          <p:nvPr/>
        </p:nvSpPr>
        <p:spPr>
          <a:xfrm>
            <a:off x="1715453" y="2870478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+mj-lt"/>
                <a:ea typeface="Petrona Bold" pitchFamily="34" charset="-122"/>
                <a:cs typeface="Petrona Bold" pitchFamily="34" charset="-120"/>
              </a:rPr>
              <a:t>Transaction Analysis</a:t>
            </a:r>
            <a:endParaRPr lang="en-US" sz="2300" dirty="0">
              <a:latin typeface="+mj-lt"/>
            </a:endParaRPr>
          </a:p>
        </p:txBody>
      </p:sp>
      <p:sp>
        <p:nvSpPr>
          <p:cNvPr id="4" name="Text 2"/>
          <p:cNvSpPr/>
          <p:nvPr/>
        </p:nvSpPr>
        <p:spPr>
          <a:xfrm>
            <a:off x="793790" y="3378637"/>
            <a:ext cx="389870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System analyzes incoming transactions in real-time</a:t>
            </a:r>
            <a:endParaRPr lang="en-US" sz="1750" dirty="0">
              <a:latin typeface="+mj-lt"/>
            </a:endParaRPr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431256"/>
            <a:ext cx="4564975" cy="4564975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6731" y="3194328"/>
            <a:ext cx="339328" cy="42422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937790" y="2870478"/>
            <a:ext cx="3256836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+mj-lt"/>
                <a:ea typeface="Petrona Bold" pitchFamily="34" charset="-122"/>
                <a:cs typeface="Petrona Bold" pitchFamily="34" charset="-120"/>
              </a:rPr>
              <a:t>Flag Suspicious Activity</a:t>
            </a:r>
            <a:endParaRPr lang="en-US" sz="2300" dirty="0">
              <a:latin typeface="+mj-lt"/>
            </a:endParaRPr>
          </a:p>
        </p:txBody>
      </p:sp>
      <p:sp>
        <p:nvSpPr>
          <p:cNvPr id="8" name="Text 4"/>
          <p:cNvSpPr/>
          <p:nvPr/>
        </p:nvSpPr>
        <p:spPr>
          <a:xfrm>
            <a:off x="9937790" y="3378637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Transactions exceeding threshold score are flagged</a:t>
            </a:r>
            <a:endParaRPr lang="en-US" sz="1750" dirty="0">
              <a:latin typeface="+mj-lt"/>
            </a:endParaRPr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431256"/>
            <a:ext cx="4564975" cy="4564975"/>
          </a:xfrm>
          <a:prstGeom prst="rect">
            <a:avLst/>
          </a:prstGeom>
        </p:spPr>
      </p:pic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2604" y="3582829"/>
            <a:ext cx="339328" cy="42422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937790" y="5323046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+mj-lt"/>
                <a:ea typeface="Petrona Bold" pitchFamily="34" charset="-122"/>
                <a:cs typeface="Petrona Bold" pitchFamily="34" charset="-120"/>
              </a:rPr>
              <a:t>Human Review</a:t>
            </a:r>
            <a:endParaRPr lang="en-US" sz="2300" dirty="0">
              <a:latin typeface="+mj-lt"/>
            </a:endParaRPr>
          </a:p>
        </p:txBody>
      </p:sp>
      <p:sp>
        <p:nvSpPr>
          <p:cNvPr id="12" name="Text 6"/>
          <p:cNvSpPr/>
          <p:nvPr/>
        </p:nvSpPr>
        <p:spPr>
          <a:xfrm>
            <a:off x="9937790" y="5831205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Analysts confirm or reject fraud predictions</a:t>
            </a:r>
            <a:endParaRPr lang="en-US" sz="1750" dirty="0">
              <a:latin typeface="+mj-lt"/>
            </a:endParaRPr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2653" y="2431256"/>
            <a:ext cx="4564975" cy="4564975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64103" y="5808702"/>
            <a:ext cx="339328" cy="424220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1715453" y="5323046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+mj-lt"/>
                <a:ea typeface="Petrona Bold" pitchFamily="34" charset="-122"/>
                <a:cs typeface="Petrona Bold" pitchFamily="34" charset="-120"/>
              </a:rPr>
              <a:t>Feedback Storage</a:t>
            </a:r>
            <a:endParaRPr lang="en-US" sz="2300" dirty="0">
              <a:latin typeface="+mj-lt"/>
            </a:endParaRPr>
          </a:p>
        </p:txBody>
      </p:sp>
      <p:sp>
        <p:nvSpPr>
          <p:cNvPr id="16" name="Text 8"/>
          <p:cNvSpPr/>
          <p:nvPr/>
        </p:nvSpPr>
        <p:spPr>
          <a:xfrm>
            <a:off x="793790" y="5831205"/>
            <a:ext cx="389870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User responses stored in Delta table for future learning</a:t>
            </a:r>
            <a:endParaRPr lang="en-US" sz="1750" dirty="0">
              <a:latin typeface="+mj-lt"/>
            </a:endParaRPr>
          </a:p>
        </p:txBody>
      </p:sp>
      <p:pic>
        <p:nvPicPr>
          <p:cNvPr id="17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32653" y="2431256"/>
            <a:ext cx="4564975" cy="4564975"/>
          </a:xfrm>
          <a:prstGeom prst="rect">
            <a:avLst/>
          </a:prstGeom>
        </p:spPr>
      </p:pic>
      <p:pic>
        <p:nvPicPr>
          <p:cNvPr id="18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38230" y="5420201"/>
            <a:ext cx="339328" cy="42422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067B9CD-F63D-8F6D-475D-32C72691110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487429" y="7671247"/>
            <a:ext cx="2066723" cy="46943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81407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+mj-lt"/>
                <a:ea typeface="Petrona Bold" pitchFamily="34" charset="-122"/>
                <a:cs typeface="Petrona Bold" pitchFamily="34" charset="-120"/>
              </a:rPr>
              <a:t>Project Challenges</a:t>
            </a:r>
            <a:endParaRPr lang="en-US" sz="4650" dirty="0">
              <a:latin typeface="+mj-lt"/>
            </a:endParaRPr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430" y="1979295"/>
            <a:ext cx="1614011" cy="1324689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4892" y="2606993"/>
            <a:ext cx="318968" cy="39862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088255" y="2206109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+mj-lt"/>
                <a:ea typeface="Petrona Bold" pitchFamily="34" charset="-122"/>
                <a:cs typeface="Petrona Bold" pitchFamily="34" charset="-120"/>
              </a:rPr>
              <a:t>Imbalanced Data</a:t>
            </a:r>
            <a:endParaRPr lang="en-US" sz="2300" dirty="0">
              <a:latin typeface="+mj-lt"/>
            </a:endParaRPr>
          </a:p>
        </p:txBody>
      </p:sp>
      <p:sp>
        <p:nvSpPr>
          <p:cNvPr id="6" name="Text 2"/>
          <p:cNvSpPr/>
          <p:nvPr/>
        </p:nvSpPr>
        <p:spPr>
          <a:xfrm>
            <a:off x="5088255" y="2714268"/>
            <a:ext cx="458069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Rare fraud examples make training difficult</a:t>
            </a:r>
            <a:endParaRPr lang="en-US" sz="1750" dirty="0">
              <a:latin typeface="+mj-lt"/>
            </a:endParaRPr>
          </a:p>
        </p:txBody>
      </p:sp>
      <p:sp>
        <p:nvSpPr>
          <p:cNvPr id="7" name="Shape 3"/>
          <p:cNvSpPr/>
          <p:nvPr/>
        </p:nvSpPr>
        <p:spPr>
          <a:xfrm>
            <a:off x="4918115" y="3317081"/>
            <a:ext cx="8861822" cy="15240"/>
          </a:xfrm>
          <a:prstGeom prst="roundRect">
            <a:avLst>
              <a:gd name="adj" fmla="val 625116"/>
            </a:avLst>
          </a:prstGeom>
          <a:solidFill>
            <a:srgbClr val="B2D4E5"/>
          </a:solidFill>
          <a:ln/>
        </p:spPr>
        <p:txBody>
          <a:bodyPr/>
          <a:lstStyle/>
          <a:p>
            <a:endParaRPr lang="en-US">
              <a:latin typeface="+mj-lt"/>
            </a:endParaRPr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0424" y="3360658"/>
            <a:ext cx="3228022" cy="1324689"/>
          </a:xfrm>
          <a:prstGeom prst="rect">
            <a:avLst/>
          </a:prstGeom>
        </p:spPr>
      </p:pic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4892" y="3823692"/>
            <a:ext cx="318968" cy="398621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5895261" y="3587472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+mj-lt"/>
                <a:ea typeface="Petrona Bold" pitchFamily="34" charset="-122"/>
                <a:cs typeface="Petrona Bold" pitchFamily="34" charset="-120"/>
              </a:rPr>
              <a:t>Real-time Detection</a:t>
            </a:r>
            <a:endParaRPr lang="en-US" sz="2300" dirty="0">
              <a:latin typeface="+mj-lt"/>
            </a:endParaRPr>
          </a:p>
        </p:txBody>
      </p:sp>
      <p:sp>
        <p:nvSpPr>
          <p:cNvPr id="11" name="Text 5"/>
          <p:cNvSpPr/>
          <p:nvPr/>
        </p:nvSpPr>
        <p:spPr>
          <a:xfrm>
            <a:off x="5895261" y="4095631"/>
            <a:ext cx="48114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Balancing speed with accuracy requirements</a:t>
            </a:r>
            <a:endParaRPr lang="en-US" sz="1750" dirty="0">
              <a:latin typeface="+mj-lt"/>
            </a:endParaRPr>
          </a:p>
        </p:txBody>
      </p:sp>
      <p:sp>
        <p:nvSpPr>
          <p:cNvPr id="12" name="Shape 6"/>
          <p:cNvSpPr/>
          <p:nvPr/>
        </p:nvSpPr>
        <p:spPr>
          <a:xfrm>
            <a:off x="5725120" y="4698444"/>
            <a:ext cx="8054816" cy="15240"/>
          </a:xfrm>
          <a:prstGeom prst="roundRect">
            <a:avLst>
              <a:gd name="adj" fmla="val 625116"/>
            </a:avLst>
          </a:prstGeom>
          <a:solidFill>
            <a:srgbClr val="B2D4E5"/>
          </a:solidFill>
          <a:ln/>
        </p:spPr>
        <p:txBody>
          <a:bodyPr/>
          <a:lstStyle/>
          <a:p>
            <a:endParaRPr lang="en-US">
              <a:latin typeface="+mj-lt"/>
            </a:endParaRPr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3418" y="4742021"/>
            <a:ext cx="4842034" cy="1324689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94892" y="5205055"/>
            <a:ext cx="318968" cy="398621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6702266" y="4968835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+mj-lt"/>
                <a:ea typeface="Petrona Bold" pitchFamily="34" charset="-122"/>
                <a:cs typeface="Petrona Bold" pitchFamily="34" charset="-120"/>
              </a:rPr>
              <a:t>Concept Drift</a:t>
            </a:r>
            <a:endParaRPr lang="en-US" sz="2300" dirty="0">
              <a:latin typeface="+mj-lt"/>
            </a:endParaRPr>
          </a:p>
        </p:txBody>
      </p:sp>
      <p:sp>
        <p:nvSpPr>
          <p:cNvPr id="16" name="Text 8"/>
          <p:cNvSpPr/>
          <p:nvPr/>
        </p:nvSpPr>
        <p:spPr>
          <a:xfrm>
            <a:off x="6702266" y="5476994"/>
            <a:ext cx="506372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Fraud patterns evolve, requiring model updates</a:t>
            </a:r>
            <a:endParaRPr lang="en-US" sz="1750" dirty="0">
              <a:latin typeface="+mj-lt"/>
            </a:endParaRPr>
          </a:p>
        </p:txBody>
      </p:sp>
      <p:sp>
        <p:nvSpPr>
          <p:cNvPr id="17" name="Shape 9"/>
          <p:cNvSpPr/>
          <p:nvPr/>
        </p:nvSpPr>
        <p:spPr>
          <a:xfrm>
            <a:off x="6532126" y="6079808"/>
            <a:ext cx="7247811" cy="15240"/>
          </a:xfrm>
          <a:prstGeom prst="roundRect">
            <a:avLst>
              <a:gd name="adj" fmla="val 625116"/>
            </a:avLst>
          </a:prstGeom>
          <a:solidFill>
            <a:srgbClr val="B2D4E5"/>
          </a:solidFill>
          <a:ln/>
        </p:spPr>
        <p:txBody>
          <a:bodyPr/>
          <a:lstStyle/>
          <a:p>
            <a:endParaRPr lang="en-US">
              <a:latin typeface="+mj-lt"/>
            </a:endParaRPr>
          </a:p>
        </p:txBody>
      </p:sp>
      <p:pic>
        <p:nvPicPr>
          <p:cNvPr id="18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6294" y="6123384"/>
            <a:ext cx="6456164" cy="1324689"/>
          </a:xfrm>
          <a:prstGeom prst="rect">
            <a:avLst/>
          </a:prstGeom>
        </p:spPr>
      </p:pic>
      <p:pic>
        <p:nvPicPr>
          <p:cNvPr id="19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94773" y="6586418"/>
            <a:ext cx="318968" cy="398621"/>
          </a:xfrm>
          <a:prstGeom prst="rect">
            <a:avLst/>
          </a:prstGeom>
        </p:spPr>
      </p:pic>
      <p:sp>
        <p:nvSpPr>
          <p:cNvPr id="20" name="Text 10"/>
          <p:cNvSpPr/>
          <p:nvPr/>
        </p:nvSpPr>
        <p:spPr>
          <a:xfrm>
            <a:off x="7509272" y="6350198"/>
            <a:ext cx="3056692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+mj-lt"/>
                <a:ea typeface="Petrona Bold" pitchFamily="34" charset="-122"/>
                <a:cs typeface="Petrona Bold" pitchFamily="34" charset="-120"/>
              </a:rPr>
              <a:t>Model Interpretability</a:t>
            </a:r>
            <a:endParaRPr lang="en-US" sz="2300" dirty="0">
              <a:latin typeface="+mj-lt"/>
            </a:endParaRPr>
          </a:p>
        </p:txBody>
      </p:sp>
      <p:sp>
        <p:nvSpPr>
          <p:cNvPr id="21" name="Text 11"/>
          <p:cNvSpPr/>
          <p:nvPr/>
        </p:nvSpPr>
        <p:spPr>
          <a:xfrm>
            <a:off x="7509272" y="6858357"/>
            <a:ext cx="417195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Explaining AI decisions to stakeholders</a:t>
            </a:r>
            <a:endParaRPr lang="en-US" sz="1750" dirty="0">
              <a:latin typeface="+mj-lt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746C864-1A15-B17A-722B-7B73838309B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563677" y="7756409"/>
            <a:ext cx="2066723" cy="46943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71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77332" y="621387"/>
            <a:ext cx="7562136" cy="14828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+mj-lt"/>
                <a:ea typeface="Petrona Bold" pitchFamily="34" charset="-122"/>
                <a:cs typeface="Petrona Bold" pitchFamily="34" charset="-120"/>
              </a:rPr>
              <a:t>Learnings &amp; Future Roadmap</a:t>
            </a:r>
            <a:endParaRPr lang="en-US" sz="4650" dirty="0">
              <a:latin typeface="+mj-lt"/>
            </a:endParaRPr>
          </a:p>
        </p:txBody>
      </p:sp>
      <p:sp>
        <p:nvSpPr>
          <p:cNvPr id="4" name="Shape 1"/>
          <p:cNvSpPr/>
          <p:nvPr/>
        </p:nvSpPr>
        <p:spPr>
          <a:xfrm>
            <a:off x="6277332" y="2697361"/>
            <a:ext cx="508397" cy="508397"/>
          </a:xfrm>
          <a:prstGeom prst="roundRect">
            <a:avLst>
              <a:gd name="adj" fmla="val 1867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3592" y="2729151"/>
            <a:ext cx="355878" cy="444818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011710" y="2697361"/>
            <a:ext cx="2966085" cy="3706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+mj-lt"/>
                <a:ea typeface="Petrona Bold" pitchFamily="34" charset="-122"/>
                <a:cs typeface="Petrona Bold" pitchFamily="34" charset="-120"/>
              </a:rPr>
              <a:t>Active Learning</a:t>
            </a:r>
            <a:endParaRPr lang="en-US" sz="2300" dirty="0">
              <a:latin typeface="+mj-lt"/>
            </a:endParaRPr>
          </a:p>
        </p:txBody>
      </p:sp>
      <p:sp>
        <p:nvSpPr>
          <p:cNvPr id="7" name="Text 3"/>
          <p:cNvSpPr/>
          <p:nvPr/>
        </p:nvSpPr>
        <p:spPr>
          <a:xfrm>
            <a:off x="7011710" y="3203496"/>
            <a:ext cx="6827758" cy="3614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Implement feedback loop to improve model training efficiency</a:t>
            </a:r>
            <a:endParaRPr lang="en-US" sz="1750" dirty="0">
              <a:latin typeface="+mj-lt"/>
            </a:endParaRPr>
          </a:p>
        </p:txBody>
      </p:sp>
      <p:sp>
        <p:nvSpPr>
          <p:cNvPr id="8" name="Shape 4"/>
          <p:cNvSpPr/>
          <p:nvPr/>
        </p:nvSpPr>
        <p:spPr>
          <a:xfrm>
            <a:off x="6277332" y="4045148"/>
            <a:ext cx="508397" cy="508397"/>
          </a:xfrm>
          <a:prstGeom prst="roundRect">
            <a:avLst>
              <a:gd name="adj" fmla="val 1867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3592" y="4076938"/>
            <a:ext cx="355878" cy="444818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011710" y="4045148"/>
            <a:ext cx="3193256" cy="3706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+mj-lt"/>
                <a:ea typeface="Petrona Bold" pitchFamily="34" charset="-122"/>
                <a:cs typeface="Petrona Bold" pitchFamily="34" charset="-120"/>
              </a:rPr>
              <a:t>Graph Neural Networks</a:t>
            </a:r>
            <a:endParaRPr lang="en-US" sz="2300" dirty="0">
              <a:latin typeface="+mj-lt"/>
            </a:endParaRPr>
          </a:p>
        </p:txBody>
      </p:sp>
      <p:sp>
        <p:nvSpPr>
          <p:cNvPr id="11" name="Text 6"/>
          <p:cNvSpPr/>
          <p:nvPr/>
        </p:nvSpPr>
        <p:spPr>
          <a:xfrm>
            <a:off x="7011710" y="4551283"/>
            <a:ext cx="6827758" cy="3614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Explore transaction relationships to detect fraud rings</a:t>
            </a:r>
            <a:endParaRPr lang="en-US" sz="1750" dirty="0">
              <a:latin typeface="+mj-lt"/>
            </a:endParaRPr>
          </a:p>
        </p:txBody>
      </p:sp>
      <p:sp>
        <p:nvSpPr>
          <p:cNvPr id="12" name="Shape 7"/>
          <p:cNvSpPr/>
          <p:nvPr/>
        </p:nvSpPr>
        <p:spPr>
          <a:xfrm>
            <a:off x="6277332" y="5392936"/>
            <a:ext cx="508397" cy="508397"/>
          </a:xfrm>
          <a:prstGeom prst="roundRect">
            <a:avLst>
              <a:gd name="adj" fmla="val 1867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3592" y="5424726"/>
            <a:ext cx="355878" cy="444818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7011710" y="5392936"/>
            <a:ext cx="3030498" cy="3706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+mj-lt"/>
                <a:ea typeface="Petrona Bold" pitchFamily="34" charset="-122"/>
                <a:cs typeface="Petrona Bold" pitchFamily="34" charset="-120"/>
              </a:rPr>
              <a:t>Automated Retraining</a:t>
            </a:r>
            <a:endParaRPr lang="en-US" sz="2300" dirty="0">
              <a:latin typeface="+mj-lt"/>
            </a:endParaRPr>
          </a:p>
        </p:txBody>
      </p:sp>
      <p:sp>
        <p:nvSpPr>
          <p:cNvPr id="15" name="Text 9"/>
          <p:cNvSpPr/>
          <p:nvPr/>
        </p:nvSpPr>
        <p:spPr>
          <a:xfrm>
            <a:off x="7011710" y="5899071"/>
            <a:ext cx="6827758" cy="3614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Schedule regular model updates to combat concept drift</a:t>
            </a:r>
            <a:endParaRPr lang="en-US" sz="1750" dirty="0">
              <a:latin typeface="+mj-lt"/>
            </a:endParaRPr>
          </a:p>
        </p:txBody>
      </p:sp>
      <p:sp>
        <p:nvSpPr>
          <p:cNvPr id="16" name="Shape 10"/>
          <p:cNvSpPr/>
          <p:nvPr/>
        </p:nvSpPr>
        <p:spPr>
          <a:xfrm>
            <a:off x="6277332" y="6740723"/>
            <a:ext cx="508397" cy="508397"/>
          </a:xfrm>
          <a:prstGeom prst="roundRect">
            <a:avLst>
              <a:gd name="adj" fmla="val 1867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pic>
        <p:nvPicPr>
          <p:cNvPr id="17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3592" y="6772513"/>
            <a:ext cx="355878" cy="444818"/>
          </a:xfrm>
          <a:prstGeom prst="rect">
            <a:avLst/>
          </a:prstGeom>
        </p:spPr>
      </p:pic>
      <p:sp>
        <p:nvSpPr>
          <p:cNvPr id="18" name="Text 11"/>
          <p:cNvSpPr/>
          <p:nvPr/>
        </p:nvSpPr>
        <p:spPr>
          <a:xfrm>
            <a:off x="7011710" y="6740723"/>
            <a:ext cx="2966085" cy="3706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+mj-lt"/>
                <a:ea typeface="Petrona Bold" pitchFamily="34" charset="-122"/>
                <a:cs typeface="Petrona Bold" pitchFamily="34" charset="-120"/>
              </a:rPr>
              <a:t>Enhanced UI</a:t>
            </a:r>
            <a:endParaRPr lang="en-US" sz="2300" dirty="0">
              <a:latin typeface="+mj-lt"/>
            </a:endParaRPr>
          </a:p>
        </p:txBody>
      </p:sp>
      <p:sp>
        <p:nvSpPr>
          <p:cNvPr id="19" name="Text 12"/>
          <p:cNvSpPr/>
          <p:nvPr/>
        </p:nvSpPr>
        <p:spPr>
          <a:xfrm>
            <a:off x="7011710" y="7246858"/>
            <a:ext cx="6827758" cy="3614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Improve visualization tools for easier pattern recognition</a:t>
            </a:r>
            <a:endParaRPr lang="en-US" sz="1750" dirty="0">
              <a:latin typeface="+mj-lt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8C733EA-5E84-01C5-F036-3C2DA6300B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563677" y="7760167"/>
            <a:ext cx="2066723" cy="46943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268</Words>
  <Application>Microsoft Office PowerPoint</Application>
  <PresentationFormat>Custom</PresentationFormat>
  <Paragraphs>59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Sai Srinivas</cp:lastModifiedBy>
  <cp:revision>4</cp:revision>
  <dcterms:created xsi:type="dcterms:W3CDTF">2025-04-03T02:41:56Z</dcterms:created>
  <dcterms:modified xsi:type="dcterms:W3CDTF">2025-04-03T02:57:37Z</dcterms:modified>
</cp:coreProperties>
</file>