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69" r:id="rId3"/>
    <p:sldId id="257" r:id="rId4"/>
    <p:sldId id="273" r:id="rId5"/>
    <p:sldId id="275" r:id="rId6"/>
    <p:sldId id="272" r:id="rId7"/>
    <p:sldId id="276" r:id="rId8"/>
    <p:sldId id="268" r:id="rId9"/>
    <p:sldId id="270"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C3C11B8D-D488-41DB-9190-6EDF6B92165E}">
          <p14:sldIdLst>
            <p14:sldId id="256"/>
            <p14:sldId id="269"/>
            <p14:sldId id="257"/>
            <p14:sldId id="273"/>
          </p14:sldIdLst>
        </p14:section>
        <p14:section name="Untitled Section" id="{3CDA4557-403C-480F-91A1-57EA9A8486BC}">
          <p14:sldIdLst>
            <p14:sldId id="275"/>
            <p14:sldId id="272"/>
            <p14:sldId id="276"/>
            <p14:sldId id="268"/>
            <p14:sldId id="270"/>
            <p14:sldId id="265"/>
            <p14:sldId id="266"/>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www.jetir.org/papers/JETIR2406987.pdf" TargetMode="External"/><Relationship Id="rId3" Type="http://schemas.openxmlformats.org/officeDocument/2006/relationships/hyperlink" Target="https://ijirt.org/publishedpaper/IJIRT169815_PAPER.pdf" TargetMode="External"/><Relationship Id="rId7" Type="http://schemas.openxmlformats.org/officeDocument/2006/relationships/hyperlink" Target="https://www.ijeijournal.com/papers/Vol13-Issue11/1311133138.pdf" TargetMode="External"/><Relationship Id="rId12" Type="http://schemas.openxmlformats.org/officeDocument/2006/relationships/hyperlink" Target="https://www.ijariit.com/manuscripts/v7i5/V7I5-1378.pdf"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ijatem.com/wp-content/uploads/2024/11/ICRCCT24_001.pdf" TargetMode="External"/><Relationship Id="rId11" Type="http://schemas.openxmlformats.org/officeDocument/2006/relationships/hyperlink" Target="https://www.ijisrt.com/assets/upload/files/IJISRT25APR848.pdf" TargetMode="External"/><Relationship Id="rId5" Type="http://schemas.openxmlformats.org/officeDocument/2006/relationships/hyperlink" Target="https://www.irjmets.com/uploadedfiles/paper/issue_10_october_2024/62967/final/fin_irjmets1730175122.pdf" TargetMode="External"/><Relationship Id="rId10" Type="http://schemas.openxmlformats.org/officeDocument/2006/relationships/hyperlink" Target="https://pmc.ncbi.nlm.nih.gov/articles/PMC10644239/" TargetMode="External"/><Relationship Id="rId4" Type="http://schemas.openxmlformats.org/officeDocument/2006/relationships/hyperlink" Target="https://ijrpr.com/uploads/V6ISSUE5/IJRPR46094.pdf" TargetMode="External"/><Relationship Id="rId9" Type="http://schemas.openxmlformats.org/officeDocument/2006/relationships/hyperlink" Target="http://cs230.stanford.edu/projects_fall_2020/reports/55800280.pdf"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lvl="0" algn="ctr"/>
            <a:r>
              <a:rPr lang="en-GB" sz="3200" dirty="0">
                <a:solidFill>
                  <a:schemeClr val="tx1"/>
                </a:solidFill>
                <a:latin typeface="Cambria" panose="02040503050406030204" pitchFamily="18" charset="0"/>
                <a:ea typeface="Cambria" panose="02040503050406030204" pitchFamily="18" charset="0"/>
              </a:rPr>
              <a:t>Conversational image recognition chatbot</a:t>
            </a:r>
            <a:br>
              <a:rPr lang="en-GB" sz="3200" dirty="0">
                <a:solidFill>
                  <a:schemeClr val="tx1"/>
                </a:solidFill>
                <a:latin typeface="Cambria" panose="02040503050406030204" pitchFamily="18" charset="0"/>
                <a:ea typeface="Cambria" panose="02040503050406030204" pitchFamily="18" charset="0"/>
              </a:rPr>
            </a:br>
            <a:r>
              <a:rPr lang="en-GB" sz="2400" dirty="0">
                <a:solidFill>
                  <a:schemeClr val="tx1"/>
                </a:solidFill>
                <a:latin typeface="Cambria" panose="02040503050406030204" pitchFamily="18" charset="0"/>
                <a:ea typeface="Cambria" panose="02040503050406030204" pitchFamily="18" charset="0"/>
              </a:rPr>
              <a:t>(</a:t>
            </a:r>
            <a:r>
              <a:rPr lang="en-GB" sz="2400" dirty="0" err="1">
                <a:solidFill>
                  <a:schemeClr val="tx1"/>
                </a:solidFill>
                <a:latin typeface="Cambria" panose="02040503050406030204" pitchFamily="18" charset="0"/>
                <a:ea typeface="Cambria" panose="02040503050406030204" pitchFamily="18" charset="0"/>
              </a:rPr>
              <a:t>LiveLens</a:t>
            </a:r>
            <a:r>
              <a:rPr lang="en-GB" sz="2400" dirty="0">
                <a:solidFill>
                  <a:schemeClr val="tx1"/>
                </a:solidFill>
                <a:latin typeface="Cambria" panose="02040503050406030204" pitchFamily="18" charset="0"/>
                <a:ea typeface="Cambria" panose="02040503050406030204" pitchFamily="18" charset="0"/>
              </a:rPr>
              <a:t> conversational AI Chatbot)</a:t>
            </a:r>
            <a:endParaRPr sz="2400"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8" y="2045352"/>
            <a:ext cx="4391131"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sz="1800" dirty="0">
                <a:latin typeface="Cambria" panose="02040503050406030204" pitchFamily="18" charset="0"/>
                <a:ea typeface="Cambria" panose="02040503050406030204" pitchFamily="18" charset="0"/>
              </a:rPr>
              <a:t>Batch Number: CIT_08</a:t>
            </a:r>
            <a:endParaRPr sz="1800" dirty="0">
              <a:latin typeface="Cambria" panose="02040503050406030204" pitchFamily="18" charset="0"/>
              <a:ea typeface="Cambria" panose="02040503050406030204" pitchFamily="18" charset="0"/>
            </a:endParaRPr>
          </a:p>
        </p:txBody>
      </p:sp>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graphicFrame>
        <p:nvGraphicFramePr>
          <p:cNvPr id="89" name="Google Shape;89;p13"/>
          <p:cNvGraphicFramePr/>
          <p:nvPr>
            <p:extLst>
              <p:ext uri="{D42A27DB-BD31-4B8C-83A1-F6EECF244321}">
                <p14:modId xmlns:p14="http://schemas.microsoft.com/office/powerpoint/2010/main" val="3164412452"/>
              </p:ext>
            </p:extLst>
          </p:nvPr>
        </p:nvGraphicFramePr>
        <p:xfrm>
          <a:off x="989556" y="2562844"/>
          <a:ext cx="4857205" cy="1615735"/>
        </p:xfrm>
        <a:graphic>
          <a:graphicData uri="http://schemas.openxmlformats.org/drawingml/2006/table">
            <a:tbl>
              <a:tblPr firstRow="1" bandRow="1">
                <a:tableStyleId>{3C2FFA5D-87B4-456A-9821-1D502468CF0F}</a:tableStyleId>
              </a:tblPr>
              <a:tblGrid>
                <a:gridCol w="1868957">
                  <a:extLst>
                    <a:ext uri="{9D8B030D-6E8A-4147-A177-3AD203B41FA5}">
                      <a16:colId xmlns:a16="http://schemas.microsoft.com/office/drawing/2014/main" val="20000"/>
                    </a:ext>
                  </a:extLst>
                </a:gridCol>
                <a:gridCol w="2988248">
                  <a:extLst>
                    <a:ext uri="{9D8B030D-6E8A-4147-A177-3AD203B41FA5}">
                      <a16:colId xmlns:a16="http://schemas.microsoft.com/office/drawing/2014/main" val="20001"/>
                    </a:ext>
                  </a:extLst>
                </a:gridCol>
              </a:tblGrid>
              <a:tr h="404539">
                <a:tc>
                  <a:txBody>
                    <a:bodyPr/>
                    <a:lstStyle/>
                    <a:p>
                      <a:pPr marL="0" marR="0" lvl="1" indent="0" algn="ctr" rtl="0">
                        <a:spcBef>
                          <a:spcPts val="0"/>
                        </a:spcBef>
                        <a:spcAft>
                          <a:spcPts val="0"/>
                        </a:spcAft>
                        <a:buNone/>
                      </a:pPr>
                      <a:r>
                        <a:rPr lang="en-GB" sz="1800" u="none" strike="noStrike" cap="none" dirty="0"/>
                        <a:t>Roll Number</a:t>
                      </a:r>
                      <a:endParaRPr sz="1800" b="1" u="none" strike="noStrike" cap="none" dirty="0">
                        <a:solidFill>
                          <a:srgbClr val="17365D"/>
                        </a:solidFill>
                      </a:endParaRPr>
                    </a:p>
                  </a:txBody>
                  <a:tcPr marL="91450" marR="91450" marT="45725" marB="45725" anchor="ctr"/>
                </a:tc>
                <a:tc>
                  <a:txBody>
                    <a:bodyPr/>
                    <a:lstStyle/>
                    <a:p>
                      <a:pPr marL="0" marR="0" lvl="0" indent="0" algn="ctr" rtl="0">
                        <a:spcBef>
                          <a:spcPts val="0"/>
                        </a:spcBef>
                        <a:spcAft>
                          <a:spcPts val="0"/>
                        </a:spcAft>
                        <a:buNone/>
                      </a:pPr>
                      <a:r>
                        <a:rPr lang="en-GB" sz="1800" u="none" strike="noStrike" cap="none" dirty="0"/>
                        <a:t>Student Name</a:t>
                      </a:r>
                      <a:endParaRPr sz="1800" b="1" u="none" strike="noStrike" cap="none" dirty="0">
                        <a:solidFill>
                          <a:srgbClr val="17365D"/>
                        </a:solidFill>
                      </a:endParaRPr>
                    </a:p>
                  </a:txBody>
                  <a:tcPr marL="91450" marR="91450" marT="45725" marB="45725" anchor="ctr"/>
                </a:tc>
                <a:extLst>
                  <a:ext uri="{0D108BD9-81ED-4DB2-BD59-A6C34878D82A}">
                    <a16:rowId xmlns:a16="http://schemas.microsoft.com/office/drawing/2014/main" val="10000"/>
                  </a:ext>
                </a:extLst>
              </a:tr>
              <a:tr h="402118">
                <a:tc>
                  <a:txBody>
                    <a:bodyPr/>
                    <a:lstStyle/>
                    <a:p>
                      <a:pPr marL="0" marR="0" lvl="0" indent="0" algn="ctr" rtl="0">
                        <a:spcBef>
                          <a:spcPts val="0"/>
                        </a:spcBef>
                        <a:spcAft>
                          <a:spcPts val="0"/>
                        </a:spcAft>
                        <a:buFont typeface="+mj-lt"/>
                        <a:buNone/>
                      </a:pPr>
                      <a:r>
                        <a:rPr lang="en-GB" sz="1800" u="none" strike="noStrike" cap="none" dirty="0"/>
                        <a:t>20221CIT0051</a:t>
                      </a:r>
                      <a:endParaRPr sz="1800" u="none" strike="noStrike" cap="none" dirty="0"/>
                    </a:p>
                  </a:txBody>
                  <a:tcPr marL="91450" marR="91450" marT="45725" marB="45725" anchor="ctr"/>
                </a:tc>
                <a:tc>
                  <a:txBody>
                    <a:bodyPr/>
                    <a:lstStyle/>
                    <a:p>
                      <a:pPr marL="0" marR="0" lvl="0" indent="0" algn="ctr" rtl="0">
                        <a:spcBef>
                          <a:spcPts val="0"/>
                        </a:spcBef>
                        <a:spcAft>
                          <a:spcPts val="0"/>
                        </a:spcAft>
                        <a:buNone/>
                      </a:pPr>
                      <a:r>
                        <a:rPr lang="en-GB" sz="1800" u="none" strike="noStrike" cap="none" dirty="0"/>
                        <a:t>ADITHYA</a:t>
                      </a:r>
                      <a:r>
                        <a:rPr lang="en-GB" sz="1800" u="none" strike="noStrike" cap="none" baseline="0" dirty="0"/>
                        <a:t> K A</a:t>
                      </a:r>
                      <a:endParaRPr sz="1800" u="none" strike="noStrike" cap="none" dirty="0"/>
                    </a:p>
                  </a:txBody>
                  <a:tcPr marL="91450" marR="91450" marT="45725" marB="45725" anchor="ctr"/>
                </a:tc>
                <a:extLst>
                  <a:ext uri="{0D108BD9-81ED-4DB2-BD59-A6C34878D82A}">
                    <a16:rowId xmlns:a16="http://schemas.microsoft.com/office/drawing/2014/main" val="10001"/>
                  </a:ext>
                </a:extLst>
              </a:tr>
              <a:tr h="404539">
                <a:tc>
                  <a:txBody>
                    <a:bodyPr/>
                    <a:lstStyle/>
                    <a:p>
                      <a:pPr marL="0" marR="0" lvl="0" indent="0" algn="ctr" rtl="0">
                        <a:spcBef>
                          <a:spcPts val="0"/>
                        </a:spcBef>
                        <a:spcAft>
                          <a:spcPts val="0"/>
                        </a:spcAft>
                        <a:buNone/>
                      </a:pPr>
                      <a:r>
                        <a:rPr lang="en-GB" sz="1800" u="none" strike="noStrike" cap="none" dirty="0"/>
                        <a:t>20221CIT0007</a:t>
                      </a:r>
                      <a:endParaRPr sz="1800" u="none" strike="noStrike" cap="none" dirty="0"/>
                    </a:p>
                  </a:txBody>
                  <a:tcPr marL="91450" marR="91450" marT="45725" marB="45725" anchor="ctr"/>
                </a:tc>
                <a:tc>
                  <a:txBody>
                    <a:bodyPr/>
                    <a:lstStyle/>
                    <a:p>
                      <a:pPr marL="0" marR="0" lvl="0" indent="0" algn="ctr" rtl="0">
                        <a:spcBef>
                          <a:spcPts val="0"/>
                        </a:spcBef>
                        <a:spcAft>
                          <a:spcPts val="0"/>
                        </a:spcAft>
                        <a:buNone/>
                      </a:pPr>
                      <a:r>
                        <a:rPr lang="en-GB" sz="1800" u="none" strike="noStrike" cap="none" dirty="0"/>
                        <a:t>ANAND M </a:t>
                      </a:r>
                      <a:r>
                        <a:rPr lang="en-GB" sz="1800" u="none" strike="noStrike" cap="none" dirty="0" err="1"/>
                        <a:t>M</a:t>
                      </a:r>
                      <a:r>
                        <a:rPr lang="en-GB" sz="1800" u="none" strike="noStrike" cap="none" dirty="0"/>
                        <a:t> </a:t>
                      </a:r>
                      <a:endParaRPr sz="1800" u="none" strike="noStrike" cap="none" dirty="0"/>
                    </a:p>
                  </a:txBody>
                  <a:tcPr marL="91450" marR="91450" marT="45725" marB="45725" anchor="ctr"/>
                </a:tc>
                <a:extLst>
                  <a:ext uri="{0D108BD9-81ED-4DB2-BD59-A6C34878D82A}">
                    <a16:rowId xmlns:a16="http://schemas.microsoft.com/office/drawing/2014/main" val="10002"/>
                  </a:ext>
                </a:extLst>
              </a:tr>
              <a:tr h="404539">
                <a:tc>
                  <a:txBody>
                    <a:bodyPr/>
                    <a:lstStyle/>
                    <a:p>
                      <a:pPr marL="0" marR="0" lvl="0" indent="0" algn="ctr" rtl="0">
                        <a:spcBef>
                          <a:spcPts val="0"/>
                        </a:spcBef>
                        <a:spcAft>
                          <a:spcPts val="0"/>
                        </a:spcAft>
                        <a:buNone/>
                      </a:pPr>
                      <a:r>
                        <a:rPr lang="en-GB" sz="1800" u="none" strike="noStrike" cap="none" dirty="0"/>
                        <a:t>20221CIT0053</a:t>
                      </a:r>
                      <a:endParaRPr sz="1800" u="none" strike="noStrike" cap="none" dirty="0"/>
                    </a:p>
                  </a:txBody>
                  <a:tcPr marL="91450" marR="91450" marT="45725" marB="45725" anchor="ctr"/>
                </a:tc>
                <a:tc>
                  <a:txBody>
                    <a:bodyPr/>
                    <a:lstStyle/>
                    <a:p>
                      <a:pPr marL="0" marR="0" lvl="0" indent="0" algn="ctr" rtl="0">
                        <a:spcBef>
                          <a:spcPts val="0"/>
                        </a:spcBef>
                        <a:spcAft>
                          <a:spcPts val="0"/>
                        </a:spcAft>
                        <a:buNone/>
                      </a:pPr>
                      <a:r>
                        <a:rPr lang="en-GB" sz="1800" u="none" strike="noStrike" cap="none" dirty="0"/>
                        <a:t>K SAI LAKSHMI</a:t>
                      </a:r>
                      <a:endParaRPr sz="1800" u="none" strike="noStrike" cap="none" dirty="0"/>
                    </a:p>
                  </a:txBody>
                  <a:tcPr marL="91450" marR="91450" marT="45725" marB="45725" anchor="ctr"/>
                </a:tc>
                <a:extLst>
                  <a:ext uri="{0D108BD9-81ED-4DB2-BD59-A6C34878D82A}">
                    <a16:rowId xmlns:a16="http://schemas.microsoft.com/office/drawing/2014/main" val="10003"/>
                  </a:ext>
                </a:extLst>
              </a:tr>
            </a:tbl>
          </a:graphicData>
        </a:graphic>
      </p:graphicFrame>
      <p:sp>
        <p:nvSpPr>
          <p:cNvPr id="91" name="Google Shape;91;p13"/>
          <p:cNvSpPr txBox="1"/>
          <p:nvPr/>
        </p:nvSpPr>
        <p:spPr>
          <a:xfrm>
            <a:off x="2832225" y="136441"/>
            <a:ext cx="5498973" cy="72937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17365D"/>
              </a:buClr>
              <a:buSzPct val="100000"/>
              <a:buFont typeface="Arial"/>
              <a:buNone/>
            </a:pPr>
            <a:r>
              <a:rPr lang="en-GB" sz="1800" b="1" dirty="0">
                <a:solidFill>
                  <a:srgbClr val="17365D"/>
                </a:solidFill>
                <a:latin typeface="Cambria" panose="02040503050406030204" pitchFamily="18" charset="0"/>
                <a:ea typeface="Cambria" panose="02040503050406030204" pitchFamily="18" charset="0"/>
                <a:cs typeface="Verdana"/>
                <a:sym typeface="Verdana"/>
              </a:rPr>
              <a:t>CSE7101-</a:t>
            </a: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 Capstone Project</a:t>
            </a:r>
            <a:endParaRPr sz="1800"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1800" b="1" i="0" u="none" strike="noStrike" cap="none">
                <a:solidFill>
                  <a:srgbClr val="17365D"/>
                </a:solidFill>
                <a:latin typeface="Cambria" panose="02040503050406030204" pitchFamily="18" charset="0"/>
                <a:ea typeface="Cambria" panose="02040503050406030204" pitchFamily="18" charset="0"/>
                <a:cs typeface="Verdana"/>
                <a:sym typeface="Verdana"/>
              </a:rPr>
              <a:t>Review-2</a:t>
            </a:r>
            <a:endParaRPr sz="18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Review-2</a:t>
            </a:r>
          </a:p>
          <a:p>
            <a:pPr marL="0" marR="0" lvl="0" indent="0" rtl="0">
              <a:spcBef>
                <a:spcPts val="0"/>
              </a:spcBef>
              <a:spcAft>
                <a:spcPts val="0"/>
              </a:spcAft>
              <a:buClr>
                <a:srgbClr val="17365D"/>
              </a:buClr>
              <a:buSzPct val="100000"/>
              <a:buFont typeface="Arial"/>
              <a:buNone/>
            </a:pP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1800" b="1" dirty="0" err="1">
                <a:solidFill>
                  <a:schemeClr val="tx1"/>
                </a:solidFill>
                <a:latin typeface="Cambria" panose="02040503050406030204" pitchFamily="18" charset="0"/>
                <a:ea typeface="Cambria" panose="02040503050406030204" pitchFamily="18" charset="0"/>
                <a:cs typeface="Verdana"/>
                <a:sym typeface="Verdana"/>
              </a:rPr>
              <a:t>Dr.Anandraj</a:t>
            </a:r>
            <a:r>
              <a:rPr lang="en-US" sz="1800" b="1" dirty="0">
                <a:solidFill>
                  <a:schemeClr val="tx1"/>
                </a:solidFill>
                <a:latin typeface="Cambria" panose="02040503050406030204" pitchFamily="18" charset="0"/>
                <a:ea typeface="Cambria" panose="02040503050406030204" pitchFamily="18" charset="0"/>
                <a:cs typeface="Verdana"/>
                <a:sym typeface="Verdana"/>
              </a:rPr>
              <a:t> S.P</a:t>
            </a:r>
          </a:p>
          <a:p>
            <a:pPr lvl="0">
              <a:buClr>
                <a:srgbClr val="17365D"/>
              </a:buClr>
              <a:buSzPct val="100000"/>
            </a:pP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Project Coordinator:</a:t>
            </a:r>
            <a:r>
              <a:rPr lang="en-US" sz="1800" b="1" dirty="0">
                <a:solidFill>
                  <a:schemeClr val="tx1"/>
                </a:solidFill>
                <a:latin typeface="Cambria" panose="02040503050406030204" pitchFamily="18" charset="0"/>
                <a:ea typeface="Cambria" panose="02040503050406030204" pitchFamily="18" charset="0"/>
                <a:cs typeface="Verdana"/>
                <a:sym typeface="Verdana"/>
              </a:rPr>
              <a:t> Ms. Sterlin Minish T N</a:t>
            </a:r>
          </a:p>
          <a:p>
            <a:pPr>
              <a:buClr>
                <a:srgbClr val="17365D"/>
              </a:buClr>
              <a:buSzPct val="100000"/>
            </a:pPr>
            <a:r>
              <a:rPr lang="en-US" sz="1800" b="1" dirty="0">
                <a:solidFill>
                  <a:schemeClr val="accent1"/>
                </a:solidFill>
                <a:latin typeface="Cambria" panose="02040503050406030204" pitchFamily="18" charset="0"/>
                <a:ea typeface="Cambria" panose="02040503050406030204" pitchFamily="18" charset="0"/>
                <a:cs typeface="Verdana"/>
                <a:sym typeface="Verdana"/>
              </a:rPr>
              <a:t>Project Reviewer: </a:t>
            </a:r>
            <a:r>
              <a:rPr lang="en-US" sz="1800" b="1" dirty="0" err="1">
                <a:solidFill>
                  <a:schemeClr val="tx1"/>
                </a:solidFill>
                <a:latin typeface="Cambria" panose="02040503050406030204" pitchFamily="18" charset="0"/>
                <a:ea typeface="Cambria" panose="02040503050406030204" pitchFamily="18" charset="0"/>
                <a:cs typeface="Verdana"/>
                <a:sym typeface="Verdana"/>
              </a:rPr>
              <a:t>Dr.D</a:t>
            </a:r>
            <a:r>
              <a:rPr lang="en-US" sz="1800" b="1" dirty="0">
                <a:solidFill>
                  <a:schemeClr val="tx1"/>
                </a:solidFill>
                <a:latin typeface="Cambria" panose="02040503050406030204" pitchFamily="18" charset="0"/>
                <a:ea typeface="Cambria" panose="02040503050406030204" pitchFamily="18" charset="0"/>
                <a:cs typeface="Verdana"/>
                <a:sym typeface="Verdana"/>
              </a:rPr>
              <a:t> R </a:t>
            </a:r>
            <a:r>
              <a:rPr lang="en-US" sz="1800" b="1" dirty="0" err="1">
                <a:solidFill>
                  <a:schemeClr val="tx1"/>
                </a:solidFill>
                <a:latin typeface="Cambria" panose="02040503050406030204" pitchFamily="18" charset="0"/>
                <a:ea typeface="Cambria" panose="02040503050406030204" pitchFamily="18" charset="0"/>
                <a:cs typeface="Verdana"/>
                <a:sym typeface="Verdana"/>
              </a:rPr>
              <a:t>Densilin</a:t>
            </a:r>
            <a:r>
              <a:rPr lang="en-US" sz="1800" b="1" dirty="0">
                <a:solidFill>
                  <a:schemeClr val="tx1"/>
                </a:solidFill>
                <a:latin typeface="Cambria" panose="02040503050406030204" pitchFamily="18" charset="0"/>
                <a:ea typeface="Cambria" panose="02040503050406030204" pitchFamily="18" charset="0"/>
                <a:cs typeface="Verdana"/>
                <a:sym typeface="Verdana"/>
              </a:rPr>
              <a:t> Brabin</a:t>
            </a:r>
            <a:endPar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Dr. </a:t>
            </a:r>
            <a:r>
              <a:rPr lang="en-US" sz="18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Sampath</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 A K , Dr. </a:t>
            </a:r>
            <a:r>
              <a:rPr lang="en-US" sz="18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Geetha</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 A </a:t>
            </a:r>
            <a:endParaRPr sz="18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62500" lnSpcReduction="20000"/>
          </a:bodyPr>
          <a:lstStyle/>
          <a:p>
            <a:r>
              <a:rPr lang="en-IN" dirty="0"/>
              <a:t>Convolutional and Image Recognition Chatbot - IJIRT</a:t>
            </a:r>
            <a:br>
              <a:rPr lang="en-IN" dirty="0"/>
            </a:br>
            <a:r>
              <a:rPr lang="en-IN" dirty="0">
                <a:hlinkClick r:id="rId3"/>
              </a:rPr>
              <a:t>https://ijirt.org/publishedpaper/IJIRT169815_PAPER.pdf</a:t>
            </a:r>
            <a:endParaRPr lang="en-IN" dirty="0"/>
          </a:p>
          <a:p>
            <a:r>
              <a:rPr lang="en-IN" dirty="0"/>
              <a:t>Conversational Image Recognition Chatbot - IJPRR</a:t>
            </a:r>
            <a:br>
              <a:rPr lang="en-IN" dirty="0"/>
            </a:br>
            <a:r>
              <a:rPr lang="en-IN" dirty="0">
                <a:hlinkClick r:id="rId4"/>
              </a:rPr>
              <a:t>https://ijrpr.com/uploads/V6ISSUE5/IJRPR46094.pdf</a:t>
            </a:r>
            <a:endParaRPr lang="en-IN" dirty="0"/>
          </a:p>
          <a:p>
            <a:r>
              <a:rPr lang="en-IN" dirty="0"/>
              <a:t>Conversational Image Recognition Chatbot - IRJMETS</a:t>
            </a:r>
            <a:br>
              <a:rPr lang="en-IN" dirty="0"/>
            </a:br>
            <a:r>
              <a:rPr lang="en-IN" dirty="0">
                <a:hlinkClick r:id="rId5"/>
              </a:rPr>
              <a:t>https://www.irjmets.com/uploadedfiles/paper/issue_10_october_2024/62967/final/fin_irjmets1730175122.pdf</a:t>
            </a:r>
            <a:endParaRPr lang="en-IN" dirty="0"/>
          </a:p>
          <a:p>
            <a:r>
              <a:rPr lang="en-IN" dirty="0"/>
              <a:t>Conversational Image Recognition Chatbot - IJATEM</a:t>
            </a:r>
            <a:br>
              <a:rPr lang="en-IN" dirty="0"/>
            </a:br>
            <a:r>
              <a:rPr lang="en-IN" dirty="0">
                <a:hlinkClick r:id="rId6"/>
              </a:rPr>
              <a:t>https://ijatem.com/wp-content/uploads/2024/11/ICRCCT24_001.pdf</a:t>
            </a:r>
            <a:endParaRPr lang="en-IN" dirty="0"/>
          </a:p>
          <a:p>
            <a:r>
              <a:rPr lang="en-IN" dirty="0"/>
              <a:t>Chatbot with Image Upload and Text Interaction - </a:t>
            </a:r>
            <a:r>
              <a:rPr lang="en-IN" dirty="0" err="1"/>
              <a:t>IJEIJournal</a:t>
            </a:r>
            <a:br>
              <a:rPr lang="en-IN" dirty="0"/>
            </a:br>
            <a:r>
              <a:rPr lang="en-IN" dirty="0">
                <a:hlinkClick r:id="rId7"/>
              </a:rPr>
              <a:t>https://www.ijeijournal.com/papers/Vol13-Issue11/1311133138.pdf</a:t>
            </a:r>
            <a:endParaRPr lang="en-IN" dirty="0"/>
          </a:p>
          <a:p>
            <a:r>
              <a:rPr lang="en-IN" dirty="0"/>
              <a:t>Chatbot AI with Image Generator and MCQ Generator - JETIR</a:t>
            </a:r>
            <a:br>
              <a:rPr lang="en-IN" dirty="0"/>
            </a:br>
            <a:r>
              <a:rPr lang="en-IN" dirty="0">
                <a:hlinkClick r:id="rId8"/>
              </a:rPr>
              <a:t>https://www.jetir.org/papers/JETIR2406987.pdf</a:t>
            </a:r>
            <a:endParaRPr lang="en-IN" dirty="0"/>
          </a:p>
          <a:p>
            <a:r>
              <a:rPr lang="en-IN" dirty="0"/>
              <a:t>CS230 Final Project: Conversational Image Recognition Chatbot - Stanford</a:t>
            </a:r>
            <a:br>
              <a:rPr lang="en-IN" dirty="0"/>
            </a:br>
            <a:r>
              <a:rPr lang="en-IN" dirty="0">
                <a:hlinkClick r:id="rId9"/>
              </a:rPr>
              <a:t>http://cs230.stanford.edu/projects_fall_2020/reports/55800280.pdf</a:t>
            </a:r>
            <a:endParaRPr lang="en-IN" dirty="0"/>
          </a:p>
          <a:p>
            <a:r>
              <a:rPr lang="en-IN" dirty="0"/>
              <a:t>Overview of Chatbots with AI Emphasis - PMC</a:t>
            </a:r>
            <a:br>
              <a:rPr lang="en-IN" dirty="0"/>
            </a:br>
            <a:r>
              <a:rPr lang="en-IN" dirty="0">
                <a:hlinkClick r:id="rId10"/>
              </a:rPr>
              <a:t>https://pmc.ncbi.nlm.nih.gov/articles/PMC10644239/</a:t>
            </a:r>
            <a:endParaRPr lang="en-IN" dirty="0"/>
          </a:p>
          <a:p>
            <a:r>
              <a:rPr lang="en-IN" dirty="0" err="1"/>
              <a:t>PicQuest</a:t>
            </a:r>
            <a:r>
              <a:rPr lang="en-IN" dirty="0"/>
              <a:t> - Image Recognition Chatbot - IJISRT</a:t>
            </a:r>
            <a:br>
              <a:rPr lang="en-IN" dirty="0"/>
            </a:br>
            <a:r>
              <a:rPr lang="en-IN" dirty="0">
                <a:hlinkClick r:id="rId11"/>
              </a:rPr>
              <a:t>https://www.ijisrt.com/assets/upload/files/IJISRT25APR848.pdf</a:t>
            </a:r>
            <a:endParaRPr lang="en-IN" dirty="0"/>
          </a:p>
          <a:p>
            <a:r>
              <a:rPr lang="en-IN" dirty="0"/>
              <a:t>Image classifying AI Chatbot - IJARIIT</a:t>
            </a:r>
            <a:br>
              <a:rPr lang="en-IN" dirty="0"/>
            </a:br>
            <a:r>
              <a:rPr lang="en-IN" dirty="0">
                <a:hlinkClick r:id="rId12"/>
              </a:rPr>
              <a:t>https://www.ijariit.com/manuscripts/v7i5/V7I5-1378.pdf</a:t>
            </a:r>
            <a:endParaRPr lang="en-IN" dirty="0"/>
          </a:p>
          <a:p>
            <a:pPr marL="76200" indent="0">
              <a:buNone/>
            </a:pPr>
            <a:endParaRPr lang="en-GB"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PSCS_256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85000" lnSpcReduction="20000"/>
          </a:bodyPr>
          <a:lstStyle/>
          <a:p>
            <a:pPr marL="342900" lvl="0" indent="-190500" algn="just">
              <a:lnSpc>
                <a:spcPct val="150000"/>
              </a:lnSpc>
              <a:spcBef>
                <a:spcPts val="0"/>
              </a:spcBef>
              <a:buNone/>
            </a:pPr>
            <a:r>
              <a:rPr lang="en-US" b="1" dirty="0">
                <a:latin typeface="Cambria" panose="02040503050406030204" pitchFamily="18" charset="0"/>
                <a:ea typeface="Cambria" panose="02040503050406030204" pitchFamily="18" charset="0"/>
              </a:rPr>
              <a:t>Organization</a:t>
            </a:r>
            <a:r>
              <a:rPr lang="en-US" dirty="0">
                <a:latin typeface="Cambria" panose="02040503050406030204" pitchFamily="18" charset="0"/>
                <a:ea typeface="Cambria" panose="02040503050406030204" pitchFamily="18" charset="0"/>
              </a:rPr>
              <a:t>: Presidency University</a:t>
            </a:r>
          </a:p>
          <a:p>
            <a:pPr marL="342900" lvl="0" indent="-190500" algn="just">
              <a:lnSpc>
                <a:spcPct val="150000"/>
              </a:lnSpc>
              <a:spcBef>
                <a:spcPts val="0"/>
              </a:spcBef>
              <a:buNone/>
            </a:pPr>
            <a:r>
              <a:rPr lang="en-US" b="1" dirty="0">
                <a:latin typeface="Cambria" panose="02040503050406030204" pitchFamily="18" charset="0"/>
                <a:ea typeface="Cambria" panose="02040503050406030204" pitchFamily="18" charset="0"/>
              </a:rPr>
              <a:t>Problem Statement: </a:t>
            </a:r>
            <a:r>
              <a:rPr lang="en-GB" dirty="0">
                <a:solidFill>
                  <a:schemeClr val="tx1"/>
                </a:solidFill>
                <a:latin typeface="Cambria" panose="02040503050406030204" pitchFamily="18" charset="0"/>
                <a:ea typeface="Cambria" panose="02040503050406030204" pitchFamily="18" charset="0"/>
              </a:rPr>
              <a:t>Conversational image recognition chatbot</a:t>
            </a:r>
            <a:endParaRPr lang="en-US" b="1" dirty="0">
              <a:latin typeface="Cambria" panose="02040503050406030204" pitchFamily="18" charset="0"/>
              <a:ea typeface="Cambria" panose="02040503050406030204" pitchFamily="18" charset="0"/>
            </a:endParaRPr>
          </a:p>
          <a:p>
            <a:pPr marL="342900" lvl="0" indent="-190500" algn="just">
              <a:lnSpc>
                <a:spcPct val="150000"/>
              </a:lnSpc>
              <a:spcBef>
                <a:spcPts val="0"/>
              </a:spcBef>
              <a:buNone/>
            </a:pPr>
            <a:r>
              <a:rPr lang="en-US" b="1" dirty="0">
                <a:latin typeface="Cambria" panose="02040503050406030204" pitchFamily="18" charset="0"/>
                <a:ea typeface="Cambria" panose="02040503050406030204" pitchFamily="18" charset="0"/>
              </a:rPr>
              <a:t>Category </a:t>
            </a:r>
            <a:r>
              <a:rPr lang="en-US" dirty="0">
                <a:latin typeface="Cambria" panose="02040503050406030204" pitchFamily="18" charset="0"/>
                <a:ea typeface="Cambria" panose="02040503050406030204" pitchFamily="18" charset="0"/>
              </a:rPr>
              <a:t> : Software</a:t>
            </a:r>
          </a:p>
          <a:p>
            <a:pPr marL="76200" indent="0">
              <a:buNone/>
            </a:pPr>
            <a:r>
              <a:rPr lang="en-US" b="1" dirty="0">
                <a:latin typeface="Cambria" panose="02040503050406030204" pitchFamily="18" charset="0"/>
                <a:ea typeface="Cambria" panose="02040503050406030204" pitchFamily="18" charset="0"/>
              </a:rPr>
              <a:t>Problem Description: </a:t>
            </a:r>
            <a:r>
              <a:rPr lang="en-US" dirty="0">
                <a:latin typeface="Calibri" panose="020F0502020204030204" pitchFamily="34" charset="0"/>
                <a:ea typeface="Calibri" panose="020F0502020204030204" pitchFamily="34" charset="0"/>
                <a:cs typeface="Calibri" panose="020F0502020204030204" pitchFamily="34" charset="0"/>
              </a:rPr>
              <a:t>Visually impaired and blind individuals face significant barriers when trying to access and interpret visual information in their daily lives. Many existing image recognition chatbots require users to manually upload images, making them inaccessible or inconvenient for those who cannot navigate visual user interfaces. Additionally, these solutions often rely on text-based interactions, which do not fully address the needs of users who require audio-based communication.</a:t>
            </a:r>
          </a:p>
          <a:p>
            <a:r>
              <a:rPr lang="en-US" dirty="0">
                <a:latin typeface="Calibri" panose="020F0502020204030204" pitchFamily="34" charset="0"/>
                <a:ea typeface="Calibri" panose="020F0502020204030204" pitchFamily="34" charset="0"/>
                <a:cs typeface="Calibri" panose="020F0502020204030204" pitchFamily="34" charset="0"/>
              </a:rPr>
              <a:t>The proposed Conversational Image Recognition Chatbot addresses these challenges by allowing users to capture images directly through a laptop or mobile camera, eliminating the need for manual uploads. The system is fully operated using audio input and provides responses through audio output, making it truly accessible for the visually impaired.</a:t>
            </a:r>
          </a:p>
          <a:p>
            <a:endParaRPr lang="en-US" dirty="0">
              <a:latin typeface="Cambria" panose="02040503050406030204" pitchFamily="18" charset="0"/>
              <a:ea typeface="Cambria" panose="02040503050406030204" pitchFamily="18" charset="0"/>
            </a:endParaRPr>
          </a:p>
          <a:p>
            <a:pPr marL="76200" indent="0">
              <a:buNone/>
            </a:pPr>
            <a:r>
              <a:rPr lang="en-US" dirty="0"/>
              <a:t>  This project removes complex technical barriers, increases independence, and enhances daily life for visually impaired users through an intelligent, voice-based, and camera-enabled assistant.</a:t>
            </a:r>
            <a:endParaRPr lang="en-US" dirty="0">
              <a:latin typeface="Cambria" panose="02040503050406030204" pitchFamily="18" charset="0"/>
              <a:ea typeface="Cambria" panose="02040503050406030204" pitchFamily="18" charset="0"/>
            </a:endParaRPr>
          </a:p>
          <a:p>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655782" y="1466273"/>
            <a:ext cx="10668000" cy="3924299"/>
          </a:xfrm>
          <a:prstGeom prst="rect">
            <a:avLst/>
          </a:prstGeom>
          <a:noFill/>
          <a:ln>
            <a:noFill/>
          </a:ln>
        </p:spPr>
        <p:txBody>
          <a:bodyPr spcFirstLastPara="1" wrap="square" lIns="91425" tIns="45700" rIns="91425" bIns="45700" anchor="t" anchorCtr="0">
            <a:normAutofit fontScale="55000" lnSpcReduction="20000"/>
          </a:bodyPr>
          <a:lstStyle/>
          <a:p>
            <a:pPr marL="495300" indent="-342900" algn="just">
              <a:lnSpc>
                <a:spcPct val="200000"/>
              </a:lnSpc>
              <a:spcBef>
                <a:spcPts val="0"/>
              </a:spcBef>
              <a:buFont typeface="Arial" panose="020B0604020202020204" pitchFamily="34" charset="0"/>
              <a:buChar char="•"/>
            </a:pPr>
            <a:r>
              <a:rPr lang="en-US" sz="2900" dirty="0">
                <a:latin typeface="Cambria" panose="02040503050406030204" pitchFamily="18" charset="0"/>
                <a:ea typeface="Cambria" panose="02040503050406030204" pitchFamily="18" charset="0"/>
              </a:rPr>
              <a:t>Problem Statement</a:t>
            </a:r>
          </a:p>
          <a:p>
            <a:pPr marL="495300" indent="-342900" algn="just">
              <a:lnSpc>
                <a:spcPct val="200000"/>
              </a:lnSpc>
              <a:spcBef>
                <a:spcPts val="0"/>
              </a:spcBef>
              <a:buFont typeface="Arial" panose="020B0604020202020204" pitchFamily="34" charset="0"/>
              <a:buChar char="•"/>
            </a:pPr>
            <a:r>
              <a:rPr lang="en-US" sz="2900" dirty="0">
                <a:latin typeface="Cambria" panose="02040503050406030204" pitchFamily="18" charset="0"/>
                <a:ea typeface="Cambria" panose="02040503050406030204" pitchFamily="18" charset="0"/>
              </a:rPr>
              <a:t>Objectives</a:t>
            </a:r>
          </a:p>
          <a:p>
            <a:pPr marL="495300" indent="-342900" algn="just">
              <a:lnSpc>
                <a:spcPct val="200000"/>
              </a:lnSpc>
              <a:spcBef>
                <a:spcPts val="0"/>
              </a:spcBef>
              <a:buFont typeface="Arial" panose="020B0604020202020204" pitchFamily="34" charset="0"/>
              <a:buChar char="•"/>
            </a:pPr>
            <a:r>
              <a:rPr lang="en-US" sz="2900" dirty="0">
                <a:latin typeface="Cambria" panose="02040503050406030204" pitchFamily="18" charset="0"/>
                <a:ea typeface="Cambria" panose="02040503050406030204" pitchFamily="18" charset="0"/>
              </a:rPr>
              <a:t>Background and Related work for title Selection</a:t>
            </a:r>
          </a:p>
          <a:p>
            <a:pPr marL="495300" lvl="0" indent="-342900" algn="just">
              <a:lnSpc>
                <a:spcPct val="200000"/>
              </a:lnSpc>
              <a:spcBef>
                <a:spcPts val="0"/>
              </a:spcBef>
              <a:buFont typeface="Arial" panose="020B0604020202020204" pitchFamily="34" charset="0"/>
              <a:buChar char="•"/>
            </a:pPr>
            <a:r>
              <a:rPr lang="en-US" sz="2900" dirty="0">
                <a:latin typeface="Cambria" panose="02040503050406030204" pitchFamily="18" charset="0"/>
                <a:ea typeface="Cambria" panose="02040503050406030204" pitchFamily="18" charset="0"/>
              </a:rPr>
              <a:t>Analysis of Problem Statement</a:t>
            </a:r>
          </a:p>
          <a:p>
            <a:pPr marL="495300" lvl="0" indent="-342900" algn="just">
              <a:lnSpc>
                <a:spcPct val="200000"/>
              </a:lnSpc>
              <a:spcBef>
                <a:spcPts val="0"/>
              </a:spcBef>
              <a:buFont typeface="Arial" panose="020B0604020202020204" pitchFamily="34" charset="0"/>
              <a:buChar char="•"/>
            </a:pPr>
            <a:r>
              <a:rPr lang="en-US" sz="2900" dirty="0">
                <a:latin typeface="Cambria" panose="02040503050406030204" pitchFamily="18" charset="0"/>
                <a:ea typeface="Cambria" panose="02040503050406030204" pitchFamily="18" charset="0"/>
              </a:rPr>
              <a:t>Innovation or Novel Contributions</a:t>
            </a:r>
          </a:p>
          <a:p>
            <a:pPr marL="495300" indent="-342900" algn="just">
              <a:lnSpc>
                <a:spcPct val="200000"/>
              </a:lnSpc>
              <a:spcBef>
                <a:spcPts val="0"/>
              </a:spcBef>
              <a:buFont typeface="Arial" panose="020B0604020202020204" pitchFamily="34" charset="0"/>
              <a:buChar char="•"/>
            </a:pPr>
            <a:r>
              <a:rPr lang="en-US" sz="2900" dirty="0" err="1">
                <a:latin typeface="Cambria" panose="02040503050406030204" pitchFamily="18" charset="0"/>
                <a:ea typeface="Cambria" panose="02040503050406030204" pitchFamily="18" charset="0"/>
              </a:rPr>
              <a:t>Git</a:t>
            </a:r>
            <a:r>
              <a:rPr lang="en-US" sz="2900" dirty="0">
                <a:latin typeface="Cambria" panose="02040503050406030204" pitchFamily="18" charset="0"/>
                <a:ea typeface="Cambria" panose="02040503050406030204" pitchFamily="18" charset="0"/>
              </a:rPr>
              <a:t>-hub Link</a:t>
            </a:r>
          </a:p>
          <a:p>
            <a:pPr marL="495300" lvl="0" indent="-342900" algn="just" rtl="0">
              <a:lnSpc>
                <a:spcPct val="200000"/>
              </a:lnSpc>
              <a:spcBef>
                <a:spcPts val="0"/>
              </a:spcBef>
              <a:spcAft>
                <a:spcPts val="0"/>
              </a:spcAft>
              <a:buClr>
                <a:schemeClr val="dk1"/>
              </a:buClr>
              <a:buSzPts val="2400"/>
              <a:buFont typeface="Arial" panose="020B0604020202020204" pitchFamily="34" charset="0"/>
              <a:buChar char="•"/>
            </a:pPr>
            <a:r>
              <a:rPr lang="en-US" sz="2900"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Arial" panose="020B0604020202020204" pitchFamily="34" charset="0"/>
              <a:buChar char="•"/>
            </a:pPr>
            <a:r>
              <a:rPr lang="en-US" sz="2900"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sz="3200" dirty="0">
                <a:latin typeface="Cambria" panose="02040503050406030204" pitchFamily="18" charset="0"/>
                <a:ea typeface="Cambria" panose="02040503050406030204" pitchFamily="18" charset="0"/>
              </a:rPr>
              <a:t>Objective</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r>
              <a:rPr lang="en-US" sz="2000" dirty="0">
                <a:latin typeface="Cambria" panose="02040503050406030204" pitchFamily="18" charset="0"/>
                <a:ea typeface="Cambria" panose="02040503050406030204" pitchFamily="18" charset="0"/>
              </a:rPr>
              <a:t>Develop an accessible chatbot interface that accepts audio input and provides audio output, enabling interaction without visual cues.</a:t>
            </a:r>
          </a:p>
          <a:p>
            <a:r>
              <a:rPr lang="en-US" sz="2000" dirty="0">
                <a:latin typeface="Cambria" panose="02040503050406030204" pitchFamily="18" charset="0"/>
                <a:ea typeface="Cambria" panose="02040503050406030204" pitchFamily="18" charset="0"/>
              </a:rPr>
              <a:t>Enable real-time image capture through a laptop or mobile phone camera, removing the need for manual image uploads.</a:t>
            </a:r>
          </a:p>
          <a:p>
            <a:r>
              <a:rPr lang="en-US" sz="2000" dirty="0">
                <a:latin typeface="Cambria" panose="02040503050406030204" pitchFamily="18" charset="0"/>
                <a:ea typeface="Cambria" panose="02040503050406030204" pitchFamily="18" charset="0"/>
              </a:rPr>
              <a:t>Implement advanced image recognition algorithms to identify objects, text, colors, and scenes from captured images accurately.</a:t>
            </a:r>
          </a:p>
          <a:p>
            <a:r>
              <a:rPr lang="en-US" sz="2000" dirty="0">
                <a:latin typeface="Cambria" panose="02040503050406030204" pitchFamily="18" charset="0"/>
                <a:ea typeface="Cambria" panose="02040503050406030204" pitchFamily="18" charset="0"/>
              </a:rPr>
              <a:t>Create a conversational AI system that can understand and respond to user queries about the visual content in a natural, interactive manner.</a:t>
            </a:r>
          </a:p>
          <a:p>
            <a:r>
              <a:rPr lang="en-US" sz="2000" dirty="0">
                <a:latin typeface="Cambria" panose="02040503050406030204" pitchFamily="18" charset="0"/>
                <a:ea typeface="Cambria" panose="02040503050406030204" pitchFamily="18" charset="0"/>
              </a:rPr>
              <a:t>Ensure the system is user-friendly and accessible for visually impaired and blind users, enhancing their independence.</a:t>
            </a:r>
          </a:p>
          <a:p>
            <a:r>
              <a:rPr lang="en-US" sz="2000" dirty="0">
                <a:latin typeface="Cambria" panose="02040503050406030204" pitchFamily="18" charset="0"/>
                <a:ea typeface="Cambria" panose="02040503050406030204" pitchFamily="18" charset="0"/>
              </a:rPr>
              <a:t>Test and validate the chatbot's performance and usability in real-world scenarios with target users to ensure it meets accessibility needs.</a:t>
            </a: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30816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latin typeface="Cambria" panose="02040503050406030204" pitchFamily="18" charset="0"/>
                <a:ea typeface="Cambria" panose="02040503050406030204" pitchFamily="18" charset="0"/>
              </a:rPr>
            </a:br>
            <a:r>
              <a:rPr lang="en-US" dirty="0">
                <a:latin typeface="Cambria" panose="02040503050406030204" pitchFamily="18" charset="0"/>
                <a:ea typeface="Cambria" panose="02040503050406030204" pitchFamily="18" charset="0"/>
              </a:rPr>
              <a:t>Background and Related work’s</a:t>
            </a:r>
            <a:br>
              <a:rPr lang="en-US" dirty="0">
                <a:latin typeface="Cambria" panose="02040503050406030204" pitchFamily="18" charset="0"/>
                <a:ea typeface="Cambria" panose="02040503050406030204" pitchFamily="18" charset="0"/>
              </a:rPr>
            </a:br>
            <a:endParaRPr lang="en-GB" dirty="0"/>
          </a:p>
        </p:txBody>
      </p:sp>
      <p:sp>
        <p:nvSpPr>
          <p:cNvPr id="3" name="Text Placeholder 2"/>
          <p:cNvSpPr>
            <a:spLocks noGrp="1"/>
          </p:cNvSpPr>
          <p:nvPr>
            <p:ph type="body" idx="1"/>
          </p:nvPr>
        </p:nvSpPr>
        <p:spPr/>
        <p:txBody>
          <a:bodyPr>
            <a:normAutofit fontScale="25000" lnSpcReduction="20000"/>
          </a:bodyPr>
          <a:lstStyle/>
          <a:p>
            <a:r>
              <a:rPr lang="en-US" sz="5600" b="1" dirty="0">
                <a:latin typeface="Cambria" panose="02040503050406030204" pitchFamily="18" charset="0"/>
                <a:ea typeface="Cambria" panose="02040503050406030204" pitchFamily="18" charset="0"/>
              </a:rPr>
              <a:t>Multimodal Fusion for Image and Text Understanding:</a:t>
            </a:r>
            <a:br>
              <a:rPr lang="en-US" sz="5600" dirty="0">
                <a:latin typeface="Cambria" panose="02040503050406030204" pitchFamily="18" charset="0"/>
                <a:ea typeface="Cambria" panose="02040503050406030204" pitchFamily="18" charset="0"/>
              </a:rPr>
            </a:br>
            <a:r>
              <a:rPr lang="en-US" sz="5600" dirty="0">
                <a:latin typeface="Cambria" panose="02040503050406030204" pitchFamily="18" charset="0"/>
                <a:ea typeface="Cambria" panose="02040503050406030204" pitchFamily="18" charset="0"/>
              </a:rPr>
              <a:t>Many prior works apply deep learning models like CNNs for image feature extraction combined with NLP models (BERT, GPT) for textual analysis, enabling chatbots to interpret images and generate relevant textual responses.</a:t>
            </a:r>
          </a:p>
          <a:p>
            <a:r>
              <a:rPr lang="en-US" sz="5600" b="1" dirty="0">
                <a:latin typeface="Cambria" panose="02040503050406030204" pitchFamily="18" charset="0"/>
                <a:ea typeface="Cambria" panose="02040503050406030204" pitchFamily="18" charset="0"/>
              </a:rPr>
              <a:t>Image Captioning and Question Answering:</a:t>
            </a:r>
            <a:br>
              <a:rPr lang="en-US" sz="5600" b="1" dirty="0">
                <a:latin typeface="Cambria" panose="02040503050406030204" pitchFamily="18" charset="0"/>
                <a:ea typeface="Cambria" panose="02040503050406030204" pitchFamily="18" charset="0"/>
              </a:rPr>
            </a:br>
            <a:r>
              <a:rPr lang="en-US" sz="5600" dirty="0">
                <a:latin typeface="Cambria" panose="02040503050406030204" pitchFamily="18" charset="0"/>
                <a:ea typeface="Cambria" panose="02040503050406030204" pitchFamily="18" charset="0"/>
              </a:rPr>
              <a:t>Several studies utilize datasets like MSCOCO and Flickr30k to train models on image captioning and visual question answering (VQA), equipping chatbots to describe uploaded images or answer user queries based on image content.</a:t>
            </a:r>
          </a:p>
          <a:p>
            <a:r>
              <a:rPr lang="en-US" sz="5600" b="1" dirty="0">
                <a:latin typeface="Cambria" panose="02040503050406030204" pitchFamily="18" charset="0"/>
                <a:ea typeface="Cambria" panose="02040503050406030204" pitchFamily="18" charset="0"/>
              </a:rPr>
              <a:t>Use of Pretrained Architectures:</a:t>
            </a:r>
            <a:br>
              <a:rPr lang="en-US" sz="5600" b="1" dirty="0">
                <a:latin typeface="Cambria" panose="02040503050406030204" pitchFamily="18" charset="0"/>
                <a:ea typeface="Cambria" panose="02040503050406030204" pitchFamily="18" charset="0"/>
              </a:rPr>
            </a:br>
            <a:r>
              <a:rPr lang="en-US" sz="5600" dirty="0">
                <a:latin typeface="Cambria" panose="02040503050406030204" pitchFamily="18" charset="0"/>
                <a:ea typeface="Cambria" panose="02040503050406030204" pitchFamily="18" charset="0"/>
              </a:rPr>
              <a:t>Hybrid architectures combining </a:t>
            </a:r>
            <a:r>
              <a:rPr lang="en-US" sz="5600" dirty="0" err="1">
                <a:latin typeface="Cambria" panose="02040503050406030204" pitchFamily="18" charset="0"/>
                <a:ea typeface="Cambria" panose="02040503050406030204" pitchFamily="18" charset="0"/>
              </a:rPr>
              <a:t>ResNet</a:t>
            </a:r>
            <a:r>
              <a:rPr lang="en-US" sz="5600" dirty="0">
                <a:latin typeface="Cambria" panose="02040503050406030204" pitchFamily="18" charset="0"/>
                <a:ea typeface="Cambria" panose="02040503050406030204" pitchFamily="18" charset="0"/>
              </a:rPr>
              <a:t>, YOLOv8 for object detection, and transformer-based models have been commonly used, enabling robust recognition and conversational capabilities without the need for live camera feeds or voice interaction.</a:t>
            </a:r>
          </a:p>
          <a:p>
            <a:r>
              <a:rPr lang="en-US" sz="5600" b="1" dirty="0">
                <a:latin typeface="Cambria" panose="02040503050406030204" pitchFamily="18" charset="0"/>
                <a:ea typeface="Cambria" panose="02040503050406030204" pitchFamily="18" charset="0"/>
              </a:rPr>
              <a:t>Static Image Uploads over Real-Time Capture:</a:t>
            </a:r>
            <a:br>
              <a:rPr lang="en-US" sz="5600" b="1" dirty="0">
                <a:latin typeface="Cambria" panose="02040503050406030204" pitchFamily="18" charset="0"/>
                <a:ea typeface="Cambria" panose="02040503050406030204" pitchFamily="18" charset="0"/>
              </a:rPr>
            </a:br>
            <a:r>
              <a:rPr lang="en-US" sz="5600" dirty="0">
                <a:latin typeface="Cambria" panose="02040503050406030204" pitchFamily="18" charset="0"/>
                <a:ea typeface="Cambria" panose="02040503050406030204" pitchFamily="18" charset="0"/>
              </a:rPr>
              <a:t>To simplify system complexity and privacy concerns, many works focus on file-based image input rather than real-time camera streaming, allowing users to upload pictures and receive detailed textual analysis in response.</a:t>
            </a:r>
          </a:p>
          <a:p>
            <a:r>
              <a:rPr lang="en-US" sz="5600" b="1" dirty="0">
                <a:latin typeface="Cambria" panose="02040503050406030204" pitchFamily="18" charset="0"/>
                <a:ea typeface="Cambria" panose="02040503050406030204" pitchFamily="18" charset="0"/>
              </a:rPr>
              <a:t>Text-Only Interaction for Accessibility and Efficiency:</a:t>
            </a:r>
            <a:br>
              <a:rPr lang="en-US" sz="5600" b="1" dirty="0">
                <a:latin typeface="Cambria" panose="02040503050406030204" pitchFamily="18" charset="0"/>
                <a:ea typeface="Cambria" panose="02040503050406030204" pitchFamily="18" charset="0"/>
              </a:rPr>
            </a:br>
            <a:r>
              <a:rPr lang="en-US" sz="5600" dirty="0">
                <a:latin typeface="Cambria" panose="02040503050406030204" pitchFamily="18" charset="0"/>
                <a:ea typeface="Cambria" panose="02040503050406030204" pitchFamily="18" charset="0"/>
              </a:rPr>
              <a:t>Several chatbots explicitly avoid voice input/output to reduce computational overhead and enhance accessibility, targeting users in web or mobile environments where microphone or speaker usage may be limited.</a:t>
            </a:r>
          </a:p>
          <a:p>
            <a:r>
              <a:rPr lang="en-US" sz="5600" b="1" dirty="0">
                <a:latin typeface="Cambria" panose="02040503050406030204" pitchFamily="18" charset="0"/>
                <a:ea typeface="Cambria" panose="02040503050406030204" pitchFamily="18" charset="0"/>
              </a:rPr>
              <a:t>Application Domains:</a:t>
            </a:r>
            <a:br>
              <a:rPr lang="en-US" sz="5600" dirty="0">
                <a:latin typeface="Cambria" panose="02040503050406030204" pitchFamily="18" charset="0"/>
                <a:ea typeface="Cambria" panose="02040503050406030204" pitchFamily="18" charset="0"/>
              </a:rPr>
            </a:br>
            <a:r>
              <a:rPr lang="en-US" sz="5600" dirty="0">
                <a:latin typeface="Cambria" panose="02040503050406030204" pitchFamily="18" charset="0"/>
                <a:ea typeface="Cambria" panose="02040503050406030204" pitchFamily="18" charset="0"/>
              </a:rPr>
              <a:t>These chatbots find key applications in e-commerce for product identification, education for tutoring through image explanations, and accessibility solutions providing visual descriptions to the visually impaired.</a:t>
            </a:r>
          </a:p>
          <a:p>
            <a:r>
              <a:rPr lang="en-US" sz="5600" b="1" dirty="0">
                <a:latin typeface="Cambria" panose="02040503050406030204" pitchFamily="18" charset="0"/>
                <a:ea typeface="Cambria" panose="02040503050406030204" pitchFamily="18" charset="0"/>
              </a:rPr>
              <a:t>Challenges Addressed by Existing Works:</a:t>
            </a:r>
            <a:br>
              <a:rPr lang="en-US" sz="5600" b="1" dirty="0">
                <a:latin typeface="Cambria" panose="02040503050406030204" pitchFamily="18" charset="0"/>
                <a:ea typeface="Cambria" panose="02040503050406030204" pitchFamily="18" charset="0"/>
              </a:rPr>
            </a:br>
            <a:r>
              <a:rPr lang="en-US" sz="5600" dirty="0">
                <a:latin typeface="Cambria" panose="02040503050406030204" pitchFamily="18" charset="0"/>
                <a:ea typeface="Cambria" panose="02040503050406030204" pitchFamily="18" charset="0"/>
              </a:rPr>
              <a:t>Existing literature discusses challenges like generating coherent, context-aware responses from multimodal inputs, managing vocabulary gaps in image description, and preserving user privacy during image uploads.</a:t>
            </a:r>
          </a:p>
          <a:p>
            <a:r>
              <a:rPr lang="en-US" sz="5600" b="1" dirty="0">
                <a:latin typeface="Cambria" panose="02040503050406030204" pitchFamily="18" charset="0"/>
                <a:ea typeface="Cambria" panose="02040503050406030204" pitchFamily="18" charset="0"/>
              </a:rPr>
              <a:t>Data Efficiency with Transfer Learning:</a:t>
            </a:r>
            <a:br>
              <a:rPr lang="en-US" sz="5600" b="1" dirty="0">
                <a:latin typeface="Cambria" panose="02040503050406030204" pitchFamily="18" charset="0"/>
                <a:ea typeface="Cambria" panose="02040503050406030204" pitchFamily="18" charset="0"/>
              </a:rPr>
            </a:br>
            <a:r>
              <a:rPr lang="en-US" sz="5600" dirty="0">
                <a:latin typeface="Cambria" panose="02040503050406030204" pitchFamily="18" charset="0"/>
                <a:ea typeface="Cambria" panose="02040503050406030204" pitchFamily="18" charset="0"/>
              </a:rPr>
              <a:t>Several papers address training on limited datasets by leveraging transfer learning from large pre-trained vision and language models, enabling chatbots to generalize well from smaller, domain-specific image corpora.</a:t>
            </a:r>
          </a:p>
          <a:p>
            <a:endParaRPr lang="en-GB" dirty="0">
              <a:latin typeface="Times New Roman" pitchFamily="18" charset="0"/>
              <a:cs typeface="Times New Roman" pitchFamily="18" charset="0"/>
            </a:endParaRPr>
          </a:p>
        </p:txBody>
      </p:sp>
    </p:spTree>
    <p:extLst>
      <p:ext uri="{BB962C8B-B14F-4D97-AF65-F5344CB8AC3E}">
        <p14:creationId xmlns:p14="http://schemas.microsoft.com/office/powerpoint/2010/main" val="4028023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fontScale="62500" lnSpcReduction="20000"/>
          </a:bodyPr>
          <a:lstStyle/>
          <a:p>
            <a:pPr marL="76200" indent="0">
              <a:buNone/>
            </a:pPr>
            <a:r>
              <a:rPr lang="en-US" sz="3600" b="1" dirty="0">
                <a:latin typeface="Cambria" panose="02040503050406030204" pitchFamily="18" charset="0"/>
                <a:ea typeface="Cambria" panose="02040503050406030204" pitchFamily="18" charset="0"/>
              </a:rPr>
              <a:t>How our Project is Different:</a:t>
            </a:r>
          </a:p>
          <a:p>
            <a:r>
              <a:rPr lang="en-US" sz="3200" b="1" dirty="0">
                <a:latin typeface="Cambria" panose="02040503050406030204" pitchFamily="18" charset="0"/>
                <a:ea typeface="Cambria" panose="02040503050406030204" pitchFamily="18" charset="0"/>
              </a:rPr>
              <a:t>Real-Time Image Capture via Built-In Cameras:</a:t>
            </a:r>
            <a:br>
              <a:rPr lang="en-US" sz="3200" b="1" dirty="0">
                <a:latin typeface="Cambria" panose="02040503050406030204" pitchFamily="18" charset="0"/>
                <a:ea typeface="Cambria" panose="02040503050406030204" pitchFamily="18" charset="0"/>
              </a:rPr>
            </a:br>
            <a:r>
              <a:rPr lang="en-US" sz="3200" dirty="0">
                <a:latin typeface="Cambria" panose="02040503050406030204" pitchFamily="18" charset="0"/>
                <a:ea typeface="Cambria" panose="02040503050406030204" pitchFamily="18" charset="0"/>
              </a:rPr>
              <a:t>Unlike conventional chatbots that rely on static image uploads, your project captures live video or images directly from laptop or mobile device cameras, enabling instantaneous environmental awareness.</a:t>
            </a:r>
          </a:p>
          <a:p>
            <a:r>
              <a:rPr lang="en-US" sz="3200" b="1" dirty="0">
                <a:latin typeface="Cambria" panose="02040503050406030204" pitchFamily="18" charset="0"/>
                <a:ea typeface="Cambria" panose="02040503050406030204" pitchFamily="18" charset="0"/>
              </a:rPr>
              <a:t>Full Voice Interaction Support:</a:t>
            </a:r>
            <a:br>
              <a:rPr lang="en-US" sz="3200" b="1" dirty="0">
                <a:latin typeface="Cambria" panose="02040503050406030204" pitchFamily="18" charset="0"/>
                <a:ea typeface="Cambria" panose="02040503050406030204" pitchFamily="18" charset="0"/>
              </a:rPr>
            </a:br>
            <a:r>
              <a:rPr lang="en-US" sz="3200" dirty="0">
                <a:latin typeface="Cambria" panose="02040503050406030204" pitchFamily="18" charset="0"/>
                <a:ea typeface="Cambria" panose="02040503050406030204" pitchFamily="18" charset="0"/>
              </a:rPr>
              <a:t>Your system uniquely integrates both voice input and voice output, allowing users—especially visually impaired ones—to interact naturally without relying on screens or keyboards, unlike most text-only chatbots.</a:t>
            </a:r>
          </a:p>
          <a:p>
            <a:r>
              <a:rPr lang="en-US" sz="3200" b="1" dirty="0">
                <a:latin typeface="Cambria" panose="02040503050406030204" pitchFamily="18" charset="0"/>
                <a:ea typeface="Cambria" panose="02040503050406030204" pitchFamily="18" charset="0"/>
              </a:rPr>
              <a:t>Focused Accessibility for Blind and Visually Impaired Users:</a:t>
            </a:r>
            <a:br>
              <a:rPr lang="en-US" sz="3200" dirty="0">
                <a:latin typeface="Cambria" panose="02040503050406030204" pitchFamily="18" charset="0"/>
                <a:ea typeface="Cambria" panose="02040503050406030204" pitchFamily="18" charset="0"/>
              </a:rPr>
            </a:br>
            <a:r>
              <a:rPr lang="en-US" sz="3200" dirty="0">
                <a:latin typeface="Cambria" panose="02040503050406030204" pitchFamily="18" charset="0"/>
                <a:ea typeface="Cambria" panose="02040503050406030204" pitchFamily="18" charset="0"/>
              </a:rPr>
              <a:t>Designed specifically to assist blind users, your project delivers spoken descriptions and interactive voice dialogs, providing independence and real-world assistance beyond standard chatbot applications.</a:t>
            </a:r>
          </a:p>
          <a:p>
            <a:r>
              <a:rPr lang="en-US" sz="3200" b="1" dirty="0">
                <a:latin typeface="Cambria" panose="02040503050406030204" pitchFamily="18" charset="0"/>
                <a:ea typeface="Cambria" panose="02040503050406030204" pitchFamily="18" charset="0"/>
              </a:rPr>
              <a:t>Multimodal Fusion in Real Time:</a:t>
            </a:r>
            <a:br>
              <a:rPr lang="en-US" sz="3200" dirty="0">
                <a:latin typeface="Cambria" panose="02040503050406030204" pitchFamily="18" charset="0"/>
                <a:ea typeface="Cambria" panose="02040503050406030204" pitchFamily="18" charset="0"/>
              </a:rPr>
            </a:br>
            <a:r>
              <a:rPr lang="en-US" sz="3200" dirty="0">
                <a:latin typeface="Cambria" panose="02040503050406030204" pitchFamily="18" charset="0"/>
                <a:ea typeface="Cambria" panose="02040503050406030204" pitchFamily="18" charset="0"/>
              </a:rPr>
              <a:t>The system seamlessly fuses live visual data and speech processing in real time, offering richer, continuous, and context-aware conversations about the user’s environment.</a:t>
            </a: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38832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ea typeface="Cambria" panose="02040503050406030204" pitchFamily="18" charset="0"/>
              </a:rPr>
              <a:t>Analysis of Problem Statement </a:t>
            </a:r>
            <a:endParaRPr lang="en-GB" dirty="0"/>
          </a:p>
        </p:txBody>
      </p:sp>
      <p:sp>
        <p:nvSpPr>
          <p:cNvPr id="3" name="Text Placeholder 2"/>
          <p:cNvSpPr>
            <a:spLocks noGrp="1"/>
          </p:cNvSpPr>
          <p:nvPr>
            <p:ph type="body" idx="1"/>
          </p:nvPr>
        </p:nvSpPr>
        <p:spPr/>
        <p:txBody>
          <a:bodyPr>
            <a:normAutofit fontScale="55000" lnSpcReduction="20000"/>
          </a:bodyPr>
          <a:lstStyle/>
          <a:p>
            <a:r>
              <a:rPr lang="en-US" sz="3600" b="1" dirty="0">
                <a:latin typeface="Cambria" panose="02040503050406030204" pitchFamily="18" charset="0"/>
                <a:ea typeface="Cambria" panose="02040503050406030204" pitchFamily="18" charset="0"/>
              </a:rPr>
              <a:t>Enhanced Privacy via Real-Time Processing:</a:t>
            </a:r>
            <a:br>
              <a:rPr lang="en-US" sz="3600" b="1" dirty="0">
                <a:latin typeface="Cambria" panose="02040503050406030204" pitchFamily="18" charset="0"/>
                <a:ea typeface="Cambria" panose="02040503050406030204" pitchFamily="18" charset="0"/>
              </a:rPr>
            </a:br>
            <a:r>
              <a:rPr lang="en-US" sz="3600" dirty="0">
                <a:latin typeface="Cambria" panose="02040503050406030204" pitchFamily="18" charset="0"/>
                <a:ea typeface="Cambria" panose="02040503050406030204" pitchFamily="18" charset="0"/>
              </a:rPr>
              <a:t>Real-time on-device or immediate cloud processing minimizes image storage and reduces privacy risks common in systems that save or transmit static images.</a:t>
            </a:r>
          </a:p>
          <a:p>
            <a:r>
              <a:rPr lang="en-US" sz="3600" b="1" dirty="0">
                <a:latin typeface="Cambria" panose="02040503050406030204" pitchFamily="18" charset="0"/>
                <a:ea typeface="Cambria" panose="02040503050406030204" pitchFamily="18" charset="0"/>
              </a:rPr>
              <a:t>Broader and More Practical Use Cases:</a:t>
            </a:r>
            <a:br>
              <a:rPr lang="en-US" sz="3600" b="1" dirty="0">
                <a:latin typeface="Cambria" panose="02040503050406030204" pitchFamily="18" charset="0"/>
                <a:ea typeface="Cambria" panose="02040503050406030204" pitchFamily="18" charset="0"/>
              </a:rPr>
            </a:br>
            <a:r>
              <a:rPr lang="en-US" sz="3600" dirty="0">
                <a:latin typeface="Cambria" panose="02040503050406030204" pitchFamily="18" charset="0"/>
                <a:ea typeface="Cambria" panose="02040503050406030204" pitchFamily="18" charset="0"/>
              </a:rPr>
              <a:t>Beyond answering image queries, your chatbot supports navigation, object recognition, and scene description on the image—capabilities that are limited or missing in static upload-based chatbots.</a:t>
            </a:r>
          </a:p>
          <a:p>
            <a:r>
              <a:rPr lang="en-US" sz="3600" b="1" dirty="0">
                <a:latin typeface="Cambria" panose="02040503050406030204" pitchFamily="18" charset="0"/>
                <a:ea typeface="Cambria" panose="02040503050406030204" pitchFamily="18" charset="0"/>
              </a:rPr>
              <a:t>Improved User Experience:</a:t>
            </a:r>
            <a:br>
              <a:rPr lang="en-US" sz="3600" dirty="0">
                <a:latin typeface="Cambria" panose="02040503050406030204" pitchFamily="18" charset="0"/>
                <a:ea typeface="Cambria" panose="02040503050406030204" pitchFamily="18" charset="0"/>
              </a:rPr>
            </a:br>
            <a:r>
              <a:rPr lang="en-US" sz="3600" dirty="0">
                <a:latin typeface="Cambria" panose="02040503050406030204" pitchFamily="18" charset="0"/>
                <a:ea typeface="Cambria" panose="02040503050406030204" pitchFamily="18" charset="0"/>
              </a:rPr>
              <a:t>By combining live camera input and voice communication, the project provides a hands-free, intuitive experience that adapts to dynamic real-world scenarios better than traditional chatbot designs.</a:t>
            </a:r>
          </a:p>
          <a:p>
            <a:pPr marL="342900" lvl="0" indent="-190500" algn="just">
              <a:lnSpc>
                <a:spcPct val="200000"/>
              </a:lnSpc>
              <a:spcBef>
                <a:spcPts val="0"/>
              </a:spcBef>
              <a:buSzPct val="100000"/>
              <a:buNone/>
            </a:pPr>
            <a:r>
              <a:rPr lang="en-US" sz="4400" b="1" dirty="0">
                <a:latin typeface="Cambria" panose="02040503050406030204" pitchFamily="18" charset="0"/>
                <a:ea typeface="Cambria" panose="02040503050406030204" pitchFamily="18" charset="0"/>
              </a:rPr>
              <a:t>Software Requirements</a:t>
            </a:r>
            <a:r>
              <a:rPr lang="en-US" sz="4400" dirty="0">
                <a:latin typeface="Cambria" panose="02040503050406030204" pitchFamily="18" charset="0"/>
                <a:ea typeface="Cambria" panose="02040503050406030204" pitchFamily="18" charset="0"/>
              </a:rPr>
              <a:t>: </a:t>
            </a:r>
          </a:p>
          <a:p>
            <a:pPr marL="152400" lvl="0" indent="0" algn="just">
              <a:spcBef>
                <a:spcPts val="0"/>
              </a:spcBef>
              <a:buSzPct val="100000"/>
              <a:buNone/>
            </a:pPr>
            <a:r>
              <a:rPr lang="en-US" sz="3600" dirty="0" err="1">
                <a:latin typeface="Times New Roman" pitchFamily="18" charset="0"/>
                <a:ea typeface="Cambria" panose="02040503050406030204" pitchFamily="18" charset="0"/>
                <a:cs typeface="Times New Roman" pitchFamily="18" charset="0"/>
              </a:rPr>
              <a:t>smolvlm</a:t>
            </a:r>
            <a:r>
              <a:rPr lang="en-US" sz="3600" dirty="0">
                <a:latin typeface="Times New Roman" pitchFamily="18" charset="0"/>
                <a:ea typeface="Cambria" panose="02040503050406030204" pitchFamily="18" charset="0"/>
                <a:cs typeface="Times New Roman" pitchFamily="18" charset="0"/>
              </a:rPr>
              <a:t> for image processing</a:t>
            </a:r>
          </a:p>
          <a:p>
            <a:pPr marL="152400" lvl="0" indent="0" algn="just">
              <a:spcBef>
                <a:spcPts val="0"/>
              </a:spcBef>
              <a:buSzPct val="100000"/>
              <a:buNone/>
            </a:pPr>
            <a:r>
              <a:rPr lang="en-US" sz="3600" dirty="0">
                <a:latin typeface="Times New Roman" pitchFamily="18" charset="0"/>
                <a:ea typeface="Cambria" panose="02040503050406030204" pitchFamily="18" charset="0"/>
                <a:cs typeface="Times New Roman" pitchFamily="18" charset="0"/>
              </a:rPr>
              <a:t>Whisper for audio input</a:t>
            </a:r>
          </a:p>
          <a:p>
            <a:pPr marL="152400" lvl="0" indent="0" algn="just">
              <a:spcBef>
                <a:spcPts val="0"/>
              </a:spcBef>
              <a:buSzPct val="100000"/>
              <a:buNone/>
            </a:pPr>
            <a:r>
              <a:rPr lang="en-US" sz="3600" dirty="0">
                <a:latin typeface="Times New Roman" pitchFamily="18" charset="0"/>
                <a:ea typeface="Cambria" panose="02040503050406030204" pitchFamily="18" charset="0"/>
                <a:cs typeface="Times New Roman" pitchFamily="18" charset="0"/>
              </a:rPr>
              <a:t>Kokoro for audio output</a:t>
            </a:r>
          </a:p>
          <a:p>
            <a:pPr marL="152400" lvl="0" indent="0" algn="just">
              <a:spcBef>
                <a:spcPts val="0"/>
              </a:spcBef>
              <a:buSzPct val="100000"/>
              <a:buNone/>
            </a:pPr>
            <a:r>
              <a:rPr lang="en-US" sz="3600" dirty="0">
                <a:latin typeface="Times New Roman" pitchFamily="18" charset="0"/>
                <a:ea typeface="Cambria" panose="02040503050406030204" pitchFamily="18" charset="0"/>
                <a:cs typeface="Times New Roman" pitchFamily="18" charset="0"/>
              </a:rPr>
              <a:t>Python for architecture</a:t>
            </a:r>
          </a:p>
          <a:p>
            <a:pPr marL="152400" lvl="0" indent="0" algn="just">
              <a:spcBef>
                <a:spcPts val="0"/>
              </a:spcBef>
              <a:buSzPct val="100000"/>
              <a:buNone/>
            </a:pPr>
            <a:r>
              <a:rPr lang="en-US" sz="3600" dirty="0">
                <a:latin typeface="Times New Roman" pitchFamily="18" charset="0"/>
                <a:ea typeface="Cambria" panose="02040503050406030204" pitchFamily="18" charset="0"/>
                <a:cs typeface="Times New Roman" pitchFamily="18" charset="0"/>
              </a:rPr>
              <a:t>OpenCV for computer vision</a:t>
            </a:r>
          </a:p>
          <a:p>
            <a:pPr marL="342900" lvl="0" indent="-190500" algn="just">
              <a:lnSpc>
                <a:spcPct val="200000"/>
              </a:lnSpc>
              <a:spcBef>
                <a:spcPts val="0"/>
              </a:spcBef>
              <a:buSzPct val="100000"/>
              <a:buNone/>
            </a:pPr>
            <a:endParaRPr lang="en-US" dirty="0">
              <a:latin typeface="Cambria" panose="02040503050406030204" pitchFamily="18" charset="0"/>
              <a:ea typeface="Cambria" panose="02040503050406030204" pitchFamily="18" charset="0"/>
            </a:endParaRPr>
          </a:p>
          <a:p>
            <a:pPr marL="342900" lvl="0" indent="-190500" algn="just">
              <a:lnSpc>
                <a:spcPct val="200000"/>
              </a:lnSpc>
              <a:spcBef>
                <a:spcPts val="0"/>
              </a:spcBef>
              <a:buSzPct val="100000"/>
              <a:buNone/>
            </a:pPr>
            <a:endParaRPr lang="en-US" dirty="0">
              <a:latin typeface="Cambria" panose="02040503050406030204" pitchFamily="18" charset="0"/>
              <a:ea typeface="Cambria" panose="02040503050406030204" pitchFamily="18" charset="0"/>
            </a:endParaRPr>
          </a:p>
          <a:p>
            <a:pPr marL="342900" lvl="0" indent="-190500" algn="just">
              <a:lnSpc>
                <a:spcPct val="200000"/>
              </a:lnSpc>
              <a:spcBef>
                <a:spcPts val="0"/>
              </a:spcBef>
              <a:buSzPct val="100000"/>
              <a:buNone/>
            </a:pPr>
            <a:endParaRPr lang="en-US" dirty="0">
              <a:latin typeface="Cambria" panose="02040503050406030204" pitchFamily="18" charset="0"/>
              <a:ea typeface="Cambria" panose="02040503050406030204" pitchFamily="18" charset="0"/>
            </a:endParaRPr>
          </a:p>
          <a:p>
            <a:endParaRPr lang="en-GB" dirty="0"/>
          </a:p>
        </p:txBody>
      </p:sp>
    </p:spTree>
    <p:extLst>
      <p:ext uri="{BB962C8B-B14F-4D97-AF65-F5344CB8AC3E}">
        <p14:creationId xmlns:p14="http://schemas.microsoft.com/office/powerpoint/2010/main" val="4010984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Link :</a:t>
            </a:r>
          </a:p>
          <a:p>
            <a:pPr marL="342900" indent="-190500" algn="just">
              <a:spcBef>
                <a:spcPts val="0"/>
              </a:spcBef>
              <a:buSzPct val="100000"/>
              <a:buFont typeface="Arial"/>
              <a:buNone/>
            </a:pP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ctr">
              <a:spcBef>
                <a:spcPts val="0"/>
              </a:spcBef>
              <a:buSzPct val="100000"/>
              <a:buNone/>
            </a:pPr>
            <a:endParaRPr lang="en-US" sz="3200" b="1" dirty="0">
              <a:solidFill>
                <a:schemeClr val="accent2">
                  <a:lumMod val="75000"/>
                </a:schemeClr>
              </a:solidFill>
              <a:latin typeface="Cambria" panose="02040503050406030204" pitchFamily="18" charset="0"/>
              <a:ea typeface="Cambria" panose="02040503050406030204" pitchFamily="18" charset="0"/>
            </a:endParaRPr>
          </a:p>
          <a:p>
            <a:pPr marL="342900" indent="-190500" algn="ctr">
              <a:spcBef>
                <a:spcPts val="0"/>
              </a:spcBef>
              <a:buSzPct val="100000"/>
              <a:buNone/>
            </a:pPr>
            <a:r>
              <a:rPr lang="en-US" sz="3200" b="1" dirty="0">
                <a:solidFill>
                  <a:schemeClr val="accent2">
                    <a:lumMod val="75000"/>
                  </a:schemeClr>
                </a:solidFill>
                <a:latin typeface="Cambria" panose="02040503050406030204" pitchFamily="18" charset="0"/>
                <a:ea typeface="Cambria" panose="02040503050406030204" pitchFamily="18" charset="0"/>
              </a:rPr>
              <a:t>https://github.com/Adithya140/pscs_256.git</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a:spcBef>
                <a:spcPts val="0"/>
              </a:spcBef>
              <a:buSzPct val="100000"/>
              <a:buNone/>
            </a:pPr>
            <a:endParaRPr lang="en-GB" sz="2800" dirty="0">
              <a:latin typeface="Times New Roman" pitchFamily="18" charset="0"/>
              <a:ea typeface="Cambria" panose="02040503050406030204" pitchFamily="18" charset="0"/>
              <a:cs typeface="Times New Roman" pitchFamily="18" charset="0"/>
            </a:endParaRPr>
          </a:p>
        </p:txBody>
      </p:sp>
      <p:pic>
        <p:nvPicPr>
          <p:cNvPr id="3" name="Picture 2" descr="A graph with green squares">
            <a:extLst>
              <a:ext uri="{FF2B5EF4-FFF2-40B4-BE49-F238E27FC236}">
                <a16:creationId xmlns:a16="http://schemas.microsoft.com/office/drawing/2014/main" id="{1176F500-33FC-C772-C9ED-07D08141FCD2}"/>
              </a:ext>
            </a:extLst>
          </p:cNvPr>
          <p:cNvPicPr>
            <a:picLocks noChangeAspect="1"/>
          </p:cNvPicPr>
          <p:nvPr/>
        </p:nvPicPr>
        <p:blipFill>
          <a:blip r:embed="rId3"/>
          <a:stretch>
            <a:fillRect/>
          </a:stretch>
        </p:blipFill>
        <p:spPr>
          <a:xfrm>
            <a:off x="812798" y="1238498"/>
            <a:ext cx="10668001" cy="4381003"/>
          </a:xfrm>
          <a:prstGeom prst="rect">
            <a:avLst/>
          </a:prstGeom>
        </p:spPr>
      </p:pic>
    </p:spTree>
    <p:extLst>
      <p:ext uri="{BB962C8B-B14F-4D97-AF65-F5344CB8AC3E}">
        <p14:creationId xmlns:p14="http://schemas.microsoft.com/office/powerpoint/2010/main" val="479890276"/>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591</TotalTime>
  <Words>1307</Words>
  <Application>Microsoft Office PowerPoint</Application>
  <PresentationFormat>Widescreen</PresentationFormat>
  <Paragraphs>94</Paragraphs>
  <Slides>11</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Cambria</vt:lpstr>
      <vt:lpstr>Times New Roman</vt:lpstr>
      <vt:lpstr>Verdana</vt:lpstr>
      <vt:lpstr>Wingdings</vt:lpstr>
      <vt:lpstr>Bioinformatics</vt:lpstr>
      <vt:lpstr>Conversational image recognition chatbot (LiveLens conversational AI Chatbot)</vt:lpstr>
      <vt:lpstr>Problem Statement Number: PSCS_256 </vt:lpstr>
      <vt:lpstr>Content</vt:lpstr>
      <vt:lpstr>Objective</vt:lpstr>
      <vt:lpstr> Background and Related work’s </vt:lpstr>
      <vt:lpstr>Analysis of Problem Statement </vt:lpstr>
      <vt:lpstr>Analysis of Problem Statement </vt:lpstr>
      <vt:lpstr>Github Link</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_̴A̴d̴i̴t̴h̴y̴a̴.̴.̴.̴ .̴</cp:lastModifiedBy>
  <cp:revision>55</cp:revision>
  <dcterms:modified xsi:type="dcterms:W3CDTF">2025-09-09T07:28:38Z</dcterms:modified>
</cp:coreProperties>
</file>