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0A48C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B7BDB"/>
                </a:solidFill>
                <a:latin typeface="Arial MT"/>
                <a:cs typeface="Arial MT"/>
              </a:defRPr>
            </a:lvl1pPr>
          </a:lstStyle>
          <a:p>
            <a:pPr marL="160020">
              <a:lnSpc>
                <a:spcPts val="18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0A48C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B7BDB"/>
                </a:solidFill>
                <a:latin typeface="Arial MT"/>
                <a:cs typeface="Arial MT"/>
              </a:defRPr>
            </a:lvl1pPr>
          </a:lstStyle>
          <a:p>
            <a:pPr marL="160020">
              <a:lnSpc>
                <a:spcPts val="18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0A48C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28081" y="1794128"/>
            <a:ext cx="3656329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9292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B7BDB"/>
                </a:solidFill>
                <a:latin typeface="Arial MT"/>
                <a:cs typeface="Arial MT"/>
              </a:defRPr>
            </a:lvl1pPr>
          </a:lstStyle>
          <a:p>
            <a:pPr marL="160020">
              <a:lnSpc>
                <a:spcPts val="18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0A48C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B7BDB"/>
                </a:solidFill>
                <a:latin typeface="Arial MT"/>
                <a:cs typeface="Arial MT"/>
              </a:defRPr>
            </a:lvl1pPr>
          </a:lstStyle>
          <a:p>
            <a:pPr marL="160020">
              <a:lnSpc>
                <a:spcPts val="18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B7BDB"/>
                </a:solidFill>
                <a:latin typeface="Arial MT"/>
                <a:cs typeface="Arial MT"/>
              </a:defRPr>
            </a:lvl1pPr>
          </a:lstStyle>
          <a:p>
            <a:pPr marL="160020">
              <a:lnSpc>
                <a:spcPts val="18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7238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9000" y="396554"/>
            <a:ext cx="10238105" cy="742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0A48C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1804" y="2643826"/>
            <a:ext cx="5511800" cy="148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86845" y="6102452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1B7BDB"/>
                </a:solidFill>
                <a:latin typeface="Arial MT"/>
                <a:cs typeface="Arial MT"/>
              </a:defRPr>
            </a:lvl1pPr>
          </a:lstStyle>
          <a:p>
            <a:pPr marL="160020">
              <a:lnSpc>
                <a:spcPts val="18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eltadantas/capstone_project/blob/main/Data%20Collection%20with%20Web%20Scraping.ipynb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deltadantas/capstone_project/blob/main/Data%20Wrangling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deltadantas/capstone_project/blob/main/EDA%20with%20Data%20Visualization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Falcon/_9/_and_Falcon_Heavy_launches" TargetMode="External"/><Relationship Id="rId2" Type="http://schemas.openxmlformats.org/officeDocument/2006/relationships/hyperlink" Target="https://api.spacexdata.com/v4/rocket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deltadantas/capstone_project/blob/main/Data%20Collection%20API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4400" y="4724400"/>
            <a:ext cx="2578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1800" dirty="0">
                <a:solidFill>
                  <a:schemeClr val="bg1"/>
                </a:solidFill>
                <a:latin typeface="Arial MT"/>
                <a:cs typeface="Arial MT"/>
              </a:rPr>
              <a:t>Adithya Ajay</a:t>
            </a:r>
            <a:endParaRPr sz="18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282575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14629" algn="l"/>
                <a:tab pos="1487170" algn="l"/>
                <a:tab pos="2076450" algn="l"/>
              </a:tabLst>
            </a:pPr>
            <a:r>
              <a:rPr dirty="0"/>
              <a:t>Data</a:t>
            </a:r>
            <a:r>
              <a:rPr spc="-15" dirty="0"/>
              <a:t> </a:t>
            </a:r>
            <a:r>
              <a:rPr dirty="0"/>
              <a:t>from</a:t>
            </a:r>
            <a:r>
              <a:rPr spc="-15" dirty="0"/>
              <a:t> </a:t>
            </a:r>
            <a:r>
              <a:rPr spc="-10" dirty="0"/>
              <a:t>SpaceX launches</a:t>
            </a:r>
            <a:r>
              <a:rPr dirty="0"/>
              <a:t>	can</a:t>
            </a:r>
            <a:r>
              <a:rPr spc="-25" dirty="0"/>
              <a:t> </a:t>
            </a:r>
            <a:r>
              <a:rPr dirty="0"/>
              <a:t>also</a:t>
            </a:r>
            <a:r>
              <a:rPr spc="-10" dirty="0"/>
              <a:t> </a:t>
            </a:r>
            <a:r>
              <a:rPr spc="-25" dirty="0"/>
              <a:t>be </a:t>
            </a:r>
            <a:r>
              <a:rPr dirty="0"/>
              <a:t>obtained</a:t>
            </a:r>
            <a:r>
              <a:rPr spc="-40" dirty="0"/>
              <a:t> </a:t>
            </a:r>
            <a:r>
              <a:rPr spc="-20" dirty="0"/>
              <a:t>from</a:t>
            </a:r>
            <a:r>
              <a:rPr dirty="0"/>
              <a:t>	</a:t>
            </a:r>
            <a:r>
              <a:rPr spc="-10" dirty="0"/>
              <a:t>Wikipedia;</a:t>
            </a:r>
          </a:p>
          <a:p>
            <a:pPr marL="213995" marR="142240" indent="-187325">
              <a:lnSpc>
                <a:spcPct val="100000"/>
              </a:lnSpc>
              <a:spcBef>
                <a:spcPts val="1400"/>
              </a:spcBef>
              <a:buChar char="•"/>
              <a:tabLst>
                <a:tab pos="214629" algn="l"/>
              </a:tabLst>
            </a:pP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are</a:t>
            </a:r>
            <a:r>
              <a:rPr spc="-30" dirty="0"/>
              <a:t> </a:t>
            </a:r>
            <a:r>
              <a:rPr dirty="0"/>
              <a:t>downloaded</a:t>
            </a:r>
            <a:r>
              <a:rPr spc="-25" dirty="0"/>
              <a:t> </a:t>
            </a:r>
            <a:r>
              <a:rPr spc="-20" dirty="0"/>
              <a:t>from </a:t>
            </a:r>
            <a:r>
              <a:rPr dirty="0"/>
              <a:t>Wikipedia</a:t>
            </a:r>
            <a:r>
              <a:rPr spc="-35" dirty="0"/>
              <a:t> </a:t>
            </a:r>
            <a:r>
              <a:rPr dirty="0"/>
              <a:t>according</a:t>
            </a:r>
            <a:r>
              <a:rPr spc="-3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spc="-25" dirty="0"/>
              <a:t>the </a:t>
            </a:r>
            <a:r>
              <a:rPr dirty="0"/>
              <a:t>flowchart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20" dirty="0"/>
              <a:t>then </a:t>
            </a:r>
            <a:r>
              <a:rPr spc="-10" dirty="0"/>
              <a:t>persisted.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500"/>
          </a:p>
          <a:p>
            <a:pPr marL="213995" marR="5080" indent="-201930">
              <a:lnSpc>
                <a:spcPct val="100000"/>
              </a:lnSpc>
              <a:spcBef>
                <a:spcPts val="5"/>
              </a:spcBef>
              <a:buChar char="•"/>
              <a:tabLst>
                <a:tab pos="213995" algn="l"/>
                <a:tab pos="214629" algn="l"/>
              </a:tabLst>
            </a:pPr>
            <a:r>
              <a:rPr sz="1400" dirty="0"/>
              <a:t>Source</a:t>
            </a:r>
            <a:r>
              <a:rPr sz="1400" spc="-30" dirty="0"/>
              <a:t> </a:t>
            </a:r>
            <a:r>
              <a:rPr sz="1400" spc="-10" dirty="0"/>
              <a:t>code: </a:t>
            </a:r>
            <a:r>
              <a:rPr sz="1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https://github.com/deltadantas/capstone_pr</a:t>
            </a:r>
            <a:r>
              <a:rPr sz="1400" spc="-10" dirty="0">
                <a:solidFill>
                  <a:srgbClr val="0000FF"/>
                </a:solidFill>
              </a:rPr>
              <a:t> </a:t>
            </a:r>
            <a:r>
              <a:rPr sz="1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oject/blob/main/Data%20Collection%20with</a:t>
            </a:r>
            <a:endParaRPr sz="1400"/>
          </a:p>
          <a:p>
            <a:pPr marL="213995">
              <a:lnSpc>
                <a:spcPct val="100000"/>
              </a:lnSpc>
            </a:pPr>
            <a:r>
              <a:rPr sz="1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%20Web%20Scraping.ipynb</a:t>
            </a:r>
            <a:endParaRPr sz="1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924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35" dirty="0"/>
              <a:t> </a:t>
            </a:r>
            <a:r>
              <a:rPr dirty="0"/>
              <a:t>Collection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Scraping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44080" y="1775447"/>
            <a:ext cx="2791713" cy="108230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35890" y="1999625"/>
            <a:ext cx="2011045" cy="58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875" marR="5080" indent="-130810">
              <a:lnSpc>
                <a:spcPct val="114399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Request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Falcon9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Launch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Wiki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44080" y="2893021"/>
            <a:ext cx="2792095" cy="1542415"/>
            <a:chOff x="7244080" y="2893021"/>
            <a:chExt cx="2792095" cy="154241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7080" y="2893021"/>
              <a:ext cx="503185" cy="42447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4080" y="3352787"/>
              <a:ext cx="2791713" cy="108230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481399" y="3469259"/>
            <a:ext cx="2327275" cy="93027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065" marR="5080" indent="635" algn="ctr">
              <a:lnSpc>
                <a:spcPts val="1730"/>
              </a:lnSpc>
              <a:spcBef>
                <a:spcPts val="31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Extract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column/variable</a:t>
            </a:r>
            <a:r>
              <a:rPr sz="1600" b="1" spc="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names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r>
              <a:rPr sz="1600" b="1" spc="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table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header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244080" y="4470362"/>
            <a:ext cx="2792095" cy="1542415"/>
            <a:chOff x="7244080" y="4470362"/>
            <a:chExt cx="2792095" cy="154241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7080" y="4470362"/>
              <a:ext cx="503185" cy="4244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4080" y="4932680"/>
              <a:ext cx="2791713" cy="107976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547927" y="5130689"/>
            <a:ext cx="2204085" cy="7099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065" marR="5080" algn="ctr">
              <a:lnSpc>
                <a:spcPts val="1730"/>
              </a:lnSpc>
              <a:spcBef>
                <a:spcPts val="31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frame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parsing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launch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r>
              <a:rPr sz="1600" b="1" spc="3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681" y="5911670"/>
            <a:ext cx="7962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indent="-201930">
              <a:lnSpc>
                <a:spcPct val="100000"/>
              </a:lnSpc>
              <a:spcBef>
                <a:spcPts val="100"/>
              </a:spcBef>
              <a:buChar char="•"/>
              <a:tabLst>
                <a:tab pos="213995" algn="l"/>
                <a:tab pos="214629" algn="l"/>
              </a:tabLst>
            </a:pPr>
            <a:r>
              <a:rPr sz="1400" dirty="0">
                <a:latin typeface="Arial MT"/>
                <a:cs typeface="Arial MT"/>
              </a:rPr>
              <a:t>Source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code: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https://github.com/deltadantas/capstone_project/blob/main/Data%20Wrangling.ipynb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20" dirty="0"/>
              <a:t> </a:t>
            </a:r>
            <a:r>
              <a:rPr spc="-10" dirty="0"/>
              <a:t>Wrangling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6130" y="4444670"/>
            <a:ext cx="2164199" cy="1310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92166" y="4907346"/>
            <a:ext cx="49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EDA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66302" y="4820640"/>
            <a:ext cx="482999" cy="559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5157" y="4444670"/>
            <a:ext cx="2166899" cy="13109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423350" y="4943106"/>
            <a:ext cx="1663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Summarizations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25619" y="4820715"/>
            <a:ext cx="482999" cy="559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2125" y="4444820"/>
            <a:ext cx="2164199" cy="13109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90894" y="1638701"/>
            <a:ext cx="8236584" cy="328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marR="6350" indent="-187325">
              <a:lnSpc>
                <a:spcPct val="108200"/>
              </a:lnSpc>
              <a:spcBef>
                <a:spcPts val="100"/>
              </a:spcBef>
              <a:buChar char="•"/>
              <a:tabLst>
                <a:tab pos="200025" algn="l"/>
                <a:tab pos="741680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Initially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some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Exploratory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2200" spc="-14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Analysis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(EDA)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was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performed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on the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dataset.</a:t>
            </a:r>
            <a:endParaRPr sz="2200">
              <a:latin typeface="Arial MT"/>
              <a:cs typeface="Arial MT"/>
            </a:endParaRPr>
          </a:p>
          <a:p>
            <a:pPr marL="199390" marR="5080" indent="-187325">
              <a:lnSpc>
                <a:spcPct val="114100"/>
              </a:lnSpc>
              <a:spcBef>
                <a:spcPts val="545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Then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summaries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launches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per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site,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occurrences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each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orbit 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endParaRPr sz="2200">
              <a:latin typeface="Arial MT"/>
              <a:cs typeface="Arial MT"/>
            </a:endParaRPr>
          </a:p>
          <a:p>
            <a:pPr marL="199390">
              <a:lnSpc>
                <a:spcPct val="100000"/>
              </a:lnSpc>
              <a:spcBef>
                <a:spcPts val="375"/>
              </a:spcBef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occurrences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mission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outcome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per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orbit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type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were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calculated.</a:t>
            </a:r>
            <a:endParaRPr sz="2200">
              <a:latin typeface="Arial MT"/>
              <a:cs typeface="Arial MT"/>
            </a:endParaRPr>
          </a:p>
          <a:p>
            <a:pPr marL="199390" marR="475615" indent="-187325">
              <a:lnSpc>
                <a:spcPct val="100000"/>
              </a:lnSpc>
              <a:spcBef>
                <a:spcPts val="1090"/>
              </a:spcBef>
              <a:buChar char="•"/>
              <a:tabLst>
                <a:tab pos="200025" algn="l"/>
              </a:tabLst>
            </a:pP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Finally,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landing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outcome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label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was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created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from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Outcome column.</a:t>
            </a:r>
            <a:endParaRPr sz="2200">
              <a:latin typeface="Arial MT"/>
              <a:cs typeface="Arial MT"/>
            </a:endParaRPr>
          </a:p>
          <a:p>
            <a:pPr marR="301625" algn="r">
              <a:lnSpc>
                <a:spcPct val="100000"/>
              </a:lnSpc>
              <a:spcBef>
                <a:spcPts val="187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Creation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7470170" y="4902493"/>
            <a:ext cx="1575435" cy="62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8300">
              <a:lnSpc>
                <a:spcPct val="11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Landing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Outcome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Label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900" y="1827524"/>
            <a:ext cx="9950450" cy="143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marR="1346200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</a:tabLst>
            </a:pPr>
            <a:r>
              <a:rPr sz="2200" spc="-1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explore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data,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scatterplots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barplots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were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used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visualize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the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relationship</a:t>
            </a:r>
            <a:r>
              <a:rPr sz="22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between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pair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features:</a:t>
            </a:r>
            <a:endParaRPr sz="2200">
              <a:latin typeface="Arial MT"/>
              <a:cs typeface="Arial MT"/>
            </a:endParaRPr>
          </a:p>
          <a:p>
            <a:pPr marL="656590" marR="5080" lvl="1" indent="-194945">
              <a:lnSpc>
                <a:spcPct val="100000"/>
              </a:lnSpc>
              <a:spcBef>
                <a:spcPts val="1455"/>
              </a:spcBef>
              <a:buChar char="•"/>
              <a:tabLst>
                <a:tab pos="657225" algn="l"/>
              </a:tabLst>
            </a:pP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Mass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X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Flight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Number,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Site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X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Flight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Number,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Site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X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Mass,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Orbit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Flight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Number,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Orbit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5687" y="5919338"/>
            <a:ext cx="8464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00000"/>
              </a:lnSpc>
              <a:spcBef>
                <a:spcPts val="100"/>
              </a:spcBef>
              <a:buClr>
                <a:srgbClr val="292929"/>
              </a:buClr>
              <a:buChar char="•"/>
              <a:tabLst>
                <a:tab pos="213995" algn="l"/>
                <a:tab pos="214629" algn="l"/>
              </a:tabLst>
            </a:pPr>
            <a:r>
              <a:rPr sz="1400" dirty="0">
                <a:latin typeface="Arial MT"/>
                <a:cs typeface="Arial MT"/>
              </a:rPr>
              <a:t>Source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code: </a:t>
            </a:r>
            <a:r>
              <a:rPr sz="1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https://github.com/deltadantas/capstone_project/blob/main/EDA%20with%20Data%20Visualization.ipynb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619" y="3429000"/>
            <a:ext cx="9441180" cy="23825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2245" y="6069774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1B7BDB"/>
                </a:solidFill>
                <a:latin typeface="Arial MT"/>
                <a:cs typeface="Arial MT"/>
              </a:rPr>
              <a:t>12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EDA</a:t>
            </a:r>
            <a:r>
              <a:rPr spc="-24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spc="-10" dirty="0"/>
              <a:t>Visualization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2245" y="6069774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1B7BDB"/>
                </a:solidFill>
                <a:latin typeface="Arial MT"/>
                <a:cs typeface="Arial MT"/>
              </a:rPr>
              <a:t>13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5687" y="1322147"/>
            <a:ext cx="9854565" cy="51955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13995" indent="-187325">
              <a:lnSpc>
                <a:spcPct val="100000"/>
              </a:lnSpc>
              <a:spcBef>
                <a:spcPts val="900"/>
              </a:spcBef>
              <a:buChar char="•"/>
              <a:tabLst>
                <a:tab pos="214629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following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SQL</a:t>
            </a:r>
            <a:r>
              <a:rPr sz="2200" spc="-10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queries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were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performed:</a:t>
            </a:r>
            <a:endParaRPr sz="2200" dirty="0">
              <a:latin typeface="Arial MT"/>
              <a:cs typeface="Arial MT"/>
            </a:endParaRPr>
          </a:p>
          <a:p>
            <a:pPr marL="671195" lvl="1" indent="-194945">
              <a:lnSpc>
                <a:spcPct val="100000"/>
              </a:lnSpc>
              <a:spcBef>
                <a:spcPts val="655"/>
              </a:spcBef>
              <a:buChar char="•"/>
              <a:tabLst>
                <a:tab pos="671830" algn="l"/>
              </a:tabLst>
            </a:pP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Names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unique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sites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space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mission;</a:t>
            </a:r>
            <a:endParaRPr sz="1800" dirty="0">
              <a:latin typeface="Arial MT"/>
              <a:cs typeface="Arial MT"/>
            </a:endParaRPr>
          </a:p>
          <a:p>
            <a:pPr marL="671195" lvl="1" indent="-194945">
              <a:lnSpc>
                <a:spcPct val="100000"/>
              </a:lnSpc>
              <a:spcBef>
                <a:spcPts val="600"/>
              </a:spcBef>
              <a:buChar char="•"/>
              <a:tabLst>
                <a:tab pos="671830" algn="l"/>
              </a:tabLst>
            </a:pPr>
            <a:r>
              <a:rPr sz="1800" spc="-45" dirty="0">
                <a:solidFill>
                  <a:srgbClr val="292929"/>
                </a:solidFill>
                <a:latin typeface="Arial MT"/>
                <a:cs typeface="Arial MT"/>
              </a:rPr>
              <a:t>Top</a:t>
            </a:r>
            <a:r>
              <a:rPr sz="18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5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sites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whose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name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begin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with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string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'CCA’;</a:t>
            </a:r>
            <a:endParaRPr sz="1800" dirty="0">
              <a:latin typeface="Arial MT"/>
              <a:cs typeface="Arial MT"/>
            </a:endParaRPr>
          </a:p>
          <a:p>
            <a:pPr marL="671195" lvl="1" indent="-194945">
              <a:lnSpc>
                <a:spcPct val="100000"/>
              </a:lnSpc>
              <a:spcBef>
                <a:spcPts val="600"/>
              </a:spcBef>
              <a:buChar char="•"/>
              <a:tabLst>
                <a:tab pos="671830" algn="l"/>
              </a:tabLst>
            </a:pP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Total</a:t>
            </a:r>
            <a:r>
              <a:rPr sz="18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mass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carried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by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boosters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launched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by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NASA</a:t>
            </a:r>
            <a:r>
              <a:rPr sz="1800" spc="-1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(CRS);</a:t>
            </a:r>
            <a:endParaRPr sz="1800" dirty="0">
              <a:latin typeface="Arial MT"/>
              <a:cs typeface="Arial MT"/>
            </a:endParaRPr>
          </a:p>
          <a:p>
            <a:pPr marL="671195" lvl="1" indent="-194945">
              <a:lnSpc>
                <a:spcPct val="100000"/>
              </a:lnSpc>
              <a:spcBef>
                <a:spcPts val="605"/>
              </a:spcBef>
              <a:buChar char="•"/>
              <a:tabLst>
                <a:tab pos="671830" algn="l"/>
              </a:tabLst>
            </a:pP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Average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mass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carried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by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booster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version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F9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v1.1;</a:t>
            </a:r>
            <a:endParaRPr sz="1800" dirty="0">
              <a:latin typeface="Arial MT"/>
              <a:cs typeface="Arial MT"/>
            </a:endParaRPr>
          </a:p>
          <a:p>
            <a:pPr marL="671195" lvl="1" indent="-194945">
              <a:lnSpc>
                <a:spcPct val="100000"/>
              </a:lnSpc>
              <a:spcBef>
                <a:spcPts val="600"/>
              </a:spcBef>
              <a:buChar char="•"/>
              <a:tabLst>
                <a:tab pos="671830" algn="l"/>
              </a:tabLst>
            </a:pP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Date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when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first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successful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landing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outcome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ground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pad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was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achieved;</a:t>
            </a:r>
            <a:endParaRPr sz="1800" dirty="0">
              <a:latin typeface="Arial MT"/>
              <a:cs typeface="Arial MT"/>
            </a:endParaRPr>
          </a:p>
          <a:p>
            <a:pPr marL="671195" marR="5080" lvl="1" indent="-194945">
              <a:lnSpc>
                <a:spcPct val="100000"/>
              </a:lnSpc>
              <a:spcBef>
                <a:spcPts val="600"/>
              </a:spcBef>
              <a:buChar char="•"/>
              <a:tabLst>
                <a:tab pos="671830" algn="l"/>
              </a:tabLst>
            </a:pP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Names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boosters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which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have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success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drone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ship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have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mass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between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4000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6000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kg;</a:t>
            </a:r>
            <a:endParaRPr sz="1800" dirty="0">
              <a:latin typeface="Arial MT"/>
              <a:cs typeface="Arial MT"/>
            </a:endParaRPr>
          </a:p>
          <a:p>
            <a:pPr marL="671195" lvl="1" indent="-194945">
              <a:lnSpc>
                <a:spcPct val="100000"/>
              </a:lnSpc>
              <a:spcBef>
                <a:spcPts val="600"/>
              </a:spcBef>
              <a:buChar char="•"/>
              <a:tabLst>
                <a:tab pos="671830" algn="l"/>
              </a:tabLst>
            </a:pP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Total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number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successful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failure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mission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outcomes;</a:t>
            </a:r>
            <a:endParaRPr sz="1800" dirty="0">
              <a:latin typeface="Arial MT"/>
              <a:cs typeface="Arial MT"/>
            </a:endParaRPr>
          </a:p>
          <a:p>
            <a:pPr marL="671195" lvl="1" indent="-194945">
              <a:lnSpc>
                <a:spcPct val="100000"/>
              </a:lnSpc>
              <a:spcBef>
                <a:spcPts val="605"/>
              </a:spcBef>
              <a:buChar char="•"/>
              <a:tabLst>
                <a:tab pos="671830" algn="l"/>
              </a:tabLst>
            </a:pP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Names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booster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versions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which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have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carried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maximum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mass;</a:t>
            </a:r>
            <a:endParaRPr sz="1800" dirty="0">
              <a:latin typeface="Arial MT"/>
              <a:cs typeface="Arial MT"/>
            </a:endParaRPr>
          </a:p>
          <a:p>
            <a:pPr marL="671195" marR="31115" lvl="1" indent="-194945">
              <a:lnSpc>
                <a:spcPct val="100000"/>
              </a:lnSpc>
              <a:spcBef>
                <a:spcPts val="600"/>
              </a:spcBef>
              <a:buChar char="•"/>
              <a:tabLst>
                <a:tab pos="671830" algn="l"/>
              </a:tabLst>
            </a:pP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Failed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landing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outcomes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drone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ship,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their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booster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versions,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site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names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for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in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year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2015;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endParaRPr sz="1800" dirty="0">
              <a:latin typeface="Arial MT"/>
              <a:cs typeface="Arial MT"/>
            </a:endParaRPr>
          </a:p>
          <a:p>
            <a:pPr marL="671195" marR="259079" lvl="1" indent="-194945">
              <a:lnSpc>
                <a:spcPct val="100000"/>
              </a:lnSpc>
              <a:spcBef>
                <a:spcPts val="600"/>
              </a:spcBef>
              <a:buChar char="•"/>
              <a:tabLst>
                <a:tab pos="671830" algn="l"/>
              </a:tabLst>
            </a:pP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Rank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count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landing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outcomes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(such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as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Failure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(drone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ship)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or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Success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(ground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pad))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between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date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2010-06-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04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2017-03-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20.</a:t>
            </a:r>
            <a:endParaRPr sz="1800" dirty="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spcBef>
                <a:spcPts val="1440"/>
              </a:spcBef>
              <a:buChar char="•"/>
              <a:tabLst>
                <a:tab pos="213995" algn="l"/>
                <a:tab pos="214629" algn="l"/>
              </a:tabLst>
            </a:pP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Source</a:t>
            </a:r>
            <a:r>
              <a:rPr sz="14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92929"/>
                </a:solidFill>
                <a:latin typeface="Arial MT"/>
                <a:cs typeface="Arial MT"/>
              </a:rPr>
              <a:t>code: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EDA</a:t>
            </a:r>
            <a:r>
              <a:rPr spc="-229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spc="-25" dirty="0"/>
              <a:t>SQL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3944" y="1795334"/>
            <a:ext cx="10222865" cy="31611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463550" indent="-179070">
              <a:lnSpc>
                <a:spcPct val="100000"/>
              </a:lnSpc>
              <a:spcBef>
                <a:spcPts val="100"/>
              </a:spcBef>
              <a:buChar char="•"/>
              <a:tabLst>
                <a:tab pos="214629" algn="l"/>
              </a:tabLst>
            </a:pPr>
            <a:r>
              <a:rPr sz="2600" dirty="0">
                <a:solidFill>
                  <a:srgbClr val="292929"/>
                </a:solidFill>
                <a:latin typeface="Arial MT"/>
                <a:cs typeface="Arial MT"/>
              </a:rPr>
              <a:t>Markers,</a:t>
            </a:r>
            <a:r>
              <a:rPr sz="26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292929"/>
                </a:solidFill>
                <a:latin typeface="Arial MT"/>
                <a:cs typeface="Arial MT"/>
              </a:rPr>
              <a:t>circles,</a:t>
            </a:r>
            <a:r>
              <a:rPr sz="26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292929"/>
                </a:solidFill>
                <a:latin typeface="Arial MT"/>
                <a:cs typeface="Arial MT"/>
              </a:rPr>
              <a:t>lines</a:t>
            </a:r>
            <a:r>
              <a:rPr sz="26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6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292929"/>
                </a:solidFill>
                <a:latin typeface="Arial MT"/>
                <a:cs typeface="Arial MT"/>
              </a:rPr>
              <a:t>marker</a:t>
            </a:r>
            <a:r>
              <a:rPr sz="26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292929"/>
                </a:solidFill>
                <a:latin typeface="Arial MT"/>
                <a:cs typeface="Arial MT"/>
              </a:rPr>
              <a:t>clusters</a:t>
            </a:r>
            <a:r>
              <a:rPr sz="26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292929"/>
                </a:solidFill>
                <a:latin typeface="Arial MT"/>
                <a:cs typeface="Arial MT"/>
              </a:rPr>
              <a:t>were</a:t>
            </a:r>
            <a:r>
              <a:rPr sz="26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292929"/>
                </a:solidFill>
                <a:latin typeface="Arial MT"/>
                <a:cs typeface="Arial MT"/>
              </a:rPr>
              <a:t>used</a:t>
            </a:r>
            <a:r>
              <a:rPr sz="26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292929"/>
                </a:solidFill>
                <a:latin typeface="Arial MT"/>
                <a:cs typeface="Arial MT"/>
              </a:rPr>
              <a:t>with</a:t>
            </a:r>
            <a:r>
              <a:rPr sz="26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292929"/>
                </a:solidFill>
                <a:latin typeface="Arial MT"/>
                <a:cs typeface="Arial MT"/>
              </a:rPr>
              <a:t>Folium </a:t>
            </a:r>
            <a:r>
              <a:rPr sz="2600" spc="-20" dirty="0">
                <a:solidFill>
                  <a:srgbClr val="292929"/>
                </a:solidFill>
                <a:latin typeface="Arial MT"/>
                <a:cs typeface="Arial MT"/>
              </a:rPr>
              <a:t>Maps</a:t>
            </a:r>
            <a:endParaRPr sz="2600" dirty="0">
              <a:latin typeface="Arial MT"/>
              <a:cs typeface="Arial MT"/>
            </a:endParaRPr>
          </a:p>
          <a:p>
            <a:pPr marL="670560" lvl="1" indent="-193675">
              <a:lnSpc>
                <a:spcPct val="100000"/>
              </a:lnSpc>
              <a:spcBef>
                <a:spcPts val="985"/>
              </a:spcBef>
              <a:buChar char="•"/>
              <a:tabLst>
                <a:tab pos="671195" algn="l"/>
              </a:tabLst>
            </a:pP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Markers</a:t>
            </a:r>
            <a:r>
              <a:rPr sz="19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indicate</a:t>
            </a:r>
            <a:r>
              <a:rPr sz="19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points</a:t>
            </a:r>
            <a:r>
              <a:rPr sz="19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like</a:t>
            </a:r>
            <a:r>
              <a:rPr sz="19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19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sites;</a:t>
            </a:r>
            <a:endParaRPr sz="1900" dirty="0">
              <a:latin typeface="Arial MT"/>
              <a:cs typeface="Arial MT"/>
            </a:endParaRPr>
          </a:p>
          <a:p>
            <a:pPr marL="670560" marR="66040" lvl="1" indent="-193040">
              <a:lnSpc>
                <a:spcPct val="108400"/>
              </a:lnSpc>
              <a:spcBef>
                <a:spcPts val="750"/>
              </a:spcBef>
              <a:buChar char="•"/>
              <a:tabLst>
                <a:tab pos="671195" algn="l"/>
              </a:tabLst>
            </a:pP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Circles</a:t>
            </a:r>
            <a:r>
              <a:rPr sz="19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indicate</a:t>
            </a:r>
            <a:r>
              <a:rPr sz="19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highlighted</a:t>
            </a:r>
            <a:r>
              <a:rPr sz="19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areas</a:t>
            </a:r>
            <a:r>
              <a:rPr sz="19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around</a:t>
            </a:r>
            <a:r>
              <a:rPr sz="19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specific</a:t>
            </a:r>
            <a:r>
              <a:rPr sz="19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coordinates,</a:t>
            </a:r>
            <a:r>
              <a:rPr sz="19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like</a:t>
            </a:r>
            <a:r>
              <a:rPr sz="19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NASA</a:t>
            </a:r>
            <a:r>
              <a:rPr sz="1900" spc="-1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Johnson</a:t>
            </a:r>
            <a:r>
              <a:rPr sz="19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Space Center;</a:t>
            </a:r>
            <a:endParaRPr sz="1900" dirty="0">
              <a:latin typeface="Arial MT"/>
              <a:cs typeface="Arial MT"/>
            </a:endParaRPr>
          </a:p>
          <a:p>
            <a:pPr marL="670560" marR="227329" lvl="1" indent="-193040">
              <a:lnSpc>
                <a:spcPct val="107900"/>
              </a:lnSpc>
              <a:spcBef>
                <a:spcPts val="950"/>
              </a:spcBef>
              <a:buChar char="•"/>
              <a:tabLst>
                <a:tab pos="671195" algn="l"/>
              </a:tabLst>
            </a:pP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Marker</a:t>
            </a:r>
            <a:r>
              <a:rPr sz="19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clusters</a:t>
            </a:r>
            <a:r>
              <a:rPr sz="19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indicates</a:t>
            </a:r>
            <a:r>
              <a:rPr sz="19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groups</a:t>
            </a:r>
            <a:r>
              <a:rPr sz="19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19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events</a:t>
            </a:r>
            <a:r>
              <a:rPr sz="19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19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each</a:t>
            </a:r>
            <a:r>
              <a:rPr sz="19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coordinate,</a:t>
            </a:r>
            <a:r>
              <a:rPr sz="19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like</a:t>
            </a:r>
            <a:r>
              <a:rPr sz="19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launches</a:t>
            </a:r>
            <a:r>
              <a:rPr sz="19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19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19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launch site;</a:t>
            </a:r>
            <a:endParaRPr sz="1900" dirty="0">
              <a:latin typeface="Arial MT"/>
              <a:cs typeface="Arial MT"/>
            </a:endParaRPr>
          </a:p>
          <a:p>
            <a:pPr marL="670560" lvl="1" indent="-193675">
              <a:lnSpc>
                <a:spcPct val="100000"/>
              </a:lnSpc>
              <a:spcBef>
                <a:spcPts val="1125"/>
              </a:spcBef>
              <a:buChar char="•"/>
              <a:tabLst>
                <a:tab pos="671195" algn="l"/>
              </a:tabLst>
            </a:pP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Lines</a:t>
            </a:r>
            <a:r>
              <a:rPr sz="19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are</a:t>
            </a:r>
            <a:r>
              <a:rPr sz="19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used</a:t>
            </a:r>
            <a:r>
              <a:rPr sz="19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19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indicate</a:t>
            </a:r>
            <a:r>
              <a:rPr sz="19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distances</a:t>
            </a:r>
            <a:r>
              <a:rPr sz="19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between</a:t>
            </a:r>
            <a:r>
              <a:rPr sz="19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292929"/>
                </a:solidFill>
                <a:latin typeface="Arial MT"/>
                <a:cs typeface="Arial MT"/>
              </a:rPr>
              <a:t>two</a:t>
            </a:r>
            <a:r>
              <a:rPr sz="19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292929"/>
                </a:solidFill>
                <a:latin typeface="Arial MT"/>
                <a:cs typeface="Arial MT"/>
              </a:rPr>
              <a:t>coordinates.</a:t>
            </a:r>
            <a:endParaRPr sz="19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Build</a:t>
            </a:r>
            <a:r>
              <a:rPr spc="-25" dirty="0"/>
              <a:t> </a:t>
            </a:r>
            <a:r>
              <a:rPr dirty="0"/>
              <a:t>an</a:t>
            </a:r>
            <a:r>
              <a:rPr spc="-25" dirty="0"/>
              <a:t> </a:t>
            </a:r>
            <a:r>
              <a:rPr dirty="0"/>
              <a:t>Interactive</a:t>
            </a:r>
            <a:r>
              <a:rPr spc="-20" dirty="0"/>
              <a:t> </a:t>
            </a:r>
            <a:r>
              <a:rPr dirty="0"/>
              <a:t>Map</a:t>
            </a:r>
            <a:r>
              <a:rPr spc="-2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spc="-10" dirty="0"/>
              <a:t>Folium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261" y="1827529"/>
            <a:ext cx="8616315" cy="2844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764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following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graphs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plots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were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used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visualize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data</a:t>
            </a:r>
            <a:endParaRPr sz="2200" dirty="0">
              <a:latin typeface="Arial MT"/>
              <a:cs typeface="Arial MT"/>
            </a:endParaRPr>
          </a:p>
          <a:p>
            <a:pPr marL="664210" lvl="1" indent="-194945">
              <a:lnSpc>
                <a:spcPct val="100000"/>
              </a:lnSpc>
              <a:spcBef>
                <a:spcPts val="1455"/>
              </a:spcBef>
              <a:buChar char="•"/>
              <a:tabLst>
                <a:tab pos="664845" algn="l"/>
              </a:tabLst>
            </a:pP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Percentage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launches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by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site</a:t>
            </a:r>
            <a:endParaRPr sz="1800" dirty="0">
              <a:latin typeface="Arial MT"/>
              <a:cs typeface="Arial MT"/>
            </a:endParaRPr>
          </a:p>
          <a:p>
            <a:pPr marL="664210" lvl="1" indent="-194945">
              <a:lnSpc>
                <a:spcPct val="100000"/>
              </a:lnSpc>
              <a:spcBef>
                <a:spcPts val="1400"/>
              </a:spcBef>
              <a:buChar char="•"/>
              <a:tabLst>
                <a:tab pos="664845" algn="l"/>
              </a:tabLst>
            </a:pP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r>
              <a:rPr sz="18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range</a:t>
            </a:r>
            <a:endParaRPr sz="1800" dirty="0">
              <a:latin typeface="Arial MT"/>
              <a:cs typeface="Arial MT"/>
            </a:endParaRPr>
          </a:p>
          <a:p>
            <a:pPr marL="207010" marR="5080" indent="-187325">
              <a:lnSpc>
                <a:spcPct val="100000"/>
              </a:lnSpc>
              <a:spcBef>
                <a:spcPts val="1345"/>
              </a:spcBef>
              <a:buChar char="•"/>
              <a:tabLst>
                <a:tab pos="207645" algn="l"/>
                <a:tab pos="1479550" algn="l"/>
                <a:tab pos="2472690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This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combination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allowed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quickly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analyze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relation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between payloads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	and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sites,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helping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identify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where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best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place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to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according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	to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payloads.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5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Build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Dashboard</a:t>
            </a:r>
            <a:r>
              <a:rPr spc="-25" dirty="0"/>
              <a:t> </a:t>
            </a:r>
            <a:r>
              <a:rPr dirty="0"/>
              <a:t>with</a:t>
            </a:r>
            <a:r>
              <a:rPr spc="-25" dirty="0"/>
              <a:t> </a:t>
            </a:r>
            <a:r>
              <a:rPr dirty="0"/>
              <a:t>Plotly</a:t>
            </a:r>
            <a:r>
              <a:rPr spc="-25" dirty="0"/>
              <a:t> </a:t>
            </a:r>
            <a:r>
              <a:rPr spc="-20" dirty="0"/>
              <a:t>Dash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894" y="1827529"/>
            <a:ext cx="8904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marR="5080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  <a:tab pos="11144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Four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classification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models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were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compared: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logistic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regression,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support vector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	machine,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decision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tree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k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nearest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neighbors.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Predictive</a:t>
            </a:r>
            <a:r>
              <a:rPr spc="-235" dirty="0"/>
              <a:t> </a:t>
            </a:r>
            <a:r>
              <a:rPr dirty="0"/>
              <a:t>Analysis</a:t>
            </a:r>
            <a:r>
              <a:rPr spc="-35" dirty="0"/>
              <a:t> </a:t>
            </a:r>
            <a:r>
              <a:rPr spc="-10" dirty="0"/>
              <a:t>(Classification)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60" y="3169920"/>
            <a:ext cx="2512313" cy="15217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95826" y="3400678"/>
            <a:ext cx="1727835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preparation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standardization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2200" y="3606774"/>
            <a:ext cx="556526" cy="64797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76420" y="3169920"/>
            <a:ext cx="2514854" cy="152171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568" y="3527258"/>
            <a:ext cx="2159000" cy="80327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ts val="1980"/>
              </a:lnSpc>
              <a:spcBef>
                <a:spcPts val="315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Test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model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combinations</a:t>
            </a:r>
            <a:r>
              <a:rPr sz="1800" spc="4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hyperparameters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09459" y="3606774"/>
            <a:ext cx="556525" cy="64797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53680" y="3169920"/>
            <a:ext cx="2514854" cy="152171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270874" y="3554349"/>
            <a:ext cx="1511935" cy="62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5455" marR="5080" indent="-452755">
              <a:lnSpc>
                <a:spcPct val="11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Comparison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2025" y="1809124"/>
            <a:ext cx="10525125" cy="3743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Exploratory</a:t>
            </a:r>
            <a:r>
              <a:rPr sz="22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analysis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results:</a:t>
            </a:r>
            <a:endParaRPr sz="2200">
              <a:latin typeface="Arial MT"/>
              <a:cs typeface="Arial MT"/>
            </a:endParaRPr>
          </a:p>
          <a:p>
            <a:pPr marL="656590" lvl="1" indent="-198755">
              <a:lnSpc>
                <a:spcPct val="100000"/>
              </a:lnSpc>
              <a:spcBef>
                <a:spcPts val="1465"/>
              </a:spcBef>
              <a:buChar char="•"/>
              <a:tabLst>
                <a:tab pos="657225" algn="l"/>
              </a:tabLst>
            </a:pP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Space</a:t>
            </a:r>
            <a:r>
              <a:rPr sz="16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X</a:t>
            </a:r>
            <a:r>
              <a:rPr sz="16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uses</a:t>
            </a:r>
            <a:r>
              <a:rPr sz="16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4</a:t>
            </a:r>
            <a:r>
              <a:rPr sz="16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different</a:t>
            </a:r>
            <a:r>
              <a:rPr sz="16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16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sites;</a:t>
            </a:r>
            <a:endParaRPr sz="1600">
              <a:latin typeface="Arial MT"/>
              <a:cs typeface="Arial MT"/>
            </a:endParaRPr>
          </a:p>
          <a:p>
            <a:pPr marL="656590" lvl="1" indent="-198755">
              <a:lnSpc>
                <a:spcPct val="100000"/>
              </a:lnSpc>
              <a:spcBef>
                <a:spcPts val="1395"/>
              </a:spcBef>
              <a:buChar char="•"/>
              <a:tabLst>
                <a:tab pos="657225" algn="l"/>
              </a:tabLst>
            </a:pP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6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first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launches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were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done</a:t>
            </a:r>
            <a:r>
              <a:rPr sz="16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Space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X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itself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16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NASA;</a:t>
            </a:r>
            <a:endParaRPr sz="1600">
              <a:latin typeface="Arial MT"/>
              <a:cs typeface="Arial MT"/>
            </a:endParaRPr>
          </a:p>
          <a:p>
            <a:pPr marL="656590" lvl="1" indent="-198755">
              <a:lnSpc>
                <a:spcPct val="100000"/>
              </a:lnSpc>
              <a:spcBef>
                <a:spcPts val="1405"/>
              </a:spcBef>
              <a:buChar char="•"/>
              <a:tabLst>
                <a:tab pos="657225" algn="l"/>
              </a:tabLst>
            </a:pP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6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average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F9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v1.1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booster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is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2,928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Arial MT"/>
                <a:cs typeface="Arial MT"/>
              </a:rPr>
              <a:t>kg;</a:t>
            </a:r>
            <a:endParaRPr sz="1600">
              <a:latin typeface="Arial MT"/>
              <a:cs typeface="Arial MT"/>
            </a:endParaRPr>
          </a:p>
          <a:p>
            <a:pPr marL="656590" lvl="1" indent="-198755">
              <a:lnSpc>
                <a:spcPct val="100000"/>
              </a:lnSpc>
              <a:spcBef>
                <a:spcPts val="1400"/>
              </a:spcBef>
              <a:buChar char="•"/>
              <a:tabLst>
                <a:tab pos="657225" algn="l"/>
              </a:tabLst>
            </a:pP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6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first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success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landing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outcome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happened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2015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fiver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year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after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first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launch;</a:t>
            </a:r>
            <a:endParaRPr sz="1600">
              <a:latin typeface="Arial MT"/>
              <a:cs typeface="Arial MT"/>
            </a:endParaRPr>
          </a:p>
          <a:p>
            <a:pPr marL="656590" lvl="1" indent="-198755">
              <a:lnSpc>
                <a:spcPct val="100000"/>
              </a:lnSpc>
              <a:spcBef>
                <a:spcPts val="1400"/>
              </a:spcBef>
              <a:buChar char="•"/>
              <a:tabLst>
                <a:tab pos="657225" algn="l"/>
              </a:tabLst>
            </a:pP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Many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Falcon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9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booster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versions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were</a:t>
            </a:r>
            <a:r>
              <a:rPr sz="16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successful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at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landing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drone</a:t>
            </a:r>
            <a:r>
              <a:rPr sz="16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ships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having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above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6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average;</a:t>
            </a:r>
            <a:endParaRPr sz="1600">
              <a:latin typeface="Arial MT"/>
              <a:cs typeface="Arial MT"/>
            </a:endParaRPr>
          </a:p>
          <a:p>
            <a:pPr marL="656590" lvl="1" indent="-198755">
              <a:lnSpc>
                <a:spcPct val="100000"/>
              </a:lnSpc>
              <a:spcBef>
                <a:spcPts val="1400"/>
              </a:spcBef>
              <a:buChar char="•"/>
              <a:tabLst>
                <a:tab pos="657225" algn="l"/>
              </a:tabLst>
            </a:pP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Almost</a:t>
            </a:r>
            <a:r>
              <a:rPr sz="16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100%</a:t>
            </a:r>
            <a:r>
              <a:rPr sz="16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mission</a:t>
            </a:r>
            <a:r>
              <a:rPr sz="16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outcomes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were</a:t>
            </a:r>
            <a:r>
              <a:rPr sz="16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successful;</a:t>
            </a:r>
            <a:endParaRPr sz="1600">
              <a:latin typeface="Arial MT"/>
              <a:cs typeface="Arial MT"/>
            </a:endParaRPr>
          </a:p>
          <a:p>
            <a:pPr marL="656590" lvl="1" indent="-198755">
              <a:lnSpc>
                <a:spcPct val="100000"/>
              </a:lnSpc>
              <a:spcBef>
                <a:spcPts val="1405"/>
              </a:spcBef>
              <a:buChar char="•"/>
              <a:tabLst>
                <a:tab pos="657225" algn="l"/>
              </a:tabLst>
            </a:pP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Two</a:t>
            </a:r>
            <a:r>
              <a:rPr sz="16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booster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versions</a:t>
            </a:r>
            <a:r>
              <a:rPr sz="16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failed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at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landing</a:t>
            </a:r>
            <a:r>
              <a:rPr sz="16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drone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ships</a:t>
            </a:r>
            <a:r>
              <a:rPr sz="16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2015: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F9</a:t>
            </a:r>
            <a:r>
              <a:rPr sz="16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v1.1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B1012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16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F9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v1.1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B1015;</a:t>
            </a:r>
            <a:endParaRPr sz="1600">
              <a:latin typeface="Arial MT"/>
              <a:cs typeface="Arial MT"/>
            </a:endParaRPr>
          </a:p>
          <a:p>
            <a:pPr marL="656590" lvl="1" indent="-198755">
              <a:lnSpc>
                <a:spcPct val="100000"/>
              </a:lnSpc>
              <a:spcBef>
                <a:spcPts val="1400"/>
              </a:spcBef>
              <a:buChar char="•"/>
              <a:tabLst>
                <a:tab pos="657225" algn="l"/>
              </a:tabLst>
            </a:pP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6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number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landing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outcomes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became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as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better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as</a:t>
            </a:r>
            <a:r>
              <a:rPr sz="16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92929"/>
                </a:solidFill>
                <a:latin typeface="Arial MT"/>
                <a:cs typeface="Arial MT"/>
              </a:rPr>
              <a:t>years</a:t>
            </a:r>
            <a:r>
              <a:rPr sz="16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Arial MT"/>
                <a:cs typeface="Arial MT"/>
              </a:rPr>
              <a:t>passed.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Results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2025" y="1809124"/>
            <a:ext cx="10518140" cy="120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marR="5080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Using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interactive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analytics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was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possible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identify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that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sites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use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in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safety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places,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near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sea,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for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example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have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good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logistic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infrastructure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around.</a:t>
            </a:r>
            <a:endParaRPr sz="2200">
              <a:latin typeface="Arial MT"/>
              <a:cs typeface="Arial MT"/>
            </a:endParaRPr>
          </a:p>
          <a:p>
            <a:pPr marL="199390" indent="-187325">
              <a:lnSpc>
                <a:spcPct val="100000"/>
              </a:lnSpc>
              <a:spcBef>
                <a:spcPts val="14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Most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launches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happens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at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east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cost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sites.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Results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519" y="3517900"/>
            <a:ext cx="4038600" cy="24358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72300" y="3497579"/>
            <a:ext cx="4038599" cy="245617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2025" y="1809124"/>
            <a:ext cx="728916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marR="5080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  <a:tab pos="66389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Predictive</a:t>
            </a:r>
            <a:r>
              <a:rPr sz="2200" spc="-15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Analysis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showed</a:t>
            </a:r>
            <a:r>
              <a:rPr sz="22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that</a:t>
            </a:r>
            <a:r>
              <a:rPr sz="22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Decision</a:t>
            </a:r>
            <a:r>
              <a:rPr sz="2200" spc="-7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Tree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Classifier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is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best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model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predict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successful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landings,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having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accuracy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over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87%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accuracy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for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test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over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	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94%.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Results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8340" y="3248701"/>
            <a:ext cx="3675299" cy="26465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9504" y="1931299"/>
            <a:ext cx="2695575" cy="310515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15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Executive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Summary</a:t>
            </a:r>
            <a:endParaRPr sz="2200">
              <a:latin typeface="Arial MT"/>
              <a:cs typeface="Arial MT"/>
            </a:endParaRPr>
          </a:p>
          <a:p>
            <a:pPr marL="199390" indent="-187325">
              <a:lnSpc>
                <a:spcPct val="100000"/>
              </a:lnSpc>
              <a:spcBef>
                <a:spcPts val="1400"/>
              </a:spcBef>
              <a:buChar char="•"/>
              <a:tabLst>
                <a:tab pos="200025" algn="l"/>
              </a:tabLst>
            </a:pP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Introduction</a:t>
            </a:r>
            <a:endParaRPr sz="2200">
              <a:latin typeface="Arial MT"/>
              <a:cs typeface="Arial MT"/>
            </a:endParaRPr>
          </a:p>
          <a:p>
            <a:pPr marL="199390" indent="-187325">
              <a:lnSpc>
                <a:spcPct val="100000"/>
              </a:lnSpc>
              <a:spcBef>
                <a:spcPts val="1405"/>
              </a:spcBef>
              <a:buChar char="•"/>
              <a:tabLst>
                <a:tab pos="200025" algn="l"/>
              </a:tabLst>
            </a:pP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Methodology</a:t>
            </a:r>
            <a:endParaRPr sz="2200">
              <a:latin typeface="Arial MT"/>
              <a:cs typeface="Arial MT"/>
            </a:endParaRPr>
          </a:p>
          <a:p>
            <a:pPr marL="199390" indent="-187325">
              <a:lnSpc>
                <a:spcPct val="100000"/>
              </a:lnSpc>
              <a:spcBef>
                <a:spcPts val="1400"/>
              </a:spcBef>
              <a:buChar char="•"/>
              <a:tabLst>
                <a:tab pos="200025" algn="l"/>
              </a:tabLst>
            </a:pP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Results</a:t>
            </a:r>
            <a:endParaRPr sz="2200">
              <a:latin typeface="Arial MT"/>
              <a:cs typeface="Arial MT"/>
            </a:endParaRPr>
          </a:p>
          <a:p>
            <a:pPr marL="199390" indent="-187325">
              <a:lnSpc>
                <a:spcPct val="100000"/>
              </a:lnSpc>
              <a:spcBef>
                <a:spcPts val="1400"/>
              </a:spcBef>
              <a:buChar char="•"/>
              <a:tabLst>
                <a:tab pos="200025" algn="l"/>
              </a:tabLst>
            </a:pP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Conclusion</a:t>
            </a:r>
            <a:endParaRPr sz="2200">
              <a:latin typeface="Arial MT"/>
              <a:cs typeface="Arial MT"/>
            </a:endParaRPr>
          </a:p>
          <a:p>
            <a:pPr marL="199390" indent="-187325">
              <a:lnSpc>
                <a:spcPct val="100000"/>
              </a:lnSpc>
              <a:spcBef>
                <a:spcPts val="1405"/>
              </a:spcBef>
              <a:buChar char="•"/>
              <a:tabLst>
                <a:tab pos="200025" algn="l"/>
              </a:tabLst>
            </a:pP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Appendix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>
              <a:lnSpc>
                <a:spcPts val="187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7238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5825" y="3856299"/>
            <a:ext cx="9850120" cy="172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marR="5080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According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plot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above,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it’s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possible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verify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that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best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site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nowadays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CCAF5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SLC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40,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where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most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recent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launches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were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successful;</a:t>
            </a:r>
            <a:endParaRPr sz="2200">
              <a:latin typeface="Arial MT"/>
              <a:cs typeface="Arial MT"/>
            </a:endParaRPr>
          </a:p>
          <a:p>
            <a:pPr marL="199390" indent="-187325">
              <a:lnSpc>
                <a:spcPct val="100000"/>
              </a:lnSpc>
              <a:spcBef>
                <a:spcPts val="1405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second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place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VAFB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SLC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4E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third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place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KSC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LC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39A;</a:t>
            </a:r>
            <a:endParaRPr sz="2200">
              <a:latin typeface="Arial MT"/>
              <a:cs typeface="Arial MT"/>
            </a:endParaRPr>
          </a:p>
          <a:p>
            <a:pPr marL="199390" indent="-187325">
              <a:lnSpc>
                <a:spcPct val="100000"/>
              </a:lnSpc>
              <a:spcBef>
                <a:spcPts val="14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It’s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also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possible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see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that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general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success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rate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improved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over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time.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Flight</a:t>
            </a:r>
            <a:r>
              <a:rPr spc="-30" dirty="0"/>
              <a:t> </a:t>
            </a:r>
            <a:r>
              <a:rPr dirty="0"/>
              <a:t>Number</a:t>
            </a:r>
            <a:r>
              <a:rPr spc="-25" dirty="0"/>
              <a:t> </a:t>
            </a:r>
            <a:r>
              <a:rPr dirty="0"/>
              <a:t>vs.</a:t>
            </a:r>
            <a:r>
              <a:rPr spc="-30" dirty="0"/>
              <a:t> </a:t>
            </a:r>
            <a:r>
              <a:rPr dirty="0"/>
              <a:t>Launch</a:t>
            </a:r>
            <a:r>
              <a:rPr spc="-20" dirty="0"/>
              <a:t> Site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19" y="1384300"/>
            <a:ext cx="10576559" cy="23850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875" y="3944949"/>
            <a:ext cx="10547985" cy="1544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marR="282575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Payloads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over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9,000kg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(about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weight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school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bus)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have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excellent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success rate;</a:t>
            </a:r>
            <a:endParaRPr sz="2200">
              <a:latin typeface="Arial MT"/>
              <a:cs typeface="Arial MT"/>
            </a:endParaRPr>
          </a:p>
          <a:p>
            <a:pPr marL="199390" marR="5080" indent="-187325">
              <a:lnSpc>
                <a:spcPct val="100000"/>
              </a:lnSpc>
              <a:spcBef>
                <a:spcPts val="1405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Payloads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over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12,000kg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seems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possible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only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on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CCAFS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SLC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40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KSC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LC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39A</a:t>
            </a:r>
            <a:r>
              <a:rPr sz="2200" spc="-14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sites.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Payload</a:t>
            </a:r>
            <a:r>
              <a:rPr spc="-35" dirty="0"/>
              <a:t> </a:t>
            </a:r>
            <a:r>
              <a:rPr dirty="0"/>
              <a:t>vs.</a:t>
            </a:r>
            <a:r>
              <a:rPr spc="-30" dirty="0"/>
              <a:t> </a:t>
            </a:r>
            <a:r>
              <a:rPr dirty="0"/>
              <a:t>Launch</a:t>
            </a:r>
            <a:r>
              <a:rPr spc="-20" dirty="0"/>
              <a:t> Site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919" y="1361438"/>
            <a:ext cx="10678159" cy="238251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900" y="1870648"/>
            <a:ext cx="5753100" cy="3595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biggest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success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rates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happens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orbits:</a:t>
            </a:r>
            <a:endParaRPr sz="2200">
              <a:latin typeface="Arial MT"/>
              <a:cs typeface="Arial MT"/>
            </a:endParaRPr>
          </a:p>
          <a:p>
            <a:pPr marL="656590" lvl="1" indent="-195580">
              <a:lnSpc>
                <a:spcPct val="100000"/>
              </a:lnSpc>
              <a:spcBef>
                <a:spcPts val="1460"/>
              </a:spcBef>
              <a:buChar char="•"/>
              <a:tabLst>
                <a:tab pos="657225" algn="l"/>
              </a:tabLst>
            </a:pP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ES-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L1;</a:t>
            </a:r>
            <a:endParaRPr sz="1800">
              <a:latin typeface="Arial MT"/>
              <a:cs typeface="Arial MT"/>
            </a:endParaRPr>
          </a:p>
          <a:p>
            <a:pPr marL="656590" lvl="1" indent="-195580">
              <a:lnSpc>
                <a:spcPct val="100000"/>
              </a:lnSpc>
              <a:spcBef>
                <a:spcPts val="1400"/>
              </a:spcBef>
              <a:buChar char="•"/>
              <a:tabLst>
                <a:tab pos="657225" algn="l"/>
              </a:tabLst>
            </a:pP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GEO;</a:t>
            </a:r>
            <a:endParaRPr sz="1800">
              <a:latin typeface="Arial MT"/>
              <a:cs typeface="Arial MT"/>
            </a:endParaRPr>
          </a:p>
          <a:p>
            <a:pPr marL="656590" lvl="1" indent="-195580">
              <a:lnSpc>
                <a:spcPct val="100000"/>
              </a:lnSpc>
              <a:spcBef>
                <a:spcPts val="1400"/>
              </a:spcBef>
              <a:buChar char="•"/>
              <a:tabLst>
                <a:tab pos="657225" algn="l"/>
              </a:tabLst>
            </a:pP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HEO;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  <a:p>
            <a:pPr marL="656590" lvl="1" indent="-195580">
              <a:lnSpc>
                <a:spcPct val="100000"/>
              </a:lnSpc>
              <a:spcBef>
                <a:spcPts val="1405"/>
              </a:spcBef>
              <a:buChar char="•"/>
              <a:tabLst>
                <a:tab pos="657225" algn="l"/>
              </a:tabLst>
            </a:pP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SSO.</a:t>
            </a:r>
            <a:endParaRPr sz="1800">
              <a:latin typeface="Arial MT"/>
              <a:cs typeface="Arial MT"/>
            </a:endParaRPr>
          </a:p>
          <a:p>
            <a:pPr marL="199390" indent="-187325">
              <a:lnSpc>
                <a:spcPct val="100000"/>
              </a:lnSpc>
              <a:spcBef>
                <a:spcPts val="1345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Followed</a:t>
            </a:r>
            <a:r>
              <a:rPr sz="22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by:</a:t>
            </a:r>
            <a:endParaRPr sz="2200">
              <a:latin typeface="Arial MT"/>
              <a:cs typeface="Arial MT"/>
            </a:endParaRPr>
          </a:p>
          <a:p>
            <a:pPr marL="656590" lvl="1" indent="-195580">
              <a:lnSpc>
                <a:spcPct val="100000"/>
              </a:lnSpc>
              <a:spcBef>
                <a:spcPts val="1455"/>
              </a:spcBef>
              <a:buChar char="•"/>
              <a:tabLst>
                <a:tab pos="657225" algn="l"/>
              </a:tabLst>
            </a:pP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VLEO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(above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80%);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  <a:p>
            <a:pPr marL="656590" lvl="1" indent="-195580">
              <a:lnSpc>
                <a:spcPct val="100000"/>
              </a:lnSpc>
              <a:spcBef>
                <a:spcPts val="1400"/>
              </a:spcBef>
              <a:buChar char="•"/>
              <a:tabLst>
                <a:tab pos="657225" algn="l"/>
              </a:tabLst>
            </a:pP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LFO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(above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70%).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000" y="396804"/>
            <a:ext cx="594106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Success</a:t>
            </a:r>
            <a:r>
              <a:rPr spc="-30" dirty="0"/>
              <a:t> </a:t>
            </a:r>
            <a:r>
              <a:rPr dirty="0"/>
              <a:t>Rate</a:t>
            </a:r>
            <a:r>
              <a:rPr spc="-20" dirty="0"/>
              <a:t> </a:t>
            </a:r>
            <a:r>
              <a:rPr dirty="0"/>
              <a:t>vs.</a:t>
            </a:r>
            <a:r>
              <a:rPr spc="-20" dirty="0"/>
              <a:t> </a:t>
            </a:r>
            <a:r>
              <a:rPr dirty="0"/>
              <a:t>Orbit</a:t>
            </a:r>
            <a:r>
              <a:rPr spc="-85" dirty="0"/>
              <a:t> </a:t>
            </a:r>
            <a:r>
              <a:rPr spc="-35" dirty="0"/>
              <a:t>Type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8" y="1869438"/>
            <a:ext cx="3543299" cy="26669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900" y="4066674"/>
            <a:ext cx="9502775" cy="138684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1500"/>
              </a:spcBef>
              <a:buChar char="•"/>
              <a:tabLst>
                <a:tab pos="200025" algn="l"/>
              </a:tabLst>
            </a:pP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Apparently,</a:t>
            </a:r>
            <a:r>
              <a:rPr sz="22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success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rate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improved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over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time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all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orbits;</a:t>
            </a:r>
            <a:endParaRPr sz="2200">
              <a:latin typeface="Arial MT"/>
              <a:cs typeface="Arial MT"/>
            </a:endParaRPr>
          </a:p>
          <a:p>
            <a:pPr marL="199390" marR="5080" indent="-187325">
              <a:lnSpc>
                <a:spcPct val="100000"/>
              </a:lnSpc>
              <a:spcBef>
                <a:spcPts val="14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VLEO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orbit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seems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new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business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opportunity,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due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recent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increase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its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frequency.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000" y="396804"/>
            <a:ext cx="599249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Flight</a:t>
            </a:r>
            <a:r>
              <a:rPr spc="-25" dirty="0"/>
              <a:t> </a:t>
            </a:r>
            <a:r>
              <a:rPr dirty="0"/>
              <a:t>Number</a:t>
            </a:r>
            <a:r>
              <a:rPr spc="-20" dirty="0"/>
              <a:t> </a:t>
            </a:r>
            <a:r>
              <a:rPr dirty="0"/>
              <a:t>vs.</a:t>
            </a:r>
            <a:r>
              <a:rPr spc="-25" dirty="0"/>
              <a:t> </a:t>
            </a:r>
            <a:r>
              <a:rPr dirty="0"/>
              <a:t>Orbit</a:t>
            </a:r>
            <a:r>
              <a:rPr spc="-85" dirty="0"/>
              <a:t> </a:t>
            </a:r>
            <a:r>
              <a:rPr spc="-35" dirty="0"/>
              <a:t>Type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19" y="1597660"/>
            <a:ext cx="10688319" cy="23799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900" y="3900464"/>
            <a:ext cx="10041255" cy="156591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1505"/>
              </a:spcBef>
              <a:buChar char="•"/>
              <a:tabLst>
                <a:tab pos="200025" algn="l"/>
              </a:tabLst>
            </a:pP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Apparently,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there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is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no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relation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between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success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rate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orbit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GTO;</a:t>
            </a:r>
            <a:endParaRPr sz="2200">
              <a:latin typeface="Arial MT"/>
              <a:cs typeface="Arial MT"/>
            </a:endParaRPr>
          </a:p>
          <a:p>
            <a:pPr marL="199390" indent="-187325">
              <a:lnSpc>
                <a:spcPct val="100000"/>
              </a:lnSpc>
              <a:spcBef>
                <a:spcPts val="1405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ISS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orbit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has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widest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range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good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rate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success;</a:t>
            </a:r>
            <a:endParaRPr sz="2200">
              <a:latin typeface="Arial MT"/>
              <a:cs typeface="Arial MT"/>
            </a:endParaRPr>
          </a:p>
          <a:p>
            <a:pPr marL="199390" indent="-187325">
              <a:lnSpc>
                <a:spcPct val="100000"/>
              </a:lnSpc>
              <a:spcBef>
                <a:spcPts val="14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There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are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few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launches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orbits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SO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GEO.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000" y="396804"/>
            <a:ext cx="474091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Payload</a:t>
            </a:r>
            <a:r>
              <a:rPr spc="-20" dirty="0"/>
              <a:t> </a:t>
            </a:r>
            <a:r>
              <a:rPr dirty="0"/>
              <a:t>vs.</a:t>
            </a:r>
            <a:r>
              <a:rPr spc="-20" dirty="0"/>
              <a:t> </a:t>
            </a:r>
            <a:r>
              <a:rPr dirty="0"/>
              <a:t>Orbit</a:t>
            </a:r>
            <a:r>
              <a:rPr spc="-85" dirty="0"/>
              <a:t> </a:t>
            </a:r>
            <a:r>
              <a:rPr spc="-40" dirty="0"/>
              <a:t>Type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19" y="1442719"/>
            <a:ext cx="10688399" cy="23825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900" y="2071623"/>
            <a:ext cx="5644515" cy="187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marR="5080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Success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rate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started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increasing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2013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and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kept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until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2020;</a:t>
            </a:r>
            <a:endParaRPr sz="2200">
              <a:latin typeface="Arial MT"/>
              <a:cs typeface="Arial MT"/>
            </a:endParaRPr>
          </a:p>
          <a:p>
            <a:pPr marL="199390" marR="456565" indent="-187325">
              <a:lnSpc>
                <a:spcPct val="100000"/>
              </a:lnSpc>
              <a:spcBef>
                <a:spcPts val="14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It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seems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that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first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three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years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were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292929"/>
                </a:solidFill>
                <a:latin typeface="Arial MT"/>
                <a:cs typeface="Arial MT"/>
              </a:rPr>
              <a:t>a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period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adjusts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improvement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of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technology.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000" y="396554"/>
            <a:ext cx="621347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Launch</a:t>
            </a:r>
            <a:r>
              <a:rPr spc="-70" dirty="0"/>
              <a:t> </a:t>
            </a:r>
            <a:r>
              <a:rPr dirty="0"/>
              <a:t>Success</a:t>
            </a:r>
            <a:r>
              <a:rPr spc="-135" dirty="0"/>
              <a:t> </a:t>
            </a:r>
            <a:r>
              <a:rPr spc="-40" dirty="0"/>
              <a:t>Yearly</a:t>
            </a:r>
            <a:r>
              <a:rPr spc="-130" dirty="0"/>
              <a:t> </a:t>
            </a:r>
            <a:r>
              <a:rPr spc="-10" dirty="0"/>
              <a:t>Trend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8" y="2070100"/>
            <a:ext cx="3543299" cy="24942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900" y="1827524"/>
            <a:ext cx="58458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According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data,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there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are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four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sites: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90900" y="4906574"/>
            <a:ext cx="94018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marR="5080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They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are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obtained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by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selecting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unique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occurrences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“launch_site”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values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from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dataset.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All</a:t>
            </a:r>
            <a:r>
              <a:rPr spc="-35" dirty="0"/>
              <a:t> </a:t>
            </a:r>
            <a:r>
              <a:rPr dirty="0"/>
              <a:t>Launch</a:t>
            </a:r>
            <a:r>
              <a:rPr spc="-20" dirty="0"/>
              <a:t> </a:t>
            </a:r>
            <a:r>
              <a:rPr dirty="0"/>
              <a:t>Site</a:t>
            </a:r>
            <a:r>
              <a:rPr spc="-20" dirty="0"/>
              <a:t> </a:t>
            </a:r>
            <a:r>
              <a:rPr spc="-10" dirty="0"/>
              <a:t>Names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4252" y="2616835"/>
          <a:ext cx="189420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4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Launch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CCAFS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LC-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40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CCAFS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SLC-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40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KSC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LC-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39A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VAFB</a:t>
                      </a:r>
                      <a:r>
                        <a:rPr sz="18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SLC-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4E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900" y="5252723"/>
            <a:ext cx="76161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Here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we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can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see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five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samples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Cape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Canaveral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launches.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90900" y="1443086"/>
            <a:ext cx="60325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5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records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where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sites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begin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with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`CCA`: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Launch</a:t>
            </a:r>
            <a:r>
              <a:rPr spc="-25" dirty="0"/>
              <a:t> </a:t>
            </a:r>
            <a:r>
              <a:rPr dirty="0"/>
              <a:t>Site</a:t>
            </a:r>
            <a:r>
              <a:rPr spc="-25" dirty="0"/>
              <a:t> </a:t>
            </a:r>
            <a:r>
              <a:rPr dirty="0"/>
              <a:t>Names</a:t>
            </a:r>
            <a:r>
              <a:rPr spc="-25" dirty="0"/>
              <a:t> </a:t>
            </a:r>
            <a:r>
              <a:rPr dirty="0"/>
              <a:t>Begin</a:t>
            </a:r>
            <a:r>
              <a:rPr spc="-2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spc="-10" dirty="0"/>
              <a:t>'CCA'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2638" y="1930444"/>
          <a:ext cx="10717527" cy="2994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8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5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04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Time</a:t>
                      </a: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UTC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873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Booster Version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Launch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Payload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2768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Payload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Mass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Orbit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416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Mission Outcome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553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Landing Outcome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2010-06-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04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18:45:00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F9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v1.0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B0003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CCA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FS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LC-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40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324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Dragon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Spacecraft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Qualification</a:t>
                      </a:r>
                      <a:r>
                        <a:rPr sz="10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Unit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LEO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SpaceX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Success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5638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Failure (parachute)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2010-12-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08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15:43:00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F9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v1.0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B0004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53340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CCA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FS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LC-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40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1780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Dragon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demo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flight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C1,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two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CubeSats,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barrel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Brouere cheese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LEO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(ISS)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2075" marR="150495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NASA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(COTS) 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NRO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Success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2710" marR="56388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Failure (parachute)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2012-05-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22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07:44:00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F9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v1.0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B0005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CCA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FS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LC-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40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171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Dragon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demo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flight 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C2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525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LEO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(ISS)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NASA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(COTS)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Success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No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attempt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2012-10-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08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00:35:00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F9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v1.0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B0006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CCA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FS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LC-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40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SpaceX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CRS-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500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LEO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(ISS)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NASA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(CRS)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Success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No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attempt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2013-03-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01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15:10:00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F9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v1.0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B0007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CCA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FS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LC-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40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SpaceX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CRS-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677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LEO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(ISS)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NASA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(CRS)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Success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No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attemp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900" y="1827524"/>
            <a:ext cx="58610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</a:tabLst>
            </a:pP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Total</a:t>
            </a:r>
            <a:r>
              <a:rPr sz="22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carried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by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boosters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from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NASA: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0900" y="4393824"/>
            <a:ext cx="89522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marR="5080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</a:tabLst>
            </a:pP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Total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calculated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above,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by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summing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all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payloads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whose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codes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contain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‘CRS’,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which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corresponds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NASA.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Total</a:t>
            </a:r>
            <a:r>
              <a:rPr spc="-125" dirty="0"/>
              <a:t> </a:t>
            </a:r>
            <a:r>
              <a:rPr dirty="0"/>
              <a:t>Payload</a:t>
            </a:r>
            <a:r>
              <a:rPr spc="-120" dirty="0"/>
              <a:t> </a:t>
            </a:r>
            <a:r>
              <a:rPr spc="-20" dirty="0"/>
              <a:t>Mass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672950" y="2928166"/>
            <a:ext cx="1894205" cy="755015"/>
            <a:chOff x="1672950" y="2928166"/>
            <a:chExt cx="1894205" cy="755015"/>
          </a:xfrm>
        </p:grpSpPr>
        <p:sp>
          <p:nvSpPr>
            <p:cNvPr id="6" name="object 6"/>
            <p:cNvSpPr/>
            <p:nvPr/>
          </p:nvSpPr>
          <p:spPr>
            <a:xfrm>
              <a:off x="1679300" y="2928166"/>
              <a:ext cx="1881505" cy="755015"/>
            </a:xfrm>
            <a:custGeom>
              <a:avLst/>
              <a:gdLst/>
              <a:ahLst/>
              <a:cxnLst/>
              <a:rect l="l" t="t" r="r" b="b"/>
              <a:pathLst>
                <a:path w="1881504" h="755014">
                  <a:moveTo>
                    <a:pt x="0" y="0"/>
                  </a:moveTo>
                  <a:lnTo>
                    <a:pt x="0" y="754399"/>
                  </a:lnTo>
                </a:path>
                <a:path w="1881504" h="755014">
                  <a:moveTo>
                    <a:pt x="1881499" y="0"/>
                  </a:moveTo>
                  <a:lnTo>
                    <a:pt x="1881499" y="754399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2945" y="2928175"/>
              <a:ext cx="1894205" cy="396875"/>
            </a:xfrm>
            <a:custGeom>
              <a:avLst/>
              <a:gdLst/>
              <a:ahLst/>
              <a:cxnLst/>
              <a:rect l="l" t="t" r="r" b="b"/>
              <a:pathLst>
                <a:path w="1894204" h="396875">
                  <a:moveTo>
                    <a:pt x="1894192" y="358152"/>
                  </a:moveTo>
                  <a:lnTo>
                    <a:pt x="0" y="358152"/>
                  </a:lnTo>
                  <a:lnTo>
                    <a:pt x="0" y="396252"/>
                  </a:lnTo>
                  <a:lnTo>
                    <a:pt x="1894192" y="396252"/>
                  </a:lnTo>
                  <a:lnTo>
                    <a:pt x="1894192" y="358152"/>
                  </a:lnTo>
                  <a:close/>
                </a:path>
                <a:path w="1894204" h="396875">
                  <a:moveTo>
                    <a:pt x="18941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894192" y="12700"/>
                  </a:lnTo>
                  <a:lnTo>
                    <a:pt x="1894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2950" y="3676216"/>
              <a:ext cx="1894205" cy="0"/>
            </a:xfrm>
            <a:custGeom>
              <a:avLst/>
              <a:gdLst/>
              <a:ahLst/>
              <a:cxnLst/>
              <a:rect l="l" t="t" r="r" b="b"/>
              <a:pathLst>
                <a:path w="1894204">
                  <a:moveTo>
                    <a:pt x="0" y="0"/>
                  </a:moveTo>
                  <a:lnTo>
                    <a:pt x="1894199" y="0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79300" y="2934516"/>
            <a:ext cx="1881505" cy="37147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Payload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(kg)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1685650" y="3324416"/>
            <a:ext cx="1868805" cy="346075"/>
          </a:xfrm>
          <a:prstGeom prst="rect">
            <a:avLst/>
          </a:prstGeom>
          <a:solidFill>
            <a:srgbClr val="CED4EA"/>
          </a:solidFill>
        </p:spPr>
        <p:txBody>
          <a:bodyPr vert="horz" wrap="square" lIns="0" tIns="127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"/>
              </a:spcBef>
            </a:pPr>
            <a:r>
              <a:rPr sz="1600" spc="-10" dirty="0">
                <a:latin typeface="Arial MT"/>
                <a:cs typeface="Arial MT"/>
              </a:rPr>
              <a:t>111.268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9165" y="1181968"/>
            <a:ext cx="9965055" cy="4252595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1614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following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methodologies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were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used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analyze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data:</a:t>
            </a:r>
            <a:endParaRPr sz="2200">
              <a:latin typeface="Arial MT"/>
              <a:cs typeface="Arial MT"/>
            </a:endParaRPr>
          </a:p>
          <a:p>
            <a:pPr marL="657225" lvl="1" indent="-196850">
              <a:lnSpc>
                <a:spcPct val="100000"/>
              </a:lnSpc>
              <a:spcBef>
                <a:spcPts val="1240"/>
              </a:spcBef>
              <a:buChar char="•"/>
              <a:tabLst>
                <a:tab pos="657860" algn="l"/>
              </a:tabLst>
            </a:pP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Collection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using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web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scraping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SpaceX</a:t>
            </a:r>
            <a:r>
              <a:rPr sz="1800" spc="-1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API;</a:t>
            </a:r>
            <a:endParaRPr sz="1800">
              <a:latin typeface="Arial MT"/>
              <a:cs typeface="Arial MT"/>
            </a:endParaRPr>
          </a:p>
          <a:p>
            <a:pPr marL="657225" marR="5080" lvl="1" indent="-196215">
              <a:lnSpc>
                <a:spcPct val="113900"/>
              </a:lnSpc>
              <a:spcBef>
                <a:spcPts val="880"/>
              </a:spcBef>
              <a:buChar char="•"/>
              <a:tabLst>
                <a:tab pos="657860" algn="l"/>
              </a:tabLst>
            </a:pP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Exploratory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1800" spc="-1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Analysis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(EDA),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including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wrangling,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visualization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interactive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visual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analytics;</a:t>
            </a:r>
            <a:endParaRPr sz="1800">
              <a:latin typeface="Arial MT"/>
              <a:cs typeface="Arial MT"/>
            </a:endParaRPr>
          </a:p>
          <a:p>
            <a:pPr marL="657225" lvl="1" indent="-196850">
              <a:lnSpc>
                <a:spcPct val="100000"/>
              </a:lnSpc>
              <a:spcBef>
                <a:spcPts val="1480"/>
              </a:spcBef>
              <a:buChar char="•"/>
              <a:tabLst>
                <a:tab pos="657860" algn="l"/>
              </a:tabLst>
            </a:pP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Machine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Learning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Prediction.</a:t>
            </a:r>
            <a:endParaRPr sz="1800">
              <a:latin typeface="Arial MT"/>
              <a:cs typeface="Arial MT"/>
            </a:endParaRPr>
          </a:p>
          <a:p>
            <a:pPr marL="199390" indent="-187325">
              <a:lnSpc>
                <a:spcPct val="100000"/>
              </a:lnSpc>
              <a:spcBef>
                <a:spcPts val="1105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Summary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all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results</a:t>
            </a:r>
            <a:endParaRPr sz="2200">
              <a:latin typeface="Arial MT"/>
              <a:cs typeface="Arial MT"/>
            </a:endParaRPr>
          </a:p>
          <a:p>
            <a:pPr marL="657225" lvl="1" indent="-196850">
              <a:lnSpc>
                <a:spcPct val="100000"/>
              </a:lnSpc>
              <a:spcBef>
                <a:spcPts val="1215"/>
              </a:spcBef>
              <a:buChar char="•"/>
              <a:tabLst>
                <a:tab pos="657860" algn="l"/>
              </a:tabLst>
            </a:pP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It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was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possible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collected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valuable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from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public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sources;</a:t>
            </a:r>
            <a:endParaRPr sz="1800">
              <a:latin typeface="Arial MT"/>
              <a:cs typeface="Arial MT"/>
            </a:endParaRPr>
          </a:p>
          <a:p>
            <a:pPr marL="657225" lvl="1" indent="-196850">
              <a:lnSpc>
                <a:spcPct val="100000"/>
              </a:lnSpc>
              <a:spcBef>
                <a:spcPts val="1185"/>
              </a:spcBef>
              <a:buChar char="•"/>
              <a:tabLst>
                <a:tab pos="657860" algn="l"/>
              </a:tabLst>
            </a:pP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EDA</a:t>
            </a:r>
            <a:r>
              <a:rPr sz="1800" spc="-1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allowed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identify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which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features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are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best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predict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success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launchings;</a:t>
            </a:r>
            <a:endParaRPr sz="1800">
              <a:latin typeface="Arial MT"/>
              <a:cs typeface="Arial MT"/>
            </a:endParaRPr>
          </a:p>
          <a:p>
            <a:pPr marL="657225" marR="422909" lvl="1" indent="-196215">
              <a:lnSpc>
                <a:spcPct val="113900"/>
              </a:lnSpc>
              <a:spcBef>
                <a:spcPts val="900"/>
              </a:spcBef>
              <a:buChar char="•"/>
              <a:tabLst>
                <a:tab pos="657860" algn="l"/>
              </a:tabLst>
            </a:pP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Machine</a:t>
            </a:r>
            <a:r>
              <a:rPr sz="18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Learning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Prediction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showed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best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model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predict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which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characteristics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are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important</a:t>
            </a:r>
            <a:r>
              <a:rPr sz="1800" spc="-4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drive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this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opportunity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by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best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way,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using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all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collected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data.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>
              <a:lnSpc>
                <a:spcPts val="187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Executive</a:t>
            </a:r>
            <a:r>
              <a:rPr spc="-25" dirty="0"/>
              <a:t> </a:t>
            </a:r>
            <a:r>
              <a:rPr spc="-10" dirty="0"/>
              <a:t>Summary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900" y="1827524"/>
            <a:ext cx="74250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Average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mass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carried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by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booster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version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F9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v1.1: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0900" y="4906574"/>
            <a:ext cx="89820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marR="5080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Filtering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by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booster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version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above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calculating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average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mass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we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obtained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value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2,928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kg.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Average</a:t>
            </a:r>
            <a:r>
              <a:rPr spc="-40" dirty="0"/>
              <a:t> </a:t>
            </a:r>
            <a:r>
              <a:rPr dirty="0"/>
              <a:t>Payload</a:t>
            </a:r>
            <a:r>
              <a:rPr spc="-30" dirty="0"/>
              <a:t> </a:t>
            </a:r>
            <a:r>
              <a:rPr dirty="0"/>
              <a:t>Mass</a:t>
            </a:r>
            <a:r>
              <a:rPr spc="-25" dirty="0"/>
              <a:t> </a:t>
            </a:r>
            <a:r>
              <a:rPr dirty="0"/>
              <a:t>by</a:t>
            </a:r>
            <a:r>
              <a:rPr spc="-30" dirty="0"/>
              <a:t> </a:t>
            </a:r>
            <a:r>
              <a:rPr dirty="0"/>
              <a:t>F9</a:t>
            </a:r>
            <a:r>
              <a:rPr spc="-25" dirty="0"/>
              <a:t> </a:t>
            </a:r>
            <a:r>
              <a:rPr spc="-20" dirty="0"/>
              <a:t>v1.1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663700" y="3045460"/>
            <a:ext cx="2056130" cy="755015"/>
            <a:chOff x="1663700" y="3045460"/>
            <a:chExt cx="2056130" cy="755015"/>
          </a:xfrm>
        </p:grpSpPr>
        <p:sp>
          <p:nvSpPr>
            <p:cNvPr id="6" name="object 6"/>
            <p:cNvSpPr/>
            <p:nvPr/>
          </p:nvSpPr>
          <p:spPr>
            <a:xfrm>
              <a:off x="1670050" y="3045460"/>
              <a:ext cx="2043430" cy="755015"/>
            </a:xfrm>
            <a:custGeom>
              <a:avLst/>
              <a:gdLst/>
              <a:ahLst/>
              <a:cxnLst/>
              <a:rect l="l" t="t" r="r" b="b"/>
              <a:pathLst>
                <a:path w="2043429" h="755014">
                  <a:moveTo>
                    <a:pt x="0" y="0"/>
                  </a:moveTo>
                  <a:lnTo>
                    <a:pt x="0" y="754399"/>
                  </a:lnTo>
                </a:path>
                <a:path w="2043429" h="755014">
                  <a:moveTo>
                    <a:pt x="2043424" y="0"/>
                  </a:moveTo>
                  <a:lnTo>
                    <a:pt x="2043424" y="754399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63700" y="3045472"/>
              <a:ext cx="2056130" cy="396240"/>
            </a:xfrm>
            <a:custGeom>
              <a:avLst/>
              <a:gdLst/>
              <a:ahLst/>
              <a:cxnLst/>
              <a:rect l="l" t="t" r="r" b="b"/>
              <a:pathLst>
                <a:path w="2056129" h="396239">
                  <a:moveTo>
                    <a:pt x="2056117" y="358140"/>
                  </a:moveTo>
                  <a:lnTo>
                    <a:pt x="0" y="358140"/>
                  </a:lnTo>
                  <a:lnTo>
                    <a:pt x="0" y="396240"/>
                  </a:lnTo>
                  <a:lnTo>
                    <a:pt x="2056117" y="396240"/>
                  </a:lnTo>
                  <a:lnTo>
                    <a:pt x="2056117" y="358140"/>
                  </a:lnTo>
                  <a:close/>
                </a:path>
                <a:path w="2056129" h="396239">
                  <a:moveTo>
                    <a:pt x="2056117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056117" y="12700"/>
                  </a:lnTo>
                  <a:lnTo>
                    <a:pt x="20561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63700" y="3793510"/>
              <a:ext cx="2056130" cy="0"/>
            </a:xfrm>
            <a:custGeom>
              <a:avLst/>
              <a:gdLst/>
              <a:ahLst/>
              <a:cxnLst/>
              <a:rect l="l" t="t" r="r" b="b"/>
              <a:pathLst>
                <a:path w="2056129">
                  <a:moveTo>
                    <a:pt x="0" y="0"/>
                  </a:moveTo>
                  <a:lnTo>
                    <a:pt x="2056124" y="0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70050" y="3051810"/>
            <a:ext cx="2043430" cy="37147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Avg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Payload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(kg)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1676400" y="3441710"/>
            <a:ext cx="2030730" cy="346075"/>
          </a:xfrm>
          <a:prstGeom prst="rect">
            <a:avLst/>
          </a:prstGeom>
          <a:solidFill>
            <a:srgbClr val="CED4EA"/>
          </a:solidFill>
        </p:spPr>
        <p:txBody>
          <a:bodyPr vert="horz" wrap="square" lIns="0" tIns="127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"/>
              </a:spcBef>
            </a:pPr>
            <a:r>
              <a:rPr sz="1600" spc="-10" dirty="0">
                <a:latin typeface="Arial MT"/>
                <a:cs typeface="Arial MT"/>
              </a:rPr>
              <a:t>2.928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900" y="1827524"/>
            <a:ext cx="62191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First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successful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landing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outcome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on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ground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pad: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0900" y="4906574"/>
            <a:ext cx="943991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marR="5080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By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filtering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by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successful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landing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outcome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on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ground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pad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getting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minimum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value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for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date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it’s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possible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identify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first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occurrence,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that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happened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on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12/22/2015.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First</a:t>
            </a:r>
            <a:r>
              <a:rPr spc="-45" dirty="0"/>
              <a:t> </a:t>
            </a:r>
            <a:r>
              <a:rPr dirty="0"/>
              <a:t>Successful</a:t>
            </a:r>
            <a:r>
              <a:rPr spc="-30" dirty="0"/>
              <a:t> </a:t>
            </a:r>
            <a:r>
              <a:rPr dirty="0"/>
              <a:t>Ground</a:t>
            </a:r>
            <a:r>
              <a:rPr spc="-30" dirty="0"/>
              <a:t> </a:t>
            </a:r>
            <a:r>
              <a:rPr dirty="0"/>
              <a:t>Landing</a:t>
            </a:r>
            <a:r>
              <a:rPr spc="-30" dirty="0"/>
              <a:t> </a:t>
            </a:r>
            <a:r>
              <a:rPr spc="-20" dirty="0"/>
              <a:t>Date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566163" y="3045460"/>
            <a:ext cx="1993900" cy="755015"/>
            <a:chOff x="1566163" y="3045460"/>
            <a:chExt cx="1993900" cy="755015"/>
          </a:xfrm>
        </p:grpSpPr>
        <p:sp>
          <p:nvSpPr>
            <p:cNvPr id="6" name="object 6"/>
            <p:cNvSpPr/>
            <p:nvPr/>
          </p:nvSpPr>
          <p:spPr>
            <a:xfrm>
              <a:off x="1572513" y="3045460"/>
              <a:ext cx="1981200" cy="755015"/>
            </a:xfrm>
            <a:custGeom>
              <a:avLst/>
              <a:gdLst/>
              <a:ahLst/>
              <a:cxnLst/>
              <a:rect l="l" t="t" r="r" b="b"/>
              <a:pathLst>
                <a:path w="1981200" h="755014">
                  <a:moveTo>
                    <a:pt x="0" y="0"/>
                  </a:moveTo>
                  <a:lnTo>
                    <a:pt x="0" y="754399"/>
                  </a:lnTo>
                </a:path>
                <a:path w="1981200" h="755014">
                  <a:moveTo>
                    <a:pt x="1980574" y="0"/>
                  </a:moveTo>
                  <a:lnTo>
                    <a:pt x="1980574" y="754399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6151" y="3045472"/>
              <a:ext cx="1993900" cy="396240"/>
            </a:xfrm>
            <a:custGeom>
              <a:avLst/>
              <a:gdLst/>
              <a:ahLst/>
              <a:cxnLst/>
              <a:rect l="l" t="t" r="r" b="b"/>
              <a:pathLst>
                <a:path w="1993900" h="396239">
                  <a:moveTo>
                    <a:pt x="1993277" y="358140"/>
                  </a:moveTo>
                  <a:lnTo>
                    <a:pt x="0" y="358140"/>
                  </a:lnTo>
                  <a:lnTo>
                    <a:pt x="0" y="396240"/>
                  </a:lnTo>
                  <a:lnTo>
                    <a:pt x="1993277" y="396240"/>
                  </a:lnTo>
                  <a:lnTo>
                    <a:pt x="1993277" y="358140"/>
                  </a:lnTo>
                  <a:close/>
                </a:path>
                <a:path w="1993900" h="396239">
                  <a:moveTo>
                    <a:pt x="1993277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993277" y="12700"/>
                  </a:lnTo>
                  <a:lnTo>
                    <a:pt x="19932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6163" y="3793510"/>
              <a:ext cx="1993900" cy="0"/>
            </a:xfrm>
            <a:custGeom>
              <a:avLst/>
              <a:gdLst/>
              <a:ahLst/>
              <a:cxnLst/>
              <a:rect l="l" t="t" r="r" b="b"/>
              <a:pathLst>
                <a:path w="1993900">
                  <a:moveTo>
                    <a:pt x="0" y="0"/>
                  </a:moveTo>
                  <a:lnTo>
                    <a:pt x="1993274" y="0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72513" y="3051810"/>
            <a:ext cx="1981200" cy="37147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1578863" y="3441710"/>
            <a:ext cx="1968500" cy="346075"/>
          </a:xfrm>
          <a:prstGeom prst="rect">
            <a:avLst/>
          </a:prstGeom>
          <a:solidFill>
            <a:srgbClr val="CED4EA"/>
          </a:solidFill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2015-12-</a:t>
            </a:r>
            <a:r>
              <a:rPr sz="1800" spc="-25" dirty="0">
                <a:latin typeface="Arial MT"/>
                <a:cs typeface="Arial MT"/>
              </a:rPr>
              <a:t>22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900" y="1827524"/>
            <a:ext cx="99453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marR="5080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Boosters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which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have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successfully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landed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on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drone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ship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had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mass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greater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than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4000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but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less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than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6000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90900" y="5242424"/>
            <a:ext cx="9632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marR="5080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Selecting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distinct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booster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versions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according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filters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above,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these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4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are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result.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/>
              <a:t>Successful</a:t>
            </a:r>
            <a:r>
              <a:rPr sz="2500" spc="-30" dirty="0"/>
              <a:t> </a:t>
            </a:r>
            <a:r>
              <a:rPr sz="2500" dirty="0"/>
              <a:t>Drone</a:t>
            </a:r>
            <a:r>
              <a:rPr sz="2500" spc="-30" dirty="0"/>
              <a:t> </a:t>
            </a:r>
            <a:r>
              <a:rPr sz="2500" dirty="0"/>
              <a:t>Ship</a:t>
            </a:r>
            <a:r>
              <a:rPr sz="2500" spc="-25" dirty="0"/>
              <a:t> </a:t>
            </a:r>
            <a:r>
              <a:rPr sz="2500" dirty="0"/>
              <a:t>Landing</a:t>
            </a:r>
            <a:r>
              <a:rPr sz="2500" spc="-30" dirty="0"/>
              <a:t> </a:t>
            </a:r>
            <a:r>
              <a:rPr sz="2500" dirty="0"/>
              <a:t>with</a:t>
            </a:r>
            <a:r>
              <a:rPr sz="2500" spc="-30" dirty="0"/>
              <a:t> </a:t>
            </a:r>
            <a:r>
              <a:rPr sz="2500" dirty="0"/>
              <a:t>Payload</a:t>
            </a:r>
            <a:r>
              <a:rPr sz="2500" spc="-25" dirty="0"/>
              <a:t> </a:t>
            </a:r>
            <a:r>
              <a:rPr sz="2500" dirty="0"/>
              <a:t>between</a:t>
            </a:r>
            <a:r>
              <a:rPr sz="2500" spc="-30" dirty="0"/>
              <a:t> </a:t>
            </a:r>
            <a:r>
              <a:rPr sz="2500" dirty="0"/>
              <a:t>4000</a:t>
            </a:r>
            <a:r>
              <a:rPr sz="2500" spc="-30" dirty="0"/>
              <a:t> </a:t>
            </a:r>
            <a:r>
              <a:rPr sz="2500" dirty="0"/>
              <a:t>and</a:t>
            </a:r>
            <a:r>
              <a:rPr sz="2500" spc="-25" dirty="0"/>
              <a:t> </a:t>
            </a:r>
            <a:r>
              <a:rPr sz="2500" spc="-20" dirty="0"/>
              <a:t>6000</a:t>
            </a:r>
            <a:endParaRPr sz="25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11402" y="2818763"/>
          <a:ext cx="221551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Booster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Version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F9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FT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B1021.2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F9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FT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B1031.2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F9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FT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B1022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F9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FT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B1026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900" y="1827524"/>
            <a:ext cx="6669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Number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successful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failure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mission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outcomes: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90900" y="4393824"/>
            <a:ext cx="93706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marR="5080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Grouping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mission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outcomes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counting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records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for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each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group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led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us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to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summary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above.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5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45" dirty="0"/>
              <a:t>Total</a:t>
            </a:r>
            <a:r>
              <a:rPr sz="3100" spc="-55" dirty="0"/>
              <a:t> </a:t>
            </a:r>
            <a:r>
              <a:rPr sz="3100" dirty="0"/>
              <a:t>Number</a:t>
            </a:r>
            <a:r>
              <a:rPr sz="3100" spc="-40" dirty="0"/>
              <a:t> </a:t>
            </a:r>
            <a:r>
              <a:rPr sz="3100" dirty="0"/>
              <a:t>of</a:t>
            </a:r>
            <a:r>
              <a:rPr sz="3100" spc="-45" dirty="0"/>
              <a:t> </a:t>
            </a:r>
            <a:r>
              <a:rPr sz="3100" dirty="0"/>
              <a:t>Successful</a:t>
            </a:r>
            <a:r>
              <a:rPr sz="3100" spc="-40" dirty="0"/>
              <a:t> </a:t>
            </a:r>
            <a:r>
              <a:rPr sz="3100" dirty="0"/>
              <a:t>and</a:t>
            </a:r>
            <a:r>
              <a:rPr sz="3100" spc="-40" dirty="0"/>
              <a:t> </a:t>
            </a:r>
            <a:r>
              <a:rPr sz="3100" dirty="0"/>
              <a:t>Failure</a:t>
            </a:r>
            <a:r>
              <a:rPr sz="3100" spc="-40" dirty="0"/>
              <a:t> </a:t>
            </a:r>
            <a:r>
              <a:rPr sz="3100" dirty="0"/>
              <a:t>Mission</a:t>
            </a:r>
            <a:r>
              <a:rPr sz="3100" spc="-40" dirty="0"/>
              <a:t> </a:t>
            </a:r>
            <a:r>
              <a:rPr sz="3100" spc="-10" dirty="0"/>
              <a:t>Outcomes</a:t>
            </a:r>
            <a:endParaRPr sz="31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51804" y="2643826"/>
          <a:ext cx="549909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1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Mission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Outcome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Occurrences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Success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99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Success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(payload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status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unclear)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Failure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(in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flight)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900" y="1794374"/>
            <a:ext cx="727455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Boosters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which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have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carried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maximum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mass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90900" y="5164192"/>
            <a:ext cx="904367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marR="5080" indent="-187325">
              <a:lnSpc>
                <a:spcPct val="108200"/>
              </a:lnSpc>
              <a:spcBef>
                <a:spcPts val="1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These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are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boosters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which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have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carried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maximum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payload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mass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registered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dataset.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Boosters</a:t>
            </a:r>
            <a:r>
              <a:rPr spc="-30" dirty="0"/>
              <a:t> </a:t>
            </a:r>
            <a:r>
              <a:rPr dirty="0"/>
              <a:t>Carried</a:t>
            </a:r>
            <a:r>
              <a:rPr spc="-25" dirty="0"/>
              <a:t> </a:t>
            </a:r>
            <a:r>
              <a:rPr dirty="0"/>
              <a:t>Maximum</a:t>
            </a:r>
            <a:r>
              <a:rPr spc="-25" dirty="0"/>
              <a:t> </a:t>
            </a:r>
            <a:r>
              <a:rPr spc="-10" dirty="0"/>
              <a:t>Payload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32711" y="2395601"/>
          <a:ext cx="2058035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Booster</a:t>
                      </a:r>
                      <a:r>
                        <a:rPr sz="16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Version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(...)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F9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B5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B1048.4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F9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B5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B1048.5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F9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B5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B1049.4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F9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B5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B1049.5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F9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B5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B1049.7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F9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B5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B1051.3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07916" y="2395601"/>
          <a:ext cx="2077085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7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Booster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Version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F9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B5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B1051.4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F9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B5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B1051.6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F9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B5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B1056.4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F9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B5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B1058.3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F9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B5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B1060.2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F9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B5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B1060.3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900" y="1827524"/>
            <a:ext cx="9773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marR="5080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Failed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landing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outcomes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drone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ship,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their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booster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versions,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site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names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for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year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2015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90900" y="5242424"/>
            <a:ext cx="57219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list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above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has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only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two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occurrences.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2015</a:t>
            </a:r>
            <a:r>
              <a:rPr spc="-25" dirty="0"/>
              <a:t> </a:t>
            </a:r>
            <a:r>
              <a:rPr dirty="0"/>
              <a:t>Launch</a:t>
            </a:r>
            <a:r>
              <a:rPr spc="-25" dirty="0"/>
              <a:t> </a:t>
            </a:r>
            <a:r>
              <a:rPr spc="-10" dirty="0"/>
              <a:t>Records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15388" y="3331697"/>
          <a:ext cx="38481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Booster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Version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Launch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F9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v1.1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B1012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CCAFS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LC-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40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F9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v1.1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B1015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CCAFS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LC-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40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900" y="1535124"/>
            <a:ext cx="9231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marR="5080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Ranking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all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landing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outcomes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between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date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2010-06-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04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2017- 03-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20: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90900" y="5463799"/>
            <a:ext cx="88703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This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view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alerts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us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that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“No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attempt”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must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be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taken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account.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2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Rank</a:t>
            </a:r>
            <a:r>
              <a:rPr sz="2800" spc="-10" dirty="0"/>
              <a:t> </a:t>
            </a:r>
            <a:r>
              <a:rPr sz="2800" dirty="0"/>
              <a:t>Landing</a:t>
            </a:r>
            <a:r>
              <a:rPr sz="2800" spc="-10" dirty="0"/>
              <a:t> </a:t>
            </a:r>
            <a:r>
              <a:rPr sz="2800" dirty="0"/>
              <a:t>Outcomes</a:t>
            </a:r>
            <a:r>
              <a:rPr sz="2800" spc="-10" dirty="0"/>
              <a:t> </a:t>
            </a:r>
            <a:r>
              <a:rPr sz="2800" dirty="0"/>
              <a:t>Between</a:t>
            </a:r>
            <a:r>
              <a:rPr sz="2800" spc="-10" dirty="0"/>
              <a:t> 2010-06-</a:t>
            </a:r>
            <a:r>
              <a:rPr sz="2800" dirty="0"/>
              <a:t>04</a:t>
            </a:r>
            <a:r>
              <a:rPr sz="2800" spc="-10" dirty="0"/>
              <a:t> </a:t>
            </a:r>
            <a:r>
              <a:rPr sz="2800" dirty="0"/>
              <a:t>and</a:t>
            </a:r>
            <a:r>
              <a:rPr sz="2800" spc="-5" dirty="0"/>
              <a:t> </a:t>
            </a:r>
            <a:r>
              <a:rPr sz="2800" spc="-10" dirty="0"/>
              <a:t>2017-03-</a:t>
            </a:r>
            <a:r>
              <a:rPr sz="2800" spc="-25" dirty="0"/>
              <a:t>20</a:t>
            </a:r>
            <a:endParaRPr sz="28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61845" y="2099816"/>
          <a:ext cx="572262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Landing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Outcome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Occurrences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No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attempt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Failure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(drone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ship)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Success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(drone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ship)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Controlled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(ocean)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Success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(ground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pad)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Failure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(parachute)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Uncontrolled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(ocean)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Precluded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(drone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ship)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7238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2245" y="6069774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1B7BDB"/>
                </a:solidFill>
                <a:latin typeface="Arial MT"/>
                <a:cs typeface="Arial MT"/>
              </a:rPr>
              <a:t>38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7109" y="5627106"/>
            <a:ext cx="880364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marR="5080" indent="-190500">
              <a:lnSpc>
                <a:spcPct val="108000"/>
              </a:lnSpc>
              <a:spcBef>
                <a:spcPts val="100"/>
              </a:spcBef>
              <a:buChar char="•"/>
              <a:tabLst>
                <a:tab pos="203200" algn="l"/>
              </a:tabLst>
            </a:pP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20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sites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are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near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sea,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probably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by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safety,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but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not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too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far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from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roads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and 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railroads.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All</a:t>
            </a:r>
            <a:r>
              <a:rPr spc="-35" dirty="0"/>
              <a:t> </a:t>
            </a:r>
            <a:r>
              <a:rPr dirty="0"/>
              <a:t>launch</a:t>
            </a:r>
            <a:r>
              <a:rPr spc="-20" dirty="0"/>
              <a:t> </a:t>
            </a:r>
            <a:r>
              <a:rPr spc="-10" dirty="0"/>
              <a:t>sites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0120" y="1612900"/>
            <a:ext cx="6824979" cy="410717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7110" y="1775214"/>
            <a:ext cx="6269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100"/>
              </a:spcBef>
              <a:buChar char="•"/>
              <a:tabLst>
                <a:tab pos="203200" algn="l"/>
              </a:tabLst>
            </a:pP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Example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KSC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LC-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39A</a:t>
            </a:r>
            <a:r>
              <a:rPr sz="2000" spc="-1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site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outcomes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7110" y="5571164"/>
            <a:ext cx="7440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100"/>
              </a:spcBef>
              <a:buChar char="•"/>
              <a:tabLst>
                <a:tab pos="203200" algn="l"/>
              </a:tabLst>
            </a:pP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Green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markers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indicate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successful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red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ones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indicate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failure.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Launch</a:t>
            </a:r>
            <a:r>
              <a:rPr spc="-30" dirty="0"/>
              <a:t> </a:t>
            </a:r>
            <a:r>
              <a:rPr dirty="0"/>
              <a:t>Outcomes</a:t>
            </a:r>
            <a:r>
              <a:rPr spc="-20" dirty="0"/>
              <a:t> </a:t>
            </a:r>
            <a:r>
              <a:rPr dirty="0"/>
              <a:t>by</a:t>
            </a:r>
            <a:r>
              <a:rPr spc="-20" dirty="0"/>
              <a:t> Site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584960" y="2156460"/>
            <a:ext cx="8422640" cy="3082290"/>
            <a:chOff x="1584960" y="2156460"/>
            <a:chExt cx="8422640" cy="30822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4400" y="2527300"/>
              <a:ext cx="7823199" cy="21513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8260" y="2156460"/>
              <a:ext cx="3981194" cy="30109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1300" y="2349499"/>
              <a:ext cx="3604259" cy="26339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56830" y="2350769"/>
              <a:ext cx="1799589" cy="2635250"/>
            </a:xfrm>
            <a:custGeom>
              <a:avLst/>
              <a:gdLst/>
              <a:ahLst/>
              <a:cxnLst/>
              <a:rect l="l" t="t" r="r" b="b"/>
              <a:pathLst>
                <a:path w="1799590" h="2635250">
                  <a:moveTo>
                    <a:pt x="0" y="0"/>
                  </a:moveTo>
                  <a:lnTo>
                    <a:pt x="1799334" y="1671826"/>
                  </a:lnTo>
                </a:path>
                <a:path w="1799590" h="2635250">
                  <a:moveTo>
                    <a:pt x="0" y="2635122"/>
                  </a:moveTo>
                  <a:lnTo>
                    <a:pt x="1799334" y="1938018"/>
                  </a:lnTo>
                </a:path>
              </a:pathLst>
            </a:custGeom>
            <a:ln w="9524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4960" y="3324860"/>
              <a:ext cx="2500375" cy="19136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8000" y="3517900"/>
              <a:ext cx="2123439" cy="15366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902710" y="3186429"/>
              <a:ext cx="890905" cy="1870075"/>
            </a:xfrm>
            <a:custGeom>
              <a:avLst/>
              <a:gdLst/>
              <a:ahLst/>
              <a:cxnLst/>
              <a:rect l="l" t="t" r="r" b="b"/>
              <a:pathLst>
                <a:path w="890904" h="1870075">
                  <a:moveTo>
                    <a:pt x="0" y="333882"/>
                  </a:moveTo>
                  <a:lnTo>
                    <a:pt x="312799" y="0"/>
                  </a:lnTo>
                </a:path>
                <a:path w="890904" h="1870075">
                  <a:moveTo>
                    <a:pt x="0" y="1869947"/>
                  </a:moveTo>
                  <a:lnTo>
                    <a:pt x="890904" y="419099"/>
                  </a:lnTo>
                </a:path>
              </a:pathLst>
            </a:custGeom>
            <a:ln w="9524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>
              <a:lnSpc>
                <a:spcPts val="187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79489" y="2501138"/>
            <a:ext cx="9595485" cy="245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marR="536575" indent="-187325">
              <a:lnSpc>
                <a:spcPct val="108200"/>
              </a:lnSpc>
              <a:spcBef>
                <a:spcPts val="100"/>
              </a:spcBef>
              <a:buChar char="•"/>
              <a:tabLst>
                <a:tab pos="200025" algn="l"/>
                <a:tab pos="1424940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objective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evaluate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viability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new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company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Space</a:t>
            </a:r>
            <a:r>
              <a:rPr sz="2200" spc="-5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Y</a:t>
            </a:r>
            <a:r>
              <a:rPr sz="2200" spc="-5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to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compete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	with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Space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X.</a:t>
            </a:r>
            <a:endParaRPr sz="2200">
              <a:latin typeface="Arial MT"/>
              <a:cs typeface="Arial MT"/>
            </a:endParaRPr>
          </a:p>
          <a:p>
            <a:pPr marL="199390" indent="-187325">
              <a:lnSpc>
                <a:spcPct val="100000"/>
              </a:lnSpc>
              <a:spcBef>
                <a:spcPts val="132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Desirable</a:t>
            </a:r>
            <a:r>
              <a:rPr sz="2200" spc="-4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answers:</a:t>
            </a:r>
            <a:endParaRPr sz="2200">
              <a:latin typeface="Arial MT"/>
              <a:cs typeface="Arial MT"/>
            </a:endParaRPr>
          </a:p>
          <a:p>
            <a:pPr marL="656590" marR="5080" lvl="1" indent="-195580">
              <a:lnSpc>
                <a:spcPct val="113900"/>
              </a:lnSpc>
              <a:spcBef>
                <a:spcPts val="915"/>
              </a:spcBef>
              <a:buChar char="•"/>
              <a:tabLst>
                <a:tab pos="657225" algn="l"/>
              </a:tabLst>
            </a:pP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best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way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estimate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total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cost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for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launches,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by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predicting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landings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of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first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stage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rockets;</a:t>
            </a:r>
            <a:endParaRPr sz="1800">
              <a:latin typeface="Arial MT"/>
              <a:cs typeface="Arial MT"/>
            </a:endParaRPr>
          </a:p>
          <a:p>
            <a:pPr marL="656590" lvl="1" indent="-196215">
              <a:lnSpc>
                <a:spcPct val="100000"/>
              </a:lnSpc>
              <a:spcBef>
                <a:spcPts val="1500"/>
              </a:spcBef>
              <a:buChar char="•"/>
              <a:tabLst>
                <a:tab pos="657225" algn="l"/>
              </a:tabLst>
            </a:pP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Where</a:t>
            </a:r>
            <a:r>
              <a:rPr sz="18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best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place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make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launches.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7109" y="5288031"/>
            <a:ext cx="9882505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marR="5080" indent="-190500">
              <a:lnSpc>
                <a:spcPct val="108000"/>
              </a:lnSpc>
              <a:spcBef>
                <a:spcPts val="100"/>
              </a:spcBef>
              <a:buChar char="•"/>
              <a:tabLst>
                <a:tab pos="203200" algn="l"/>
              </a:tabLst>
            </a:pP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site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KSC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LC-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39A</a:t>
            </a:r>
            <a:r>
              <a:rPr sz="2000" spc="-1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has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good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logistics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aspects,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being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near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railroad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road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and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relatively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far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from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inhabited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areas.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Logistics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Safety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6659" y="1518919"/>
            <a:ext cx="4678679" cy="382015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7109" y="5376093"/>
            <a:ext cx="916114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marR="5080" indent="-190500">
              <a:lnSpc>
                <a:spcPct val="113999"/>
              </a:lnSpc>
              <a:spcBef>
                <a:spcPts val="100"/>
              </a:spcBef>
              <a:buChar char="•"/>
              <a:tabLst>
                <a:tab pos="203200" algn="l"/>
              </a:tabLst>
            </a:pP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place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from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where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launches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are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done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seems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be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very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important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factor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of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success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missions.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Successful</a:t>
            </a:r>
            <a:r>
              <a:rPr spc="-35" dirty="0"/>
              <a:t> </a:t>
            </a:r>
            <a:r>
              <a:rPr dirty="0"/>
              <a:t>Launches</a:t>
            </a:r>
            <a:r>
              <a:rPr spc="-35" dirty="0"/>
              <a:t> </a:t>
            </a:r>
            <a:r>
              <a:rPr dirty="0"/>
              <a:t>by</a:t>
            </a:r>
            <a:r>
              <a:rPr spc="-30" dirty="0"/>
              <a:t> </a:t>
            </a:r>
            <a:r>
              <a:rPr spc="-20" dirty="0"/>
              <a:t>Site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5900" y="1442719"/>
            <a:ext cx="5773419" cy="397255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4065" y="5420299"/>
            <a:ext cx="57689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 indent="-187960">
              <a:lnSpc>
                <a:spcPct val="100000"/>
              </a:lnSpc>
              <a:spcBef>
                <a:spcPts val="100"/>
              </a:spcBef>
              <a:buChar char="•"/>
              <a:tabLst>
                <a:tab pos="200660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76.9%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launches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are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successful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this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site.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Launch</a:t>
            </a:r>
            <a:r>
              <a:rPr spc="-35" dirty="0"/>
              <a:t> </a:t>
            </a:r>
            <a:r>
              <a:rPr dirty="0"/>
              <a:t>Success</a:t>
            </a:r>
            <a:r>
              <a:rPr spc="-20" dirty="0"/>
              <a:t> </a:t>
            </a:r>
            <a:r>
              <a:rPr dirty="0"/>
              <a:t>Ratio</a:t>
            </a:r>
            <a:r>
              <a:rPr spc="-2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KSC</a:t>
            </a:r>
            <a:r>
              <a:rPr spc="-20" dirty="0"/>
              <a:t> </a:t>
            </a:r>
            <a:r>
              <a:rPr spc="-10" dirty="0"/>
              <a:t>LC-</a:t>
            </a:r>
            <a:r>
              <a:rPr spc="-25" dirty="0"/>
              <a:t>39A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8020" y="2047238"/>
            <a:ext cx="5775958" cy="276351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900" y="5420299"/>
            <a:ext cx="100012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Payloads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under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6,000kg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FT</a:t>
            </a:r>
            <a:r>
              <a:rPr sz="2200" spc="-6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boosters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are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most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successful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combination.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Payload</a:t>
            </a:r>
            <a:r>
              <a:rPr spc="-35" dirty="0"/>
              <a:t> </a:t>
            </a:r>
            <a:r>
              <a:rPr dirty="0"/>
              <a:t>vs.</a:t>
            </a:r>
            <a:r>
              <a:rPr spc="-30" dirty="0"/>
              <a:t> </a:t>
            </a:r>
            <a:r>
              <a:rPr dirty="0"/>
              <a:t>Launch</a:t>
            </a:r>
            <a:r>
              <a:rPr spc="-20" dirty="0"/>
              <a:t> </a:t>
            </a:r>
            <a:r>
              <a:rPr spc="-10" dirty="0"/>
              <a:t>Outcome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6860" y="1666238"/>
            <a:ext cx="6309359" cy="352551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900" y="5420299"/>
            <a:ext cx="83864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There’s</a:t>
            </a:r>
            <a:r>
              <a:rPr sz="22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not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enough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estimate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risk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launches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over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7,000kg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Payload</a:t>
            </a:r>
            <a:r>
              <a:rPr spc="-35" dirty="0"/>
              <a:t> </a:t>
            </a:r>
            <a:r>
              <a:rPr dirty="0"/>
              <a:t>vs.</a:t>
            </a:r>
            <a:r>
              <a:rPr spc="-30" dirty="0"/>
              <a:t> </a:t>
            </a:r>
            <a:r>
              <a:rPr dirty="0"/>
              <a:t>Launch</a:t>
            </a:r>
            <a:r>
              <a:rPr spc="-20" dirty="0"/>
              <a:t> </a:t>
            </a:r>
            <a:r>
              <a:rPr spc="-10" dirty="0"/>
              <a:t>Outcome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739" y="1656079"/>
            <a:ext cx="6309360" cy="354583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900" y="2084073"/>
            <a:ext cx="5209540" cy="242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marR="128270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Four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classification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models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were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tested,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their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accuracies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are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plotted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beside;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292929"/>
              </a:buClr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92929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199390" marR="5080" indent="-187325">
              <a:lnSpc>
                <a:spcPct val="100000"/>
              </a:lnSpc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model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with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highest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classification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accuracy</a:t>
            </a:r>
            <a:r>
              <a:rPr sz="2200" spc="-6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is</a:t>
            </a:r>
            <a:r>
              <a:rPr sz="2200" spc="-4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Decision</a:t>
            </a:r>
            <a:r>
              <a:rPr sz="2200" spc="-8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Tree</a:t>
            </a:r>
            <a:r>
              <a:rPr sz="2200" spc="-4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Classifier,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which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has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accuracies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over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than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87%.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Classification</a:t>
            </a:r>
            <a:r>
              <a:rPr spc="-135" dirty="0"/>
              <a:t> </a:t>
            </a:r>
            <a:r>
              <a:rPr spc="-10" dirty="0"/>
              <a:t>Accuracy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7880" y="1897378"/>
            <a:ext cx="3677919" cy="264921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7109" y="4959039"/>
            <a:ext cx="95561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marR="5080" indent="-190500">
              <a:lnSpc>
                <a:spcPct val="100000"/>
              </a:lnSpc>
              <a:spcBef>
                <a:spcPts val="100"/>
              </a:spcBef>
              <a:buChar char="•"/>
              <a:tabLst>
                <a:tab pos="203200" algn="l"/>
              </a:tabLst>
            </a:pP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Confusion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matrix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Decision</a:t>
            </a:r>
            <a:r>
              <a:rPr sz="2000" spc="-6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Tree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Classifier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proves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its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accuracy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by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showing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292929"/>
                </a:solidFill>
                <a:latin typeface="Arial MT"/>
                <a:cs typeface="Arial MT"/>
              </a:rPr>
              <a:t> big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numbers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true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positive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true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negative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compared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false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Arial MT"/>
                <a:cs typeface="Arial MT"/>
              </a:rPr>
              <a:t>ones.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Confusion</a:t>
            </a:r>
            <a:r>
              <a:rPr spc="-55" dirty="0"/>
              <a:t> </a:t>
            </a:r>
            <a:r>
              <a:rPr dirty="0"/>
              <a:t>Matrix</a:t>
            </a:r>
            <a:r>
              <a:rPr spc="-5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Decision</a:t>
            </a:r>
            <a:r>
              <a:rPr spc="-114" dirty="0"/>
              <a:t> </a:t>
            </a:r>
            <a:r>
              <a:rPr dirty="0"/>
              <a:t>Tree</a:t>
            </a:r>
            <a:r>
              <a:rPr spc="-50" dirty="0"/>
              <a:t> </a:t>
            </a:r>
            <a:r>
              <a:rPr spc="-10" dirty="0"/>
              <a:t>Classifier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3100" y="1899920"/>
            <a:ext cx="3428999" cy="264921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900" y="1876349"/>
            <a:ext cx="9012555" cy="375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marR="366395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Different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sources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were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analyzed,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refining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conclusions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along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the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process;</a:t>
            </a:r>
            <a:endParaRPr sz="2200">
              <a:latin typeface="Arial MT"/>
              <a:cs typeface="Arial MT"/>
            </a:endParaRPr>
          </a:p>
          <a:p>
            <a:pPr marL="199390" indent="-187325">
              <a:lnSpc>
                <a:spcPct val="100000"/>
              </a:lnSpc>
              <a:spcBef>
                <a:spcPts val="1405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best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launch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site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is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KSC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LC-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39A;</a:t>
            </a:r>
            <a:endParaRPr sz="2200">
              <a:latin typeface="Arial MT"/>
              <a:cs typeface="Arial MT"/>
            </a:endParaRPr>
          </a:p>
          <a:p>
            <a:pPr marL="199390" indent="-187325">
              <a:lnSpc>
                <a:spcPct val="100000"/>
              </a:lnSpc>
              <a:spcBef>
                <a:spcPts val="14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Launches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above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7,000kg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are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less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risky;</a:t>
            </a:r>
            <a:endParaRPr sz="2200">
              <a:latin typeface="Arial MT"/>
              <a:cs typeface="Arial MT"/>
            </a:endParaRPr>
          </a:p>
          <a:p>
            <a:pPr marL="199390" marR="97790" indent="-187325">
              <a:lnSpc>
                <a:spcPct val="100000"/>
              </a:lnSpc>
              <a:spcBef>
                <a:spcPts val="1405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Although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most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of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mission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outcomes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are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successful,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successful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landing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outcomes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seem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improve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over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time,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according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evolution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of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processes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rockets;</a:t>
            </a:r>
            <a:endParaRPr sz="2200">
              <a:latin typeface="Arial MT"/>
              <a:cs typeface="Arial MT"/>
            </a:endParaRPr>
          </a:p>
          <a:p>
            <a:pPr marL="199390" marR="5080" indent="-187325">
              <a:lnSpc>
                <a:spcPct val="100000"/>
              </a:lnSpc>
              <a:spcBef>
                <a:spcPts val="14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Decision</a:t>
            </a:r>
            <a:r>
              <a:rPr sz="2200" spc="-8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Tree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Classifier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can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be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used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predict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successful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landings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and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increase</a:t>
            </a:r>
            <a:r>
              <a:rPr sz="22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profits.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68480" y="6402077"/>
            <a:ext cx="13843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dirty="0">
                <a:solidFill>
                  <a:srgbClr val="1B7BDB"/>
                </a:solidFill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900" y="1796741"/>
            <a:ext cx="8306434" cy="14065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605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As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improvement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for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model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tests,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it’s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important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set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value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endParaRPr sz="2200">
              <a:latin typeface="Arial MT"/>
              <a:cs typeface="Arial MT"/>
            </a:endParaRPr>
          </a:p>
          <a:p>
            <a:pPr marL="19939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292929"/>
                </a:solidFill>
                <a:latin typeface="Courier New"/>
                <a:cs typeface="Courier New"/>
              </a:rPr>
              <a:t>np.random.seed</a:t>
            </a:r>
            <a:r>
              <a:rPr sz="2000" spc="-80" dirty="0">
                <a:solidFill>
                  <a:srgbClr val="292929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variable;</a:t>
            </a:r>
            <a:endParaRPr sz="2200">
              <a:latin typeface="Arial MT"/>
              <a:cs typeface="Arial MT"/>
            </a:endParaRPr>
          </a:p>
          <a:p>
            <a:pPr marL="199390" indent="-187325">
              <a:lnSpc>
                <a:spcPct val="100000"/>
              </a:lnSpc>
              <a:spcBef>
                <a:spcPts val="1945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Folium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didn’t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show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maps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on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Github,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so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took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screenshots.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Appendix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000" y="1406188"/>
            <a:ext cx="10189210" cy="4042773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200" dirty="0">
                <a:solidFill>
                  <a:srgbClr val="0A48CA"/>
                </a:solidFill>
                <a:latin typeface="Arial MT"/>
                <a:cs typeface="Arial MT"/>
              </a:rPr>
              <a:t>Executive</a:t>
            </a:r>
            <a:r>
              <a:rPr sz="2200" spc="-25" dirty="0">
                <a:solidFill>
                  <a:srgbClr val="0A48CA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0A48CA"/>
                </a:solidFill>
                <a:latin typeface="Arial MT"/>
                <a:cs typeface="Arial MT"/>
              </a:rPr>
              <a:t>Summary</a:t>
            </a:r>
            <a:endParaRPr sz="2200" dirty="0">
              <a:latin typeface="Arial MT"/>
              <a:cs typeface="Arial MT"/>
            </a:endParaRPr>
          </a:p>
          <a:p>
            <a:pPr marL="241300" indent="-187325">
              <a:lnSpc>
                <a:spcPct val="100000"/>
              </a:lnSpc>
              <a:spcBef>
                <a:spcPts val="1405"/>
              </a:spcBef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collection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methodology:</a:t>
            </a:r>
            <a:endParaRPr sz="2200" dirty="0">
              <a:latin typeface="Arial MT"/>
              <a:cs typeface="Arial MT"/>
            </a:endParaRPr>
          </a:p>
          <a:p>
            <a:pPr marL="698500" lvl="1" indent="-193040">
              <a:lnSpc>
                <a:spcPct val="100000"/>
              </a:lnSpc>
              <a:spcBef>
                <a:spcPts val="1430"/>
              </a:spcBef>
              <a:buChar char="•"/>
              <a:tabLst>
                <a:tab pos="698500" algn="l"/>
              </a:tabLst>
            </a:pPr>
            <a:r>
              <a:rPr sz="1900" dirty="0">
                <a:solidFill>
                  <a:srgbClr val="767070"/>
                </a:solidFill>
                <a:latin typeface="Arial MT"/>
                <a:cs typeface="Arial MT"/>
              </a:rPr>
              <a:t>Data</a:t>
            </a:r>
            <a:r>
              <a:rPr sz="1900" spc="-3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767070"/>
                </a:solidFill>
                <a:latin typeface="Arial MT"/>
                <a:cs typeface="Arial MT"/>
              </a:rPr>
              <a:t>from</a:t>
            </a:r>
            <a:r>
              <a:rPr sz="1900" spc="-1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767070"/>
                </a:solidFill>
                <a:latin typeface="Arial MT"/>
                <a:cs typeface="Arial MT"/>
              </a:rPr>
              <a:t>Space</a:t>
            </a:r>
            <a:r>
              <a:rPr sz="1900" spc="-1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767070"/>
                </a:solidFill>
                <a:latin typeface="Arial MT"/>
                <a:cs typeface="Arial MT"/>
              </a:rPr>
              <a:t>X</a:t>
            </a:r>
            <a:r>
              <a:rPr sz="1900" spc="-1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767070"/>
                </a:solidFill>
                <a:latin typeface="Arial MT"/>
                <a:cs typeface="Arial MT"/>
              </a:rPr>
              <a:t>was</a:t>
            </a:r>
            <a:r>
              <a:rPr sz="1900" spc="-2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767070"/>
                </a:solidFill>
                <a:latin typeface="Arial MT"/>
                <a:cs typeface="Arial MT"/>
              </a:rPr>
              <a:t>obtained</a:t>
            </a:r>
            <a:r>
              <a:rPr sz="1900" spc="-1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767070"/>
                </a:solidFill>
                <a:latin typeface="Arial MT"/>
                <a:cs typeface="Arial MT"/>
              </a:rPr>
              <a:t>from</a:t>
            </a:r>
            <a:r>
              <a:rPr sz="1900" spc="-1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767070"/>
                </a:solidFill>
                <a:latin typeface="Arial MT"/>
                <a:cs typeface="Arial MT"/>
              </a:rPr>
              <a:t>2</a:t>
            </a:r>
            <a:r>
              <a:rPr sz="1900" spc="-1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767070"/>
                </a:solidFill>
                <a:latin typeface="Arial MT"/>
                <a:cs typeface="Arial MT"/>
              </a:rPr>
              <a:t>sources:</a:t>
            </a:r>
            <a:endParaRPr sz="1900" dirty="0">
              <a:latin typeface="Arial MT"/>
              <a:cs typeface="Arial MT"/>
            </a:endParaRPr>
          </a:p>
          <a:p>
            <a:pPr marL="1155700" lvl="2" indent="-195580">
              <a:lnSpc>
                <a:spcPct val="100000"/>
              </a:lnSpc>
              <a:spcBef>
                <a:spcPts val="1425"/>
              </a:spcBef>
              <a:buChar char="•"/>
              <a:tabLst>
                <a:tab pos="1155700" algn="l"/>
              </a:tabLst>
            </a:pPr>
            <a:r>
              <a:rPr sz="1800" dirty="0">
                <a:solidFill>
                  <a:srgbClr val="767070"/>
                </a:solidFill>
                <a:latin typeface="Arial MT"/>
                <a:cs typeface="Arial MT"/>
              </a:rPr>
              <a:t>Space</a:t>
            </a:r>
            <a:r>
              <a:rPr sz="1800" spc="-3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767070"/>
                </a:solidFill>
                <a:latin typeface="Arial MT"/>
                <a:cs typeface="Arial MT"/>
              </a:rPr>
              <a:t>X</a:t>
            </a:r>
            <a:r>
              <a:rPr sz="1800" spc="-11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767070"/>
                </a:solidFill>
                <a:latin typeface="Arial MT"/>
                <a:cs typeface="Arial MT"/>
              </a:rPr>
              <a:t>API</a:t>
            </a:r>
            <a:r>
              <a:rPr sz="1800" spc="-1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800" spc="-10" dirty="0" err="1">
                <a:solidFill>
                  <a:srgbClr val="767070"/>
                </a:solidFill>
                <a:latin typeface="Arial MT"/>
                <a:cs typeface="Arial MT"/>
              </a:rPr>
              <a:t>WebScraping</a:t>
            </a:r>
            <a:r>
              <a:rPr sz="1800" spc="-10" dirty="0">
                <a:solidFill>
                  <a:srgbClr val="767070"/>
                </a:solidFill>
                <a:latin typeface="Arial MT"/>
                <a:cs typeface="Arial MT"/>
              </a:rPr>
              <a:t> (https://en.wikipedia.org/wiki/List_of_Falcon/_9/_and_Falcon_Heavy_launches)</a:t>
            </a:r>
            <a:endParaRPr sz="1800" dirty="0">
              <a:latin typeface="Arial MT"/>
              <a:cs typeface="Arial MT"/>
            </a:endParaRPr>
          </a:p>
          <a:p>
            <a:pPr marL="241300" indent="-187325">
              <a:lnSpc>
                <a:spcPct val="100000"/>
              </a:lnSpc>
              <a:spcBef>
                <a:spcPts val="1345"/>
              </a:spcBef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Perform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wrangling</a:t>
            </a:r>
            <a:endParaRPr sz="2200" dirty="0">
              <a:latin typeface="Arial MT"/>
              <a:cs typeface="Arial MT"/>
            </a:endParaRPr>
          </a:p>
          <a:p>
            <a:pPr marL="698500" marR="5080" lvl="1" indent="-192405">
              <a:lnSpc>
                <a:spcPct val="100000"/>
              </a:lnSpc>
              <a:spcBef>
                <a:spcPts val="1430"/>
              </a:spcBef>
              <a:buChar char="•"/>
              <a:tabLst>
                <a:tab pos="698500" algn="l"/>
              </a:tabLst>
            </a:pPr>
            <a:r>
              <a:rPr sz="1900" dirty="0">
                <a:solidFill>
                  <a:srgbClr val="767070"/>
                </a:solidFill>
                <a:latin typeface="Arial MT"/>
                <a:cs typeface="Arial MT"/>
              </a:rPr>
              <a:t>Collected</a:t>
            </a:r>
            <a:r>
              <a:rPr sz="1900" spc="-2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767070"/>
                </a:solidFill>
                <a:latin typeface="Arial MT"/>
                <a:cs typeface="Arial MT"/>
              </a:rPr>
              <a:t>data</a:t>
            </a:r>
            <a:r>
              <a:rPr sz="1900" spc="-2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767070"/>
                </a:solidFill>
                <a:latin typeface="Arial MT"/>
                <a:cs typeface="Arial MT"/>
              </a:rPr>
              <a:t>was</a:t>
            </a:r>
            <a:r>
              <a:rPr sz="1900" spc="-2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767070"/>
                </a:solidFill>
                <a:latin typeface="Arial MT"/>
                <a:cs typeface="Arial MT"/>
              </a:rPr>
              <a:t>enriched</a:t>
            </a:r>
            <a:r>
              <a:rPr sz="1900" spc="-2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767070"/>
                </a:solidFill>
                <a:latin typeface="Arial MT"/>
                <a:cs typeface="Arial MT"/>
              </a:rPr>
              <a:t>by</a:t>
            </a:r>
            <a:r>
              <a:rPr sz="1900" spc="-2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767070"/>
                </a:solidFill>
                <a:latin typeface="Arial MT"/>
                <a:cs typeface="Arial MT"/>
              </a:rPr>
              <a:t>creating</a:t>
            </a:r>
            <a:r>
              <a:rPr sz="1900" spc="-2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767070"/>
                </a:solidFill>
                <a:latin typeface="Arial MT"/>
                <a:cs typeface="Arial MT"/>
              </a:rPr>
              <a:t>a</a:t>
            </a:r>
            <a:r>
              <a:rPr sz="1900" spc="-2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767070"/>
                </a:solidFill>
                <a:latin typeface="Arial MT"/>
                <a:cs typeface="Arial MT"/>
              </a:rPr>
              <a:t>landing</a:t>
            </a:r>
            <a:r>
              <a:rPr sz="1900" spc="-2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767070"/>
                </a:solidFill>
                <a:latin typeface="Arial MT"/>
                <a:cs typeface="Arial MT"/>
              </a:rPr>
              <a:t>outcome</a:t>
            </a:r>
            <a:r>
              <a:rPr sz="1900" spc="-2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767070"/>
                </a:solidFill>
                <a:latin typeface="Arial MT"/>
                <a:cs typeface="Arial MT"/>
              </a:rPr>
              <a:t>label</a:t>
            </a:r>
            <a:r>
              <a:rPr sz="1900" spc="-2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767070"/>
                </a:solidFill>
                <a:latin typeface="Arial MT"/>
                <a:cs typeface="Arial MT"/>
              </a:rPr>
              <a:t>based</a:t>
            </a:r>
            <a:r>
              <a:rPr sz="1900" spc="-2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767070"/>
                </a:solidFill>
                <a:latin typeface="Arial MT"/>
                <a:cs typeface="Arial MT"/>
              </a:rPr>
              <a:t>on</a:t>
            </a:r>
            <a:r>
              <a:rPr sz="1900" spc="-2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767070"/>
                </a:solidFill>
                <a:latin typeface="Arial MT"/>
                <a:cs typeface="Arial MT"/>
              </a:rPr>
              <a:t>outcome</a:t>
            </a:r>
            <a:r>
              <a:rPr sz="1900" spc="-20" dirty="0">
                <a:solidFill>
                  <a:srgbClr val="767070"/>
                </a:solidFill>
                <a:latin typeface="Arial MT"/>
                <a:cs typeface="Arial MT"/>
              </a:rPr>
              <a:t> data </a:t>
            </a:r>
            <a:r>
              <a:rPr sz="1900" dirty="0">
                <a:solidFill>
                  <a:srgbClr val="767070"/>
                </a:solidFill>
                <a:latin typeface="Arial MT"/>
                <a:cs typeface="Arial MT"/>
              </a:rPr>
              <a:t>after</a:t>
            </a:r>
            <a:r>
              <a:rPr sz="1900" spc="-3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767070"/>
                </a:solidFill>
                <a:latin typeface="Arial MT"/>
                <a:cs typeface="Arial MT"/>
              </a:rPr>
              <a:t>summarizing</a:t>
            </a:r>
            <a:r>
              <a:rPr sz="1900" spc="-2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767070"/>
                </a:solidFill>
                <a:latin typeface="Arial MT"/>
                <a:cs typeface="Arial MT"/>
              </a:rPr>
              <a:t>and</a:t>
            </a:r>
            <a:r>
              <a:rPr sz="1900" spc="-2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767070"/>
                </a:solidFill>
                <a:latin typeface="Arial MT"/>
                <a:cs typeface="Arial MT"/>
              </a:rPr>
              <a:t>analyzing</a:t>
            </a:r>
            <a:r>
              <a:rPr sz="1900" spc="-2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767070"/>
                </a:solidFill>
                <a:latin typeface="Arial MT"/>
                <a:cs typeface="Arial MT"/>
              </a:rPr>
              <a:t>features</a:t>
            </a:r>
            <a:endParaRPr sz="1900" dirty="0">
              <a:latin typeface="Arial MT"/>
              <a:cs typeface="Arial MT"/>
            </a:endParaRPr>
          </a:p>
          <a:p>
            <a:pPr marL="241300" indent="-187325">
              <a:lnSpc>
                <a:spcPct val="100000"/>
              </a:lnSpc>
              <a:spcBef>
                <a:spcPts val="1375"/>
              </a:spcBef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Perform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exploratory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analysis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(EDA)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using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visualization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SQL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Methodology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000" y="1622624"/>
            <a:ext cx="10112375" cy="3241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A48CA"/>
                </a:solidFill>
                <a:latin typeface="Arial MT"/>
                <a:cs typeface="Arial MT"/>
              </a:rPr>
              <a:t>Executive</a:t>
            </a:r>
            <a:r>
              <a:rPr sz="2200" spc="-25" dirty="0">
                <a:solidFill>
                  <a:srgbClr val="0A48CA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0A48CA"/>
                </a:solidFill>
                <a:latin typeface="Arial MT"/>
                <a:cs typeface="Arial MT"/>
              </a:rPr>
              <a:t>Summary</a:t>
            </a:r>
            <a:endParaRPr sz="2200">
              <a:latin typeface="Arial MT"/>
              <a:cs typeface="Arial MT"/>
            </a:endParaRPr>
          </a:p>
          <a:p>
            <a:pPr marL="241300" indent="-187325">
              <a:lnSpc>
                <a:spcPct val="100000"/>
              </a:lnSpc>
              <a:spcBef>
                <a:spcPts val="1925"/>
              </a:spcBef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Perform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interactive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visual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analytics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using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Folium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Plotly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Dash</a:t>
            </a:r>
            <a:endParaRPr sz="2200">
              <a:latin typeface="Arial MT"/>
              <a:cs typeface="Arial MT"/>
            </a:endParaRPr>
          </a:p>
          <a:p>
            <a:pPr marL="241300" indent="-187325">
              <a:lnSpc>
                <a:spcPct val="100000"/>
              </a:lnSpc>
              <a:spcBef>
                <a:spcPts val="1935"/>
              </a:spcBef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Perform</a:t>
            </a:r>
            <a:r>
              <a:rPr sz="22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predictive</a:t>
            </a:r>
            <a:r>
              <a:rPr sz="22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analysis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using</a:t>
            </a:r>
            <a:r>
              <a:rPr sz="22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classification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models</a:t>
            </a:r>
            <a:endParaRPr sz="2200">
              <a:latin typeface="Arial MT"/>
              <a:cs typeface="Arial MT"/>
            </a:endParaRPr>
          </a:p>
          <a:p>
            <a:pPr marL="698500" marR="5080" lvl="1" indent="-187325">
              <a:lnSpc>
                <a:spcPct val="120000"/>
              </a:lnSpc>
              <a:spcBef>
                <a:spcPts val="869"/>
              </a:spcBef>
              <a:buChar char="•"/>
              <a:tabLst>
                <a:tab pos="698500" algn="l"/>
                <a:tab pos="1536065" algn="l"/>
              </a:tabLst>
            </a:pPr>
            <a:r>
              <a:rPr sz="2200" dirty="0">
                <a:solidFill>
                  <a:srgbClr val="767070"/>
                </a:solidFill>
                <a:latin typeface="Arial MT"/>
                <a:cs typeface="Arial MT"/>
              </a:rPr>
              <a:t>Data</a:t>
            </a:r>
            <a:r>
              <a:rPr sz="2200" spc="-2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67070"/>
                </a:solidFill>
                <a:latin typeface="Arial MT"/>
                <a:cs typeface="Arial MT"/>
              </a:rPr>
              <a:t>that</a:t>
            </a:r>
            <a:r>
              <a:rPr sz="2200" spc="-2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67070"/>
                </a:solidFill>
                <a:latin typeface="Arial MT"/>
                <a:cs typeface="Arial MT"/>
              </a:rPr>
              <a:t>was</a:t>
            </a:r>
            <a:r>
              <a:rPr sz="2200" spc="-2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67070"/>
                </a:solidFill>
                <a:latin typeface="Arial MT"/>
                <a:cs typeface="Arial MT"/>
              </a:rPr>
              <a:t>collected</a:t>
            </a:r>
            <a:r>
              <a:rPr sz="2200" spc="-2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67070"/>
                </a:solidFill>
                <a:latin typeface="Arial MT"/>
                <a:cs typeface="Arial MT"/>
              </a:rPr>
              <a:t>until</a:t>
            </a:r>
            <a:r>
              <a:rPr sz="2200" spc="-2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67070"/>
                </a:solidFill>
                <a:latin typeface="Arial MT"/>
                <a:cs typeface="Arial MT"/>
              </a:rPr>
              <a:t>this</a:t>
            </a:r>
            <a:r>
              <a:rPr sz="2200" spc="-2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67070"/>
                </a:solidFill>
                <a:latin typeface="Arial MT"/>
                <a:cs typeface="Arial MT"/>
              </a:rPr>
              <a:t>step</a:t>
            </a:r>
            <a:r>
              <a:rPr sz="2200" spc="-2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67070"/>
                </a:solidFill>
                <a:latin typeface="Arial MT"/>
                <a:cs typeface="Arial MT"/>
              </a:rPr>
              <a:t>were</a:t>
            </a:r>
            <a:r>
              <a:rPr sz="2200" spc="-2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67070"/>
                </a:solidFill>
                <a:latin typeface="Arial MT"/>
                <a:cs typeface="Arial MT"/>
              </a:rPr>
              <a:t>normalized,</a:t>
            </a:r>
            <a:r>
              <a:rPr sz="2200" spc="-2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67070"/>
                </a:solidFill>
                <a:latin typeface="Arial MT"/>
                <a:cs typeface="Arial MT"/>
              </a:rPr>
              <a:t>divided</a:t>
            </a:r>
            <a:r>
              <a:rPr sz="2200" spc="-2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67070"/>
                </a:solidFill>
                <a:latin typeface="Arial MT"/>
                <a:cs typeface="Arial MT"/>
              </a:rPr>
              <a:t>in</a:t>
            </a:r>
            <a:r>
              <a:rPr sz="2200" spc="-2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767070"/>
                </a:solidFill>
                <a:latin typeface="Arial MT"/>
                <a:cs typeface="Arial MT"/>
              </a:rPr>
              <a:t>training </a:t>
            </a:r>
            <a:r>
              <a:rPr sz="2200" dirty="0">
                <a:solidFill>
                  <a:srgbClr val="767070"/>
                </a:solidFill>
                <a:latin typeface="Arial MT"/>
                <a:cs typeface="Arial MT"/>
              </a:rPr>
              <a:t>and</a:t>
            </a:r>
            <a:r>
              <a:rPr sz="2200" spc="-4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67070"/>
                </a:solidFill>
                <a:latin typeface="Arial MT"/>
                <a:cs typeface="Arial MT"/>
              </a:rPr>
              <a:t>test</a:t>
            </a:r>
            <a:r>
              <a:rPr sz="2200" spc="-3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67070"/>
                </a:solidFill>
                <a:latin typeface="Arial MT"/>
                <a:cs typeface="Arial MT"/>
              </a:rPr>
              <a:t>data</a:t>
            </a:r>
            <a:r>
              <a:rPr sz="2200" spc="-2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67070"/>
                </a:solidFill>
                <a:latin typeface="Arial MT"/>
                <a:cs typeface="Arial MT"/>
              </a:rPr>
              <a:t>sets</a:t>
            </a:r>
            <a:r>
              <a:rPr sz="2200" spc="-3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67070"/>
                </a:solidFill>
                <a:latin typeface="Arial MT"/>
                <a:cs typeface="Arial MT"/>
              </a:rPr>
              <a:t>and</a:t>
            </a:r>
            <a:r>
              <a:rPr sz="2200" spc="-2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67070"/>
                </a:solidFill>
                <a:latin typeface="Arial MT"/>
                <a:cs typeface="Arial MT"/>
              </a:rPr>
              <a:t>evaluated</a:t>
            </a:r>
            <a:r>
              <a:rPr sz="2200" spc="-3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67070"/>
                </a:solidFill>
                <a:latin typeface="Arial MT"/>
                <a:cs typeface="Arial MT"/>
              </a:rPr>
              <a:t>by</a:t>
            </a:r>
            <a:r>
              <a:rPr sz="2200" spc="-3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67070"/>
                </a:solidFill>
                <a:latin typeface="Arial MT"/>
                <a:cs typeface="Arial MT"/>
              </a:rPr>
              <a:t>four</a:t>
            </a:r>
            <a:r>
              <a:rPr sz="2200" spc="-2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67070"/>
                </a:solidFill>
                <a:latin typeface="Arial MT"/>
                <a:cs typeface="Arial MT"/>
              </a:rPr>
              <a:t>different</a:t>
            </a:r>
            <a:r>
              <a:rPr sz="2200" spc="-3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67070"/>
                </a:solidFill>
                <a:latin typeface="Arial MT"/>
                <a:cs typeface="Arial MT"/>
              </a:rPr>
              <a:t>classification</a:t>
            </a:r>
            <a:r>
              <a:rPr sz="2200" spc="-25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767070"/>
                </a:solidFill>
                <a:latin typeface="Arial MT"/>
                <a:cs typeface="Arial MT"/>
              </a:rPr>
              <a:t>models, being</a:t>
            </a:r>
            <a:r>
              <a:rPr sz="2200" dirty="0">
                <a:solidFill>
                  <a:srgbClr val="767070"/>
                </a:solidFill>
                <a:latin typeface="Arial MT"/>
                <a:cs typeface="Arial MT"/>
              </a:rPr>
              <a:t>	the</a:t>
            </a:r>
            <a:r>
              <a:rPr sz="2200" spc="-4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67070"/>
                </a:solidFill>
                <a:latin typeface="Arial MT"/>
                <a:cs typeface="Arial MT"/>
              </a:rPr>
              <a:t>accuracy</a:t>
            </a:r>
            <a:r>
              <a:rPr sz="2200" spc="-3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67070"/>
                </a:solidFill>
                <a:latin typeface="Arial MT"/>
                <a:cs typeface="Arial MT"/>
              </a:rPr>
              <a:t>of</a:t>
            </a:r>
            <a:r>
              <a:rPr sz="2200" spc="-3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67070"/>
                </a:solidFill>
                <a:latin typeface="Arial MT"/>
                <a:cs typeface="Arial MT"/>
              </a:rPr>
              <a:t>each</a:t>
            </a:r>
            <a:r>
              <a:rPr sz="2200" spc="-3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67070"/>
                </a:solidFill>
                <a:latin typeface="Arial MT"/>
                <a:cs typeface="Arial MT"/>
              </a:rPr>
              <a:t>model</a:t>
            </a:r>
            <a:r>
              <a:rPr sz="2200" spc="-3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67070"/>
                </a:solidFill>
                <a:latin typeface="Arial MT"/>
                <a:cs typeface="Arial MT"/>
              </a:rPr>
              <a:t>evaluated</a:t>
            </a:r>
            <a:r>
              <a:rPr sz="2200" spc="-3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67070"/>
                </a:solidFill>
                <a:latin typeface="Arial MT"/>
                <a:cs typeface="Arial MT"/>
              </a:rPr>
              <a:t>using</a:t>
            </a:r>
            <a:r>
              <a:rPr sz="2200" spc="-3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67070"/>
                </a:solidFill>
                <a:latin typeface="Arial MT"/>
                <a:cs typeface="Arial MT"/>
              </a:rPr>
              <a:t>different</a:t>
            </a:r>
            <a:r>
              <a:rPr sz="2200" spc="-3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767070"/>
                </a:solidFill>
                <a:latin typeface="Arial MT"/>
                <a:cs typeface="Arial MT"/>
              </a:rPr>
              <a:t>combinations</a:t>
            </a:r>
            <a:r>
              <a:rPr sz="2200" spc="-30" dirty="0">
                <a:solidFill>
                  <a:srgbClr val="76707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767070"/>
                </a:solidFill>
                <a:latin typeface="Arial MT"/>
                <a:cs typeface="Arial MT"/>
              </a:rPr>
              <a:t>of </a:t>
            </a:r>
            <a:r>
              <a:rPr sz="2200" spc="-10" dirty="0">
                <a:solidFill>
                  <a:srgbClr val="767070"/>
                </a:solidFill>
                <a:latin typeface="Arial MT"/>
                <a:cs typeface="Arial MT"/>
              </a:rPr>
              <a:t>parameters.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Methodology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900" y="1827524"/>
            <a:ext cx="1055306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marR="5080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sets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were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collected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from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Space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X</a:t>
            </a:r>
            <a:r>
              <a:rPr sz="2200" spc="-1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API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(</a:t>
            </a:r>
            <a:r>
              <a:rPr sz="2200" u="heavy" spc="-10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 MT"/>
                <a:cs typeface="Arial MT"/>
                <a:hlinkClick r:id="rId2"/>
              </a:rPr>
              <a:t>https://api.spacexdata.com/v4/rockets/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)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from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 Wikipedia (</a:t>
            </a:r>
            <a:r>
              <a:rPr sz="2200" u="heavy" spc="-10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 MT"/>
                <a:cs typeface="Arial MT"/>
                <a:hlinkClick r:id="rId3"/>
              </a:rPr>
              <a:t>https://en.wikipedia.org/wiki/List_of_Falcon/_9/_and_Falcon_Heavy_launches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),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using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web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scraping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technics.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20" dirty="0"/>
              <a:t> </a:t>
            </a:r>
            <a:r>
              <a:rPr spc="-10" dirty="0"/>
              <a:t>Collection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694" y="1802002"/>
            <a:ext cx="4107179" cy="2214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 marR="600075" indent="-187325">
              <a:lnSpc>
                <a:spcPct val="100000"/>
              </a:lnSpc>
              <a:spcBef>
                <a:spcPts val="100"/>
              </a:spcBef>
              <a:buChar char="•"/>
              <a:tabLst>
                <a:tab pos="200025" algn="l"/>
                <a:tab pos="912494" algn="l"/>
                <a:tab pos="1968500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SpaceX</a:t>
            </a:r>
            <a:r>
              <a:rPr sz="2200" spc="-5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offers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22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public</a:t>
            </a:r>
            <a:r>
              <a:rPr sz="2200" spc="-14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API 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from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	where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can</a:t>
            </a:r>
            <a:r>
              <a:rPr sz="22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be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obtained</a:t>
            </a:r>
            <a:r>
              <a:rPr sz="220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	then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used;</a:t>
            </a:r>
            <a:endParaRPr sz="2200">
              <a:latin typeface="Arial MT"/>
              <a:cs typeface="Arial MT"/>
            </a:endParaRPr>
          </a:p>
          <a:p>
            <a:pPr marL="199390" marR="5080" indent="-187325">
              <a:lnSpc>
                <a:spcPct val="100000"/>
              </a:lnSpc>
              <a:spcBef>
                <a:spcPts val="1400"/>
              </a:spcBef>
              <a:buChar char="•"/>
              <a:tabLst>
                <a:tab pos="200025" algn="l"/>
                <a:tab pos="741680" algn="l"/>
                <a:tab pos="1176020" algn="l"/>
              </a:tabLst>
            </a:pP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This</a:t>
            </a:r>
            <a:r>
              <a:rPr sz="2200" spc="-15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API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was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used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according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to the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	flowchart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beside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22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then 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data</a:t>
            </a:r>
            <a:r>
              <a:rPr sz="22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 MT"/>
                <a:cs typeface="Arial MT"/>
              </a:rPr>
              <a:t>is</a:t>
            </a:r>
            <a:r>
              <a:rPr sz="2200" dirty="0">
                <a:solidFill>
                  <a:srgbClr val="292929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292929"/>
                </a:solidFill>
                <a:latin typeface="Arial MT"/>
                <a:cs typeface="Arial MT"/>
              </a:rPr>
              <a:t>persisted.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6481" y="4695063"/>
            <a:ext cx="43872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00000"/>
              </a:lnSpc>
              <a:spcBef>
                <a:spcPts val="100"/>
              </a:spcBef>
              <a:buClr>
                <a:srgbClr val="292929"/>
              </a:buClr>
              <a:buChar char="•"/>
              <a:tabLst>
                <a:tab pos="213995" algn="l"/>
                <a:tab pos="214629" algn="l"/>
              </a:tabLst>
            </a:pPr>
            <a:r>
              <a:rPr sz="1400" dirty="0">
                <a:latin typeface="Arial MT"/>
                <a:cs typeface="Arial MT"/>
              </a:rPr>
              <a:t>Source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code: </a:t>
            </a:r>
            <a:r>
              <a:rPr sz="1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https://github.com/deltadantas/capstone_project/blob</a:t>
            </a:r>
            <a:endParaRPr sz="1400">
              <a:latin typeface="Arial MT"/>
              <a:cs typeface="Arial MT"/>
            </a:endParaRPr>
          </a:p>
          <a:p>
            <a:pPr marL="213995">
              <a:lnSpc>
                <a:spcPct val="100000"/>
              </a:lnSpc>
            </a:pPr>
            <a:r>
              <a:rPr sz="1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/main/Data%20Collection%20API.ipynb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Collection</a:t>
            </a:r>
            <a:r>
              <a:rPr spc="-2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SpaceX</a:t>
            </a:r>
            <a:r>
              <a:rPr spc="-229" dirty="0"/>
              <a:t> </a:t>
            </a:r>
            <a:r>
              <a:rPr spc="-25" dirty="0"/>
              <a:t>API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80959" y="1785607"/>
            <a:ext cx="1917951" cy="10772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29808" y="1897698"/>
            <a:ext cx="1631314" cy="93027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065" marR="5080" algn="ctr">
              <a:lnSpc>
                <a:spcPts val="1730"/>
              </a:lnSpc>
              <a:spcBef>
                <a:spcPts val="31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Request</a:t>
            </a:r>
            <a:r>
              <a:rPr sz="16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 and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parse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1600" b="1" spc="4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launch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80959" y="2900654"/>
            <a:ext cx="1918335" cy="1537335"/>
            <a:chOff x="7680959" y="2900654"/>
            <a:chExt cx="1918335" cy="153733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9619" y="2900654"/>
              <a:ext cx="500633" cy="42191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0959" y="3357867"/>
              <a:ext cx="1917951" cy="1079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012585" y="3473323"/>
            <a:ext cx="1266190" cy="93027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065" marR="5080" indent="635" algn="ctr">
              <a:lnSpc>
                <a:spcPts val="1730"/>
              </a:lnSpc>
              <a:spcBef>
                <a:spcPts val="31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Filter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600" b="1" spc="4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include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Falcon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9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launches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80984" y="4572004"/>
            <a:ext cx="1918335" cy="1537335"/>
            <a:chOff x="7680984" y="4572004"/>
            <a:chExt cx="1918335" cy="153733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9643" y="4572004"/>
              <a:ext cx="500699" cy="4217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0984" y="5029230"/>
              <a:ext cx="1917899" cy="107969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905158" y="5335622"/>
            <a:ext cx="1480820" cy="48958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281940">
              <a:lnSpc>
                <a:spcPts val="1730"/>
              </a:lnSpc>
              <a:spcBef>
                <a:spcPts val="31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Deal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with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Missing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2433</Words>
  <Application>Microsoft Office PowerPoint</Application>
  <PresentationFormat>Widescreen</PresentationFormat>
  <Paragraphs>376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Arial MT</vt:lpstr>
      <vt:lpstr>Calibri</vt:lpstr>
      <vt:lpstr>Courier New</vt:lpstr>
      <vt:lpstr>Times New Roman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Results</vt:lpstr>
      <vt:lpstr>Results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Payload Mass by F9 v1.1</vt:lpstr>
      <vt:lpstr>First Successful Ground Landing Date</vt:lpstr>
      <vt:lpstr>Successful Drone Ship Landing with Payload between 4000 and 6000</vt:lpstr>
      <vt:lpstr>Total Number of Successful and Failure Mission Outcomes</vt:lpstr>
      <vt:lpstr>Boosters Carried Maximum Payload</vt:lpstr>
      <vt:lpstr>2015 Launch Records</vt:lpstr>
      <vt:lpstr>Rank Landing Outcomes Between 2010-06-04 and 2017-03-20</vt:lpstr>
      <vt:lpstr>PowerPoint Presentation</vt:lpstr>
      <vt:lpstr>All launch sites</vt:lpstr>
      <vt:lpstr>Launch Outcomes by Site</vt:lpstr>
      <vt:lpstr>Logistics and Safety</vt:lpstr>
      <vt:lpstr>PowerPoint Presentation</vt:lpstr>
      <vt:lpstr>Successful Launches by Site</vt:lpstr>
      <vt:lpstr>Launch Success Ratio for KSC LC-39A</vt:lpstr>
      <vt:lpstr>Payload vs. Launch Outcome</vt:lpstr>
      <vt:lpstr>Payload vs. Launch Outcome</vt:lpstr>
      <vt:lpstr>PowerPoint Presentation</vt:lpstr>
      <vt:lpstr>Classification Accuracy</vt:lpstr>
      <vt:lpstr>Confusion Matrix of Decision Tree Classifier</vt:lpstr>
      <vt:lpstr>Conclusions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capstone_presentation.pptx</dc:title>
  <cp:lastModifiedBy>ZOS/Ajay Adithya, AM(EN-2C)</cp:lastModifiedBy>
  <cp:revision>1</cp:revision>
  <dcterms:created xsi:type="dcterms:W3CDTF">2023-04-03T09:50:03Z</dcterms:created>
  <dcterms:modified xsi:type="dcterms:W3CDTF">2023-04-03T09:53:05Z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