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4" r:id="rId5"/>
  </p:sldMasterIdLst>
  <p:notesMasterIdLst>
    <p:notesMasterId r:id="rId22"/>
  </p:notesMasterIdLst>
  <p:handoutMasterIdLst>
    <p:handoutMasterId r:id="rId23"/>
  </p:handoutMasterIdLst>
  <p:sldIdLst>
    <p:sldId id="257" r:id="rId6"/>
    <p:sldId id="270" r:id="rId7"/>
    <p:sldId id="271" r:id="rId8"/>
    <p:sldId id="259" r:id="rId9"/>
    <p:sldId id="266" r:id="rId10"/>
    <p:sldId id="264" r:id="rId11"/>
    <p:sldId id="265" r:id="rId12"/>
    <p:sldId id="261" r:id="rId13"/>
    <p:sldId id="262" r:id="rId14"/>
    <p:sldId id="267" r:id="rId15"/>
    <p:sldId id="268" r:id="rId16"/>
    <p:sldId id="275" r:id="rId17"/>
    <p:sldId id="272" r:id="rId18"/>
    <p:sldId id="274" r:id="rId19"/>
    <p:sldId id="273" r:id="rId20"/>
    <p:sldId id="276" r:id="rId21"/>
  </p:sldIdLst>
  <p:sldSz cx="9144000" cy="5143500" type="screen16x9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orient="horz" pos="612" userDrawn="1">
          <p15:clr>
            <a:srgbClr val="A4A3A4"/>
          </p15:clr>
        </p15:guide>
        <p15:guide id="3" orient="horz" pos="1854" userDrawn="1">
          <p15:clr>
            <a:srgbClr val="A4A3A4"/>
          </p15:clr>
        </p15:guide>
        <p15:guide id="4" orient="horz" pos="2994" userDrawn="1">
          <p15:clr>
            <a:srgbClr val="A4A3A4"/>
          </p15:clr>
        </p15:guide>
        <p15:guide id="5" pos="2934" userDrawn="1">
          <p15:clr>
            <a:srgbClr val="A4A3A4"/>
          </p15:clr>
        </p15:guide>
        <p15:guide id="6" pos="2826" userDrawn="1">
          <p15:clr>
            <a:srgbClr val="A4A3A4"/>
          </p15:clr>
        </p15:guide>
        <p15:guide id="7" pos="5538" userDrawn="1">
          <p15:clr>
            <a:srgbClr val="A4A3A4"/>
          </p15:clr>
        </p15:guide>
        <p15:guide id="8" pos="2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7"/>
    <a:srgbClr val="2EBEEF"/>
    <a:srgbClr val="93D5F6"/>
    <a:srgbClr val="CEEBFC"/>
    <a:srgbClr val="0057B7"/>
    <a:srgbClr val="000828"/>
    <a:srgbClr val="475968"/>
    <a:srgbClr val="E52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4" autoAdjust="0"/>
  </p:normalViewPr>
  <p:slideViewPr>
    <p:cSldViewPr snapToGrid="0" snapToObjects="1">
      <p:cViewPr>
        <p:scale>
          <a:sx n="100" d="100"/>
          <a:sy n="100" d="100"/>
        </p:scale>
        <p:origin x="1062" y="936"/>
      </p:cViewPr>
      <p:guideLst>
        <p:guide orient="horz" pos="1752"/>
        <p:guide orient="horz" pos="612"/>
        <p:guide orient="horz" pos="1854"/>
        <p:guide orient="horz" pos="2994"/>
        <p:guide pos="2934"/>
        <p:guide pos="2826"/>
        <p:guide pos="5538"/>
        <p:guide pos="2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sz="11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7581487-DED7-4908-9A01-0A45EDCB1D6C}" type="datetimeFigureOut">
              <a:rPr lang="de-DE" sz="1100"/>
              <a:t>21.11.2024</a:t>
            </a:fld>
            <a:endParaRPr lang="de-DE" sz="11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 sz="11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42A22D-1E89-46D3-A8B1-76349A9A3E3A}" type="slidenum">
              <a:rPr lang="de-DE" sz="1100"/>
              <a:t>‹#›</a:t>
            </a:fld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527662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8" y="403225"/>
            <a:ext cx="6850062" cy="38544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72667" y="4432312"/>
            <a:ext cx="6335333" cy="543965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947545"/>
            <a:ext cx="3076363" cy="282056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100"/>
            </a:lvl1pPr>
          </a:lstStyle>
          <a:p>
            <a:fld id="{D61B4C21-2AF8-4513-9A88-12DEBB55108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6225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65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B27B7-17E5-4A05-7F83-00E7B178F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99" y="908416"/>
            <a:ext cx="8424000" cy="105798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B27D11-1CD9-19FD-3A35-75868FE6D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8" y="2190181"/>
            <a:ext cx="8424000" cy="6637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b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3713CE-4716-A550-4F54-7739A55A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26E1C-6104-4B1D-A0DF-E3388A3C354E}" type="datetimeFigureOut">
              <a:rPr lang="de-DE" smtClean="0"/>
              <a:pPr/>
              <a:t>21.11.2024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B38394-6756-0F9B-4B68-F8E62E08EB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395" t="24411" r="24395" b="24411"/>
          <a:stretch/>
        </p:blipFill>
        <p:spPr>
          <a:xfrm>
            <a:off x="7828763" y="3828585"/>
            <a:ext cx="864000" cy="8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972000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972000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972000"/>
            <a:ext cx="2700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2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3" y="972000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2" y="972000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3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2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55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972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972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972000"/>
            <a:ext cx="2700000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2951775"/>
            <a:ext cx="2700000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2951775"/>
            <a:ext cx="2700000" cy="180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2951775"/>
            <a:ext cx="2700000" cy="180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009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7947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71601"/>
            <a:ext cx="3564000" cy="108000"/>
          </a:xfrm>
        </p:spPr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972000"/>
            <a:ext cx="4122737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35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62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4707947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71601"/>
            <a:ext cx="3563234" cy="108000"/>
          </a:xfrm>
        </p:spPr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972000"/>
            <a:ext cx="4122737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2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2574002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03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971999"/>
            <a:ext cx="2700000" cy="36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971999"/>
            <a:ext cx="2700000" cy="36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971999"/>
            <a:ext cx="2700000" cy="36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1511998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1511998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1511998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3491998"/>
            <a:ext cx="2700000" cy="1260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3491998"/>
            <a:ext cx="2700000" cy="1260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3491998"/>
            <a:ext cx="2700000" cy="1260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85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360002" y="972000"/>
            <a:ext cx="8424000" cy="3780000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3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Zodiac Falcons – ZF </a:t>
            </a:r>
            <a:r>
              <a:rPr lang="de-DE" dirty="0" err="1"/>
              <a:t>LiftLoop</a:t>
            </a:r>
            <a:r>
              <a:rPr lang="de-DE" dirty="0"/>
              <a:t> |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781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507E-A5F6-EE68-E5FA-8619241A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A07CF-B8B4-9CFC-1390-55F9952ED7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1A061-E578-71E9-428A-65F0A46173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04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or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>
            <a:extLst>
              <a:ext uri="{FF2B5EF4-FFF2-40B4-BE49-F238E27FC236}">
                <a16:creationId xmlns:a16="http://schemas.microsoft.com/office/drawing/2014/main" id="{22FDBB0D-9A76-097F-5478-D8AB332453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3"/>
            <a:ext cx="9144000" cy="5144541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09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908416"/>
            <a:ext cx="8424000" cy="105798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9997" y="2190180"/>
            <a:ext cx="8424001" cy="6637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73F4857-E0CA-3F2B-147D-10B520AAFE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28762" y="3828584"/>
            <a:ext cx="864000" cy="864267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8086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5" y="972000"/>
            <a:ext cx="4122737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013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972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4" y="2952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875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3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972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8563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972000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972000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657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004" y="2952556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02741" y="2952556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1660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0004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4450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972000"/>
            <a:ext cx="2674746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E45A8B0F-33B4-90CA-586B-BA540BF56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6660" y="972000"/>
            <a:ext cx="5517341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934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032000"/>
            <a:ext cx="8424000" cy="720000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2" y="972000"/>
            <a:ext cx="8424000" cy="287911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3574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Highlight Slide: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972000"/>
            <a:ext cx="8424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feld 14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30CF375-D2D8-7049-8838-653CE776D9A4}"/>
              </a:ext>
            </a:extLst>
          </p:cNvPr>
          <p:cNvGrpSpPr/>
          <p:nvPr userDrawn="1"/>
        </p:nvGrpSpPr>
        <p:grpSpPr>
          <a:xfrm>
            <a:off x="360002" y="4796188"/>
            <a:ext cx="8147030" cy="209068"/>
            <a:chOff x="360002" y="4796188"/>
            <a:chExt cx="8147030" cy="209068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6E553B8C-1A4B-36BA-3482-8CAB42A7FF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b="33"/>
            <a:stretch/>
          </p:blipFill>
          <p:spPr>
            <a:xfrm>
              <a:off x="360002" y="4796188"/>
              <a:ext cx="209204" cy="209068"/>
            </a:xfrm>
            <a:prstGeom prst="rect">
              <a:avLst/>
            </a:prstGeom>
          </p:spPr>
        </p:pic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73FAFDC2-E0C2-6848-E936-8DC21CE5E3FE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71601"/>
              <a:ext cx="900000" cy="1080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de-DE"/>
              </a:defPPr>
              <a:lvl1pPr>
                <a:defRPr sz="600"/>
              </a:lvl1pPr>
            </a:lstStyle>
            <a:p>
              <a:pPr lvl="0" algn="r"/>
              <a:r>
                <a:rPr lang="de-DE" dirty="0">
                  <a:solidFill>
                    <a:schemeClr val="bg1"/>
                  </a:solidFill>
                </a:rPr>
                <a:t>© ZF Friedrichshafen 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2626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ighlight Slide: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feld 14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9248D9E-1B90-BC6D-A0B7-902F5377D954}"/>
              </a:ext>
            </a:extLst>
          </p:cNvPr>
          <p:cNvGrpSpPr/>
          <p:nvPr userDrawn="1"/>
        </p:nvGrpSpPr>
        <p:grpSpPr>
          <a:xfrm>
            <a:off x="360002" y="4796188"/>
            <a:ext cx="8147030" cy="209068"/>
            <a:chOff x="360002" y="4796188"/>
            <a:chExt cx="8147030" cy="209068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A166C5BF-00FA-DD53-8868-536F948D0F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b="33"/>
            <a:stretch/>
          </p:blipFill>
          <p:spPr>
            <a:xfrm>
              <a:off x="360002" y="4796188"/>
              <a:ext cx="209204" cy="209068"/>
            </a:xfrm>
            <a:prstGeom prst="rect">
              <a:avLst/>
            </a:prstGeom>
          </p:spPr>
        </p:pic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ACB40CC4-1CC3-7CD8-CAA5-9BAAF4D6756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71601"/>
              <a:ext cx="900000" cy="1080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de-DE"/>
              </a:defPPr>
              <a:lvl1pPr>
                <a:defRPr sz="600"/>
              </a:lvl1pPr>
            </a:lstStyle>
            <a:p>
              <a:pPr lvl="0" algn="r"/>
              <a:r>
                <a:rPr lang="de-DE" dirty="0">
                  <a:solidFill>
                    <a:schemeClr val="bg1"/>
                  </a:solidFill>
                </a:rPr>
                <a:t>© ZF Friedrichshafen 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36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or b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>
            <a:extLst>
              <a:ext uri="{FF2B5EF4-FFF2-40B4-BE49-F238E27FC236}">
                <a16:creationId xmlns:a16="http://schemas.microsoft.com/office/drawing/2014/main" id="{22FDBB0D-9A76-097F-5478-D8AB332453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3"/>
            <a:ext cx="9144000" cy="514454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908416"/>
            <a:ext cx="8424000" cy="105798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3600" dirty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9997" y="2190180"/>
            <a:ext cx="8424001" cy="6637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b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CF8F7F5-1D26-B002-9948-6C3932287B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28762" y="3828584"/>
            <a:ext cx="864000" cy="8642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211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ighlight Slide: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Textfeld 13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73FC9BD-7338-0E63-59CA-40B27CEA74EE}"/>
              </a:ext>
            </a:extLst>
          </p:cNvPr>
          <p:cNvGrpSpPr/>
          <p:nvPr userDrawn="1"/>
        </p:nvGrpSpPr>
        <p:grpSpPr>
          <a:xfrm>
            <a:off x="360002" y="4796188"/>
            <a:ext cx="8147030" cy="209068"/>
            <a:chOff x="360002" y="4796188"/>
            <a:chExt cx="8147030" cy="209068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4F8E7A1-BCD3-532D-DAAF-16C84BE887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b="33"/>
            <a:stretch/>
          </p:blipFill>
          <p:spPr>
            <a:xfrm>
              <a:off x="360002" y="4796188"/>
              <a:ext cx="209204" cy="209068"/>
            </a:xfrm>
            <a:prstGeom prst="rect">
              <a:avLst/>
            </a:prstGeom>
          </p:spPr>
        </p:pic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6F36FB3F-0833-0E50-B73A-B1AC72FCF693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71601"/>
              <a:ext cx="900000" cy="1080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de-DE"/>
              </a:defPPr>
              <a:lvl1pPr>
                <a:defRPr sz="600"/>
              </a:lvl1pPr>
            </a:lstStyle>
            <a:p>
              <a:pPr lvl="0" algn="r"/>
              <a:r>
                <a:rPr lang="de-DE" dirty="0">
                  <a:solidFill>
                    <a:schemeClr val="bg1"/>
                  </a:solidFill>
                </a:rPr>
                <a:t>© ZF Friedrichshafen 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2991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43F6-6D4A-902A-DD90-33B3A87A1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879AB-CC21-2D8A-9BBC-BB76B3DD1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46CC-E470-593F-F628-CF2AC4A6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3BE0-7640-4520-BE58-DC948C67852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B993D-0C8B-FAD8-5B43-6C35E754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FFA5D-7B93-CD24-7125-8506C21F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2DD1-64ED-4B95-B2E2-D2392793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788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BC10-89DB-2481-E26A-19706FED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5743-8425-926F-7CA0-9FDD4145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D8D6B-C893-D283-CDC2-F80469DC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3BE0-7640-4520-BE58-DC948C67852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9139-EAA4-9715-2CA7-8AC5B4DF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09C9D-FA4B-CC52-7F6F-18BBDD73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2DD1-64ED-4B95-B2E2-D2392793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72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94D2-370A-2F34-E117-A70F1568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A4942-7B87-80D0-497A-EA8F7CFF2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70114-335A-5B79-64A3-B6D9C022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3BE0-7640-4520-BE58-DC948C67852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3EB90-3E3E-188B-3C27-829D0F39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C4C95-6CA3-EA53-12FB-5F9F2578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2DD1-64ED-4B95-B2E2-D2392793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753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3745-E94F-AAD0-C2CD-6C6C6F72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5968-C4AF-24CB-4B79-7B85CBCC0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D085F-ECA6-609C-2209-1B764E5DF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EE3E0-EFB3-FBF5-F62A-7FF2A9B8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3BE0-7640-4520-BE58-DC948C67852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6472E-BD9C-9F4F-60A8-38FBCB83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FFEF5-BE22-857A-70B3-C77A3620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2DD1-64ED-4B95-B2E2-D2392793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935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162B-FB7A-3897-B46F-0C83ED16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00F32-2204-56F9-26A9-7DE0CEF09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4681C-D357-DECA-6E99-E23CFB356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27CF6-D675-2CDD-82D3-C4546B699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0D233-338A-33B3-6133-D6682830F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50EF4-A242-ECDB-68FF-A9417299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3BE0-7640-4520-BE58-DC948C67852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31B0B-7F65-01AF-171E-781EC734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17635-9049-6EC1-C5E0-CC7D4640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2DD1-64ED-4B95-B2E2-D2392793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62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136C-8F1F-FF58-5313-DE2F970C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10283-D2DE-D4E3-F8A2-9721949C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3BE0-7640-4520-BE58-DC948C67852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BB95F-A1D9-9F81-C174-2698C58D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AD581-82C3-8F91-02C7-9F9C79D9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2DD1-64ED-4B95-B2E2-D2392793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075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B793C-B36F-F9E6-C682-C9562817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3BE0-7640-4520-BE58-DC948C67852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77A78-7378-9CCD-4DD4-1022ECE1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5BD2F-605D-37C0-A66E-2BA0C63B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2DD1-64ED-4B95-B2E2-D2392793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91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418A-C069-2CCA-5F4D-27FD3061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A846-204C-3B4D-9B65-DFC52D191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13DB3-093B-DE42-90AC-F68AC5A38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1FEFE-724D-BFA0-1DA1-5D28430E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3BE0-7640-4520-BE58-DC948C67852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100FC-4A83-EF1E-8901-AF8DC7AE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501B5-8248-36DF-8AAF-622E4521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2DD1-64ED-4B95-B2E2-D2392793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223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3835-D945-3534-469F-E8CD291E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4CB33-1132-5181-DE6C-767A8E7C0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ECC63-23F4-86E5-8947-D6B51CFC3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B6861-8F66-A154-BBE5-FCDBA853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3BE0-7640-4520-BE58-DC948C67852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08BFE-1834-D737-760B-95439168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957DD-948B-3C75-CD22-AD5A287A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2DD1-64ED-4B95-B2E2-D2392793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blue)">
    <p:bg>
      <p:bgPr>
        <a:solidFill>
          <a:srgbClr val="002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8424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C46C04E-B4AE-3757-B779-346B521441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33"/>
          <a:stretch/>
        </p:blipFill>
        <p:spPr>
          <a:xfrm>
            <a:off x="360002" y="4796188"/>
            <a:ext cx="209204" cy="20906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9BA41-B913-0437-A25B-775D9A03C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04001" y="4890653"/>
            <a:ext cx="18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819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64DE-7625-6667-270E-7400FE91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150EF-4CFC-81CC-B9C7-C517FFA4E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01AB5-23EB-5B44-5D14-D6E448ED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3BE0-7640-4520-BE58-DC948C67852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E0382-1BCD-EE1F-75B3-A9CA37B1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E5143-DF8E-03DD-9C32-9C957244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2DD1-64ED-4B95-B2E2-D2392793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27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BEEE3-CE96-E0E2-F2CA-EC6A018D9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2EA6D-9DD7-ECB0-207A-C970E7C72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CA9B3-8DB5-C6BA-250C-2E54D4DA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3BE0-7640-4520-BE58-DC948C67852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656A-33B0-014A-F754-1D6D70F4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9E8E-120D-E1AC-063F-AB37443E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2DD1-64ED-4B95-B2E2-D2392793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8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with Picture (blue)">
    <p:bg>
      <p:bgPr>
        <a:solidFill>
          <a:srgbClr val="002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4122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Bildplatzhalter 2">
            <a:extLst>
              <a:ext uri="{FF2B5EF4-FFF2-40B4-BE49-F238E27FC236}">
                <a16:creationId xmlns:a16="http://schemas.microsoft.com/office/drawing/2014/main" id="{A4AF9126-6937-A989-7F32-992CCFD90D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1096" y="0"/>
            <a:ext cx="4482904" cy="51435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9BA41-B913-0437-A25B-775D9A03C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04001" y="4890653"/>
            <a:ext cx="18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C7C70C-6D75-BA5B-7801-55484AF841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33"/>
          <a:stretch/>
        </p:blipFill>
        <p:spPr>
          <a:xfrm>
            <a:off x="360002" y="4796188"/>
            <a:ext cx="209204" cy="2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7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8424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accent5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9263DE1-C037-39FE-DC94-7BCEAC44F8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4001" y="4871601"/>
            <a:ext cx="180000" cy="108000"/>
          </a:xfrm>
        </p:spPr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B7887E8-7A83-7E04-5B3E-859482CED4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395" t="24411" r="24395" b="24411"/>
          <a:stretch/>
        </p:blipFill>
        <p:spPr>
          <a:xfrm>
            <a:off x="360003" y="4796189"/>
            <a:ext cx="209204" cy="2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0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with Pictur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4122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accent5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Bildplatzhalter 2">
            <a:extLst>
              <a:ext uri="{FF2B5EF4-FFF2-40B4-BE49-F238E27FC236}">
                <a16:creationId xmlns:a16="http://schemas.microsoft.com/office/drawing/2014/main" id="{043B0EE3-F67E-B2CB-E7F0-9B5841AFA6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1096" y="0"/>
            <a:ext cx="4482904" cy="51435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9263DE1-C037-39FE-DC94-7BCEAC44F8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4001" y="4871601"/>
            <a:ext cx="180000" cy="108000"/>
          </a:xfrm>
        </p:spPr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643AFB-05B7-7AEC-BD7F-D8F9A67AF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395" t="24411" r="24395" b="24411"/>
          <a:stretch/>
        </p:blipFill>
        <p:spPr>
          <a:xfrm>
            <a:off x="360003" y="4796189"/>
            <a:ext cx="209204" cy="2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23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F4FF9-089E-B64F-31F5-B3291648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B1E25E-CC58-36FC-D066-614E813AA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5" y="972000"/>
            <a:ext cx="4122737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189EB9-5D0A-643A-9E37-67B6A10F4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1F90B3-341F-6366-0B38-F7E0F7B8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26E1C-6104-4B1D-A0DF-E3388A3C354E}" type="datetimeFigureOut">
              <a:rPr lang="de-DE" smtClean="0"/>
              <a:pPr/>
              <a:t>21.11.2024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29ABA9-53BD-FEB3-7879-870B77FB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E99631-F2A8-59D7-D1F8-6147F1E0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6847-08BA-46A7-9F57-5D815BE626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34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4" y="143955"/>
            <a:ext cx="8424001" cy="79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972000"/>
            <a:ext cx="8424000" cy="37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9391" y="4871601"/>
            <a:ext cx="52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001" y="4871601"/>
            <a:ext cx="18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5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black">
          <a:xfrm>
            <a:off x="7607032" y="4871601"/>
            <a:ext cx="90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 algn="r"/>
            <a:r>
              <a:rPr lang="de-DE" dirty="0"/>
              <a:t>© ZF Friedrichshafen AG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15D946-1597-B199-E6D8-8C91CD7242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24395" t="24411" r="24395" b="24411"/>
          <a:stretch/>
        </p:blipFill>
        <p:spPr>
          <a:xfrm>
            <a:off x="360003" y="4796189"/>
            <a:ext cx="209204" cy="2090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3B73DB-DD1E-CEBC-5BCE-FEC3BB7CD1F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675688" y="63500"/>
            <a:ext cx="4333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3460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19" r:id="rId3"/>
    <p:sldLayoutId id="2147483714" r:id="rId4"/>
    <p:sldLayoutId id="2147483720" r:id="rId5"/>
    <p:sldLayoutId id="2147483721" r:id="rId6"/>
    <p:sldLayoutId id="2147483715" r:id="rId7"/>
    <p:sldLayoutId id="2147483650" r:id="rId8"/>
    <p:sldLayoutId id="2147483722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54" r:id="rId17"/>
    <p:sldLayoutId id="2147483655" r:id="rId18"/>
    <p:sldLayoutId id="2147483736" r:id="rId19"/>
    <p:sldLayoutId id="2147483693" r:id="rId20"/>
    <p:sldLayoutId id="2147483694" r:id="rId21"/>
    <p:sldLayoutId id="2147483695" r:id="rId22"/>
    <p:sldLayoutId id="2147483696" r:id="rId23"/>
    <p:sldLayoutId id="2147483698" r:id="rId24"/>
    <p:sldLayoutId id="2147483699" r:id="rId25"/>
    <p:sldLayoutId id="2147483718" r:id="rId26"/>
    <p:sldLayoutId id="2147483700" r:id="rId27"/>
    <p:sldLayoutId id="2147483688" r:id="rId28"/>
    <p:sldLayoutId id="2147483689" r:id="rId29"/>
    <p:sldLayoutId id="2147483690" r:id="rId3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200" b="1" kern="1200">
          <a:solidFill>
            <a:schemeClr val="tx1"/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53D3D-7343-C0F8-5960-7D572368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F3BEE-4964-564F-F7A0-1814C2F0D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3D08F-CD7F-FCF5-6112-349161F2A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3BE0-7640-4520-BE58-DC948C67852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2ED7B-C29E-6D99-58FF-C7A9D9E87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78B1-45C0-7BB7-558B-9B6CD23B4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A2DD1-64ED-4B95-B2E2-D2392793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box">
            <a:extLst>
              <a:ext uri="{FF2B5EF4-FFF2-40B4-BE49-F238E27FC236}">
                <a16:creationId xmlns:a16="http://schemas.microsoft.com/office/drawing/2014/main" id="{F2CB7562-1E54-A132-3D13-6CFC8084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ZF </a:t>
            </a:r>
            <a:r>
              <a:rPr lang="en-US" dirty="0" err="1"/>
              <a:t>LiftLoop</a:t>
            </a:r>
            <a:endParaRPr lang="de-DE" dirty="0"/>
          </a:p>
        </p:txBody>
      </p:sp>
      <p:sp>
        <p:nvSpPr>
          <p:cNvPr id="27" name="Untertitelbox">
            <a:extLst>
              <a:ext uri="{FF2B5EF4-FFF2-40B4-BE49-F238E27FC236}">
                <a16:creationId xmlns:a16="http://schemas.microsoft.com/office/drawing/2014/main" id="{AEDF3FE7-074E-4609-CA4F-A0CF2E5DA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In-House Carpooling Platform for Sustainable Commuting</a:t>
            </a:r>
          </a:p>
          <a:p>
            <a:endParaRPr lang="de-DE" dirty="0"/>
          </a:p>
        </p:txBody>
      </p:sp>
      <p:sp>
        <p:nvSpPr>
          <p:cNvPr id="2" name="Untertitelbox">
            <a:extLst>
              <a:ext uri="{FF2B5EF4-FFF2-40B4-BE49-F238E27FC236}">
                <a16:creationId xmlns:a16="http://schemas.microsoft.com/office/drawing/2014/main" id="{DF870B8B-12ED-E9C0-3833-6AA91D6AACA3}"/>
              </a:ext>
            </a:extLst>
          </p:cNvPr>
          <p:cNvSpPr txBox="1">
            <a:spLocks/>
          </p:cNvSpPr>
          <p:nvPr/>
        </p:nvSpPr>
        <p:spPr>
          <a:xfrm>
            <a:off x="359998" y="3077752"/>
            <a:ext cx="8424000" cy="6637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lang="de-DE" sz="24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180000" indent="-180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5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5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5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5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Zodiac Falcons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62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3266AF-B02C-FCFB-85FC-24D01C14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Zodiac Falcons – ZF </a:t>
            </a:r>
            <a:r>
              <a:rPr lang="de-DE" dirty="0" err="1"/>
              <a:t>LiftLoop</a:t>
            </a:r>
            <a:endParaRPr lang="de-DE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DE700-E10F-BB7B-4626-DF5699E7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10</a:t>
            </a:fld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8222C-C1A8-E906-AD22-6F7F1462DEF6}"/>
              </a:ext>
            </a:extLst>
          </p:cNvPr>
          <p:cNvSpPr txBox="1"/>
          <p:nvPr/>
        </p:nvSpPr>
        <p:spPr>
          <a:xfrm>
            <a:off x="702515" y="0"/>
            <a:ext cx="8081486" cy="4948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en-US" sz="1100" b="1" kern="0" dirty="0">
                <a:solidFill>
                  <a:schemeClr val="accent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Roadmap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1: MVP Development (2 Days – Hackathon) - N</a:t>
            </a:r>
            <a:endParaRPr lang="en-US" sz="11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authentication and verification.</a:t>
            </a:r>
            <a:endParaRPr lang="en-US" sz="11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Ride posting and booking functionality.</a:t>
            </a:r>
            <a:endParaRPr lang="en-US" sz="11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admin dashboard for ride management.</a:t>
            </a:r>
            <a:endParaRPr lang="en-US" sz="11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2: Advanced Features (N + 10 days)</a:t>
            </a:r>
            <a:endParaRPr lang="en-US" sz="11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Notifications for ride updates and booking confirmations.</a:t>
            </a:r>
            <a:endParaRPr lang="en-US" sz="11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Ride filtering (e.g., timing, route, vehicle type).</a:t>
            </a:r>
            <a:endParaRPr lang="en-US" sz="11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Analytics dashboard to track platform usage and sustainability metrics.</a:t>
            </a:r>
            <a:endParaRPr lang="en-US" sz="11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3: Engagement and Scalability (N + 30 days)</a:t>
            </a:r>
            <a:endParaRPr lang="en-US" sz="11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Introduce gamification features (e.g., eco-badges for regular users).</a:t>
            </a:r>
            <a:endParaRPr lang="en-US" sz="11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 integration with corporate portals for business unit tracking.</a:t>
            </a:r>
            <a:endParaRPr lang="en-US" sz="11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 performance for scalability.</a:t>
            </a:r>
            <a:endParaRPr lang="en-US" sz="11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4: Future Enhancements (30 days)</a:t>
            </a:r>
            <a:endParaRPr lang="en-US" sz="11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mobile app for better accessibility.</a:t>
            </a:r>
            <a:endParaRPr lang="en-US" sz="11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AI-driven ride matching and recommendations.</a:t>
            </a:r>
            <a:endParaRPr lang="en-US" sz="11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 dynamic pricing based on demand (optional).</a:t>
            </a:r>
            <a:endParaRPr lang="en-US" sz="11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6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C576D1-07AB-F037-16BF-48A2C206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Zodiac Falcons – ZF </a:t>
            </a:r>
            <a:r>
              <a:rPr lang="de-DE" dirty="0" err="1"/>
              <a:t>LiftLoop</a:t>
            </a:r>
            <a:endParaRPr lang="de-DE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C9FD41-A3EF-27C6-C38D-C84E441D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11</a:t>
            </a:fld>
            <a:endParaRPr lang="de-DE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728A3F55-A8F7-C4AE-CD7C-88ABA9E7EF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9" y="711200"/>
            <a:ext cx="6105525" cy="407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AF9F28-21F3-88A0-A4DA-8B56AC783769}"/>
              </a:ext>
            </a:extLst>
          </p:cNvPr>
          <p:cNvSpPr txBox="1"/>
          <p:nvPr/>
        </p:nvSpPr>
        <p:spPr>
          <a:xfrm>
            <a:off x="303825" y="361950"/>
            <a:ext cx="5219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Information Architecture (site map)</a:t>
            </a:r>
          </a:p>
        </p:txBody>
      </p:sp>
    </p:spTree>
    <p:extLst>
      <p:ext uri="{BB962C8B-B14F-4D97-AF65-F5344CB8AC3E}">
        <p14:creationId xmlns:p14="http://schemas.microsoft.com/office/powerpoint/2010/main" val="302171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E3B331-F6AD-5C0E-190B-0B8C1D921F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27534-5341-9782-BFB7-C25E51E47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3F582-BDDA-3361-336E-096ED8E155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12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E07260-571E-3B0A-7979-63E20BA5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Zodiac Falcons – ZF LiftLoop | 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895B7-71B3-F7A5-7E0D-50013CB8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13</a:t>
            </a:fld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D72002-14D5-38AF-0880-A742A0ABDAED}"/>
              </a:ext>
            </a:extLst>
          </p:cNvPr>
          <p:cNvSpPr txBox="1"/>
          <p:nvPr/>
        </p:nvSpPr>
        <p:spPr>
          <a:xfrm>
            <a:off x="471488" y="144411"/>
            <a:ext cx="53197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Cost vs. Benefit Comparison</a:t>
            </a:r>
          </a:p>
          <a:p>
            <a:r>
              <a:rPr lang="en-US" b="1" dirty="0"/>
              <a:t>Annual Costs: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Development (Year 1): </a:t>
            </a:r>
            <a:r>
              <a:rPr lang="en-US" b="1" dirty="0"/>
              <a:t>$Y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Operational Costs: </a:t>
            </a:r>
            <a:r>
              <a:rPr lang="en-US" b="1" dirty="0"/>
              <a:t>$Z</a:t>
            </a:r>
            <a:endParaRPr lang="en-US" dirty="0"/>
          </a:p>
          <a:p>
            <a:r>
              <a:rPr lang="en-US" b="1" dirty="0"/>
              <a:t>Annual 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Financial Savings: </a:t>
            </a:r>
            <a:r>
              <a:rPr lang="en-US" b="1" dirty="0"/>
              <a:t>$A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Sustainability and Reputation Value: </a:t>
            </a:r>
            <a:r>
              <a:rPr lang="en-US" b="1" dirty="0"/>
              <a:t>$B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Productivity Gains: </a:t>
            </a:r>
            <a:r>
              <a:rPr lang="en-US" b="1" dirty="0"/>
              <a:t>$C</a:t>
            </a:r>
            <a:endParaRPr lang="en-US" dirty="0"/>
          </a:p>
          <a:p>
            <a:r>
              <a:rPr lang="en-US" b="1" dirty="0"/>
              <a:t>Net Annual Benefit:</a:t>
            </a:r>
            <a:br>
              <a:rPr lang="en-US" dirty="0"/>
            </a:br>
            <a:r>
              <a:rPr lang="en-US" b="1" dirty="0"/>
              <a:t>($A + $B + $C) - ($Y + $Z)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13EEC0-AC81-8A54-76A1-9F71E34AF2C5}"/>
              </a:ext>
            </a:extLst>
          </p:cNvPr>
          <p:cNvCxnSpPr/>
          <p:nvPr/>
        </p:nvCxnSpPr>
        <p:spPr>
          <a:xfrm flipH="1">
            <a:off x="400050" y="144411"/>
            <a:ext cx="3505200" cy="3141714"/>
          </a:xfrm>
          <a:prstGeom prst="line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3D7EE0-724B-ECF7-FF85-6F09F9B16924}"/>
              </a:ext>
            </a:extLst>
          </p:cNvPr>
          <p:cNvCxnSpPr/>
          <p:nvPr/>
        </p:nvCxnSpPr>
        <p:spPr>
          <a:xfrm flipH="1">
            <a:off x="552450" y="296811"/>
            <a:ext cx="3505200" cy="3141714"/>
          </a:xfrm>
          <a:prstGeom prst="line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266200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E384EF-EF06-DEEE-82A4-9EB38538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Zodiac Falcons – ZF LiftLoop | 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C718F2-1B76-57C3-C566-A154C084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14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3D6F3B-ADBA-1711-6AAD-205D1DFC8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765" y="163899"/>
            <a:ext cx="2702201" cy="4492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DE4DA4-2CCC-D914-406F-BD7F30B91AC7}"/>
              </a:ext>
            </a:extLst>
          </p:cNvPr>
          <p:cNvSpPr txBox="1"/>
          <p:nvPr/>
        </p:nvSpPr>
        <p:spPr>
          <a:xfrm>
            <a:off x="466727" y="604325"/>
            <a:ext cx="4581524" cy="3673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Metrics for the Individual:</a:t>
            </a:r>
            <a:endParaRPr lang="en-US" sz="12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Rides Completed: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139 rides.</a:t>
            </a:r>
            <a:endParaRPr lang="en-US" sz="12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Distance Carpooled: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4,782 kilometers.</a:t>
            </a:r>
            <a:endParaRPr lang="en-US" sz="12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CO₂ Saved: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956 kilograms of carbon dioxide reduced.</a:t>
            </a:r>
            <a:endParaRPr lang="en-US" sz="12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Trees Saved: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Equivalent to saving 46 trees.</a:t>
            </a:r>
            <a:endParaRPr lang="en-US" sz="12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Money Saved: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₹48,000 saved.</a:t>
            </a:r>
            <a:endParaRPr lang="en-US" sz="12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Friends Made: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28 new connections formed.</a:t>
            </a:r>
            <a:endParaRPr lang="en-US" sz="12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Environmental Impact:</a:t>
            </a:r>
            <a:endParaRPr lang="en-US" sz="12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105 km carpooled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saves 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 kg of CO₂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equivalent to saving 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tree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Recognition:</a:t>
            </a:r>
            <a:endParaRPr lang="en-US" sz="12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individual has achieved a 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Gold badge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indicating consistent and significant contributions to carpooling.</a:t>
            </a:r>
            <a:endParaRPr lang="en-US" sz="12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4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AB5951-76DF-B931-C40C-F26A6664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Zodiac Falcons – ZF LiftLoop | 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E7A5E5-14DF-D217-6FF5-559B6377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15</a:t>
            </a:fld>
            <a:endParaRPr lang="de-DE"/>
          </a:p>
        </p:txBody>
      </p:sp>
      <p:pic>
        <p:nvPicPr>
          <p:cNvPr id="7" name="Picture 6" descr="A graph with a bar chart&#10;&#10;Description automatically generated with medium confidence">
            <a:extLst>
              <a:ext uri="{FF2B5EF4-FFF2-40B4-BE49-F238E27FC236}">
                <a16:creationId xmlns:a16="http://schemas.microsoft.com/office/drawing/2014/main" id="{6B2EAEFC-9D69-938A-F085-CD69BC65D8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462" y="1925379"/>
            <a:ext cx="4575539" cy="2745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14F71-BE18-1563-156F-CFCF87F23FD2}"/>
              </a:ext>
            </a:extLst>
          </p:cNvPr>
          <p:cNvSpPr txBox="1"/>
          <p:nvPr/>
        </p:nvSpPr>
        <p:spPr>
          <a:xfrm>
            <a:off x="265172" y="472798"/>
            <a:ext cx="65484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 for 1,000 Members per year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Could have completed 139,000 rides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5,560,000 km carpooled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956,000 kg CO₂ saved</a:t>
            </a:r>
            <a:endParaRPr lang="en-US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46,000 trees saved</a:t>
            </a:r>
            <a:endParaRPr lang="en-US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₹ 4,80,00,000 saved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1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C91F73-1BAD-C2B6-BD51-3541B676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Zodiac Falcons – ZF LiftLoop | 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C2936-4D43-B774-7863-1E8632A8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16</a:t>
            </a:fld>
            <a:endParaRPr lang="de-DE"/>
          </a:p>
        </p:txBody>
      </p:sp>
      <p:pic>
        <p:nvPicPr>
          <p:cNvPr id="2050" name="Picture 2" descr="Free Thanks PowerPoint, Canva, and Google Slides Templates">
            <a:extLst>
              <a:ext uri="{FF2B5EF4-FFF2-40B4-BE49-F238E27FC236}">
                <a16:creationId xmlns:a16="http://schemas.microsoft.com/office/drawing/2014/main" id="{01F64151-5C19-00BF-3700-915ABD995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est Environment Thanks Royalty-Free Images, Stock Photos &amp; Pictures |  Shutterstock">
            <a:extLst>
              <a:ext uri="{FF2B5EF4-FFF2-40B4-BE49-F238E27FC236}">
                <a16:creationId xmlns:a16="http://schemas.microsoft.com/office/drawing/2014/main" id="{73232C81-F6CA-024E-174E-3925423D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179" y="1316613"/>
            <a:ext cx="2098822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2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6B3BB9-4A1D-8522-32F8-BCD45054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Zodiac Falcons – ZF LiftLoop | 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A1B532-4F74-6617-693D-6B734B4E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B9869-CEBD-05A2-5ADC-E70815FDACF8}"/>
              </a:ext>
            </a:extLst>
          </p:cNvPr>
          <p:cNvSpPr txBox="1"/>
          <p:nvPr/>
        </p:nvSpPr>
        <p:spPr>
          <a:xfrm>
            <a:off x="238125" y="660037"/>
            <a:ext cx="8667750" cy="407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Problem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Statement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ZF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LiftLoop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Enhancing Employee Commuting Experience Through a Sustainable and Collaborative Carpooling Platform</a:t>
            </a:r>
            <a:endParaRPr lang="en-US" sz="14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  <a:b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ZF employees face challenges related to commuting, including rising transportation costs, limited parking availability, and environmental concerns.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 transportation solutions do not fully address these challenges in a secure, efficient, and collaborative manner.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Additionally, ZF as an organization is committed to reducing its carbon footprint and fostering employee collaboration but lacks a tailored in-house carpooling platform to achieve these goals.</a:t>
            </a:r>
            <a:endParaRPr lang="en-US" sz="14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1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07D01-EF5A-0F97-AA2D-DF8AFCD5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Zodiac Falcons – ZF LiftLoop | 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BE841D-22F0-5182-F405-615016B6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3</a:t>
            </a:fld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AFA02-CC6E-0194-0B43-47DAA179B10B}"/>
              </a:ext>
            </a:extLst>
          </p:cNvPr>
          <p:cNvSpPr txBox="1"/>
          <p:nvPr/>
        </p:nvSpPr>
        <p:spPr>
          <a:xfrm>
            <a:off x="929390" y="490058"/>
            <a:ext cx="7185909" cy="350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Key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Challenges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05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 and Convenience:</a:t>
            </a:r>
            <a:endParaRPr lang="en-US" sz="105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 spend significant amounts on daily commutes, leading to financial strain.</a:t>
            </a:r>
            <a:endParaRPr lang="en-US" sz="105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Dependence on private or external transportation results in inefficiencies and lack of control.</a:t>
            </a:r>
            <a:endParaRPr lang="en-US" sz="105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Environmental Impact:</a:t>
            </a:r>
            <a:endParaRPr lang="en-US" sz="105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high volume of single-occupancy vehicles contributes to increased carbon emissions.</a:t>
            </a:r>
            <a:endParaRPr lang="en-US" sz="105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Limited organizational efforts in optimizing transportation for sustainability.</a:t>
            </a:r>
            <a:endParaRPr lang="en-US" sz="105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Lack of Employee-Centric Solutions:</a:t>
            </a:r>
            <a:endParaRPr lang="en-US" sz="105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carpooling apps do not cater specifically to ZF employees, leading to trust and safety concerns.</a:t>
            </a:r>
            <a:endParaRPr lang="en-US" sz="105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 lack a platform that encourages collaboration and aligns with ZF’s sustainability initiatives.</a:t>
            </a:r>
            <a:endParaRPr lang="en-US" sz="105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8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F82915-A8A9-ED46-11B2-93FE81CC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Zodiac Falcons – ZF </a:t>
            </a:r>
            <a:r>
              <a:rPr lang="de-DE" dirty="0" err="1"/>
              <a:t>LiftLoop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E786FC-0AFD-203E-78F1-BDD31888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4</a:t>
            </a:fld>
            <a:endParaRPr lang="de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87F5F4-094B-92F3-B141-309988C7B19A}"/>
              </a:ext>
            </a:extLst>
          </p:cNvPr>
          <p:cNvSpPr txBox="1">
            <a:spLocks/>
          </p:cNvSpPr>
          <p:nvPr/>
        </p:nvSpPr>
        <p:spPr>
          <a:xfrm>
            <a:off x="457200" y="484049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Product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EE062-331A-7301-0078-5BFCE948C2E1}"/>
              </a:ext>
            </a:extLst>
          </p:cNvPr>
          <p:cNvSpPr txBox="1"/>
          <p:nvPr/>
        </p:nvSpPr>
        <p:spPr>
          <a:xfrm>
            <a:off x="457200" y="1055549"/>
            <a:ext cx="83502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Objective:</a:t>
            </a:r>
          </a:p>
          <a:p>
            <a:r>
              <a:rPr lang="en-US" sz="1400" dirty="0"/>
              <a:t>To create a collaborative and sustainable commuting ecosystem which </a:t>
            </a:r>
          </a:p>
          <a:p>
            <a:endParaRPr lang="en-US" sz="1400" dirty="0"/>
          </a:p>
          <a:p>
            <a:r>
              <a:rPr lang="en-US" sz="1400" dirty="0"/>
              <a:t>• Provide an in-house carpooling platform exclusively for ZF employees.</a:t>
            </a:r>
          </a:p>
          <a:p>
            <a:r>
              <a:rPr lang="en-US" sz="1400" dirty="0"/>
              <a:t>• Optimize the commuting experience by connecting employees travelling on similar routes.</a:t>
            </a:r>
          </a:p>
          <a:p>
            <a:r>
              <a:rPr lang="en-US" sz="1400" dirty="0"/>
              <a:t>• Support ZF’s commitment to sustainability by reducing single-occupancy vehicle usage.</a:t>
            </a:r>
          </a:p>
          <a:p>
            <a:r>
              <a:rPr lang="en-US" sz="1400" dirty="0"/>
              <a:t>• Foster employee interaction and collaboration through shared rides.</a:t>
            </a:r>
          </a:p>
          <a:p>
            <a:endParaRPr lang="en-US" sz="1400" dirty="0"/>
          </a:p>
          <a:p>
            <a:r>
              <a:rPr lang="en-US" sz="1400" b="1" dirty="0"/>
              <a:t>Key Highlights:</a:t>
            </a:r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Purpose-Driven Innovation: Simplifies commuting, reduces costs, and minimizes carbon footprint.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In-House Collaboration: Trusted and secure platform exclusive to employees.</a:t>
            </a:r>
          </a:p>
        </p:txBody>
      </p:sp>
    </p:spTree>
    <p:extLst>
      <p:ext uri="{BB962C8B-B14F-4D97-AF65-F5344CB8AC3E}">
        <p14:creationId xmlns:p14="http://schemas.microsoft.com/office/powerpoint/2010/main" val="48793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CA689C-61DA-1C86-D8BF-3DCDDBF6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Zodiac Falcons – ZF </a:t>
            </a:r>
            <a:r>
              <a:rPr lang="de-DE" dirty="0" err="1"/>
              <a:t>LiftLoop</a:t>
            </a:r>
            <a:endParaRPr lang="de-DE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1B02B-B575-448C-7DC8-272ABE14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5</a:t>
            </a:fld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69F79-5D23-3B8A-9D3E-8D3DCF52F33A}"/>
              </a:ext>
            </a:extLst>
          </p:cNvPr>
          <p:cNvSpPr txBox="1"/>
          <p:nvPr/>
        </p:nvSpPr>
        <p:spPr>
          <a:xfrm>
            <a:off x="481263" y="875471"/>
            <a:ext cx="81814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/>
              <a:t>Sustainability: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Reduce ZF's overall carbon footprint by minimizing single-occupancy vehicle use.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Promote eco-friendly commuting practices among employees.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Employee Welfare: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Provide a secure, reliable, and cost-effective commuting option tailored for ZF employees.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Enhance employee satisfaction by addressing their commuting challenges.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Operational Excellence: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Deliver a seamless and user-friendly platform that ensures trust and convenience.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Enable real-time ride sharing with a focus on accuracy, safety, and efficiency.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Community Building: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Foster collaboration among employees by creating shared commuting opportunities.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Strengthen ZF’s internal community culture through teamwork and interaction.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Corporate Branding: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Reinforce ZF's commitment to innovation and sustainability through in-house initiatives.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Position ZF as a forward-thinking organization that values environmental and employee well-being.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1B1BE-6ED4-4757-CD9C-63FD854AE796}"/>
              </a:ext>
            </a:extLst>
          </p:cNvPr>
          <p:cNvSpPr txBox="1"/>
          <p:nvPr/>
        </p:nvSpPr>
        <p:spPr>
          <a:xfrm>
            <a:off x="481263" y="241944"/>
            <a:ext cx="4578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en-US" sz="1800" b="1" dirty="0"/>
              <a:t> </a:t>
            </a:r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49541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9B4BF2-CEC9-66CF-17AF-355F7A85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Zodiac Falcons – ZF </a:t>
            </a:r>
            <a:r>
              <a:rPr lang="de-DE" dirty="0" err="1"/>
              <a:t>LiftLoop</a:t>
            </a:r>
            <a:endParaRPr lang="de-DE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2E1547-D174-CB77-4E07-3BD4941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6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BFB7D-3B29-719F-1C19-2E1BD0E2A36B}"/>
              </a:ext>
            </a:extLst>
          </p:cNvPr>
          <p:cNvSpPr txBox="1"/>
          <p:nvPr/>
        </p:nvSpPr>
        <p:spPr>
          <a:xfrm>
            <a:off x="475480" y="45482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Platform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EB393-4AEC-AF1E-B17E-CB7D80E76D4C}"/>
              </a:ext>
            </a:extLst>
          </p:cNvPr>
          <p:cNvSpPr txBox="1"/>
          <p:nvPr/>
        </p:nvSpPr>
        <p:spPr>
          <a:xfrm>
            <a:off x="475480" y="1081243"/>
            <a:ext cx="84391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User Roles:</a:t>
            </a:r>
          </a:p>
          <a:p>
            <a:r>
              <a:rPr lang="en-US" sz="1400" dirty="0"/>
              <a:t>   - Admin: Manages activity and posts.</a:t>
            </a:r>
          </a:p>
          <a:p>
            <a:r>
              <a:rPr lang="en-US" sz="1400" dirty="0"/>
              <a:t>   - Ride Provider: Shares ride details.</a:t>
            </a:r>
          </a:p>
          <a:p>
            <a:r>
              <a:rPr lang="en-US" sz="1400" dirty="0"/>
              <a:t>   - Passenger: Searches and books rides.</a:t>
            </a:r>
          </a:p>
          <a:p>
            <a:endParaRPr lang="en-US" sz="1400" dirty="0"/>
          </a:p>
          <a:p>
            <a:r>
              <a:rPr lang="en-US" sz="1400" dirty="0"/>
              <a:t>2. Rides Listing:</a:t>
            </a:r>
          </a:p>
          <a:p>
            <a:r>
              <a:rPr lang="en-US" sz="1400" dirty="0"/>
              <a:t>   - Displays rides with details like route, timing, and seat availability.</a:t>
            </a:r>
          </a:p>
          <a:p>
            <a:r>
              <a:rPr lang="en-US" sz="1400" dirty="0"/>
              <a:t>   - Easy-to-use search functionality.</a:t>
            </a:r>
          </a:p>
          <a:p>
            <a:endParaRPr lang="en-US" sz="1400" dirty="0"/>
          </a:p>
          <a:p>
            <a:r>
              <a:rPr lang="en-US" sz="1400" dirty="0"/>
              <a:t>3. Ride Posting Details:</a:t>
            </a:r>
          </a:p>
          <a:p>
            <a:r>
              <a:rPr lang="en-US" sz="1400" dirty="0"/>
              <a:t>   - Key information: Vehicle type, route, time, and seats available.</a:t>
            </a:r>
          </a:p>
          <a:p>
            <a:r>
              <a:rPr lang="en-US" sz="1400" dirty="0"/>
              <a:t>   - Option to post rides for specific durations.</a:t>
            </a:r>
          </a:p>
        </p:txBody>
      </p:sp>
    </p:spTree>
    <p:extLst>
      <p:ext uri="{BB962C8B-B14F-4D97-AF65-F5344CB8AC3E}">
        <p14:creationId xmlns:p14="http://schemas.microsoft.com/office/powerpoint/2010/main" val="166900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4A714B-DB4B-B690-C797-C068007D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Zodiac Falcons – ZF </a:t>
            </a:r>
            <a:r>
              <a:rPr lang="de-DE" dirty="0" err="1"/>
              <a:t>LiftLoop</a:t>
            </a:r>
            <a:endParaRPr lang="de-DE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09E57-ADD2-EA84-1031-D0CFD511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7</a:t>
            </a:fld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CEA19-CD3D-0C3F-E607-BDF3979A5F4C}"/>
              </a:ext>
            </a:extLst>
          </p:cNvPr>
          <p:cNvSpPr txBox="1"/>
          <p:nvPr/>
        </p:nvSpPr>
        <p:spPr>
          <a:xfrm>
            <a:off x="541951" y="65891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Admin</a:t>
            </a:r>
            <a:r>
              <a:rPr lang="en-US" dirty="0"/>
              <a:t> </a:t>
            </a:r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5F1FE-CEDD-7AFA-DDA6-4B62B6B70536}"/>
              </a:ext>
            </a:extLst>
          </p:cNvPr>
          <p:cNvSpPr txBox="1"/>
          <p:nvPr/>
        </p:nvSpPr>
        <p:spPr>
          <a:xfrm>
            <a:off x="541950" y="1080750"/>
            <a:ext cx="82420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to delete inappropriate or expired ride posts.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Monitors and maintains platform integrity.</a:t>
            </a:r>
          </a:p>
          <a:p>
            <a:endParaRPr lang="en-US" dirty="0"/>
          </a:p>
          <a:p>
            <a:r>
              <a:rPr lang="en-US" dirty="0">
                <a:solidFill>
                  <a:srgbClr val="524E9C"/>
                </a:solidFill>
              </a:rPr>
              <a:t>Dashboard (Future Enhancement):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rides offered or taken.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Carbon footprint reduced.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kilometers traveled collaboratively.</a:t>
            </a:r>
          </a:p>
        </p:txBody>
      </p:sp>
    </p:spTree>
    <p:extLst>
      <p:ext uri="{BB962C8B-B14F-4D97-AF65-F5344CB8AC3E}">
        <p14:creationId xmlns:p14="http://schemas.microsoft.com/office/powerpoint/2010/main" val="17010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1BDD2-CD55-6D77-2B84-D82D9941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Zodiac Falcons – ZF </a:t>
            </a:r>
            <a:r>
              <a:rPr lang="de-DE" dirty="0" err="1"/>
              <a:t>LiftLoop</a:t>
            </a:r>
            <a:endParaRPr lang="de-DE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A5684C-2945-28DA-CEB9-979088EF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8</a:t>
            </a:fld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C3AAF-33ED-2ADB-704B-6E036B33480F}"/>
              </a:ext>
            </a:extLst>
          </p:cNvPr>
          <p:cNvSpPr txBox="1"/>
          <p:nvPr/>
        </p:nvSpPr>
        <p:spPr>
          <a:xfrm>
            <a:off x="425450" y="16699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Unique</a:t>
            </a:r>
            <a:r>
              <a:rPr lang="en-US" dirty="0"/>
              <a:t> </a:t>
            </a:r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Value</a:t>
            </a:r>
            <a:r>
              <a:rPr lang="en-US" dirty="0"/>
              <a:t> </a:t>
            </a:r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Proposition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4A73F-3140-25EB-61E4-F63AA21E7AC3}"/>
              </a:ext>
            </a:extLst>
          </p:cNvPr>
          <p:cNvSpPr txBox="1"/>
          <p:nvPr/>
        </p:nvSpPr>
        <p:spPr>
          <a:xfrm>
            <a:off x="425450" y="597416"/>
            <a:ext cx="82359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Exclusive Employee Benefits: Offers ZF employees a secure, reliable, and eco-friendly commuting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Corporate Branding: Positions ZF as a forward-thinking, sustainable organization that prioritizes employee welfare.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Enhanced Collaboration: Promotes in-house collaboration and builds a stronger employee community.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D200D-DEF1-2428-5017-4762FB152AA8}"/>
              </a:ext>
            </a:extLst>
          </p:cNvPr>
          <p:cNvSpPr txBox="1"/>
          <p:nvPr/>
        </p:nvSpPr>
        <p:spPr>
          <a:xfrm>
            <a:off x="482600" y="2107169"/>
            <a:ext cx="842205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Market</a:t>
            </a:r>
            <a:r>
              <a:rPr lang="en-US" sz="1400" dirty="0"/>
              <a:t> </a:t>
            </a:r>
            <a:r>
              <a:rPr lang="en-US" sz="20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Analysis</a:t>
            </a:r>
            <a:endParaRPr lang="en-US" sz="1400" b="1" dirty="0">
              <a:solidFill>
                <a:schemeClr val="accent5"/>
              </a:solidFill>
              <a:latin typeface="+mj-lt"/>
              <a:ea typeface="+mj-ea"/>
              <a:cs typeface="+mj-cs"/>
            </a:endParaRP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Niche Audience: Unlike competitors, ZF </a:t>
            </a:r>
            <a:r>
              <a:rPr lang="en-US" sz="1400" dirty="0" err="1"/>
              <a:t>LiftLoop</a:t>
            </a:r>
            <a:r>
              <a:rPr lang="en-US" sz="1400" dirty="0"/>
              <a:t> is exclusively designed for ZF employees, ensuring a trusted and safe environment.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Safety-First Approach: ZF </a:t>
            </a:r>
            <a:r>
              <a:rPr lang="en-US" sz="1400" dirty="0" err="1"/>
              <a:t>LiftLoop</a:t>
            </a:r>
            <a:r>
              <a:rPr lang="en-US" sz="1400" dirty="0"/>
              <a:t> achieves top ratings in safety due to in-house operations and user verification.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Cost Advantage: By eliminating external fees, ZF </a:t>
            </a:r>
            <a:r>
              <a:rPr lang="en-US" sz="1400" dirty="0" err="1"/>
              <a:t>LiftLoop</a:t>
            </a:r>
            <a:r>
              <a:rPr lang="en-US" sz="1400" dirty="0"/>
              <a:t> offers unparalleled cost efficiency.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Sustainability Impact: ZF </a:t>
            </a:r>
            <a:r>
              <a:rPr lang="en-US" sz="1400" dirty="0" err="1"/>
              <a:t>LiftLoop</a:t>
            </a:r>
            <a:r>
              <a:rPr lang="en-US" sz="1400" dirty="0"/>
              <a:t> supports corporate sustainability goals by reducing the organization’s carbon footprint.</a:t>
            </a:r>
          </a:p>
        </p:txBody>
      </p:sp>
    </p:spTree>
    <p:extLst>
      <p:ext uri="{BB962C8B-B14F-4D97-AF65-F5344CB8AC3E}">
        <p14:creationId xmlns:p14="http://schemas.microsoft.com/office/powerpoint/2010/main" val="353185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F00BE7-6B1D-04C1-1DE2-66E834C7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Zodiac Falcons – ZF </a:t>
            </a:r>
            <a:r>
              <a:rPr lang="de-DE" dirty="0" err="1"/>
              <a:t>LiftLoop</a:t>
            </a:r>
            <a:endParaRPr lang="de-DE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F8B47-6491-0B36-B783-A6C0518D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9</a:t>
            </a:fld>
            <a:endParaRPr lang="de-DE"/>
          </a:p>
        </p:txBody>
      </p:sp>
      <p:pic>
        <p:nvPicPr>
          <p:cNvPr id="5" name="Picture 4" descr="A pie chart with a blue and red circle">
            <a:extLst>
              <a:ext uri="{FF2B5EF4-FFF2-40B4-BE49-F238E27FC236}">
                <a16:creationId xmlns:a16="http://schemas.microsoft.com/office/drawing/2014/main" id="{CF651DBE-9001-14CB-FF89-F0A0178A0A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" y="859756"/>
            <a:ext cx="3505901" cy="2804720"/>
          </a:xfrm>
          <a:prstGeom prst="rect">
            <a:avLst/>
          </a:prstGeo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BC76A576-A751-5B12-FE2C-61C72EF211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09" y="469460"/>
            <a:ext cx="5259519" cy="35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0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heme/theme1.xml><?xml version="1.0" encoding="utf-8"?>
<a:theme xmlns:a="http://schemas.openxmlformats.org/drawingml/2006/main" name="ZF AG">
  <a:themeElements>
    <a:clrScheme name="Benutzerdefiniert 3">
      <a:dk1>
        <a:srgbClr val="000000"/>
      </a:dk1>
      <a:lt1>
        <a:srgbClr val="FFFFFF"/>
      </a:lt1>
      <a:dk2>
        <a:srgbClr val="00ABE7"/>
      </a:dk2>
      <a:lt2>
        <a:srgbClr val="ACBBC5"/>
      </a:lt2>
      <a:accent1>
        <a:srgbClr val="768E9F"/>
      </a:accent1>
      <a:accent2>
        <a:srgbClr val="93D5F6"/>
      </a:accent2>
      <a:accent3>
        <a:srgbClr val="CEEBFC"/>
      </a:accent3>
      <a:accent4>
        <a:srgbClr val="475968"/>
      </a:accent4>
      <a:accent5>
        <a:srgbClr val="0057B7"/>
      </a:accent5>
      <a:accent6>
        <a:srgbClr val="2EBEEF"/>
      </a:accent6>
      <a:hlink>
        <a:srgbClr val="0057B7"/>
      </a:hlink>
      <a:folHlink>
        <a:srgbClr val="768E9F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6350" cap="rnd" cmpd="sng" algn="ctr">
          <a:solidFill>
            <a:schemeClr val="bg2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75%">
      <a:srgbClr val="2EBEEF"/>
    </a:custClr>
    <a:custClr name="ZF Cyan 50%">
      <a:srgbClr val="93D5F6"/>
    </a:custClr>
    <a:custClr name="ZF Cyan 25%">
      <a:srgbClr val="CEEBFC"/>
    </a:custClr>
    <a:custClr>
      <a:srgbClr val="FFFFFF"/>
    </a:custClr>
    <a:custClr name="ZF Blue / 1. Step color gradient">
      <a:srgbClr val="0057B7"/>
    </a:custClr>
    <a:custClr name="ZF Dark Blue / 2. Step color gradient">
      <a:srgbClr val="000828"/>
    </a:custClr>
    <a:custClr name="ZF Middle Blue">
      <a:srgbClr val="00265F"/>
    </a:custClr>
    <a:custClr>
      <a:srgbClr val="FFFFFF"/>
    </a:custClr>
    <a:custClr name="ZF Red">
      <a:srgbClr val="E52330"/>
    </a:custClr>
    <a:custClr name="ZF Black 100%">
      <a:srgbClr val="000000"/>
    </a:custClr>
    <a:custClr name="ZF Gray 800">
      <a:srgbClr val="475968"/>
    </a:custClr>
    <a:custClr name="ZF Gray 500">
      <a:srgbClr val="768E9F"/>
    </a:custClr>
    <a:custClr name="ZF Gray 300">
      <a:srgbClr val="ACBBC5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ZF Aqua 100% (Chart color)">
      <a:srgbClr val="00A7AB"/>
    </a:custClr>
    <a:custClr name="ZF Aqua 50% (Chart color)">
      <a:srgbClr val="A2D3D6"/>
    </a:custClr>
    <a:custClr name="ZF Purple 100% (Chart color)">
      <a:srgbClr val="524E9C"/>
    </a:custClr>
    <a:custClr name="ZF Purple 50% (Chart color)">
      <a:srgbClr val="A6A1D0"/>
    </a:custClr>
    <a:custClr name="ZF Orange 100% (Chart color)">
      <a:srgbClr val="F28A3D"/>
    </a:custClr>
    <a:custClr name="ZF Orange 50% (Chart color)">
      <a:srgbClr val="FAC89F"/>
    </a:custClr>
  </a:custClrLst>
  <a:extLst>
    <a:ext uri="{05A4C25C-085E-4340-85A3-A5531E510DB2}">
      <thm15:themeFamily xmlns:thm15="http://schemas.microsoft.com/office/thememl/2012/main" name="master_zf.potx" id="{CAF5F669-7675-41AC-956B-2EA76426BC6F}" vid="{B83BB406-A4FC-4944-A9D3-6B3630D080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459D92636BE74F9A0967E31BF83723" ma:contentTypeVersion="2" ma:contentTypeDescription="Create a new document." ma:contentTypeScope="" ma:versionID="e28dedee549430a5f4b06fb620133969">
  <xsd:schema xmlns:xsd="http://www.w3.org/2001/XMLSchema" xmlns:xs="http://www.w3.org/2001/XMLSchema" xmlns:p="http://schemas.microsoft.com/office/2006/metadata/properties" xmlns:ns2="638bfdfe-c103-4b57-b6f6-f487bab09181" targetNamespace="http://schemas.microsoft.com/office/2006/metadata/properties" ma:root="true" ma:fieldsID="4a7587e001366cd114258204cd2aed8a" ns2:_="">
    <xsd:import namespace="638bfdfe-c103-4b57-b6f6-f487bab09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fdfe-c103-4b57-b6f6-f487bab091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A0BA8E-434D-48CF-8C42-C96ADE6F01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B2723D-E575-4EAD-92D1-8B559EDD9A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A4150B0-9C7C-48BF-8871-01D59E024E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8bfdfe-c103-4b57-b6f6-f487bab09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1091</Words>
  <Application>Microsoft Office PowerPoint</Application>
  <PresentationFormat>On-screen Show (16:9)</PresentationFormat>
  <Paragraphs>153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Symbol</vt:lpstr>
      <vt:lpstr>Tahoma</vt:lpstr>
      <vt:lpstr>Times New Roman</vt:lpstr>
      <vt:lpstr>Wingdings</vt:lpstr>
      <vt:lpstr>ZF AG</vt:lpstr>
      <vt:lpstr>Custom Design</vt:lpstr>
      <vt:lpstr>ZF LiftLoop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ZF LiftLoop</dc:title>
  <dc:creator>Chaturvedula Tathagata HYD EDETY45</dc:creator>
  <cp:lastModifiedBy>Chaturvedula Tathagata HYD EDETY45</cp:lastModifiedBy>
  <cp:revision>2</cp:revision>
  <cp:lastPrinted>2022-11-09T16:26:39Z</cp:lastPrinted>
  <dcterms:created xsi:type="dcterms:W3CDTF">2024-11-21T09:12:24Z</dcterms:created>
  <dcterms:modified xsi:type="dcterms:W3CDTF">2024-11-21T12:27:50Z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Agenda_1">
    <vt:lpwstr>Lorem ipsum dolor sit amet</vt:lpwstr>
  </property>
  <property fmtid="{D5CDD505-2E9C-101B-9397-08002B2CF9AE}" pid="3" name="tw_Agenda_2">
    <vt:lpwstr/>
  </property>
  <property fmtid="{D5CDD505-2E9C-101B-9397-08002B2CF9AE}" pid="4" name="tw_Agenda_3">
    <vt:lpwstr/>
  </property>
  <property fmtid="{D5CDD505-2E9C-101B-9397-08002B2CF9AE}" pid="5" name="tw_Agenda_4">
    <vt:lpwstr/>
  </property>
  <property fmtid="{D5CDD505-2E9C-101B-9397-08002B2CF9AE}" pid="6" name="tw_Agenda_5">
    <vt:lpwstr/>
  </property>
  <property fmtid="{D5CDD505-2E9C-101B-9397-08002B2CF9AE}" pid="7" name="tw_Agenda_6">
    <vt:lpwstr/>
  </property>
  <property fmtid="{D5CDD505-2E9C-101B-9397-08002B2CF9AE}" pid="8" name="tw_Agenda_7">
    <vt:lpwstr/>
  </property>
  <property fmtid="{D5CDD505-2E9C-101B-9397-08002B2CF9AE}" pid="9" name="tw_Agenda_8">
    <vt:lpwstr/>
  </property>
  <property fmtid="{D5CDD505-2E9C-101B-9397-08002B2CF9AE}" pid="10" name="tw_Agenda_9">
    <vt:lpwstr/>
  </property>
  <property fmtid="{D5CDD505-2E9C-101B-9397-08002B2CF9AE}" pid="11" name="tw_Agenda_10">
    <vt:lpwstr/>
  </property>
  <property fmtid="{D5CDD505-2E9C-101B-9397-08002B2CF9AE}" pid="12" name="tw_Agenda_11">
    <vt:lpwstr/>
  </property>
  <property fmtid="{D5CDD505-2E9C-101B-9397-08002B2CF9AE}" pid="13" name="tw_Agenda_12">
    <vt:lpwstr/>
  </property>
  <property fmtid="{D5CDD505-2E9C-101B-9397-08002B2CF9AE}" pid="14" name="ContentTypeId">
    <vt:lpwstr>0x010100B4459D92636BE74F9A0967E31BF83723</vt:lpwstr>
  </property>
  <property fmtid="{D5CDD505-2E9C-101B-9397-08002B2CF9AE}" pid="15" name="MSIP_Label_134277c1-31d4-4dba-9248-3ba93a3f3112_Enabled">
    <vt:lpwstr>true</vt:lpwstr>
  </property>
  <property fmtid="{D5CDD505-2E9C-101B-9397-08002B2CF9AE}" pid="16" name="MSIP_Label_134277c1-31d4-4dba-9248-3ba93a3f3112_SetDate">
    <vt:lpwstr>2024-11-21T09:51:18Z</vt:lpwstr>
  </property>
  <property fmtid="{D5CDD505-2E9C-101B-9397-08002B2CF9AE}" pid="17" name="MSIP_Label_134277c1-31d4-4dba-9248-3ba93a3f3112_Method">
    <vt:lpwstr>Privileged</vt:lpwstr>
  </property>
  <property fmtid="{D5CDD505-2E9C-101B-9397-08002B2CF9AE}" pid="18" name="MSIP_Label_134277c1-31d4-4dba-9248-3ba93a3f3112_Name">
    <vt:lpwstr>Internal sub1</vt:lpwstr>
  </property>
  <property fmtid="{D5CDD505-2E9C-101B-9397-08002B2CF9AE}" pid="19" name="MSIP_Label_134277c1-31d4-4dba-9248-3ba93a3f3112_SiteId">
    <vt:lpwstr>eb70b763-b6d7-4486-8555-8831709a784e</vt:lpwstr>
  </property>
  <property fmtid="{D5CDD505-2E9C-101B-9397-08002B2CF9AE}" pid="20" name="MSIP_Label_134277c1-31d4-4dba-9248-3ba93a3f3112_ActionId">
    <vt:lpwstr>c60d2451-5390-44b5-af20-4b1e081dfc32</vt:lpwstr>
  </property>
  <property fmtid="{D5CDD505-2E9C-101B-9397-08002B2CF9AE}" pid="21" name="MSIP_Label_134277c1-31d4-4dba-9248-3ba93a3f3112_ContentBits">
    <vt:lpwstr>1</vt:lpwstr>
  </property>
  <property fmtid="{D5CDD505-2E9C-101B-9397-08002B2CF9AE}" pid="22" name="ClassificationContentMarkingHeaderLocations">
    <vt:lpwstr>ZF AG:9</vt:lpwstr>
  </property>
  <property fmtid="{D5CDD505-2E9C-101B-9397-08002B2CF9AE}" pid="23" name="ClassificationContentMarkingHeaderText">
    <vt:lpwstr>Internal</vt:lpwstr>
  </property>
</Properties>
</file>