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Roboto"/>
      <p:regular r:id="rId34"/>
      <p:bold r:id="rId35"/>
      <p:italic r:id="rId36"/>
      <p:boldItalic r:id="rId37"/>
    </p:embeddedFont>
    <p:embeddedFont>
      <p:font typeface="Lora"/>
      <p:regular r:id="rId38"/>
      <p:bold r:id="rId39"/>
      <p:italic r:id="rId40"/>
      <p:boldItalic r:id="rId41"/>
    </p:embeddedFont>
    <p:embeddedFont>
      <p:font typeface="Carli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gy6FpWevSGzHdtDw/bxWBrWwg02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A3145C-2B1E-404B-A30E-8B2762CF64C8}">
  <a:tblStyle styleId="{9AA3145C-2B1E-404B-A30E-8B2762CF64C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97F0BF25-5865-457A-9BD4-2F7B8EC9DF1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A2AD91B-0509-49F7-901C-39FAF69AE5BA}"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ora-italic.fntdata"/><Relationship Id="rId20" Type="http://schemas.openxmlformats.org/officeDocument/2006/relationships/slide" Target="slides/slide15.xml"/><Relationship Id="rId42" Type="http://schemas.openxmlformats.org/officeDocument/2006/relationships/font" Target="fonts/Carlito-regular.fntdata"/><Relationship Id="rId41" Type="http://schemas.openxmlformats.org/officeDocument/2006/relationships/font" Target="fonts/Lora-boldItalic.fntdata"/><Relationship Id="rId22" Type="http://schemas.openxmlformats.org/officeDocument/2006/relationships/slide" Target="slides/slide17.xml"/><Relationship Id="rId44" Type="http://schemas.openxmlformats.org/officeDocument/2006/relationships/font" Target="fonts/Carlito-italic.fntdata"/><Relationship Id="rId21" Type="http://schemas.openxmlformats.org/officeDocument/2006/relationships/slide" Target="slides/slide16.xml"/><Relationship Id="rId43" Type="http://schemas.openxmlformats.org/officeDocument/2006/relationships/font" Target="fonts/Carlito-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Carli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39" Type="http://schemas.openxmlformats.org/officeDocument/2006/relationships/font" Target="fonts/Lora-bold.fntdata"/><Relationship Id="rId16" Type="http://schemas.openxmlformats.org/officeDocument/2006/relationships/slide" Target="slides/slide11.xml"/><Relationship Id="rId38" Type="http://schemas.openxmlformats.org/officeDocument/2006/relationships/font" Target="fonts/Lor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f0eaf277ce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1f0eaf277ce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f0eaf277c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Hypertensive retinopathy and AVR are linked: </a:t>
            </a:r>
            <a:endParaRPr/>
          </a:p>
          <a:p>
            <a:pPr indent="-317500" lvl="0" marL="457200" rtl="0" algn="l">
              <a:lnSpc>
                <a:spcPct val="100000"/>
              </a:lnSpc>
              <a:spcBef>
                <a:spcPts val="0"/>
              </a:spcBef>
              <a:spcAft>
                <a:spcPts val="0"/>
              </a:spcAft>
              <a:buSzPts val="1400"/>
              <a:buChar char="●"/>
            </a:pPr>
            <a:r>
              <a:rPr lang="en-US"/>
              <a:t>Stage 1 -&gt; </a:t>
            </a:r>
            <a:r>
              <a:rPr lang="en-US"/>
              <a:t>AVR &gt; 0.9</a:t>
            </a:r>
            <a:endParaRPr/>
          </a:p>
          <a:p>
            <a:pPr indent="-317500" lvl="0" marL="457200" rtl="0" algn="l">
              <a:lnSpc>
                <a:spcPct val="100000"/>
              </a:lnSpc>
              <a:spcBef>
                <a:spcPts val="0"/>
              </a:spcBef>
              <a:spcAft>
                <a:spcPts val="0"/>
              </a:spcAft>
              <a:buSzPts val="1400"/>
              <a:buChar char="●"/>
            </a:pPr>
            <a:r>
              <a:rPr lang="en-US"/>
              <a:t>Stage 2 -&gt; 0.8 &lt; AVR &lt; 0.9 </a:t>
            </a:r>
            <a:endParaRPr/>
          </a:p>
          <a:p>
            <a:pPr indent="-317500" lvl="0" marL="457200" rtl="0" algn="l">
              <a:lnSpc>
                <a:spcPct val="100000"/>
              </a:lnSpc>
              <a:spcBef>
                <a:spcPts val="0"/>
              </a:spcBef>
              <a:spcAft>
                <a:spcPts val="0"/>
              </a:spcAft>
              <a:buSzPts val="1400"/>
              <a:buChar char="●"/>
            </a:pPr>
            <a:r>
              <a:rPr lang="en-US"/>
              <a:t>Healthy -&gt; 0.7 &lt; AVR &lt; 0.8 </a:t>
            </a:r>
            <a:endParaRPr/>
          </a:p>
          <a:p>
            <a:pPr indent="-317500" lvl="0" marL="457200" rtl="0" algn="l">
              <a:lnSpc>
                <a:spcPct val="100000"/>
              </a:lnSpc>
              <a:spcBef>
                <a:spcPts val="0"/>
              </a:spcBef>
              <a:spcAft>
                <a:spcPts val="0"/>
              </a:spcAft>
              <a:buSzPts val="1400"/>
              <a:buChar char="●"/>
            </a:pPr>
            <a:r>
              <a:rPr lang="en-US"/>
              <a:t>Stage 3 -&gt; 0.7 &gt; AVR &gt; 0.5</a:t>
            </a:r>
            <a:endParaRPr/>
          </a:p>
          <a:p>
            <a:pPr indent="-317500" lvl="0" marL="457200" rtl="0" algn="l">
              <a:lnSpc>
                <a:spcPct val="100000"/>
              </a:lnSpc>
              <a:spcBef>
                <a:spcPts val="0"/>
              </a:spcBef>
              <a:spcAft>
                <a:spcPts val="0"/>
              </a:spcAft>
              <a:buSzPts val="1400"/>
              <a:buChar char="●"/>
            </a:pPr>
            <a:r>
              <a:rPr lang="en-US"/>
              <a:t>Stage 4 -&gt; AVR &lt; 0.5 </a:t>
            </a:r>
            <a:endParaRPr/>
          </a:p>
        </p:txBody>
      </p:sp>
      <p:sp>
        <p:nvSpPr>
          <p:cNvPr id="188" name="Google Shape;188;g1f0eaf277c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fa5e2dd738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fa5e2dd738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fa5e2dd738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c23fedd6b_1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c23fedd6b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6c23fedd6b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f2d298636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f2d298636_4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g26f2d298636_4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ecc0623c5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cecc0623c5_2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2cecc0623c5_2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a5e2dd738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fa5e2dd738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fa5e2dd738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6f2d298636_3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6f2d298636_3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6f2d298636_3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cecc0623c5_2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cecc0623c5_2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cecc0623c5_2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a5e2dd738_2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fa5e2dd738_2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fa5e2dd738_2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6f2d298636_2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6f2d298636_2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26f2d298636_2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f2d298636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f2d298636_2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26f2d298636_2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6c23fedd6b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6c23fedd6b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g26c23fedd6b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6c23fedd6b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6c23fedd6b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26c23fedd6b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6c23fedd6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6c23fedd6b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26c23fedd6b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305e1c04b_3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29305e1c04b_3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g29305e1c04b_3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9305e1c04b_1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The central retinal venular equivalent (CRVE) is a measurement of the diameter of retinal vessels. It's expressed along with the central retinal arteriolar equivalent (CRAE). </a:t>
            </a:r>
            <a:endParaRPr/>
          </a:p>
          <a:p>
            <a:pPr indent="0" lvl="0" marL="0" rtl="0" algn="l">
              <a:lnSpc>
                <a:spcPct val="100000"/>
              </a:lnSpc>
              <a:spcBef>
                <a:spcPts val="0"/>
              </a:spcBef>
              <a:spcAft>
                <a:spcPts val="0"/>
              </a:spcAft>
              <a:buSzPts val="1400"/>
              <a:buNone/>
            </a:pPr>
            <a:r>
              <a:rPr lang="en-US"/>
              <a:t>The ratio of arterial and venular caliber (AVR) is almost linear with blood pressure. The formula is AVR = CRAE / CRVE.</a:t>
            </a:r>
            <a:endParaRPr/>
          </a:p>
        </p:txBody>
      </p:sp>
      <p:sp>
        <p:nvSpPr>
          <p:cNvPr id="129" name="Google Shape;129;g29305e1c04b_1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305e1c04b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29305e1c04b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9305e1c04b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29305e1c04b_2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29305e1c04b_2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305e1c04b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29305e1c04b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305e1c04b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55" name="Google Shape;155;g29305e1c04b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1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2"/>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3" name="Google Shape;23;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12"/>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1"/>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2"/>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2"/>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2"/>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2"/>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0" name="Google Shape;30;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33" name="Shape 33"/>
        <p:cNvGrpSpPr/>
        <p:nvPr/>
      </p:nvGrpSpPr>
      <p:grpSpPr>
        <a:xfrm>
          <a:off x="0" y="0"/>
          <a:ext cx="0" cy="0"/>
          <a:chOff x="0" y="0"/>
          <a:chExt cx="0" cy="0"/>
        </a:xfrm>
      </p:grpSpPr>
      <p:sp>
        <p:nvSpPr>
          <p:cNvPr id="34" name="Google Shape;34;p1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14"/>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5"/>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5"/>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6"/>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16"/>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16"/>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16"/>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19"/>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9"/>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9"/>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19"/>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19"/>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0"/>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0"/>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0"/>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0"/>
          <p:cNvSpPr/>
          <p:nvPr>
            <p:ph idx="2" type="pic"/>
          </p:nvPr>
        </p:nvSpPr>
        <p:spPr>
          <a:xfrm>
            <a:off x="15" y="0"/>
            <a:ext cx="12191985" cy="4915076"/>
          </a:xfrm>
          <a:prstGeom prst="rect">
            <a:avLst/>
          </a:prstGeom>
          <a:noFill/>
          <a:ln>
            <a:noFill/>
          </a:ln>
        </p:spPr>
      </p:sp>
      <p:sp>
        <p:nvSpPr>
          <p:cNvPr id="83" name="Google Shape;83;p20"/>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1"/>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1"/>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
          <p:cNvSpPr txBox="1"/>
          <p:nvPr>
            <p:ph idx="4294967295" type="subTitle"/>
          </p:nvPr>
        </p:nvSpPr>
        <p:spPr>
          <a:xfrm>
            <a:off x="779725" y="3500925"/>
            <a:ext cx="11908200" cy="25167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just">
              <a:lnSpc>
                <a:spcPct val="100000"/>
              </a:lnSpc>
              <a:spcBef>
                <a:spcPts val="0"/>
              </a:spcBef>
              <a:spcAft>
                <a:spcPts val="0"/>
              </a:spcAft>
              <a:buSzPct val="33631"/>
              <a:buNone/>
            </a:pPr>
            <a:r>
              <a:rPr b="1" lang="en-US" sz="7730">
                <a:solidFill>
                  <a:schemeClr val="dk1"/>
                </a:solidFill>
                <a:latin typeface="Arial"/>
                <a:ea typeface="Arial"/>
                <a:cs typeface="Arial"/>
                <a:sym typeface="Arial"/>
              </a:rPr>
              <a:t>AUTHORS :</a:t>
            </a:r>
            <a:endParaRPr b="1" sz="7730">
              <a:solidFill>
                <a:schemeClr val="dk1"/>
              </a:solidFill>
              <a:latin typeface="Arial"/>
              <a:ea typeface="Arial"/>
              <a:cs typeface="Arial"/>
              <a:sym typeface="Arial"/>
            </a:endParaRPr>
          </a:p>
          <a:p>
            <a:pPr indent="0" lvl="0" marL="0" rtl="0" algn="just">
              <a:lnSpc>
                <a:spcPct val="100000"/>
              </a:lnSpc>
              <a:spcBef>
                <a:spcPts val="1400"/>
              </a:spcBef>
              <a:spcAft>
                <a:spcPts val="0"/>
              </a:spcAft>
              <a:buSzPct val="33631"/>
              <a:buNone/>
            </a:pPr>
            <a:r>
              <a:rPr lang="en-US" sz="7730">
                <a:solidFill>
                  <a:schemeClr val="dk1"/>
                </a:solidFill>
                <a:latin typeface="Arial"/>
                <a:ea typeface="Arial"/>
                <a:cs typeface="Arial"/>
                <a:sym typeface="Arial"/>
              </a:rPr>
              <a:t>Nikita Ravi</a:t>
            </a:r>
            <a:endParaRPr sz="7730">
              <a:solidFill>
                <a:schemeClr val="dk1"/>
              </a:solidFill>
              <a:latin typeface="Arial"/>
              <a:ea typeface="Arial"/>
              <a:cs typeface="Arial"/>
              <a:sym typeface="Arial"/>
            </a:endParaRPr>
          </a:p>
          <a:p>
            <a:pPr indent="0" lvl="0" marL="0" rtl="0" algn="just">
              <a:lnSpc>
                <a:spcPct val="100000"/>
              </a:lnSpc>
              <a:spcBef>
                <a:spcPts val="1400"/>
              </a:spcBef>
              <a:spcAft>
                <a:spcPts val="0"/>
              </a:spcAft>
              <a:buSzPct val="33631"/>
              <a:buNone/>
            </a:pPr>
            <a:r>
              <a:rPr lang="en-US" sz="7730">
                <a:solidFill>
                  <a:schemeClr val="dk1"/>
                </a:solidFill>
                <a:latin typeface="Arial"/>
                <a:ea typeface="Arial"/>
                <a:cs typeface="Arial"/>
                <a:sym typeface="Arial"/>
              </a:rPr>
              <a:t>Omkar N Daivajna </a:t>
            </a:r>
            <a:endParaRPr sz="7730">
              <a:solidFill>
                <a:schemeClr val="dk1"/>
              </a:solidFill>
              <a:latin typeface="Arial"/>
              <a:ea typeface="Arial"/>
              <a:cs typeface="Arial"/>
              <a:sym typeface="Arial"/>
            </a:endParaRPr>
          </a:p>
          <a:p>
            <a:pPr indent="0" lvl="0" marL="0" rtl="0" algn="just">
              <a:lnSpc>
                <a:spcPct val="100000"/>
              </a:lnSpc>
              <a:spcBef>
                <a:spcPts val="1400"/>
              </a:spcBef>
              <a:spcAft>
                <a:spcPts val="0"/>
              </a:spcAft>
              <a:buSzPct val="33631"/>
              <a:buNone/>
            </a:pPr>
            <a:r>
              <a:rPr lang="en-US" sz="7730">
                <a:solidFill>
                  <a:schemeClr val="dk1"/>
                </a:solidFill>
                <a:latin typeface="Arial"/>
                <a:ea typeface="Arial"/>
                <a:cs typeface="Arial"/>
                <a:sym typeface="Arial"/>
              </a:rPr>
              <a:t>Sakshi S Neelgund </a:t>
            </a:r>
            <a:endParaRPr sz="7730">
              <a:solidFill>
                <a:schemeClr val="dk1"/>
              </a:solidFill>
              <a:latin typeface="Arial"/>
              <a:ea typeface="Arial"/>
              <a:cs typeface="Arial"/>
              <a:sym typeface="Arial"/>
            </a:endParaRPr>
          </a:p>
          <a:p>
            <a:pPr indent="0" lvl="0" marL="0" rtl="0" algn="just">
              <a:lnSpc>
                <a:spcPct val="100000"/>
              </a:lnSpc>
              <a:spcBef>
                <a:spcPts val="1400"/>
              </a:spcBef>
              <a:spcAft>
                <a:spcPts val="0"/>
              </a:spcAft>
              <a:buClr>
                <a:schemeClr val="dk1"/>
              </a:buClr>
              <a:buSzPct val="33631"/>
              <a:buFont typeface="Arial"/>
              <a:buNone/>
            </a:pPr>
            <a:r>
              <a:rPr lang="en-US" sz="7730">
                <a:solidFill>
                  <a:schemeClr val="dk1"/>
                </a:solidFill>
                <a:latin typeface="Arial"/>
                <a:ea typeface="Arial"/>
                <a:cs typeface="Arial"/>
                <a:sym typeface="Arial"/>
              </a:rPr>
              <a:t>Adithya R </a:t>
            </a:r>
            <a:endParaRPr sz="7730">
              <a:solidFill>
                <a:schemeClr val="dk1"/>
              </a:solidFill>
              <a:latin typeface="Arial"/>
              <a:ea typeface="Arial"/>
              <a:cs typeface="Arial"/>
              <a:sym typeface="Arial"/>
            </a:endParaRPr>
          </a:p>
          <a:p>
            <a:pPr indent="0" lvl="0" marL="0" rtl="0" algn="just">
              <a:lnSpc>
                <a:spcPct val="100000"/>
              </a:lnSpc>
              <a:spcBef>
                <a:spcPts val="1400"/>
              </a:spcBef>
              <a:spcAft>
                <a:spcPts val="0"/>
              </a:spcAft>
              <a:buSzPct val="33631"/>
              <a:buNone/>
            </a:pPr>
            <a:r>
              <a:rPr lang="en-US" sz="7730">
                <a:solidFill>
                  <a:schemeClr val="dk1"/>
                </a:solidFill>
                <a:latin typeface="Arial"/>
                <a:ea typeface="Arial"/>
                <a:cs typeface="Arial"/>
                <a:sym typeface="Arial"/>
              </a:rPr>
              <a:t>Dr. Bharathi Malakareddy</a:t>
            </a:r>
            <a:endParaRPr sz="7730">
              <a:solidFill>
                <a:schemeClr val="dk1"/>
              </a:solidFill>
              <a:latin typeface="Arial"/>
              <a:ea typeface="Arial"/>
              <a:cs typeface="Arial"/>
              <a:sym typeface="Arial"/>
            </a:endParaRPr>
          </a:p>
          <a:p>
            <a:pPr indent="0" lvl="0" marL="0" rtl="0" algn="just">
              <a:lnSpc>
                <a:spcPct val="100000"/>
              </a:lnSpc>
              <a:spcBef>
                <a:spcPts val="1400"/>
              </a:spcBef>
              <a:spcAft>
                <a:spcPts val="0"/>
              </a:spcAft>
              <a:buClr>
                <a:schemeClr val="dk1"/>
              </a:buClr>
              <a:buSzPct val="33631"/>
              <a:buFont typeface="Arial"/>
              <a:buNone/>
            </a:pPr>
            <a:r>
              <a:rPr lang="en-US" sz="7730">
                <a:solidFill>
                  <a:schemeClr val="dk1"/>
                </a:solidFill>
                <a:latin typeface="Arial"/>
                <a:ea typeface="Arial"/>
                <a:cs typeface="Arial"/>
                <a:sym typeface="Arial"/>
              </a:rPr>
              <a:t>Sowmya V L</a:t>
            </a:r>
            <a:endParaRPr sz="12753">
              <a:solidFill>
                <a:srgbClr val="A61C00"/>
              </a:solidFill>
            </a:endParaRPr>
          </a:p>
          <a:p>
            <a:pPr indent="0" lvl="0" marL="0" rtl="0" algn="l">
              <a:lnSpc>
                <a:spcPct val="90000"/>
              </a:lnSpc>
              <a:spcBef>
                <a:spcPts val="1400"/>
              </a:spcBef>
              <a:spcAft>
                <a:spcPts val="0"/>
              </a:spcAft>
              <a:buSzPct val="100000"/>
              <a:buNone/>
            </a:pPr>
            <a:r>
              <a:t/>
            </a:r>
            <a:endParaRPr sz="2600">
              <a:solidFill>
                <a:srgbClr val="C2947F"/>
              </a:solidFill>
            </a:endParaRPr>
          </a:p>
          <a:p>
            <a:pPr indent="0" lvl="0" marL="0" rtl="0" algn="l">
              <a:lnSpc>
                <a:spcPct val="90000"/>
              </a:lnSpc>
              <a:spcBef>
                <a:spcPts val="1400"/>
              </a:spcBef>
              <a:spcAft>
                <a:spcPts val="0"/>
              </a:spcAft>
              <a:buSzPct val="120000"/>
              <a:buNone/>
            </a:pPr>
            <a:r>
              <a:t/>
            </a:r>
            <a:endParaRPr>
              <a:solidFill>
                <a:srgbClr val="7CEBFF"/>
              </a:solidFill>
            </a:endParaRPr>
          </a:p>
        </p:txBody>
      </p:sp>
      <p:sp>
        <p:nvSpPr>
          <p:cNvPr id="107" name="Google Shape;107;p1"/>
          <p:cNvSpPr/>
          <p:nvPr/>
        </p:nvSpPr>
        <p:spPr>
          <a:xfrm>
            <a:off x="466825" y="573500"/>
            <a:ext cx="11619300" cy="3140100"/>
          </a:xfrm>
          <a:prstGeom prst="rect">
            <a:avLst/>
          </a:prstGeom>
          <a:noFill/>
          <a:ln>
            <a:noFill/>
          </a:ln>
        </p:spPr>
        <p:txBody>
          <a:bodyPr anchorCtr="0" anchor="t" bIns="45700" lIns="91425" spcFirstLastPara="1" rIns="91425" wrap="square" tIns="45700">
            <a:spAutoFit/>
          </a:bodyPr>
          <a:lstStyle/>
          <a:p>
            <a:pPr indent="0" lvl="0" marL="0" marR="508000" rtl="0" algn="ctr">
              <a:lnSpc>
                <a:spcPct val="150000"/>
              </a:lnSpc>
              <a:spcBef>
                <a:spcPts val="1200"/>
              </a:spcBef>
              <a:spcAft>
                <a:spcPts val="0"/>
              </a:spcAft>
              <a:buClr>
                <a:schemeClr val="dk1"/>
              </a:buClr>
              <a:buSzPts val="1100"/>
              <a:buFont typeface="Arial"/>
              <a:buNone/>
            </a:pPr>
            <a:r>
              <a:t/>
            </a:r>
            <a:endParaRPr b="1" sz="2500">
              <a:solidFill>
                <a:schemeClr val="dk1"/>
              </a:solidFill>
            </a:endParaRPr>
          </a:p>
          <a:p>
            <a:pPr indent="0" lvl="0" marL="0" marR="508000" rtl="0" algn="ctr">
              <a:lnSpc>
                <a:spcPct val="150000"/>
              </a:lnSpc>
              <a:spcBef>
                <a:spcPts val="1200"/>
              </a:spcBef>
              <a:spcAft>
                <a:spcPts val="1200"/>
              </a:spcAft>
              <a:buClr>
                <a:schemeClr val="dk1"/>
              </a:buClr>
              <a:buSzPts val="1100"/>
              <a:buFont typeface="Arial"/>
              <a:buNone/>
            </a:pPr>
            <a:r>
              <a:rPr b="1" lang="en-US" sz="2500">
                <a:solidFill>
                  <a:schemeClr val="dk1"/>
                </a:solidFill>
              </a:rPr>
              <a:t>Retinal Vessel Analysis To Detect Hypertension And Predict Cardiovascular Diseases</a:t>
            </a:r>
            <a:endParaRPr b="1" sz="2500">
              <a:solidFill>
                <a:schemeClr val="dk1"/>
              </a:solidFill>
            </a:endParaRPr>
          </a:p>
        </p:txBody>
      </p:sp>
      <p:sp>
        <p:nvSpPr>
          <p:cNvPr id="108" name="Google Shape;108;p1"/>
          <p:cNvSpPr txBox="1"/>
          <p:nvPr/>
        </p:nvSpPr>
        <p:spPr>
          <a:xfrm>
            <a:off x="8111625" y="173300"/>
            <a:ext cx="30000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NOVELTY OF WORK / </a:t>
            </a:r>
            <a:endParaRPr b="1" sz="3800">
              <a:solidFill>
                <a:schemeClr val="dk1"/>
              </a:solidFill>
              <a:latin typeface="Arial"/>
              <a:ea typeface="Arial"/>
              <a:cs typeface="Arial"/>
              <a:sym typeface="Arial"/>
            </a:endParaRPr>
          </a:p>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SOCIAL RELEVANCE</a:t>
            </a:r>
            <a:endParaRPr b="1"/>
          </a:p>
        </p:txBody>
      </p:sp>
      <p:sp>
        <p:nvSpPr>
          <p:cNvPr id="164" name="Google Shape;164;p6"/>
          <p:cNvSpPr txBox="1"/>
          <p:nvPr>
            <p:ph idx="1" type="body"/>
          </p:nvPr>
        </p:nvSpPr>
        <p:spPr>
          <a:xfrm>
            <a:off x="774100" y="2027250"/>
            <a:ext cx="10381500" cy="3841800"/>
          </a:xfrm>
          <a:prstGeom prst="rect">
            <a:avLst/>
          </a:prstGeom>
          <a:noFill/>
          <a:ln>
            <a:noFill/>
          </a:ln>
        </p:spPr>
        <p:txBody>
          <a:bodyPr anchorCtr="0" anchor="t" bIns="45700" lIns="0" spcFirstLastPara="1" rIns="0" wrap="square" tIns="45700">
            <a:normAutofit fontScale="92500" lnSpcReduction="20000"/>
          </a:bodyPr>
          <a:lstStyle/>
          <a:p>
            <a:pPr indent="-334327" lvl="0" marL="457200" rtl="0" algn="just">
              <a:lnSpc>
                <a:spcPct val="150000"/>
              </a:lnSpc>
              <a:spcBef>
                <a:spcPts val="0"/>
              </a:spcBef>
              <a:spcAft>
                <a:spcPts val="0"/>
              </a:spcAft>
              <a:buSzPct val="90000"/>
              <a:buAutoNum type="arabicPeriod"/>
            </a:pPr>
            <a:r>
              <a:rPr b="1" lang="en-US">
                <a:latin typeface="Arial"/>
                <a:ea typeface="Arial"/>
                <a:cs typeface="Arial"/>
                <a:sym typeface="Arial"/>
              </a:rPr>
              <a:t>Early Disease Detection:</a:t>
            </a:r>
            <a:r>
              <a:rPr lang="en-US">
                <a:latin typeface="Arial"/>
                <a:ea typeface="Arial"/>
                <a:cs typeface="Arial"/>
                <a:sym typeface="Arial"/>
              </a:rPr>
              <a:t> Our model will be able to detect hypertension and exudates in its early stages and predict cardiovascular diseases like stroke and atherosclerosis. </a:t>
            </a:r>
            <a:endParaRPr>
              <a:latin typeface="Arial"/>
              <a:ea typeface="Arial"/>
              <a:cs typeface="Arial"/>
              <a:sym typeface="Arial"/>
            </a:endParaRPr>
          </a:p>
          <a:p>
            <a:pPr indent="0" lvl="0" marL="457200" rtl="0" algn="just">
              <a:lnSpc>
                <a:spcPct val="150000"/>
              </a:lnSpc>
              <a:spcBef>
                <a:spcPts val="0"/>
              </a:spcBef>
              <a:spcAft>
                <a:spcPts val="0"/>
              </a:spcAft>
              <a:buNone/>
            </a:pPr>
            <a:r>
              <a:t/>
            </a:r>
            <a:endParaRPr>
              <a:latin typeface="Arial"/>
              <a:ea typeface="Arial"/>
              <a:cs typeface="Arial"/>
              <a:sym typeface="Arial"/>
            </a:endParaRPr>
          </a:p>
          <a:p>
            <a:pPr indent="-334327" lvl="0" marL="457200" rtl="0" algn="just">
              <a:lnSpc>
                <a:spcPct val="150000"/>
              </a:lnSpc>
              <a:spcBef>
                <a:spcPts val="0"/>
              </a:spcBef>
              <a:spcAft>
                <a:spcPts val="0"/>
              </a:spcAft>
              <a:buSzPct val="90000"/>
              <a:buAutoNum type="arabicPeriod"/>
            </a:pPr>
            <a:r>
              <a:rPr b="1" lang="en-US">
                <a:latin typeface="Arial"/>
                <a:ea typeface="Arial"/>
                <a:cs typeface="Arial"/>
                <a:sym typeface="Arial"/>
              </a:rPr>
              <a:t>Inclusivity: </a:t>
            </a:r>
            <a:r>
              <a:rPr lang="en-US">
                <a:latin typeface="Arial"/>
                <a:ea typeface="Arial"/>
                <a:cs typeface="Arial"/>
                <a:sym typeface="Arial"/>
              </a:rPr>
              <a:t>By making use of existing retinal image data, we ensure that healthcare screening is accessible to everyone, regardless of their background or location. This promotes a fair and inclusive approach to healthcare.</a:t>
            </a:r>
            <a:endParaRPr>
              <a:latin typeface="Arial"/>
              <a:ea typeface="Arial"/>
              <a:cs typeface="Arial"/>
              <a:sym typeface="Arial"/>
            </a:endParaRPr>
          </a:p>
          <a:p>
            <a:pPr indent="0" lvl="0" marL="457200" rtl="0" algn="just">
              <a:lnSpc>
                <a:spcPct val="150000"/>
              </a:lnSpc>
              <a:spcBef>
                <a:spcPts val="0"/>
              </a:spcBef>
              <a:spcAft>
                <a:spcPts val="0"/>
              </a:spcAft>
              <a:buNone/>
            </a:pPr>
            <a:r>
              <a:t/>
            </a:r>
            <a:endParaRPr>
              <a:latin typeface="Arial"/>
              <a:ea typeface="Arial"/>
              <a:cs typeface="Arial"/>
              <a:sym typeface="Arial"/>
            </a:endParaRPr>
          </a:p>
          <a:p>
            <a:pPr indent="-334327" lvl="0" marL="457200" rtl="0" algn="just">
              <a:lnSpc>
                <a:spcPct val="150000"/>
              </a:lnSpc>
              <a:spcBef>
                <a:spcPts val="0"/>
              </a:spcBef>
              <a:spcAft>
                <a:spcPts val="0"/>
              </a:spcAft>
              <a:buSzPct val="90000"/>
              <a:buAutoNum type="arabicPeriod"/>
            </a:pPr>
            <a:r>
              <a:rPr b="1" lang="en-US">
                <a:latin typeface="Arial"/>
                <a:ea typeface="Arial"/>
                <a:cs typeface="Arial"/>
                <a:sym typeface="Arial"/>
              </a:rPr>
              <a:t>Preventative Healthcare:</a:t>
            </a:r>
            <a:r>
              <a:rPr lang="en-US">
                <a:latin typeface="Arial"/>
                <a:ea typeface="Arial"/>
                <a:cs typeface="Arial"/>
                <a:sym typeface="Arial"/>
              </a:rPr>
              <a:t> Our work encourages people to focus on preventing diseases rather than dealing with them after they've developed. This not only reduces the burden on individuals and society but also shifts our society towards being more health-conscious.</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OBJECTIVES</a:t>
            </a:r>
            <a:endParaRPr b="1"/>
          </a:p>
        </p:txBody>
      </p:sp>
      <p:sp>
        <p:nvSpPr>
          <p:cNvPr id="170" name="Google Shape;170;p8"/>
          <p:cNvSpPr txBox="1"/>
          <p:nvPr>
            <p:ph idx="1" type="body"/>
          </p:nvPr>
        </p:nvSpPr>
        <p:spPr>
          <a:xfrm>
            <a:off x="774100" y="1982725"/>
            <a:ext cx="10381500" cy="4019100"/>
          </a:xfrm>
          <a:prstGeom prst="rect">
            <a:avLst/>
          </a:prstGeom>
          <a:noFill/>
          <a:ln>
            <a:noFill/>
          </a:ln>
        </p:spPr>
        <p:txBody>
          <a:bodyPr anchorCtr="0" anchor="t" bIns="45700" lIns="0" spcFirstLastPara="1" rIns="0" wrap="square" tIns="45700">
            <a:noAutofit/>
          </a:bodyPr>
          <a:lstStyle/>
          <a:p>
            <a:pPr indent="-387350" lvl="0" marL="457200" marR="63500" rtl="0" algn="just">
              <a:lnSpc>
                <a:spcPct val="200000"/>
              </a:lnSpc>
              <a:spcBef>
                <a:spcPts val="0"/>
              </a:spcBef>
              <a:spcAft>
                <a:spcPts val="0"/>
              </a:spcAft>
              <a:buClr>
                <a:schemeClr val="dk1"/>
              </a:buClr>
              <a:buSzPts val="2500"/>
              <a:buAutoNum type="arabicPeriod"/>
            </a:pPr>
            <a:r>
              <a:rPr lang="en-US" sz="2500">
                <a:solidFill>
                  <a:schemeClr val="dk1"/>
                </a:solidFill>
                <a:latin typeface="Arial"/>
                <a:ea typeface="Arial"/>
                <a:cs typeface="Arial"/>
                <a:sym typeface="Arial"/>
              </a:rPr>
              <a:t>To detect the class of hypertensive retinopathy.</a:t>
            </a:r>
            <a:endParaRPr sz="2500">
              <a:solidFill>
                <a:schemeClr val="dk1"/>
              </a:solidFill>
              <a:latin typeface="Arial"/>
              <a:ea typeface="Arial"/>
              <a:cs typeface="Arial"/>
              <a:sym typeface="Arial"/>
            </a:endParaRPr>
          </a:p>
          <a:p>
            <a:pPr indent="-387350" lvl="0" marL="457200" marR="63500" rtl="0" algn="just">
              <a:lnSpc>
                <a:spcPct val="200000"/>
              </a:lnSpc>
              <a:spcBef>
                <a:spcPts val="0"/>
              </a:spcBef>
              <a:spcAft>
                <a:spcPts val="0"/>
              </a:spcAft>
              <a:buClr>
                <a:schemeClr val="dk1"/>
              </a:buClr>
              <a:buSzPts val="2500"/>
              <a:buFont typeface="Arial"/>
              <a:buAutoNum type="arabicPeriod"/>
            </a:pPr>
            <a:r>
              <a:rPr lang="en-US" sz="2500">
                <a:solidFill>
                  <a:schemeClr val="dk1"/>
                </a:solidFill>
                <a:latin typeface="Arial"/>
                <a:ea typeface="Arial"/>
                <a:cs typeface="Arial"/>
                <a:sym typeface="Arial"/>
              </a:rPr>
              <a:t>To predict the </a:t>
            </a:r>
            <a:r>
              <a:rPr lang="en-US" sz="2500">
                <a:solidFill>
                  <a:schemeClr val="dk1"/>
                </a:solidFill>
                <a:latin typeface="Arial"/>
                <a:ea typeface="Arial"/>
                <a:cs typeface="Arial"/>
                <a:sym typeface="Arial"/>
              </a:rPr>
              <a:t>presence</a:t>
            </a:r>
            <a:r>
              <a:rPr lang="en-US" sz="2500">
                <a:solidFill>
                  <a:schemeClr val="dk1"/>
                </a:solidFill>
                <a:latin typeface="Arial"/>
                <a:ea typeface="Arial"/>
                <a:cs typeface="Arial"/>
                <a:sym typeface="Arial"/>
              </a:rPr>
              <a:t> of c</a:t>
            </a:r>
            <a:r>
              <a:rPr lang="en-US" sz="2500">
                <a:solidFill>
                  <a:schemeClr val="dk1"/>
                </a:solidFill>
                <a:latin typeface="Arial"/>
                <a:ea typeface="Arial"/>
                <a:cs typeface="Arial"/>
                <a:sym typeface="Arial"/>
              </a:rPr>
              <a:t>ardiovascular</a:t>
            </a:r>
            <a:r>
              <a:rPr lang="en-US" sz="2500">
                <a:solidFill>
                  <a:schemeClr val="dk1"/>
                </a:solidFill>
                <a:latin typeface="Arial"/>
                <a:ea typeface="Arial"/>
                <a:cs typeface="Arial"/>
                <a:sym typeface="Arial"/>
              </a:rPr>
              <a:t> diseases like stroke.</a:t>
            </a:r>
            <a:endParaRPr sz="2500">
              <a:solidFill>
                <a:schemeClr val="dk1"/>
              </a:solidFill>
              <a:latin typeface="Arial"/>
              <a:ea typeface="Arial"/>
              <a:cs typeface="Arial"/>
              <a:sym typeface="Arial"/>
            </a:endParaRPr>
          </a:p>
          <a:p>
            <a:pPr indent="0" lvl="0" marL="457200" marR="63500" rtl="0" algn="just">
              <a:lnSpc>
                <a:spcPct val="150000"/>
              </a:lnSpc>
              <a:spcBef>
                <a:spcPts val="0"/>
              </a:spcBef>
              <a:spcAft>
                <a:spcPts val="0"/>
              </a:spcAft>
              <a:buNone/>
            </a:pPr>
            <a:r>
              <a:t/>
            </a:r>
            <a:endParaRPr b="1" sz="18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PROBLEM STATEMENT</a:t>
            </a:r>
            <a:endParaRPr b="1"/>
          </a:p>
        </p:txBody>
      </p:sp>
      <p:sp>
        <p:nvSpPr>
          <p:cNvPr id="176" name="Google Shape;176;p7"/>
          <p:cNvSpPr txBox="1"/>
          <p:nvPr>
            <p:ph idx="1" type="body"/>
          </p:nvPr>
        </p:nvSpPr>
        <p:spPr>
          <a:xfrm>
            <a:off x="1210925" y="2551175"/>
            <a:ext cx="9944700" cy="3380100"/>
          </a:xfrm>
          <a:prstGeom prst="rect">
            <a:avLst/>
          </a:prstGeom>
          <a:noFill/>
          <a:ln>
            <a:noFill/>
          </a:ln>
        </p:spPr>
        <p:txBody>
          <a:bodyPr anchorCtr="0" anchor="t" bIns="45700" lIns="0" spcFirstLastPara="1" rIns="0" wrap="square" tIns="45700">
            <a:normAutofit/>
          </a:bodyPr>
          <a:lstStyle/>
          <a:p>
            <a:pPr indent="0" lvl="0" marL="0" marR="508000" rtl="0" algn="just">
              <a:lnSpc>
                <a:spcPct val="150000"/>
              </a:lnSpc>
              <a:spcBef>
                <a:spcPts val="1200"/>
              </a:spcBef>
              <a:spcAft>
                <a:spcPts val="0"/>
              </a:spcAft>
              <a:buClr>
                <a:schemeClr val="dk1"/>
              </a:buClr>
              <a:buSzPts val="1100"/>
              <a:buFont typeface="Arial"/>
              <a:buNone/>
            </a:pPr>
            <a:r>
              <a:rPr lang="en-US">
                <a:solidFill>
                  <a:schemeClr val="dk1"/>
                </a:solidFill>
                <a:latin typeface="Arial"/>
                <a:ea typeface="Arial"/>
                <a:cs typeface="Arial"/>
                <a:sym typeface="Arial"/>
              </a:rPr>
              <a:t>Retinal Vessel Analysis based detection of hypertension and prediction of cardiovascular diseases.</a:t>
            </a:r>
            <a:endParaRPr>
              <a:solidFill>
                <a:schemeClr val="dk1"/>
              </a:solidFill>
              <a:latin typeface="Arial"/>
              <a:ea typeface="Arial"/>
              <a:cs typeface="Arial"/>
              <a:sym typeface="Arial"/>
            </a:endParaRPr>
          </a:p>
          <a:p>
            <a:pPr indent="0" lvl="0" marL="0" marR="495300" rtl="0" algn="just">
              <a:lnSpc>
                <a:spcPct val="150000"/>
              </a:lnSpc>
              <a:spcBef>
                <a:spcPts val="1200"/>
              </a:spcBef>
              <a:spcAft>
                <a:spcPts val="0"/>
              </a:spcAft>
              <a:buClr>
                <a:schemeClr val="dk1"/>
              </a:buClr>
              <a:buSzPts val="1100"/>
              <a:buFont typeface="Arial"/>
              <a:buNone/>
            </a:pPr>
            <a:r>
              <a:t/>
            </a:r>
            <a:endParaRPr sz="2100">
              <a:solidFill>
                <a:schemeClr val="dk1"/>
              </a:solidFill>
            </a:endParaRPr>
          </a:p>
          <a:p>
            <a:pPr indent="0" lvl="0" marL="0" rtl="0" algn="just">
              <a:lnSpc>
                <a:spcPct val="90000"/>
              </a:lnSpc>
              <a:spcBef>
                <a:spcPts val="0"/>
              </a:spcBef>
              <a:spcAft>
                <a:spcPts val="0"/>
              </a:spcAft>
              <a:buSzPts val="1800"/>
              <a:buNone/>
            </a:pPr>
            <a:r>
              <a:t/>
            </a:r>
            <a:endParaRPr sz="2900">
              <a:solidFill>
                <a:schemeClr val="dk1"/>
              </a:solidFill>
            </a:endParaRPr>
          </a:p>
          <a:p>
            <a:pPr indent="0" lvl="0" marL="355600" marR="495300" rtl="0" algn="just">
              <a:lnSpc>
                <a:spcPct val="150000"/>
              </a:lnSpc>
              <a:spcBef>
                <a:spcPts val="0"/>
              </a:spcBef>
              <a:spcAft>
                <a:spcPts val="0"/>
              </a:spcAft>
              <a:buClr>
                <a:schemeClr val="dk1"/>
              </a:buClr>
              <a:buSzPts val="1100"/>
              <a:buFont typeface="Arial"/>
              <a:buNone/>
            </a:pPr>
            <a:r>
              <a:t/>
            </a:r>
            <a:endParaRPr sz="2100">
              <a:solidFill>
                <a:schemeClr val="dk1"/>
              </a:solidFill>
            </a:endParaRPr>
          </a:p>
          <a:p>
            <a:pPr indent="0" lvl="0" marL="0" rtl="0" algn="just">
              <a:lnSpc>
                <a:spcPct val="90000"/>
              </a:lnSpc>
              <a:spcBef>
                <a:spcPts val="0"/>
              </a:spcBef>
              <a:spcAft>
                <a:spcPts val="0"/>
              </a:spcAft>
              <a:buSzPts val="1800"/>
              <a:buNone/>
            </a:pPr>
            <a:r>
              <a:t/>
            </a:r>
            <a:endParaRPr sz="29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1f0eaf277ce_0_109"/>
          <p:cNvSpPr txBox="1"/>
          <p:nvPr>
            <p:ph type="title"/>
          </p:nvPr>
        </p:nvSpPr>
        <p:spPr>
          <a:xfrm>
            <a:off x="1066800" y="590551"/>
            <a:ext cx="10058400" cy="9177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METHODOLOGY / BLOCK DIAGRAM</a:t>
            </a:r>
            <a:endParaRPr b="1"/>
          </a:p>
        </p:txBody>
      </p:sp>
      <p:sp>
        <p:nvSpPr>
          <p:cNvPr id="182" name="Google Shape;182;g1f0eaf277ce_0_109"/>
          <p:cNvSpPr/>
          <p:nvPr/>
        </p:nvSpPr>
        <p:spPr>
          <a:xfrm>
            <a:off x="7534275" y="2588900"/>
            <a:ext cx="1505100" cy="438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3" name="Google Shape;183;g1f0eaf277ce_0_109"/>
          <p:cNvSpPr txBox="1"/>
          <p:nvPr/>
        </p:nvSpPr>
        <p:spPr>
          <a:xfrm>
            <a:off x="7429500" y="2412800"/>
            <a:ext cx="2000400" cy="33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solidFill>
                <a:srgbClr val="3F3F3F"/>
              </a:solidFill>
              <a:latin typeface="Carlito"/>
              <a:ea typeface="Carlito"/>
              <a:cs typeface="Carlito"/>
              <a:sym typeface="Carlito"/>
            </a:endParaRPr>
          </a:p>
        </p:txBody>
      </p:sp>
      <p:sp>
        <p:nvSpPr>
          <p:cNvPr id="184" name="Google Shape;184;g1f0eaf277ce_0_109"/>
          <p:cNvSpPr txBox="1"/>
          <p:nvPr/>
        </p:nvSpPr>
        <p:spPr>
          <a:xfrm>
            <a:off x="4099838" y="5858550"/>
            <a:ext cx="44139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1300">
                <a:solidFill>
                  <a:schemeClr val="dk1"/>
                </a:solidFill>
              </a:rPr>
              <a:t>Fig. 2.</a:t>
            </a:r>
            <a:r>
              <a:rPr b="1" lang="en-US" sz="900">
                <a:solidFill>
                  <a:schemeClr val="dk1"/>
                </a:solidFill>
              </a:rPr>
              <a:t> </a:t>
            </a:r>
            <a:r>
              <a:rPr b="1" lang="en-US" sz="1300">
                <a:solidFill>
                  <a:schemeClr val="dk1"/>
                </a:solidFill>
              </a:rPr>
              <a:t>Block Diagram </a:t>
            </a:r>
            <a:r>
              <a:rPr b="1" lang="en-US" sz="1300">
                <a:solidFill>
                  <a:schemeClr val="dk1"/>
                </a:solidFill>
              </a:rPr>
              <a:t>of Proposed Methodology</a:t>
            </a:r>
            <a:endParaRPr b="1" sz="1300">
              <a:solidFill>
                <a:schemeClr val="dk1"/>
              </a:solidFill>
            </a:endParaRPr>
          </a:p>
        </p:txBody>
      </p:sp>
      <p:pic>
        <p:nvPicPr>
          <p:cNvPr id="185" name="Google Shape;185;g1f0eaf277ce_0_109"/>
          <p:cNvPicPr preferRelativeResize="0"/>
          <p:nvPr/>
        </p:nvPicPr>
        <p:blipFill>
          <a:blip r:embed="rId3">
            <a:alphaModFix/>
          </a:blip>
          <a:stretch>
            <a:fillRect/>
          </a:stretch>
        </p:blipFill>
        <p:spPr>
          <a:xfrm>
            <a:off x="2099628" y="2033400"/>
            <a:ext cx="8414324" cy="34894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f0eaf277ce_0_6"/>
          <p:cNvSpPr txBox="1"/>
          <p:nvPr>
            <p:ph type="title"/>
          </p:nvPr>
        </p:nvSpPr>
        <p:spPr>
          <a:xfrm>
            <a:off x="1066800" y="382576"/>
            <a:ext cx="10058400" cy="1164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METHODOLOGY / WORKING PRINCIPLE (Contd..)</a:t>
            </a:r>
            <a:endParaRPr b="1" sz="3800">
              <a:solidFill>
                <a:schemeClr val="dk1"/>
              </a:solidFill>
              <a:latin typeface="Arial"/>
              <a:ea typeface="Arial"/>
              <a:cs typeface="Arial"/>
              <a:sym typeface="Arial"/>
            </a:endParaRPr>
          </a:p>
        </p:txBody>
      </p:sp>
      <p:sp>
        <p:nvSpPr>
          <p:cNvPr id="191" name="Google Shape;191;g1f0eaf277ce_0_6"/>
          <p:cNvSpPr txBox="1"/>
          <p:nvPr/>
        </p:nvSpPr>
        <p:spPr>
          <a:xfrm>
            <a:off x="1097279" y="1962949"/>
            <a:ext cx="10058400" cy="338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92" name="Google Shape;192;g1f0eaf277ce_0_6"/>
          <p:cNvSpPr txBox="1"/>
          <p:nvPr/>
        </p:nvSpPr>
        <p:spPr>
          <a:xfrm>
            <a:off x="971204" y="1962949"/>
            <a:ext cx="10058400" cy="3387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sz="1600" u="none" cap="none" strike="noStrike">
                <a:solidFill>
                  <a:srgbClr val="000000"/>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
        <p:nvSpPr>
          <p:cNvPr id="193" name="Google Shape;193;g1f0eaf277ce_0_6"/>
          <p:cNvSpPr txBox="1"/>
          <p:nvPr/>
        </p:nvSpPr>
        <p:spPr>
          <a:xfrm>
            <a:off x="698500" y="2042275"/>
            <a:ext cx="10598400" cy="4125000"/>
          </a:xfrm>
          <a:prstGeom prst="rect">
            <a:avLst/>
          </a:prstGeom>
          <a:noFill/>
          <a:ln>
            <a:noFill/>
          </a:ln>
        </p:spPr>
        <p:txBody>
          <a:bodyPr anchorCtr="0" anchor="t" bIns="91425" lIns="91425" spcFirstLastPara="1" rIns="91425" wrap="square" tIns="91425">
            <a:spAutoFit/>
          </a:bodyPr>
          <a:lstStyle/>
          <a:p>
            <a:pPr indent="-330200" lvl="0" marL="457200" rtl="0" algn="just">
              <a:lnSpc>
                <a:spcPct val="150000"/>
              </a:lnSpc>
              <a:spcBef>
                <a:spcPts val="0"/>
              </a:spcBef>
              <a:spcAft>
                <a:spcPts val="0"/>
              </a:spcAft>
              <a:buSzPts val="1600"/>
              <a:buChar char="●"/>
            </a:pPr>
            <a:r>
              <a:rPr b="1" lang="en-US" sz="1600"/>
              <a:t>Data Acquisition and Preprocessing</a:t>
            </a:r>
            <a:r>
              <a:rPr lang="en-US" sz="1600"/>
              <a:t>: Utilize the publicly available DRIVE dataset for retinal image analysis. </a:t>
            </a:r>
            <a:endParaRPr sz="1600"/>
          </a:p>
          <a:p>
            <a:pPr indent="-330200" lvl="0" marL="914400" rtl="0" algn="just">
              <a:lnSpc>
                <a:spcPct val="150000"/>
              </a:lnSpc>
              <a:spcBef>
                <a:spcPts val="0"/>
              </a:spcBef>
              <a:spcAft>
                <a:spcPts val="0"/>
              </a:spcAft>
              <a:buSzPts val="1600"/>
              <a:buChar char="➔"/>
            </a:pPr>
            <a:r>
              <a:rPr lang="en-US" sz="1600"/>
              <a:t>Preprocess images by isolating the green channel, enhancing contrast using CLAHE, and applying morphological transformations for vessel segmentation. </a:t>
            </a:r>
            <a:endParaRPr sz="1600"/>
          </a:p>
          <a:p>
            <a:pPr indent="0" lvl="0" marL="1371600" rtl="0" algn="just">
              <a:lnSpc>
                <a:spcPct val="150000"/>
              </a:lnSpc>
              <a:spcBef>
                <a:spcPts val="0"/>
              </a:spcBef>
              <a:spcAft>
                <a:spcPts val="0"/>
              </a:spcAft>
              <a:buNone/>
            </a:pPr>
            <a:r>
              <a:t/>
            </a:r>
            <a:endParaRPr sz="1600"/>
          </a:p>
          <a:p>
            <a:pPr indent="-330200" lvl="0" marL="457200" rtl="0" algn="just">
              <a:lnSpc>
                <a:spcPct val="150000"/>
              </a:lnSpc>
              <a:spcBef>
                <a:spcPts val="0"/>
              </a:spcBef>
              <a:spcAft>
                <a:spcPts val="0"/>
              </a:spcAft>
              <a:buClr>
                <a:schemeClr val="dk1"/>
              </a:buClr>
              <a:buSzPts val="1600"/>
              <a:buChar char="●"/>
            </a:pPr>
            <a:r>
              <a:rPr b="1" lang="en-US" sz="1600">
                <a:solidFill>
                  <a:schemeClr val="dk1"/>
                </a:solidFill>
              </a:rPr>
              <a:t>Arteriovenous Ratio (AVR) Calculation</a:t>
            </a:r>
            <a:r>
              <a:rPr lang="en-US" sz="1600">
                <a:solidFill>
                  <a:schemeClr val="dk1"/>
                </a:solidFill>
              </a:rPr>
              <a:t>: Segment retinal vessels and detect the optic disc to determine the Region of Interest (ROI).</a:t>
            </a:r>
            <a:endParaRPr sz="1600">
              <a:solidFill>
                <a:schemeClr val="dk1"/>
              </a:solidFill>
            </a:endParaRPr>
          </a:p>
          <a:p>
            <a:pPr indent="-330200" lvl="0" marL="914400" rtl="0" algn="just">
              <a:lnSpc>
                <a:spcPct val="150000"/>
              </a:lnSpc>
              <a:spcBef>
                <a:spcPts val="0"/>
              </a:spcBef>
              <a:spcAft>
                <a:spcPts val="0"/>
              </a:spcAft>
              <a:buClr>
                <a:schemeClr val="dk1"/>
              </a:buClr>
              <a:buSzPts val="1600"/>
              <a:buChar char="➔"/>
            </a:pPr>
            <a:r>
              <a:rPr lang="en-US" sz="1600">
                <a:solidFill>
                  <a:schemeClr val="dk1"/>
                </a:solidFill>
              </a:rPr>
              <a:t> Calculate AVR based on vessel width data, distinguishing between arterioles and venules.</a:t>
            </a:r>
            <a:endParaRPr sz="1600">
              <a:solidFill>
                <a:schemeClr val="dk1"/>
              </a:solidFill>
            </a:endParaRPr>
          </a:p>
          <a:p>
            <a:pPr indent="0" lvl="0" marL="1371600" rtl="0" algn="just">
              <a:lnSpc>
                <a:spcPct val="150000"/>
              </a:lnSpc>
              <a:spcBef>
                <a:spcPts val="0"/>
              </a:spcBef>
              <a:spcAft>
                <a:spcPts val="0"/>
              </a:spcAft>
              <a:buClr>
                <a:schemeClr val="dk1"/>
              </a:buClr>
              <a:buSzPts val="1100"/>
              <a:buFont typeface="Arial"/>
              <a:buNone/>
            </a:pPr>
            <a:r>
              <a:t/>
            </a:r>
            <a:endParaRPr sz="1600">
              <a:solidFill>
                <a:schemeClr val="dk1"/>
              </a:solidFill>
            </a:endParaRPr>
          </a:p>
          <a:p>
            <a:pPr indent="-330200" lvl="0" marL="457200" rtl="0" algn="just">
              <a:lnSpc>
                <a:spcPct val="150000"/>
              </a:lnSpc>
              <a:spcBef>
                <a:spcPts val="0"/>
              </a:spcBef>
              <a:spcAft>
                <a:spcPts val="0"/>
              </a:spcAft>
              <a:buClr>
                <a:schemeClr val="dk1"/>
              </a:buClr>
              <a:buSzPts val="1600"/>
              <a:buChar char="●"/>
            </a:pPr>
            <a:r>
              <a:rPr b="1" lang="en-US" sz="1600">
                <a:solidFill>
                  <a:schemeClr val="dk1"/>
                </a:solidFill>
              </a:rPr>
              <a:t> Exudates Detection</a:t>
            </a:r>
            <a:r>
              <a:rPr lang="en-US" sz="1600">
                <a:solidFill>
                  <a:schemeClr val="dk1"/>
                </a:solidFill>
              </a:rPr>
              <a:t>: Preprocess retinal images by extracting the green component and enhancing contrast</a:t>
            </a:r>
            <a:endParaRPr sz="1600">
              <a:solidFill>
                <a:schemeClr val="dk1"/>
              </a:solidFill>
            </a:endParaRPr>
          </a:p>
          <a:p>
            <a:pPr indent="-330200" lvl="0" marL="914400" rtl="0" algn="just">
              <a:lnSpc>
                <a:spcPct val="150000"/>
              </a:lnSpc>
              <a:spcBef>
                <a:spcPts val="0"/>
              </a:spcBef>
              <a:spcAft>
                <a:spcPts val="0"/>
              </a:spcAft>
              <a:buClr>
                <a:schemeClr val="dk1"/>
              </a:buClr>
              <a:buSzPts val="1600"/>
              <a:buChar char="➔"/>
            </a:pPr>
            <a:r>
              <a:rPr lang="en-US" sz="1600">
                <a:solidFill>
                  <a:schemeClr val="dk1"/>
                </a:solidFill>
              </a:rPr>
              <a:t>Employ edge detection filters and thresholding for blood vessel segmentation and apply morphological operations for refining segmentation and detecting exudates.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fa5e2dd738_0_58"/>
          <p:cNvSpPr txBox="1"/>
          <p:nvPr>
            <p:ph type="title"/>
          </p:nvPr>
        </p:nvSpPr>
        <p:spPr>
          <a:xfrm>
            <a:off x="987525" y="369376"/>
            <a:ext cx="10058400" cy="1164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METHODOLOGY / WORKING PRINCIPLE (Contd..)</a:t>
            </a:r>
            <a:endParaRPr b="1" sz="3800">
              <a:solidFill>
                <a:schemeClr val="dk1"/>
              </a:solidFill>
              <a:latin typeface="Arial"/>
              <a:ea typeface="Arial"/>
              <a:cs typeface="Arial"/>
              <a:sym typeface="Arial"/>
            </a:endParaRPr>
          </a:p>
        </p:txBody>
      </p:sp>
      <p:pic>
        <p:nvPicPr>
          <p:cNvPr id="200" name="Google Shape;200;g2fa5e2dd738_0_58"/>
          <p:cNvPicPr preferRelativeResize="0"/>
          <p:nvPr/>
        </p:nvPicPr>
        <p:blipFill rotWithShape="1">
          <a:blip r:embed="rId3">
            <a:alphaModFix/>
          </a:blip>
          <a:srcRect b="0" l="0" r="0" t="0"/>
          <a:stretch/>
        </p:blipFill>
        <p:spPr>
          <a:xfrm>
            <a:off x="4355950" y="2047225"/>
            <a:ext cx="3321550" cy="3410525"/>
          </a:xfrm>
          <a:prstGeom prst="rect">
            <a:avLst/>
          </a:prstGeom>
          <a:noFill/>
          <a:ln>
            <a:noFill/>
          </a:ln>
        </p:spPr>
      </p:pic>
      <p:sp>
        <p:nvSpPr>
          <p:cNvPr id="201" name="Google Shape;201;g2fa5e2dd738_0_58"/>
          <p:cNvSpPr txBox="1"/>
          <p:nvPr/>
        </p:nvSpPr>
        <p:spPr>
          <a:xfrm>
            <a:off x="3540825" y="5712050"/>
            <a:ext cx="4951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00"/>
              <a:t>Fig 2. </a:t>
            </a:r>
            <a:r>
              <a:rPr b="1" lang="en-US" sz="1300"/>
              <a:t>fundus retina from the DRIVE dataset</a:t>
            </a:r>
            <a:endParaRPr b="1" sz="13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g26c23fedd6b_1_1"/>
          <p:cNvPicPr preferRelativeResize="0"/>
          <p:nvPr/>
        </p:nvPicPr>
        <p:blipFill>
          <a:blip r:embed="rId3">
            <a:alphaModFix/>
          </a:blip>
          <a:stretch>
            <a:fillRect/>
          </a:stretch>
        </p:blipFill>
        <p:spPr>
          <a:xfrm>
            <a:off x="7889300" y="2255150"/>
            <a:ext cx="3014900" cy="2836200"/>
          </a:xfrm>
          <a:prstGeom prst="rect">
            <a:avLst/>
          </a:prstGeom>
          <a:noFill/>
          <a:ln>
            <a:noFill/>
          </a:ln>
        </p:spPr>
      </p:pic>
      <p:pic>
        <p:nvPicPr>
          <p:cNvPr id="208" name="Google Shape;208;g26c23fedd6b_1_1"/>
          <p:cNvPicPr preferRelativeResize="0"/>
          <p:nvPr/>
        </p:nvPicPr>
        <p:blipFill>
          <a:blip r:embed="rId4">
            <a:alphaModFix/>
          </a:blip>
          <a:stretch>
            <a:fillRect/>
          </a:stretch>
        </p:blipFill>
        <p:spPr>
          <a:xfrm>
            <a:off x="522975" y="2255150"/>
            <a:ext cx="6442625" cy="2836200"/>
          </a:xfrm>
          <a:prstGeom prst="rect">
            <a:avLst/>
          </a:prstGeom>
          <a:noFill/>
          <a:ln cap="flat" cmpd="sng" w="19050">
            <a:solidFill>
              <a:schemeClr val="dk2"/>
            </a:solidFill>
            <a:prstDash val="solid"/>
            <a:round/>
            <a:headEnd len="sm" w="sm" type="none"/>
            <a:tailEnd len="sm" w="sm" type="none"/>
          </a:ln>
        </p:spPr>
      </p:pic>
      <p:sp>
        <p:nvSpPr>
          <p:cNvPr id="209" name="Google Shape;209;g26c23fedd6b_1_1"/>
          <p:cNvSpPr txBox="1"/>
          <p:nvPr/>
        </p:nvSpPr>
        <p:spPr>
          <a:xfrm>
            <a:off x="795875" y="5246025"/>
            <a:ext cx="3081000" cy="985200"/>
          </a:xfrm>
          <a:prstGeom prst="rect">
            <a:avLst/>
          </a:prstGeom>
          <a:noFill/>
          <a:ln>
            <a:noFill/>
          </a:ln>
        </p:spPr>
        <p:txBody>
          <a:bodyPr anchorCtr="0" anchor="t" bIns="91425" lIns="91425" spcFirstLastPara="1" rIns="91425" wrap="square" tIns="91425">
            <a:spAutoFit/>
          </a:bodyPr>
          <a:lstStyle/>
          <a:p>
            <a:pPr indent="0" lvl="0" marL="457200" marR="596900" rtl="0" algn="ctr">
              <a:lnSpc>
                <a:spcPct val="150000"/>
              </a:lnSpc>
              <a:spcBef>
                <a:spcPts val="1400"/>
              </a:spcBef>
              <a:spcAft>
                <a:spcPts val="0"/>
              </a:spcAft>
              <a:buNone/>
            </a:pPr>
            <a:r>
              <a:rPr b="1" lang="en-US" sz="1300">
                <a:solidFill>
                  <a:schemeClr val="dk1"/>
                </a:solidFill>
              </a:rPr>
              <a:t>Fig 3(a). Retinal Image before detecting Region of Interest </a:t>
            </a:r>
            <a:endParaRPr b="1" sz="1300">
              <a:solidFill>
                <a:schemeClr val="dk1"/>
              </a:solidFill>
            </a:endParaRPr>
          </a:p>
        </p:txBody>
      </p:sp>
      <p:sp>
        <p:nvSpPr>
          <p:cNvPr id="210" name="Google Shape;210;g26c23fedd6b_1_1"/>
          <p:cNvSpPr txBox="1"/>
          <p:nvPr/>
        </p:nvSpPr>
        <p:spPr>
          <a:xfrm>
            <a:off x="7889300" y="5246025"/>
            <a:ext cx="4146000" cy="615000"/>
          </a:xfrm>
          <a:prstGeom prst="rect">
            <a:avLst/>
          </a:prstGeom>
          <a:noFill/>
          <a:ln>
            <a:noFill/>
          </a:ln>
        </p:spPr>
        <p:txBody>
          <a:bodyPr anchorCtr="0" anchor="t" bIns="91425" lIns="91425" spcFirstLastPara="1" rIns="91425" wrap="square" tIns="91425">
            <a:spAutoFit/>
          </a:bodyPr>
          <a:lstStyle/>
          <a:p>
            <a:pPr indent="0" lvl="0" marL="0" marR="596900" rtl="0" algn="ctr">
              <a:lnSpc>
                <a:spcPct val="115000"/>
              </a:lnSpc>
              <a:spcBef>
                <a:spcPts val="1400"/>
              </a:spcBef>
              <a:spcAft>
                <a:spcPts val="0"/>
              </a:spcAft>
              <a:buNone/>
            </a:pPr>
            <a:r>
              <a:rPr b="1" lang="en-US" sz="1300">
                <a:solidFill>
                  <a:schemeClr val="dk1"/>
                </a:solidFill>
              </a:rPr>
              <a:t>Fig 4. Segmented Retinal Image of Region of Interest</a:t>
            </a:r>
            <a:endParaRPr b="1" sz="1300">
              <a:solidFill>
                <a:schemeClr val="dk1"/>
              </a:solidFill>
            </a:endParaRPr>
          </a:p>
        </p:txBody>
      </p:sp>
      <p:cxnSp>
        <p:nvCxnSpPr>
          <p:cNvPr id="211" name="Google Shape;211;g26c23fedd6b_1_1"/>
          <p:cNvCxnSpPr/>
          <p:nvPr/>
        </p:nvCxnSpPr>
        <p:spPr>
          <a:xfrm>
            <a:off x="3876883" y="2255153"/>
            <a:ext cx="0" cy="2836200"/>
          </a:xfrm>
          <a:prstGeom prst="straightConnector1">
            <a:avLst/>
          </a:prstGeom>
          <a:noFill/>
          <a:ln cap="flat" cmpd="sng" w="28575">
            <a:solidFill>
              <a:schemeClr val="dk2"/>
            </a:solidFill>
            <a:prstDash val="solid"/>
            <a:round/>
            <a:headEnd len="med" w="med" type="none"/>
            <a:tailEnd len="med" w="med" type="none"/>
          </a:ln>
        </p:spPr>
      </p:cxnSp>
      <p:sp>
        <p:nvSpPr>
          <p:cNvPr id="212" name="Google Shape;212;g26c23fedd6b_1_1"/>
          <p:cNvSpPr txBox="1"/>
          <p:nvPr>
            <p:ph type="title"/>
          </p:nvPr>
        </p:nvSpPr>
        <p:spPr>
          <a:xfrm>
            <a:off x="1066818" y="1735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METHODOLOGY / WORKING PRINCIPLE (Contd..)</a:t>
            </a:r>
            <a:endParaRPr b="1" sz="3800">
              <a:solidFill>
                <a:schemeClr val="dk1"/>
              </a:solidFill>
              <a:latin typeface="Arial"/>
              <a:ea typeface="Arial"/>
              <a:cs typeface="Arial"/>
              <a:sym typeface="Arial"/>
            </a:endParaRPr>
          </a:p>
        </p:txBody>
      </p:sp>
      <p:sp>
        <p:nvSpPr>
          <p:cNvPr id="213" name="Google Shape;213;g26c23fedd6b_1_1"/>
          <p:cNvSpPr txBox="1"/>
          <p:nvPr/>
        </p:nvSpPr>
        <p:spPr>
          <a:xfrm>
            <a:off x="3965600" y="5246025"/>
            <a:ext cx="3000000" cy="985200"/>
          </a:xfrm>
          <a:prstGeom prst="rect">
            <a:avLst/>
          </a:prstGeom>
          <a:noFill/>
          <a:ln>
            <a:noFill/>
          </a:ln>
        </p:spPr>
        <p:txBody>
          <a:bodyPr anchorCtr="0" anchor="t" bIns="91425" lIns="91425" spcFirstLastPara="1" rIns="91425" wrap="square" tIns="91425">
            <a:spAutoFit/>
          </a:bodyPr>
          <a:lstStyle/>
          <a:p>
            <a:pPr indent="0" lvl="0" marL="457200" marR="596900" rtl="0" algn="ctr">
              <a:lnSpc>
                <a:spcPct val="150000"/>
              </a:lnSpc>
              <a:spcBef>
                <a:spcPts val="1400"/>
              </a:spcBef>
              <a:spcAft>
                <a:spcPts val="0"/>
              </a:spcAft>
              <a:buNone/>
            </a:pPr>
            <a:r>
              <a:rPr b="1" lang="en-US" sz="1300">
                <a:solidFill>
                  <a:schemeClr val="dk1"/>
                </a:solidFill>
              </a:rPr>
              <a:t>Fig 3(b) .A</a:t>
            </a:r>
            <a:r>
              <a:rPr b="1" lang="en-US" sz="1300">
                <a:solidFill>
                  <a:schemeClr val="dk1"/>
                </a:solidFill>
              </a:rPr>
              <a:t>fter detecting the Region of Interest (right)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g26f2d298636_4_4"/>
          <p:cNvPicPr preferRelativeResize="0"/>
          <p:nvPr/>
        </p:nvPicPr>
        <p:blipFill>
          <a:blip r:embed="rId3">
            <a:alphaModFix/>
          </a:blip>
          <a:stretch>
            <a:fillRect/>
          </a:stretch>
        </p:blipFill>
        <p:spPr>
          <a:xfrm>
            <a:off x="3047454" y="2366229"/>
            <a:ext cx="6431250" cy="2724250"/>
          </a:xfrm>
          <a:prstGeom prst="rect">
            <a:avLst/>
          </a:prstGeom>
          <a:noFill/>
          <a:ln>
            <a:noFill/>
          </a:ln>
        </p:spPr>
      </p:pic>
      <p:sp>
        <p:nvSpPr>
          <p:cNvPr id="220" name="Google Shape;220;g26f2d298636_4_4"/>
          <p:cNvSpPr txBox="1"/>
          <p:nvPr/>
        </p:nvSpPr>
        <p:spPr>
          <a:xfrm>
            <a:off x="3047450" y="5306525"/>
            <a:ext cx="35163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1300">
                <a:solidFill>
                  <a:schemeClr val="dk1"/>
                </a:solidFill>
              </a:rPr>
              <a:t>Fig. 5(a) Greyscale Retinal Image</a:t>
            </a:r>
            <a:endParaRPr b="1" sz="1300">
              <a:solidFill>
                <a:schemeClr val="dk1"/>
              </a:solidFill>
            </a:endParaRPr>
          </a:p>
        </p:txBody>
      </p:sp>
      <p:cxnSp>
        <p:nvCxnSpPr>
          <p:cNvPr id="221" name="Google Shape;221;g26f2d298636_4_4"/>
          <p:cNvCxnSpPr/>
          <p:nvPr/>
        </p:nvCxnSpPr>
        <p:spPr>
          <a:xfrm>
            <a:off x="6563750" y="2359150"/>
            <a:ext cx="0" cy="2738400"/>
          </a:xfrm>
          <a:prstGeom prst="straightConnector1">
            <a:avLst/>
          </a:prstGeom>
          <a:noFill/>
          <a:ln cap="flat" cmpd="sng" w="19050">
            <a:solidFill>
              <a:schemeClr val="lt1"/>
            </a:solidFill>
            <a:prstDash val="solid"/>
            <a:round/>
            <a:headEnd len="med" w="med" type="none"/>
            <a:tailEnd len="med" w="med" type="none"/>
          </a:ln>
        </p:spPr>
      </p:cxnSp>
      <p:sp>
        <p:nvSpPr>
          <p:cNvPr id="222" name="Google Shape;222;g26f2d298636_4_4"/>
          <p:cNvSpPr txBox="1"/>
          <p:nvPr>
            <p:ph type="title"/>
          </p:nvPr>
        </p:nvSpPr>
        <p:spPr>
          <a:xfrm>
            <a:off x="1000743" y="1735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METHODOLOGY / WORKING PRINCIPLE (Contd..)</a:t>
            </a:r>
            <a:endParaRPr b="1" sz="3800">
              <a:solidFill>
                <a:schemeClr val="dk1"/>
              </a:solidFill>
              <a:latin typeface="Arial"/>
              <a:ea typeface="Arial"/>
              <a:cs typeface="Arial"/>
              <a:sym typeface="Arial"/>
            </a:endParaRPr>
          </a:p>
        </p:txBody>
      </p:sp>
      <p:sp>
        <p:nvSpPr>
          <p:cNvPr id="223" name="Google Shape;223;g26f2d298636_4_4"/>
          <p:cNvSpPr txBox="1"/>
          <p:nvPr/>
        </p:nvSpPr>
        <p:spPr>
          <a:xfrm>
            <a:off x="6563750" y="5306525"/>
            <a:ext cx="3000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1300">
                <a:solidFill>
                  <a:schemeClr val="dk1"/>
                </a:solidFill>
              </a:rPr>
              <a:t>Fig. 5(b) Presence of exudates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graphicFrame>
        <p:nvGraphicFramePr>
          <p:cNvPr id="229" name="Google Shape;229;g2cecc0623c5_2_31"/>
          <p:cNvGraphicFramePr/>
          <p:nvPr/>
        </p:nvGraphicFramePr>
        <p:xfrm>
          <a:off x="3175875" y="2201925"/>
          <a:ext cx="3000000" cy="3000000"/>
        </p:xfrm>
        <a:graphic>
          <a:graphicData uri="http://schemas.openxmlformats.org/drawingml/2006/table">
            <a:tbl>
              <a:tblPr>
                <a:noFill/>
                <a:tableStyleId>{97F0BF25-5865-457A-9BD4-2F7B8EC9DF17}</a:tableStyleId>
              </a:tblPr>
              <a:tblGrid>
                <a:gridCol w="2920125"/>
                <a:gridCol w="2920125"/>
              </a:tblGrid>
              <a:tr h="543700">
                <a:tc>
                  <a:txBody>
                    <a:bodyPr/>
                    <a:lstStyle/>
                    <a:p>
                      <a:pPr indent="0" lvl="0" marL="0" rtl="0" algn="l">
                        <a:spcBef>
                          <a:spcPts val="0"/>
                        </a:spcBef>
                        <a:spcAft>
                          <a:spcPts val="0"/>
                        </a:spcAft>
                        <a:buNone/>
                      </a:pPr>
                      <a:r>
                        <a:rPr b="1" lang="en-US"/>
                        <a:t>Features</a:t>
                      </a:r>
                      <a:endParaRPr b="1"/>
                    </a:p>
                  </a:txBody>
                  <a:tcPr marT="91425" marB="91425" marR="91425" marL="91425"/>
                </a:tc>
                <a:tc>
                  <a:txBody>
                    <a:bodyPr/>
                    <a:lstStyle/>
                    <a:p>
                      <a:pPr indent="0" lvl="0" marL="0" rtl="0" algn="l">
                        <a:spcBef>
                          <a:spcPts val="0"/>
                        </a:spcBef>
                        <a:spcAft>
                          <a:spcPts val="0"/>
                        </a:spcAft>
                        <a:buNone/>
                      </a:pPr>
                      <a:r>
                        <a:rPr b="1" lang="en-US"/>
                        <a:t>Normal Ranges</a:t>
                      </a:r>
                      <a:endParaRPr b="1"/>
                    </a:p>
                  </a:txBody>
                  <a:tcPr marT="91425" marB="91425" marR="91425" marL="91425"/>
                </a:tc>
              </a:tr>
              <a:tr h="543700">
                <a:tc>
                  <a:txBody>
                    <a:bodyPr/>
                    <a:lstStyle/>
                    <a:p>
                      <a:pPr indent="0" lvl="0" marL="0" rtl="0" algn="l">
                        <a:spcBef>
                          <a:spcPts val="0"/>
                        </a:spcBef>
                        <a:spcAft>
                          <a:spcPts val="0"/>
                        </a:spcAft>
                        <a:buNone/>
                      </a:pPr>
                      <a:r>
                        <a:rPr lang="en-US"/>
                        <a:t>CRVE</a:t>
                      </a:r>
                      <a:endParaRPr/>
                    </a:p>
                  </a:txBody>
                  <a:tcPr marT="91425" marB="91425" marR="91425" marL="91425"/>
                </a:tc>
                <a:tc>
                  <a:txBody>
                    <a:bodyPr/>
                    <a:lstStyle/>
                    <a:p>
                      <a:pPr indent="0" lvl="0" marL="0" rtl="0" algn="l">
                        <a:spcBef>
                          <a:spcPts val="0"/>
                        </a:spcBef>
                        <a:spcAft>
                          <a:spcPts val="0"/>
                        </a:spcAft>
                        <a:buNone/>
                      </a:pPr>
                      <a:r>
                        <a:rPr lang="en-US"/>
                        <a:t>20 - 30 mm</a:t>
                      </a:r>
                      <a:endParaRPr/>
                    </a:p>
                  </a:txBody>
                  <a:tcPr marT="91425" marB="91425" marR="91425" marL="91425"/>
                </a:tc>
              </a:tr>
              <a:tr h="543700">
                <a:tc>
                  <a:txBody>
                    <a:bodyPr/>
                    <a:lstStyle/>
                    <a:p>
                      <a:pPr indent="0" lvl="0" marL="0" rtl="0" algn="l">
                        <a:spcBef>
                          <a:spcPts val="0"/>
                        </a:spcBef>
                        <a:spcAft>
                          <a:spcPts val="0"/>
                        </a:spcAft>
                        <a:buNone/>
                      </a:pPr>
                      <a:r>
                        <a:rPr lang="en-US"/>
                        <a:t>CRAE</a:t>
                      </a:r>
                      <a:endParaRPr/>
                    </a:p>
                  </a:txBody>
                  <a:tcPr marT="91425" marB="91425" marR="91425" marL="91425"/>
                </a:tc>
                <a:tc>
                  <a:txBody>
                    <a:bodyPr/>
                    <a:lstStyle/>
                    <a:p>
                      <a:pPr indent="0" lvl="0" marL="0" rtl="0" algn="l">
                        <a:spcBef>
                          <a:spcPts val="0"/>
                        </a:spcBef>
                        <a:spcAft>
                          <a:spcPts val="0"/>
                        </a:spcAft>
                        <a:buNone/>
                      </a:pPr>
                      <a:r>
                        <a:rPr lang="en-US"/>
                        <a:t>5 - 10 mm</a:t>
                      </a:r>
                      <a:endParaRPr/>
                    </a:p>
                  </a:txBody>
                  <a:tcPr marT="91425" marB="91425" marR="91425" marL="91425"/>
                </a:tc>
              </a:tr>
              <a:tr h="543700">
                <a:tc>
                  <a:txBody>
                    <a:bodyPr/>
                    <a:lstStyle/>
                    <a:p>
                      <a:pPr indent="0" lvl="0" marL="0" rtl="0" algn="l">
                        <a:spcBef>
                          <a:spcPts val="0"/>
                        </a:spcBef>
                        <a:spcAft>
                          <a:spcPts val="0"/>
                        </a:spcAft>
                        <a:buNone/>
                      </a:pPr>
                      <a:r>
                        <a:rPr lang="en-US"/>
                        <a:t>AVR</a:t>
                      </a:r>
                      <a:endParaRPr/>
                    </a:p>
                  </a:txBody>
                  <a:tcPr marT="91425" marB="91425" marR="91425" marL="91425"/>
                </a:tc>
                <a:tc>
                  <a:txBody>
                    <a:bodyPr/>
                    <a:lstStyle/>
                    <a:p>
                      <a:pPr indent="0" lvl="0" marL="0" rtl="0" algn="l">
                        <a:spcBef>
                          <a:spcPts val="0"/>
                        </a:spcBef>
                        <a:spcAft>
                          <a:spcPts val="0"/>
                        </a:spcAft>
                        <a:buNone/>
                      </a:pPr>
                      <a:r>
                        <a:rPr lang="en-US"/>
                        <a:t>0.7 - 0.8</a:t>
                      </a:r>
                      <a:endParaRPr/>
                    </a:p>
                  </a:txBody>
                  <a:tcPr marT="91425" marB="91425" marR="91425" marL="91425"/>
                </a:tc>
              </a:tr>
              <a:tr h="543700">
                <a:tc>
                  <a:txBody>
                    <a:bodyPr/>
                    <a:lstStyle/>
                    <a:p>
                      <a:pPr indent="0" lvl="0" marL="0" rtl="0" algn="l">
                        <a:spcBef>
                          <a:spcPts val="0"/>
                        </a:spcBef>
                        <a:spcAft>
                          <a:spcPts val="0"/>
                        </a:spcAft>
                        <a:buNone/>
                      </a:pPr>
                      <a:r>
                        <a:rPr lang="en-US"/>
                        <a:t>Exudates</a:t>
                      </a:r>
                      <a:endParaRPr/>
                    </a:p>
                  </a:txBody>
                  <a:tcPr marT="91425" marB="91425" marR="91425" marL="91425"/>
                </a:tc>
                <a:tc>
                  <a:txBody>
                    <a:bodyPr/>
                    <a:lstStyle/>
                    <a:p>
                      <a:pPr indent="0" lvl="0" marL="0" rtl="0" algn="l">
                        <a:spcBef>
                          <a:spcPts val="0"/>
                        </a:spcBef>
                        <a:spcAft>
                          <a:spcPts val="0"/>
                        </a:spcAft>
                        <a:buNone/>
                      </a:pPr>
                      <a:r>
                        <a:rPr lang="en-US"/>
                        <a:t>Not Present</a:t>
                      </a:r>
                      <a:endParaRPr/>
                    </a:p>
                  </a:txBody>
                  <a:tcPr marT="91425" marB="91425" marR="91425" marL="91425"/>
                </a:tc>
              </a:tr>
            </a:tbl>
          </a:graphicData>
        </a:graphic>
      </p:graphicFrame>
      <p:sp>
        <p:nvSpPr>
          <p:cNvPr id="230" name="Google Shape;230;g2cecc0623c5_2_31"/>
          <p:cNvSpPr txBox="1"/>
          <p:nvPr/>
        </p:nvSpPr>
        <p:spPr>
          <a:xfrm>
            <a:off x="2278650" y="5101675"/>
            <a:ext cx="7634700" cy="3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1500">
                <a:solidFill>
                  <a:srgbClr val="3F3F3F"/>
                </a:solidFill>
              </a:rPr>
              <a:t>Table 1. Interpretation of Features</a:t>
            </a:r>
            <a:endParaRPr b="1" sz="1500">
              <a:solidFill>
                <a:srgbClr val="3F3F3F"/>
              </a:solidFill>
            </a:endParaRPr>
          </a:p>
        </p:txBody>
      </p:sp>
      <p:sp>
        <p:nvSpPr>
          <p:cNvPr id="231" name="Google Shape;231;g2cecc0623c5_2_31"/>
          <p:cNvSpPr txBox="1"/>
          <p:nvPr>
            <p:ph type="title"/>
          </p:nvPr>
        </p:nvSpPr>
        <p:spPr>
          <a:xfrm>
            <a:off x="1000743" y="1735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METHODOLOGY / WORKING PRINCIPLE (Contd..)</a:t>
            </a:r>
            <a:endParaRPr b="1" sz="3800">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fa5e2dd738_0_69"/>
          <p:cNvSpPr txBox="1"/>
          <p:nvPr>
            <p:ph type="title"/>
          </p:nvPr>
        </p:nvSpPr>
        <p:spPr>
          <a:xfrm>
            <a:off x="987525" y="369376"/>
            <a:ext cx="10058400" cy="1164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METHODOLOGY / WORKING PRINCIPLE (Contd..)</a:t>
            </a:r>
            <a:endParaRPr b="1" sz="3800">
              <a:solidFill>
                <a:schemeClr val="dk1"/>
              </a:solidFill>
              <a:latin typeface="Arial"/>
              <a:ea typeface="Arial"/>
              <a:cs typeface="Arial"/>
              <a:sym typeface="Arial"/>
            </a:endParaRPr>
          </a:p>
        </p:txBody>
      </p:sp>
      <p:pic>
        <p:nvPicPr>
          <p:cNvPr id="238" name="Google Shape;238;g2fa5e2dd738_0_69"/>
          <p:cNvPicPr preferRelativeResize="0"/>
          <p:nvPr/>
        </p:nvPicPr>
        <p:blipFill>
          <a:blip r:embed="rId3">
            <a:alphaModFix/>
          </a:blip>
          <a:stretch>
            <a:fillRect/>
          </a:stretch>
        </p:blipFill>
        <p:spPr>
          <a:xfrm>
            <a:off x="504175" y="2110777"/>
            <a:ext cx="5474451" cy="3354873"/>
          </a:xfrm>
          <a:prstGeom prst="rect">
            <a:avLst/>
          </a:prstGeom>
          <a:noFill/>
          <a:ln>
            <a:noFill/>
          </a:ln>
        </p:spPr>
      </p:pic>
      <p:pic>
        <p:nvPicPr>
          <p:cNvPr id="239" name="Google Shape;239;g2fa5e2dd738_0_69"/>
          <p:cNvPicPr preferRelativeResize="0"/>
          <p:nvPr/>
        </p:nvPicPr>
        <p:blipFill>
          <a:blip r:embed="rId4">
            <a:alphaModFix/>
          </a:blip>
          <a:stretch>
            <a:fillRect/>
          </a:stretch>
        </p:blipFill>
        <p:spPr>
          <a:xfrm>
            <a:off x="6194600" y="2110776"/>
            <a:ext cx="5474450" cy="3313480"/>
          </a:xfrm>
          <a:prstGeom prst="rect">
            <a:avLst/>
          </a:prstGeom>
          <a:noFill/>
          <a:ln>
            <a:noFill/>
          </a:ln>
        </p:spPr>
      </p:pic>
      <p:sp>
        <p:nvSpPr>
          <p:cNvPr id="240" name="Google Shape;240;g2fa5e2dd738_0_69"/>
          <p:cNvSpPr txBox="1"/>
          <p:nvPr/>
        </p:nvSpPr>
        <p:spPr>
          <a:xfrm>
            <a:off x="817250" y="5630350"/>
            <a:ext cx="4848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00"/>
              <a:t>Distribution of Exudates Among Different Patients in Our Dataset</a:t>
            </a:r>
            <a:endParaRPr b="1" sz="1300"/>
          </a:p>
        </p:txBody>
      </p:sp>
      <p:sp>
        <p:nvSpPr>
          <p:cNvPr id="241" name="Google Shape;241;g2fa5e2dd738_0_69"/>
          <p:cNvSpPr txBox="1"/>
          <p:nvPr/>
        </p:nvSpPr>
        <p:spPr>
          <a:xfrm>
            <a:off x="6751675" y="5630350"/>
            <a:ext cx="47862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00"/>
              <a:t>Stages of Hypertensive Retinopathy among various patients </a:t>
            </a:r>
            <a:endParaRPr b="1" sz="1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1229430" y="28655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AGENDA</a:t>
            </a:r>
            <a:endParaRPr b="1" sz="5900"/>
          </a:p>
        </p:txBody>
      </p:sp>
      <p:sp>
        <p:nvSpPr>
          <p:cNvPr id="114" name="Google Shape;114;p2"/>
          <p:cNvSpPr txBox="1"/>
          <p:nvPr>
            <p:ph idx="1" type="body"/>
          </p:nvPr>
        </p:nvSpPr>
        <p:spPr>
          <a:xfrm>
            <a:off x="1066800" y="1830399"/>
            <a:ext cx="10058400" cy="4318200"/>
          </a:xfrm>
          <a:prstGeom prst="rect">
            <a:avLst/>
          </a:prstGeom>
          <a:noFill/>
          <a:ln>
            <a:noFill/>
          </a:ln>
        </p:spPr>
        <p:txBody>
          <a:bodyPr anchorCtr="0" anchor="t" bIns="45700" lIns="0" spcFirstLastPara="1" rIns="0" wrap="square" tIns="45700">
            <a:normAutofit fontScale="85000" lnSpcReduction="20000"/>
          </a:bodyPr>
          <a:lstStyle/>
          <a:p>
            <a:pPr indent="-374332" lvl="0" marL="457200" rtl="0" algn="l">
              <a:lnSpc>
                <a:spcPct val="150000"/>
              </a:lnSpc>
              <a:spcBef>
                <a:spcPts val="0"/>
              </a:spcBef>
              <a:spcAft>
                <a:spcPts val="0"/>
              </a:spcAft>
              <a:buClr>
                <a:schemeClr val="dk1"/>
              </a:buClr>
              <a:buSzPct val="100000"/>
              <a:buFont typeface="Arial"/>
              <a:buAutoNum type="arabicPeriod"/>
            </a:pPr>
            <a:r>
              <a:rPr lang="en-US" sz="2700">
                <a:solidFill>
                  <a:schemeClr val="dk1"/>
                </a:solidFill>
                <a:latin typeface="Arial"/>
                <a:ea typeface="Arial"/>
                <a:cs typeface="Arial"/>
                <a:sym typeface="Arial"/>
              </a:rPr>
              <a:t>Introduction</a:t>
            </a:r>
            <a:endParaRPr sz="2700">
              <a:solidFill>
                <a:schemeClr val="dk1"/>
              </a:solidFill>
              <a:latin typeface="Arial"/>
              <a:ea typeface="Arial"/>
              <a:cs typeface="Arial"/>
              <a:sym typeface="Arial"/>
            </a:endParaRPr>
          </a:p>
          <a:p>
            <a:pPr indent="-374332" lvl="0" marL="457200" rtl="0" algn="l">
              <a:lnSpc>
                <a:spcPct val="150000"/>
              </a:lnSpc>
              <a:spcBef>
                <a:spcPts val="0"/>
              </a:spcBef>
              <a:spcAft>
                <a:spcPts val="0"/>
              </a:spcAft>
              <a:buClr>
                <a:schemeClr val="dk1"/>
              </a:buClr>
              <a:buSzPct val="100000"/>
              <a:buFont typeface="Arial"/>
              <a:buAutoNum type="arabicPeriod"/>
            </a:pPr>
            <a:r>
              <a:rPr lang="en-US" sz="2700">
                <a:solidFill>
                  <a:schemeClr val="dk1"/>
                </a:solidFill>
                <a:latin typeface="Arial"/>
                <a:ea typeface="Arial"/>
                <a:cs typeface="Arial"/>
                <a:sym typeface="Arial"/>
              </a:rPr>
              <a:t>Motivation</a:t>
            </a:r>
            <a:endParaRPr sz="2700">
              <a:solidFill>
                <a:schemeClr val="dk1"/>
              </a:solidFill>
              <a:latin typeface="Arial"/>
              <a:ea typeface="Arial"/>
              <a:cs typeface="Arial"/>
              <a:sym typeface="Arial"/>
            </a:endParaRPr>
          </a:p>
          <a:p>
            <a:pPr indent="-374332" lvl="0" marL="457200" rtl="0" algn="l">
              <a:lnSpc>
                <a:spcPct val="150000"/>
              </a:lnSpc>
              <a:spcBef>
                <a:spcPts val="0"/>
              </a:spcBef>
              <a:spcAft>
                <a:spcPts val="0"/>
              </a:spcAft>
              <a:buClr>
                <a:schemeClr val="dk1"/>
              </a:buClr>
              <a:buSzPct val="100000"/>
              <a:buFont typeface="Arial"/>
              <a:buAutoNum type="arabicPeriod"/>
            </a:pPr>
            <a:r>
              <a:rPr lang="en-US" sz="2700">
                <a:solidFill>
                  <a:schemeClr val="dk1"/>
                </a:solidFill>
                <a:latin typeface="Arial"/>
                <a:ea typeface="Arial"/>
                <a:cs typeface="Arial"/>
                <a:sym typeface="Arial"/>
              </a:rPr>
              <a:t>Literature Survey</a:t>
            </a:r>
            <a:endParaRPr sz="2700">
              <a:solidFill>
                <a:schemeClr val="dk1"/>
              </a:solidFill>
              <a:latin typeface="Arial"/>
              <a:ea typeface="Arial"/>
              <a:cs typeface="Arial"/>
              <a:sym typeface="Arial"/>
            </a:endParaRPr>
          </a:p>
          <a:p>
            <a:pPr indent="-374332" lvl="0" marL="457200" rtl="0" algn="l">
              <a:lnSpc>
                <a:spcPct val="150000"/>
              </a:lnSpc>
              <a:spcBef>
                <a:spcPts val="0"/>
              </a:spcBef>
              <a:spcAft>
                <a:spcPts val="0"/>
              </a:spcAft>
              <a:buClr>
                <a:schemeClr val="dk1"/>
              </a:buClr>
              <a:buSzPct val="100000"/>
              <a:buFont typeface="Arial"/>
              <a:buAutoNum type="arabicPeriod"/>
            </a:pPr>
            <a:r>
              <a:rPr lang="en-US" sz="2700">
                <a:solidFill>
                  <a:schemeClr val="dk1"/>
                </a:solidFill>
                <a:latin typeface="Arial"/>
                <a:ea typeface="Arial"/>
                <a:cs typeface="Arial"/>
                <a:sym typeface="Arial"/>
              </a:rPr>
              <a:t>Novelty of Work</a:t>
            </a:r>
            <a:endParaRPr sz="2700">
              <a:solidFill>
                <a:schemeClr val="dk1"/>
              </a:solidFill>
              <a:latin typeface="Arial"/>
              <a:ea typeface="Arial"/>
              <a:cs typeface="Arial"/>
              <a:sym typeface="Arial"/>
            </a:endParaRPr>
          </a:p>
          <a:p>
            <a:pPr indent="-374332" lvl="0" marL="457200" rtl="0" algn="l">
              <a:lnSpc>
                <a:spcPct val="150000"/>
              </a:lnSpc>
              <a:spcBef>
                <a:spcPts val="0"/>
              </a:spcBef>
              <a:spcAft>
                <a:spcPts val="0"/>
              </a:spcAft>
              <a:buClr>
                <a:schemeClr val="dk1"/>
              </a:buClr>
              <a:buSzPct val="100000"/>
              <a:buFont typeface="Arial"/>
              <a:buAutoNum type="arabicPeriod"/>
            </a:pPr>
            <a:r>
              <a:rPr lang="en-US" sz="2700">
                <a:solidFill>
                  <a:schemeClr val="dk1"/>
                </a:solidFill>
                <a:latin typeface="Arial"/>
                <a:ea typeface="Arial"/>
                <a:cs typeface="Arial"/>
                <a:sym typeface="Arial"/>
              </a:rPr>
              <a:t>Problem Statement</a:t>
            </a:r>
            <a:endParaRPr sz="2700">
              <a:solidFill>
                <a:schemeClr val="dk1"/>
              </a:solidFill>
              <a:latin typeface="Arial"/>
              <a:ea typeface="Arial"/>
              <a:cs typeface="Arial"/>
              <a:sym typeface="Arial"/>
            </a:endParaRPr>
          </a:p>
          <a:p>
            <a:pPr indent="-374332" lvl="0" marL="457200" rtl="0" algn="l">
              <a:lnSpc>
                <a:spcPct val="150000"/>
              </a:lnSpc>
              <a:spcBef>
                <a:spcPts val="0"/>
              </a:spcBef>
              <a:spcAft>
                <a:spcPts val="0"/>
              </a:spcAft>
              <a:buClr>
                <a:schemeClr val="dk1"/>
              </a:buClr>
              <a:buSzPct val="100000"/>
              <a:buFont typeface="Arial"/>
              <a:buAutoNum type="arabicPeriod"/>
            </a:pPr>
            <a:r>
              <a:rPr lang="en-US" sz="2700">
                <a:solidFill>
                  <a:schemeClr val="dk1"/>
                </a:solidFill>
                <a:latin typeface="Arial"/>
                <a:ea typeface="Arial"/>
                <a:cs typeface="Arial"/>
                <a:sym typeface="Arial"/>
              </a:rPr>
              <a:t>Objectives</a:t>
            </a:r>
            <a:endParaRPr sz="2700">
              <a:solidFill>
                <a:schemeClr val="dk1"/>
              </a:solidFill>
              <a:latin typeface="Arial"/>
              <a:ea typeface="Arial"/>
              <a:cs typeface="Arial"/>
              <a:sym typeface="Arial"/>
            </a:endParaRPr>
          </a:p>
          <a:p>
            <a:pPr indent="-374332" lvl="0" marL="457200" rtl="0" algn="l">
              <a:lnSpc>
                <a:spcPct val="150000"/>
              </a:lnSpc>
              <a:spcBef>
                <a:spcPts val="0"/>
              </a:spcBef>
              <a:spcAft>
                <a:spcPts val="0"/>
              </a:spcAft>
              <a:buClr>
                <a:schemeClr val="dk1"/>
              </a:buClr>
              <a:buSzPct val="100000"/>
              <a:buFont typeface="Arial"/>
              <a:buAutoNum type="arabicPeriod"/>
            </a:pPr>
            <a:r>
              <a:rPr lang="en-US" sz="2700">
                <a:solidFill>
                  <a:schemeClr val="dk1"/>
                </a:solidFill>
                <a:latin typeface="Arial"/>
                <a:ea typeface="Arial"/>
                <a:cs typeface="Arial"/>
                <a:sym typeface="Arial"/>
              </a:rPr>
              <a:t>Proposed Methodology</a:t>
            </a:r>
            <a:endParaRPr sz="2700">
              <a:solidFill>
                <a:schemeClr val="dk1"/>
              </a:solidFill>
              <a:latin typeface="Arial"/>
              <a:ea typeface="Arial"/>
              <a:cs typeface="Arial"/>
              <a:sym typeface="Arial"/>
            </a:endParaRPr>
          </a:p>
          <a:p>
            <a:pPr indent="-374332" lvl="0" marL="457200" rtl="0" algn="l">
              <a:lnSpc>
                <a:spcPct val="150000"/>
              </a:lnSpc>
              <a:spcBef>
                <a:spcPts val="0"/>
              </a:spcBef>
              <a:spcAft>
                <a:spcPts val="0"/>
              </a:spcAft>
              <a:buClr>
                <a:schemeClr val="dk1"/>
              </a:buClr>
              <a:buSzPct val="100000"/>
              <a:buFont typeface="Arial"/>
              <a:buAutoNum type="arabicPeriod"/>
            </a:pPr>
            <a:r>
              <a:rPr lang="en-US" sz="2700">
                <a:solidFill>
                  <a:schemeClr val="dk1"/>
                </a:solidFill>
                <a:latin typeface="Arial"/>
                <a:ea typeface="Arial"/>
                <a:cs typeface="Arial"/>
                <a:sym typeface="Arial"/>
              </a:rPr>
              <a:t>Result</a:t>
            </a:r>
            <a:endParaRPr sz="2700">
              <a:solidFill>
                <a:schemeClr val="dk1"/>
              </a:solidFill>
              <a:latin typeface="Arial"/>
              <a:ea typeface="Arial"/>
              <a:cs typeface="Arial"/>
              <a:sym typeface="Arial"/>
            </a:endParaRPr>
          </a:p>
          <a:p>
            <a:pPr indent="-374332" lvl="0" marL="457200" rtl="0" algn="l">
              <a:lnSpc>
                <a:spcPct val="150000"/>
              </a:lnSpc>
              <a:spcBef>
                <a:spcPts val="0"/>
              </a:spcBef>
              <a:spcAft>
                <a:spcPts val="0"/>
              </a:spcAft>
              <a:buClr>
                <a:schemeClr val="dk1"/>
              </a:buClr>
              <a:buSzPct val="100000"/>
              <a:buFont typeface="Arial"/>
              <a:buAutoNum type="arabicPeriod"/>
            </a:pPr>
            <a:r>
              <a:rPr lang="en-US" sz="2700">
                <a:solidFill>
                  <a:schemeClr val="dk1"/>
                </a:solidFill>
                <a:latin typeface="Arial"/>
                <a:ea typeface="Arial"/>
                <a:cs typeface="Arial"/>
                <a:sym typeface="Arial"/>
              </a:rPr>
              <a:t>References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6f2d298636_3_12"/>
          <p:cNvSpPr txBox="1"/>
          <p:nvPr>
            <p:ph idx="1" type="body"/>
          </p:nvPr>
        </p:nvSpPr>
        <p:spPr>
          <a:xfrm>
            <a:off x="1128450" y="1845725"/>
            <a:ext cx="10017600" cy="4492500"/>
          </a:xfrm>
          <a:prstGeom prst="rect">
            <a:avLst/>
          </a:prstGeom>
        </p:spPr>
        <p:txBody>
          <a:bodyPr anchorCtr="0" anchor="t" bIns="45700" lIns="0" spcFirstLastPara="1" rIns="0" wrap="square" tIns="45700">
            <a:noAutofit/>
          </a:bodyPr>
          <a:lstStyle/>
          <a:p>
            <a:pPr indent="-330200" lvl="0" marL="457200" rtl="0" algn="just">
              <a:lnSpc>
                <a:spcPct val="140000"/>
              </a:lnSpc>
              <a:spcBef>
                <a:spcPts val="0"/>
              </a:spcBef>
              <a:spcAft>
                <a:spcPts val="0"/>
              </a:spcAft>
              <a:buClr>
                <a:srgbClr val="000000"/>
              </a:buClr>
              <a:buSzPts val="1600"/>
              <a:buFont typeface="Arial"/>
              <a:buChar char="●"/>
            </a:pPr>
            <a:r>
              <a:rPr b="1" lang="en-US" sz="1600">
                <a:solidFill>
                  <a:srgbClr val="000000"/>
                </a:solidFill>
                <a:latin typeface="Arial"/>
                <a:ea typeface="Arial"/>
                <a:cs typeface="Arial"/>
                <a:sym typeface="Arial"/>
              </a:rPr>
              <a:t>Model Training and Classification</a:t>
            </a:r>
            <a:r>
              <a:rPr lang="en-US" sz="1600">
                <a:solidFill>
                  <a:srgbClr val="000000"/>
                </a:solidFill>
                <a:latin typeface="Arial"/>
                <a:ea typeface="Arial"/>
                <a:cs typeface="Arial"/>
                <a:sym typeface="Arial"/>
              </a:rPr>
              <a:t>: Classify hypertensive retinopathy into mild, moderate, and accelerated stages based on retinal features. </a:t>
            </a:r>
            <a:endParaRPr sz="1600">
              <a:solidFill>
                <a:srgbClr val="000000"/>
              </a:solidFill>
              <a:latin typeface="Arial"/>
              <a:ea typeface="Arial"/>
              <a:cs typeface="Arial"/>
              <a:sym typeface="Arial"/>
            </a:endParaRPr>
          </a:p>
          <a:p>
            <a:pPr indent="-330200" lvl="0" marL="914400" rtl="0" algn="just">
              <a:lnSpc>
                <a:spcPct val="140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Train classification models (Logistic Regression, K-Nearest Neighbors, SVM, Decision Tree) on preprocessed data to predict retinopathy severity. </a:t>
            </a:r>
            <a:endParaRPr sz="1600">
              <a:solidFill>
                <a:srgbClr val="000000"/>
              </a:solidFill>
              <a:latin typeface="Arial"/>
              <a:ea typeface="Arial"/>
              <a:cs typeface="Arial"/>
              <a:sym typeface="Arial"/>
            </a:endParaRPr>
          </a:p>
          <a:p>
            <a:pPr indent="-330200" lvl="0" marL="914400" rtl="0" algn="just">
              <a:lnSpc>
                <a:spcPct val="140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Evaluate model performance using metrics like accuracy, precision, and recall to identify the most suitable classifier.</a:t>
            </a:r>
            <a:endParaRPr sz="1600">
              <a:solidFill>
                <a:srgbClr val="000000"/>
              </a:solidFill>
              <a:latin typeface="Arial"/>
              <a:ea typeface="Arial"/>
              <a:cs typeface="Arial"/>
              <a:sym typeface="Arial"/>
            </a:endParaRPr>
          </a:p>
          <a:p>
            <a:pPr indent="0" lvl="0" marL="914400" rtl="0" algn="just">
              <a:lnSpc>
                <a:spcPct val="140000"/>
              </a:lnSpc>
              <a:spcBef>
                <a:spcPts val="0"/>
              </a:spcBef>
              <a:spcAft>
                <a:spcPts val="0"/>
              </a:spcAft>
              <a:buSzPts val="935"/>
              <a:buNone/>
            </a:pPr>
            <a:r>
              <a:t/>
            </a:r>
            <a:endParaRPr sz="1600">
              <a:solidFill>
                <a:srgbClr val="000000"/>
              </a:solidFill>
              <a:latin typeface="Arial"/>
              <a:ea typeface="Arial"/>
              <a:cs typeface="Arial"/>
              <a:sym typeface="Arial"/>
            </a:endParaRPr>
          </a:p>
          <a:p>
            <a:pPr indent="-330200" lvl="0" marL="457200" rtl="0" algn="just">
              <a:lnSpc>
                <a:spcPct val="140000"/>
              </a:lnSpc>
              <a:spcBef>
                <a:spcPts val="0"/>
              </a:spcBef>
              <a:spcAft>
                <a:spcPts val="0"/>
              </a:spcAft>
              <a:buClr>
                <a:srgbClr val="000000"/>
              </a:buClr>
              <a:buSzPts val="1600"/>
              <a:buFont typeface="Arial"/>
              <a:buChar char="●"/>
            </a:pPr>
            <a:r>
              <a:rPr b="1" lang="en-US" sz="1600">
                <a:solidFill>
                  <a:srgbClr val="000000"/>
                </a:solidFill>
                <a:latin typeface="Arial"/>
                <a:ea typeface="Arial"/>
                <a:cs typeface="Arial"/>
                <a:sym typeface="Arial"/>
              </a:rPr>
              <a:t>Association Analysis with Stroke and CVDs</a:t>
            </a:r>
            <a:r>
              <a:rPr lang="en-US" sz="1600">
                <a:solidFill>
                  <a:srgbClr val="000000"/>
                </a:solidFill>
                <a:latin typeface="Arial"/>
                <a:ea typeface="Arial"/>
                <a:cs typeface="Arial"/>
                <a:sym typeface="Arial"/>
              </a:rPr>
              <a:t>: Analyze the relationship between hypertensive retinopathy features, such as AVR and exudates, with stroke and other cardiovascular diseases.. </a:t>
            </a:r>
            <a:endParaRPr sz="1600">
              <a:solidFill>
                <a:srgbClr val="000000"/>
              </a:solidFill>
              <a:latin typeface="Arial"/>
              <a:ea typeface="Arial"/>
              <a:cs typeface="Arial"/>
              <a:sym typeface="Arial"/>
            </a:endParaRPr>
          </a:p>
          <a:p>
            <a:pPr indent="-330200" lvl="0" marL="914400" rtl="0" algn="just">
              <a:lnSpc>
                <a:spcPct val="140000"/>
              </a:lnSpc>
              <a:spcBef>
                <a:spcPts val="0"/>
              </a:spcBef>
              <a:spcAft>
                <a:spcPts val="0"/>
              </a:spcAft>
              <a:buClr>
                <a:srgbClr val="000000"/>
              </a:buClr>
              <a:buSzPts val="1600"/>
              <a:buFont typeface="Arial"/>
              <a:buChar char="➔"/>
            </a:pPr>
            <a:r>
              <a:rPr lang="en-US" sz="1600">
                <a:solidFill>
                  <a:srgbClr val="000000"/>
                </a:solidFill>
                <a:latin typeface="Arial"/>
                <a:ea typeface="Arial"/>
                <a:cs typeface="Arial"/>
                <a:sym typeface="Arial"/>
              </a:rPr>
              <a:t>Provide insights into the ocular manifestations of hypertension and their implications for systemic health, aiding in proactive management strategies for individuals with hypertension.</a:t>
            </a:r>
            <a:endParaRPr sz="1600"/>
          </a:p>
        </p:txBody>
      </p:sp>
      <p:sp>
        <p:nvSpPr>
          <p:cNvPr id="248" name="Google Shape;248;g26f2d298636_3_12"/>
          <p:cNvSpPr txBox="1"/>
          <p:nvPr>
            <p:ph type="title"/>
          </p:nvPr>
        </p:nvSpPr>
        <p:spPr>
          <a:xfrm>
            <a:off x="1000743" y="1735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METHODOLOGY / WORKING PRINCIPLE (Contd..)</a:t>
            </a:r>
            <a:endParaRPr b="1" sz="3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cecc0623c5_2_23"/>
          <p:cNvSpPr txBox="1"/>
          <p:nvPr/>
        </p:nvSpPr>
        <p:spPr>
          <a:xfrm>
            <a:off x="1519200" y="5421475"/>
            <a:ext cx="9153600" cy="400200"/>
          </a:xfrm>
          <a:prstGeom prst="rect">
            <a:avLst/>
          </a:prstGeom>
          <a:noFill/>
          <a:ln>
            <a:noFill/>
          </a:ln>
        </p:spPr>
        <p:txBody>
          <a:bodyPr anchorCtr="0" anchor="t" bIns="91425" lIns="91425" spcFirstLastPara="1" rIns="91425" wrap="square" tIns="91425">
            <a:spAutoFit/>
          </a:bodyPr>
          <a:lstStyle/>
          <a:p>
            <a:pPr indent="0" lvl="0" marL="0" marR="596900" rtl="0" algn="ctr">
              <a:lnSpc>
                <a:spcPct val="115000"/>
              </a:lnSpc>
              <a:spcBef>
                <a:spcPts val="1400"/>
              </a:spcBef>
              <a:spcAft>
                <a:spcPts val="0"/>
              </a:spcAft>
              <a:buNone/>
            </a:pPr>
            <a:r>
              <a:rPr b="1" lang="en-US">
                <a:solidFill>
                  <a:schemeClr val="dk1"/>
                </a:solidFill>
              </a:rPr>
              <a:t>Table 2. Multiclass Classification based on Class of Hypertension and Presence of Exudates</a:t>
            </a:r>
            <a:endParaRPr b="1">
              <a:solidFill>
                <a:schemeClr val="dk1"/>
              </a:solidFill>
            </a:endParaRPr>
          </a:p>
        </p:txBody>
      </p:sp>
      <p:pic>
        <p:nvPicPr>
          <p:cNvPr id="255" name="Google Shape;255;g2cecc0623c5_2_23"/>
          <p:cNvPicPr preferRelativeResize="0"/>
          <p:nvPr/>
        </p:nvPicPr>
        <p:blipFill>
          <a:blip r:embed="rId3">
            <a:alphaModFix/>
          </a:blip>
          <a:stretch>
            <a:fillRect/>
          </a:stretch>
        </p:blipFill>
        <p:spPr>
          <a:xfrm>
            <a:off x="980175" y="2058825"/>
            <a:ext cx="10231649" cy="3076950"/>
          </a:xfrm>
          <a:prstGeom prst="rect">
            <a:avLst/>
          </a:prstGeom>
          <a:noFill/>
          <a:ln>
            <a:noFill/>
          </a:ln>
        </p:spPr>
      </p:pic>
      <p:sp>
        <p:nvSpPr>
          <p:cNvPr id="256" name="Google Shape;256;g2cecc0623c5_2_23"/>
          <p:cNvSpPr txBox="1"/>
          <p:nvPr>
            <p:ph type="title"/>
          </p:nvPr>
        </p:nvSpPr>
        <p:spPr>
          <a:xfrm>
            <a:off x="1000743" y="1735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METHODOLOGY / WORKING PRINCIPLE (Contd..)</a:t>
            </a:r>
            <a:endParaRPr b="1" sz="3800">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fa5e2dd738_2_3"/>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800">
                <a:solidFill>
                  <a:schemeClr val="dk1"/>
                </a:solidFill>
                <a:latin typeface="Arial"/>
                <a:ea typeface="Arial"/>
                <a:cs typeface="Arial"/>
                <a:sym typeface="Arial"/>
              </a:rPr>
              <a:t>RESULTS</a:t>
            </a:r>
            <a:endParaRPr/>
          </a:p>
        </p:txBody>
      </p:sp>
      <p:pic>
        <p:nvPicPr>
          <p:cNvPr id="263" name="Google Shape;263;g2fa5e2dd738_2_3"/>
          <p:cNvPicPr preferRelativeResize="0"/>
          <p:nvPr/>
        </p:nvPicPr>
        <p:blipFill>
          <a:blip r:embed="rId3">
            <a:alphaModFix/>
          </a:blip>
          <a:stretch>
            <a:fillRect/>
          </a:stretch>
        </p:blipFill>
        <p:spPr>
          <a:xfrm>
            <a:off x="2486025" y="2089153"/>
            <a:ext cx="7219950" cy="3448050"/>
          </a:xfrm>
          <a:prstGeom prst="rect">
            <a:avLst/>
          </a:prstGeom>
          <a:noFill/>
          <a:ln>
            <a:noFill/>
          </a:ln>
        </p:spPr>
      </p:pic>
      <p:sp>
        <p:nvSpPr>
          <p:cNvPr id="264" name="Google Shape;264;g2fa5e2dd738_2_3"/>
          <p:cNvSpPr txBox="1"/>
          <p:nvPr/>
        </p:nvSpPr>
        <p:spPr>
          <a:xfrm>
            <a:off x="4243500" y="5644325"/>
            <a:ext cx="37050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300"/>
              <a:t>Fig 6. </a:t>
            </a:r>
            <a:r>
              <a:rPr b="1" lang="en-US" sz="1300"/>
              <a:t>Patient-extracted feature values </a:t>
            </a:r>
            <a:endParaRPr b="1" sz="1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6f2d298636_2_5"/>
          <p:cNvSpPr txBox="1"/>
          <p:nvPr>
            <p:ph type="title"/>
          </p:nvPr>
        </p:nvSpPr>
        <p:spPr>
          <a:xfrm>
            <a:off x="1066818" y="1735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800">
                <a:solidFill>
                  <a:schemeClr val="dk1"/>
                </a:solidFill>
                <a:latin typeface="Arial"/>
                <a:ea typeface="Arial"/>
                <a:cs typeface="Arial"/>
                <a:sym typeface="Arial"/>
              </a:rPr>
              <a:t>RESULTS (Contd..)</a:t>
            </a:r>
            <a:endParaRPr b="1" sz="3800">
              <a:solidFill>
                <a:schemeClr val="dk1"/>
              </a:solidFill>
              <a:latin typeface="Arial"/>
              <a:ea typeface="Arial"/>
              <a:cs typeface="Arial"/>
              <a:sym typeface="Arial"/>
            </a:endParaRPr>
          </a:p>
        </p:txBody>
      </p:sp>
      <p:graphicFrame>
        <p:nvGraphicFramePr>
          <p:cNvPr id="271" name="Google Shape;271;g26f2d298636_2_5"/>
          <p:cNvGraphicFramePr/>
          <p:nvPr/>
        </p:nvGraphicFramePr>
        <p:xfrm>
          <a:off x="2082163" y="2101325"/>
          <a:ext cx="3000000" cy="3000000"/>
        </p:xfrm>
        <a:graphic>
          <a:graphicData uri="http://schemas.openxmlformats.org/drawingml/2006/table">
            <a:tbl>
              <a:tblPr>
                <a:noFill/>
                <a:tableStyleId>{4A2AD91B-0509-49F7-901C-39FAF69AE5BA}</a:tableStyleId>
              </a:tblPr>
              <a:tblGrid>
                <a:gridCol w="2928425"/>
                <a:gridCol w="1282100"/>
                <a:gridCol w="1092700"/>
                <a:gridCol w="815875"/>
                <a:gridCol w="1908575"/>
              </a:tblGrid>
              <a:tr h="544800">
                <a:tc>
                  <a:txBody>
                    <a:bodyPr/>
                    <a:lstStyle/>
                    <a:p>
                      <a:pPr indent="0" lvl="0" marL="0" rtl="0" algn="ctr">
                        <a:lnSpc>
                          <a:spcPct val="115000"/>
                        </a:lnSpc>
                        <a:spcBef>
                          <a:spcPts val="1200"/>
                        </a:spcBef>
                        <a:spcAft>
                          <a:spcPts val="1200"/>
                        </a:spcAft>
                        <a:buNone/>
                      </a:pPr>
                      <a:r>
                        <a:rPr b="1" lang="en-US" sz="1200"/>
                        <a:t>Model</a:t>
                      </a:r>
                      <a:endParaRPr b="1"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200"/>
                        <a:t>Accuracy</a:t>
                      </a:r>
                      <a:endParaRPr b="1"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200"/>
                        <a:t>Precision</a:t>
                      </a:r>
                      <a:endParaRPr b="1"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200"/>
                        <a:t>Recall</a:t>
                      </a:r>
                      <a:endParaRPr b="1"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b="1" lang="en-US" sz="1200"/>
                        <a:t>F1-score</a:t>
                      </a:r>
                      <a:endParaRPr b="1"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ctr">
                        <a:lnSpc>
                          <a:spcPct val="115000"/>
                        </a:lnSpc>
                        <a:spcBef>
                          <a:spcPts val="1200"/>
                        </a:spcBef>
                        <a:spcAft>
                          <a:spcPts val="1200"/>
                        </a:spcAft>
                        <a:buNone/>
                      </a:pPr>
                      <a:r>
                        <a:rPr lang="en-US" sz="1200"/>
                        <a:t>Logistic Regression</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0.875</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0.8125</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0.875</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0.838</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33375">
                <a:tc>
                  <a:txBody>
                    <a:bodyPr/>
                    <a:lstStyle/>
                    <a:p>
                      <a:pPr indent="0" lvl="0" marL="0" rtl="0" algn="l">
                        <a:lnSpc>
                          <a:spcPct val="115000"/>
                        </a:lnSpc>
                        <a:spcBef>
                          <a:spcPts val="1200"/>
                        </a:spcBef>
                        <a:spcAft>
                          <a:spcPts val="1200"/>
                        </a:spcAft>
                        <a:buNone/>
                      </a:pPr>
                      <a:r>
                        <a:rPr lang="en-US" sz="1200"/>
                        <a:t>     	K-Nearest Neighbors</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0.750</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0.6667</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0.750</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0.6667</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25">
                <a:tc>
                  <a:txBody>
                    <a:bodyPr/>
                    <a:lstStyle/>
                    <a:p>
                      <a:pPr indent="0" lvl="0" marL="0" rtl="0" algn="ctr">
                        <a:lnSpc>
                          <a:spcPct val="115000"/>
                        </a:lnSpc>
                        <a:spcBef>
                          <a:spcPts val="1200"/>
                        </a:spcBef>
                        <a:spcAft>
                          <a:spcPts val="1200"/>
                        </a:spcAft>
                        <a:buNone/>
                      </a:pPr>
                      <a:r>
                        <a:rPr lang="en-US" sz="1200"/>
                        <a:t>Support Vector Machine</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0.875</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0.8125</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0.875</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0.838</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25">
                <a:tc>
                  <a:txBody>
                    <a:bodyPr/>
                    <a:lstStyle/>
                    <a:p>
                      <a:pPr indent="0" lvl="0" marL="0" rtl="0" algn="ctr">
                        <a:lnSpc>
                          <a:spcPct val="115000"/>
                        </a:lnSpc>
                        <a:spcBef>
                          <a:spcPts val="1200"/>
                        </a:spcBef>
                        <a:spcAft>
                          <a:spcPts val="1200"/>
                        </a:spcAft>
                        <a:buNone/>
                      </a:pPr>
                      <a:r>
                        <a:rPr lang="en-US" sz="1200"/>
                        <a:t>Decision Tree</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0.875</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0.8125</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0.875</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t>0.838</a:t>
                      </a:r>
                      <a:endParaRPr sz="1200"/>
                    </a:p>
                  </a:txBody>
                  <a:tcPr marT="91425" marB="91425" marR="68575" marL="6857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72" name="Google Shape;272;g26f2d298636_2_5"/>
          <p:cNvSpPr txBox="1"/>
          <p:nvPr/>
        </p:nvSpPr>
        <p:spPr>
          <a:xfrm>
            <a:off x="177150" y="1736175"/>
            <a:ext cx="3000000" cy="30000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1200"/>
              </a:spcBef>
              <a:spcAft>
                <a:spcPts val="0"/>
              </a:spcAft>
              <a:buNone/>
            </a:pPr>
            <a:r>
              <a:t/>
            </a:r>
            <a:endParaRPr b="1" sz="1200" cap="small"/>
          </a:p>
          <a:p>
            <a:pPr indent="0" lvl="0" marL="749300" rtl="0" algn="l">
              <a:lnSpc>
                <a:spcPct val="115000"/>
              </a:lnSpc>
              <a:spcBef>
                <a:spcPts val="1200"/>
              </a:spcBef>
              <a:spcAft>
                <a:spcPts val="0"/>
              </a:spcAft>
              <a:buNone/>
            </a:pPr>
            <a:r>
              <a:rPr b="1" lang="en-US" sz="1100"/>
              <a:t> </a:t>
            </a:r>
            <a:endParaRPr b="1" sz="1100"/>
          </a:p>
          <a:p>
            <a:pPr indent="0" lvl="0" marL="0" rtl="0" algn="ctr">
              <a:lnSpc>
                <a:spcPct val="115000"/>
              </a:lnSpc>
              <a:spcBef>
                <a:spcPts val="1200"/>
              </a:spcBef>
              <a:spcAft>
                <a:spcPts val="1200"/>
              </a:spcAft>
              <a:buNone/>
            </a:pPr>
            <a:r>
              <a:rPr lang="en-US" sz="800" cap="small"/>
              <a:t> </a:t>
            </a:r>
            <a:endParaRPr sz="800" cap="small"/>
          </a:p>
        </p:txBody>
      </p:sp>
      <p:sp>
        <p:nvSpPr>
          <p:cNvPr id="273" name="Google Shape;273;g26f2d298636_2_5"/>
          <p:cNvSpPr txBox="1"/>
          <p:nvPr/>
        </p:nvSpPr>
        <p:spPr>
          <a:xfrm>
            <a:off x="2922163" y="5720750"/>
            <a:ext cx="63477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US" sz="1300">
                <a:solidFill>
                  <a:schemeClr val="dk1"/>
                </a:solidFill>
              </a:rPr>
              <a:t>Table 3. Performance metrics of classification models</a:t>
            </a:r>
            <a:endParaRPr b="1" sz="13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6f2d298636_2_31"/>
          <p:cNvSpPr txBox="1"/>
          <p:nvPr>
            <p:ph idx="1" type="body"/>
          </p:nvPr>
        </p:nvSpPr>
        <p:spPr>
          <a:xfrm>
            <a:off x="1097280" y="1845734"/>
            <a:ext cx="10058400" cy="4023300"/>
          </a:xfrm>
          <a:prstGeom prst="rect">
            <a:avLst/>
          </a:prstGeom>
        </p:spPr>
        <p:txBody>
          <a:bodyPr anchorCtr="0" anchor="t" bIns="45700" lIns="0" spcFirstLastPara="1" rIns="0" wrap="square" tIns="45700">
            <a:normAutofit/>
          </a:bodyPr>
          <a:lstStyle/>
          <a:p>
            <a:pPr indent="0" lvl="0" marL="457200" marR="596900" rtl="0" algn="ctr">
              <a:lnSpc>
                <a:spcPct val="150000"/>
              </a:lnSpc>
              <a:spcBef>
                <a:spcPts val="1400"/>
              </a:spcBef>
              <a:spcAft>
                <a:spcPts val="0"/>
              </a:spcAft>
              <a:buNone/>
            </a:pPr>
            <a:r>
              <a:t/>
            </a:r>
            <a:endParaRPr/>
          </a:p>
          <a:p>
            <a:pPr indent="0" lvl="0" marL="457200" marR="596900" rtl="0" algn="ctr">
              <a:lnSpc>
                <a:spcPct val="150000"/>
              </a:lnSpc>
              <a:spcBef>
                <a:spcPts val="1400"/>
              </a:spcBef>
              <a:spcAft>
                <a:spcPts val="0"/>
              </a:spcAft>
              <a:buClr>
                <a:schemeClr val="dk1"/>
              </a:buClr>
              <a:buSzPts val="1100"/>
              <a:buFont typeface="Arial"/>
              <a:buNone/>
            </a:pPr>
            <a:r>
              <a:rPr lang="en-US" sz="1100">
                <a:solidFill>
                  <a:schemeClr val="dk1"/>
                </a:solidFill>
                <a:latin typeface="Times New Roman"/>
                <a:ea typeface="Times New Roman"/>
                <a:cs typeface="Times New Roman"/>
                <a:sym typeface="Times New Roman"/>
              </a:rPr>
              <a:t>    </a:t>
            </a:r>
            <a:endParaRPr/>
          </a:p>
        </p:txBody>
      </p:sp>
      <p:sp>
        <p:nvSpPr>
          <p:cNvPr id="280" name="Google Shape;280;g26f2d298636_2_31"/>
          <p:cNvSpPr txBox="1"/>
          <p:nvPr/>
        </p:nvSpPr>
        <p:spPr>
          <a:xfrm>
            <a:off x="3730600" y="5869025"/>
            <a:ext cx="4354800" cy="384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1200">
                <a:solidFill>
                  <a:schemeClr val="dk1"/>
                </a:solidFill>
                <a:latin typeface="Times New Roman"/>
                <a:ea typeface="Times New Roman"/>
                <a:cs typeface="Times New Roman"/>
                <a:sym typeface="Times New Roman"/>
              </a:rPr>
              <a:t>   </a:t>
            </a:r>
            <a:r>
              <a:rPr b="1" lang="en-US" sz="1200">
                <a:solidFill>
                  <a:schemeClr val="dk1"/>
                </a:solidFill>
              </a:rPr>
              <a:t> </a:t>
            </a:r>
            <a:r>
              <a:rPr b="1" lang="en-US" sz="1300">
                <a:solidFill>
                  <a:schemeClr val="dk1"/>
                </a:solidFill>
              </a:rPr>
              <a:t>Fig. 7  Model’s Classification Results</a:t>
            </a:r>
            <a:endParaRPr b="1" sz="1500"/>
          </a:p>
        </p:txBody>
      </p:sp>
      <p:sp>
        <p:nvSpPr>
          <p:cNvPr id="281" name="Google Shape;281;g26f2d298636_2_31"/>
          <p:cNvSpPr txBox="1"/>
          <p:nvPr>
            <p:ph type="title"/>
          </p:nvPr>
        </p:nvSpPr>
        <p:spPr>
          <a:xfrm>
            <a:off x="1066818" y="17355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800">
                <a:solidFill>
                  <a:schemeClr val="dk1"/>
                </a:solidFill>
                <a:latin typeface="Arial"/>
                <a:ea typeface="Arial"/>
                <a:cs typeface="Arial"/>
                <a:sym typeface="Arial"/>
              </a:rPr>
              <a:t>RESULTS (Contd..)</a:t>
            </a:r>
            <a:endParaRPr b="1" sz="3800">
              <a:solidFill>
                <a:schemeClr val="dk1"/>
              </a:solidFill>
              <a:latin typeface="Arial"/>
              <a:ea typeface="Arial"/>
              <a:cs typeface="Arial"/>
              <a:sym typeface="Arial"/>
            </a:endParaRPr>
          </a:p>
        </p:txBody>
      </p:sp>
      <p:pic>
        <p:nvPicPr>
          <p:cNvPr id="282" name="Google Shape;282;g26f2d298636_2_31"/>
          <p:cNvPicPr preferRelativeResize="0"/>
          <p:nvPr/>
        </p:nvPicPr>
        <p:blipFill rotWithShape="1">
          <a:blip r:embed="rId3">
            <a:alphaModFix/>
          </a:blip>
          <a:srcRect b="0" l="1389" r="2779" t="2591"/>
          <a:stretch/>
        </p:blipFill>
        <p:spPr>
          <a:xfrm>
            <a:off x="2199976" y="1987838"/>
            <a:ext cx="7416048" cy="37390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6c23fedd6b_0_4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800">
                <a:solidFill>
                  <a:schemeClr val="dk1"/>
                </a:solidFill>
                <a:latin typeface="Arial"/>
                <a:ea typeface="Arial"/>
                <a:cs typeface="Arial"/>
                <a:sym typeface="Arial"/>
              </a:rPr>
              <a:t>REFERENCES</a:t>
            </a:r>
            <a:endParaRPr b="1"/>
          </a:p>
        </p:txBody>
      </p:sp>
      <p:sp>
        <p:nvSpPr>
          <p:cNvPr id="289" name="Google Shape;289;g26c23fedd6b_0_42"/>
          <p:cNvSpPr txBox="1"/>
          <p:nvPr>
            <p:ph idx="1" type="body"/>
          </p:nvPr>
        </p:nvSpPr>
        <p:spPr>
          <a:xfrm>
            <a:off x="1227675" y="1769525"/>
            <a:ext cx="9928200" cy="4183800"/>
          </a:xfrm>
          <a:prstGeom prst="rect">
            <a:avLst/>
          </a:prstGeom>
        </p:spPr>
        <p:txBody>
          <a:bodyPr anchorCtr="0" anchor="t" bIns="45700" lIns="0" spcFirstLastPara="1" rIns="0" wrap="square" tIns="45700">
            <a:normAutofit fontScale="25000" lnSpcReduction="20000"/>
          </a:bodyPr>
          <a:lstStyle/>
          <a:p>
            <a:pPr indent="0" lvl="0" marL="0" marR="317500" rtl="0" algn="just">
              <a:lnSpc>
                <a:spcPct val="150000"/>
              </a:lnSpc>
              <a:spcBef>
                <a:spcPts val="600"/>
              </a:spcBef>
              <a:spcAft>
                <a:spcPts val="0"/>
              </a:spcAft>
              <a:buClr>
                <a:schemeClr val="dk1"/>
              </a:buClr>
              <a:buSzPts val="275"/>
              <a:buFont typeface="Arial"/>
              <a:buNone/>
            </a:pPr>
            <a:r>
              <a:rPr lang="en-US" sz="5600">
                <a:solidFill>
                  <a:schemeClr val="dk1"/>
                </a:solidFill>
                <a:latin typeface="Arial"/>
                <a:ea typeface="Arial"/>
                <a:cs typeface="Arial"/>
                <a:sym typeface="Arial"/>
              </a:rPr>
              <a:t>[1]  Poznyak, Anastasia V., et al., F.: Hypertension as a risk factor for atherosclerosis: Cardiovascular risk assessment. Frontiers in Cardiovascular Medicine 9 (2022)</a:t>
            </a:r>
            <a:endParaRPr sz="5600">
              <a:solidFill>
                <a:schemeClr val="dk1"/>
              </a:solidFill>
              <a:latin typeface="Arial"/>
              <a:ea typeface="Arial"/>
              <a:cs typeface="Arial"/>
              <a:sym typeface="Arial"/>
            </a:endParaRPr>
          </a:p>
          <a:p>
            <a:pPr indent="0" lvl="0" marL="0" marR="317500" rtl="0" algn="just">
              <a:lnSpc>
                <a:spcPct val="150000"/>
              </a:lnSpc>
              <a:spcBef>
                <a:spcPts val="600"/>
              </a:spcBef>
              <a:spcAft>
                <a:spcPts val="0"/>
              </a:spcAft>
              <a:buClr>
                <a:schemeClr val="dk1"/>
              </a:buClr>
              <a:buSzPts val="275"/>
              <a:buFont typeface="Arial"/>
              <a:buNone/>
            </a:pPr>
            <a:r>
              <a:rPr lang="en-US" sz="5600">
                <a:solidFill>
                  <a:schemeClr val="dk1"/>
                </a:solidFill>
                <a:latin typeface="Arial"/>
                <a:ea typeface="Arial"/>
                <a:cs typeface="Arial"/>
                <a:sym typeface="Arial"/>
              </a:rPr>
              <a:t>[2]  Suri, Jasjit S., et al. "Deep learning paradigm for cardiovascular disease/stroke risk stratification in Parkinson’s disease affected by COVID-19: a narrative review." Diagnostics 12.7 (2022)</a:t>
            </a:r>
            <a:endParaRPr sz="5600">
              <a:solidFill>
                <a:schemeClr val="dk1"/>
              </a:solidFill>
              <a:latin typeface="Arial"/>
              <a:ea typeface="Arial"/>
              <a:cs typeface="Arial"/>
              <a:sym typeface="Arial"/>
            </a:endParaRPr>
          </a:p>
          <a:p>
            <a:pPr indent="0" lvl="0" marL="0" marR="317500" rtl="0" algn="just">
              <a:lnSpc>
                <a:spcPct val="150000"/>
              </a:lnSpc>
              <a:spcBef>
                <a:spcPts val="600"/>
              </a:spcBef>
              <a:spcAft>
                <a:spcPts val="0"/>
              </a:spcAft>
              <a:buClr>
                <a:schemeClr val="dk1"/>
              </a:buClr>
              <a:buSzPts val="275"/>
              <a:buFont typeface="Arial"/>
              <a:buNone/>
            </a:pPr>
            <a:r>
              <a:rPr lang="en-US" sz="5600">
                <a:solidFill>
                  <a:schemeClr val="dk1"/>
                </a:solidFill>
                <a:latin typeface="Arial"/>
                <a:ea typeface="Arial"/>
                <a:cs typeface="Arial"/>
                <a:sym typeface="Arial"/>
              </a:rPr>
              <a:t>[3]  Turana, Yuda, et al. "Hypertension and stroke in Asia: a comprehensive review from HOPE Asia." The Journal of Clinical Hypertension 23.3 (2021).</a:t>
            </a:r>
            <a:endParaRPr sz="5600">
              <a:solidFill>
                <a:schemeClr val="dk1"/>
              </a:solidFill>
              <a:latin typeface="Arial"/>
              <a:ea typeface="Arial"/>
              <a:cs typeface="Arial"/>
              <a:sym typeface="Arial"/>
            </a:endParaRPr>
          </a:p>
          <a:p>
            <a:pPr indent="0" lvl="0" marL="0" marR="317500" rtl="0" algn="just">
              <a:lnSpc>
                <a:spcPct val="150000"/>
              </a:lnSpc>
              <a:spcBef>
                <a:spcPts val="600"/>
              </a:spcBef>
              <a:spcAft>
                <a:spcPts val="0"/>
              </a:spcAft>
              <a:buClr>
                <a:schemeClr val="dk1"/>
              </a:buClr>
              <a:buSzPts val="275"/>
              <a:buFont typeface="Arial"/>
              <a:buNone/>
            </a:pPr>
            <a:r>
              <a:rPr lang="en-US" sz="5600">
                <a:solidFill>
                  <a:schemeClr val="dk1"/>
                </a:solidFill>
                <a:latin typeface="Arial"/>
                <a:ea typeface="Arial"/>
                <a:cs typeface="Arial"/>
                <a:sym typeface="Arial"/>
              </a:rPr>
              <a:t>[4]  Badawi, Sufian A., et al. "Detection and grading of hypertensive retinopathy using vessels tortuosity and arteriovenous ratio." Journal of Digital Imaging (2022).</a:t>
            </a:r>
            <a:endParaRPr sz="5600">
              <a:solidFill>
                <a:schemeClr val="dk1"/>
              </a:solidFill>
              <a:latin typeface="Arial"/>
              <a:ea typeface="Arial"/>
              <a:cs typeface="Arial"/>
              <a:sym typeface="Arial"/>
            </a:endParaRPr>
          </a:p>
          <a:p>
            <a:pPr indent="0" lvl="0" marL="0" marR="317500" rtl="0" algn="just">
              <a:lnSpc>
                <a:spcPct val="150000"/>
              </a:lnSpc>
              <a:spcBef>
                <a:spcPts val="600"/>
              </a:spcBef>
              <a:spcAft>
                <a:spcPts val="0"/>
              </a:spcAft>
              <a:buClr>
                <a:schemeClr val="dk1"/>
              </a:buClr>
              <a:buSzPts val="275"/>
              <a:buFont typeface="Arial"/>
              <a:buNone/>
            </a:pPr>
            <a:r>
              <a:rPr lang="en-US" sz="5600">
                <a:solidFill>
                  <a:schemeClr val="dk1"/>
                </a:solidFill>
                <a:latin typeface="Arial"/>
                <a:ea typeface="Arial"/>
                <a:cs typeface="Arial"/>
                <a:sym typeface="Arial"/>
              </a:rPr>
              <a:t>[5]  Tien Yin Wong, Rachel McIntosh, Hypertensive retinopathy signs as risk indicators of cardiovascular morbidity and mortality, British Medical Bulletin, Volume 73-74, Issue 1, 2005, Pages 57–70.</a:t>
            </a:r>
            <a:endParaRPr sz="5600">
              <a:solidFill>
                <a:schemeClr val="dk1"/>
              </a:solidFill>
              <a:latin typeface="Arial"/>
              <a:ea typeface="Arial"/>
              <a:cs typeface="Arial"/>
              <a:sym typeface="Arial"/>
            </a:endParaRPr>
          </a:p>
          <a:p>
            <a:pPr indent="0" lvl="0" marL="0" marR="317500" rtl="0" algn="just">
              <a:lnSpc>
                <a:spcPct val="150000"/>
              </a:lnSpc>
              <a:spcBef>
                <a:spcPts val="600"/>
              </a:spcBef>
              <a:spcAft>
                <a:spcPts val="0"/>
              </a:spcAft>
              <a:buClr>
                <a:schemeClr val="dk1"/>
              </a:buClr>
              <a:buSzPts val="275"/>
              <a:buFont typeface="Arial"/>
              <a:buNone/>
            </a:pPr>
            <a:r>
              <a:rPr lang="en-US" sz="5600">
                <a:solidFill>
                  <a:schemeClr val="dk1"/>
                </a:solidFill>
                <a:latin typeface="Arial"/>
                <a:ea typeface="Arial"/>
                <a:cs typeface="Arial"/>
                <a:sym typeface="Arial"/>
              </a:rPr>
              <a:t>[6]  Hanssen, Henner, Lukas Streese, and Walthard Vilser. "Retinal vessel diameters and function in cardiovascular risk and disease." Progress in retinal and eye research 91 (2022)</a:t>
            </a:r>
            <a:endParaRPr sz="5600">
              <a:solidFill>
                <a:schemeClr val="dk1"/>
              </a:solidFill>
              <a:latin typeface="Arial"/>
              <a:ea typeface="Arial"/>
              <a:cs typeface="Arial"/>
              <a:sym typeface="Arial"/>
            </a:endParaRPr>
          </a:p>
          <a:p>
            <a:pPr indent="0" lvl="0" marL="0" rtl="0" algn="just">
              <a:lnSpc>
                <a:spcPct val="150000"/>
              </a:lnSpc>
              <a:spcBef>
                <a:spcPts val="1200"/>
              </a:spcBef>
              <a:spcAft>
                <a:spcPts val="0"/>
              </a:spcAft>
              <a:buClr>
                <a:schemeClr val="dk1"/>
              </a:buClr>
              <a:buSzPts val="275"/>
              <a:buFont typeface="Arial"/>
              <a:buNone/>
            </a:pPr>
            <a:r>
              <a:rPr lang="en-US" sz="5600">
                <a:solidFill>
                  <a:schemeClr val="dk1"/>
                </a:solidFill>
                <a:latin typeface="Arial"/>
                <a:ea typeface="Arial"/>
                <a:cs typeface="Arial"/>
                <a:sym typeface="Arial"/>
              </a:rPr>
              <a:t>[7]  Badawi, Sufian A et al. “Detection and Grading of Hypertensive Retinopathy Using Vessels Tortuosity and Arteriovenous Ratio.” Journal of digital imaging vol. 35,2 (2022)</a:t>
            </a:r>
            <a:endParaRPr sz="5600">
              <a:solidFill>
                <a:schemeClr val="dk1"/>
              </a:solidFill>
              <a:latin typeface="Arial"/>
              <a:ea typeface="Arial"/>
              <a:cs typeface="Arial"/>
              <a:sym typeface="Arial"/>
            </a:endParaRPr>
          </a:p>
          <a:p>
            <a:pPr indent="0" lvl="0" marL="0" marR="317500" rtl="0" algn="just">
              <a:lnSpc>
                <a:spcPct val="150000"/>
              </a:lnSpc>
              <a:spcBef>
                <a:spcPts val="1200"/>
              </a:spcBef>
              <a:spcAft>
                <a:spcPts val="0"/>
              </a:spcAft>
              <a:buClr>
                <a:schemeClr val="dk1"/>
              </a:buClr>
              <a:buSzPts val="275"/>
              <a:buFont typeface="Arial"/>
              <a:buNone/>
            </a:pPr>
            <a:r>
              <a:t/>
            </a:r>
            <a:endParaRPr sz="56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6c23fedd6b_0_49"/>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800">
                <a:solidFill>
                  <a:schemeClr val="dk1"/>
                </a:solidFill>
                <a:latin typeface="Arial"/>
                <a:ea typeface="Arial"/>
                <a:cs typeface="Arial"/>
                <a:sym typeface="Arial"/>
              </a:rPr>
              <a:t>REFERENCES</a:t>
            </a:r>
            <a:endParaRPr b="1" sz="3800">
              <a:solidFill>
                <a:schemeClr val="dk1"/>
              </a:solidFill>
              <a:latin typeface="Arial"/>
              <a:ea typeface="Arial"/>
              <a:cs typeface="Arial"/>
              <a:sym typeface="Arial"/>
            </a:endParaRPr>
          </a:p>
        </p:txBody>
      </p:sp>
      <p:sp>
        <p:nvSpPr>
          <p:cNvPr id="296" name="Google Shape;296;g26c23fedd6b_0_49"/>
          <p:cNvSpPr txBox="1"/>
          <p:nvPr>
            <p:ph idx="1" type="body"/>
          </p:nvPr>
        </p:nvSpPr>
        <p:spPr>
          <a:xfrm>
            <a:off x="1182300" y="1895925"/>
            <a:ext cx="9973500" cy="4673400"/>
          </a:xfrm>
          <a:prstGeom prst="rect">
            <a:avLst/>
          </a:prstGeom>
        </p:spPr>
        <p:txBody>
          <a:bodyPr anchorCtr="0" anchor="t" bIns="45700" lIns="0" spcFirstLastPara="1" rIns="0" wrap="square" tIns="45700">
            <a:normAutofit fontScale="25000" lnSpcReduction="20000"/>
          </a:bodyPr>
          <a:lstStyle/>
          <a:p>
            <a:pPr indent="0" lvl="0" marL="0" rtl="0" algn="just">
              <a:lnSpc>
                <a:spcPct val="150000"/>
              </a:lnSpc>
              <a:spcBef>
                <a:spcPts val="1200"/>
              </a:spcBef>
              <a:spcAft>
                <a:spcPts val="0"/>
              </a:spcAft>
              <a:buClr>
                <a:schemeClr val="dk1"/>
              </a:buClr>
              <a:buSzPts val="275"/>
              <a:buFont typeface="Arial"/>
              <a:buNone/>
            </a:pPr>
            <a:r>
              <a:rPr lang="en-US" sz="5600">
                <a:solidFill>
                  <a:schemeClr val="dk1"/>
                </a:solidFill>
                <a:latin typeface="Arial"/>
                <a:ea typeface="Arial"/>
                <a:cs typeface="Arial"/>
                <a:sym typeface="Arial"/>
              </a:rPr>
              <a:t>[8]  Ding, Jie, et al. "Retinal vascular caliber and the development of hypertension: a </a:t>
            </a:r>
            <a:r>
              <a:rPr lang="en-US" sz="5600">
                <a:solidFill>
                  <a:schemeClr val="dk1"/>
                </a:solidFill>
                <a:latin typeface="Arial"/>
                <a:ea typeface="Arial"/>
                <a:cs typeface="Arial"/>
                <a:sym typeface="Arial"/>
              </a:rPr>
              <a:t>meta analysis</a:t>
            </a:r>
            <a:r>
              <a:rPr lang="en-US" sz="5600">
                <a:solidFill>
                  <a:schemeClr val="dk1"/>
                </a:solidFill>
                <a:latin typeface="Arial"/>
                <a:ea typeface="Arial"/>
                <a:cs typeface="Arial"/>
                <a:sym typeface="Arial"/>
              </a:rPr>
              <a:t> of individual participant data." Journal of hypertension 32.2 (2014)</a:t>
            </a:r>
            <a:endParaRPr sz="5600">
              <a:solidFill>
                <a:schemeClr val="dk1"/>
              </a:solidFill>
              <a:latin typeface="Arial"/>
              <a:ea typeface="Arial"/>
              <a:cs typeface="Arial"/>
              <a:sym typeface="Arial"/>
            </a:endParaRPr>
          </a:p>
          <a:p>
            <a:pPr indent="0" lvl="0" marL="0" rtl="0" algn="just">
              <a:lnSpc>
                <a:spcPct val="150000"/>
              </a:lnSpc>
              <a:spcBef>
                <a:spcPts val="1200"/>
              </a:spcBef>
              <a:spcAft>
                <a:spcPts val="0"/>
              </a:spcAft>
              <a:buClr>
                <a:schemeClr val="dk1"/>
              </a:buClr>
              <a:buSzPts val="275"/>
              <a:buFont typeface="Arial"/>
              <a:buNone/>
            </a:pPr>
            <a:r>
              <a:rPr lang="en-US" sz="5600">
                <a:solidFill>
                  <a:schemeClr val="dk1"/>
                </a:solidFill>
                <a:latin typeface="Arial"/>
                <a:ea typeface="Arial"/>
                <a:cs typeface="Arial"/>
                <a:sym typeface="Arial"/>
              </a:rPr>
              <a:t>[9]   Chala, Mohamed, et al. "An automatic retinal vessel segmentation approach based on Convolutional Neural Networks." Expert Systems with Applications 184 (2021).</a:t>
            </a:r>
            <a:endParaRPr sz="5600">
              <a:solidFill>
                <a:schemeClr val="dk1"/>
              </a:solidFill>
              <a:latin typeface="Arial"/>
              <a:ea typeface="Arial"/>
              <a:cs typeface="Arial"/>
              <a:sym typeface="Arial"/>
            </a:endParaRPr>
          </a:p>
          <a:p>
            <a:pPr indent="0" lvl="0" marL="0" rtl="0" algn="just">
              <a:lnSpc>
                <a:spcPct val="150000"/>
              </a:lnSpc>
              <a:spcBef>
                <a:spcPts val="1200"/>
              </a:spcBef>
              <a:spcAft>
                <a:spcPts val="0"/>
              </a:spcAft>
              <a:buNone/>
            </a:pPr>
            <a:r>
              <a:rPr lang="en-US" sz="5600">
                <a:solidFill>
                  <a:schemeClr val="dk1"/>
                </a:solidFill>
                <a:latin typeface="Arial"/>
                <a:ea typeface="Arial"/>
                <a:cs typeface="Arial"/>
                <a:sym typeface="Arial"/>
              </a:rPr>
              <a:t>[10]  Hossain, Syed Nakib, et al. "Automated Hypertensive Retinopathy Detection from Fundus Retinal Images." Department of Electrical and Electronic Engineering, Bangladesh University of Engineering and Technology, Dhaka-1205, Bangladesh. (2020)</a:t>
            </a:r>
            <a:endParaRPr sz="5600">
              <a:solidFill>
                <a:schemeClr val="dk1"/>
              </a:solidFill>
              <a:latin typeface="Arial"/>
              <a:ea typeface="Arial"/>
              <a:cs typeface="Arial"/>
              <a:sym typeface="Arial"/>
            </a:endParaRPr>
          </a:p>
          <a:p>
            <a:pPr indent="0" lvl="0" marL="0" rtl="0" algn="just">
              <a:lnSpc>
                <a:spcPct val="150000"/>
              </a:lnSpc>
              <a:spcBef>
                <a:spcPts val="1200"/>
              </a:spcBef>
              <a:spcAft>
                <a:spcPts val="0"/>
              </a:spcAft>
              <a:buNone/>
            </a:pPr>
            <a:r>
              <a:rPr lang="en-US" sz="5600">
                <a:solidFill>
                  <a:schemeClr val="dk1"/>
                </a:solidFill>
                <a:latin typeface="Arial"/>
                <a:ea typeface="Arial"/>
                <a:cs typeface="Arial"/>
                <a:sym typeface="Arial"/>
              </a:rPr>
              <a:t>[11]  Guimarães, Juliana &amp; Amorim, Luciana &amp; Ferreira, Flávia &amp; Peixoto, Zélia. (2019). Automatic segmentation of blood vessels in retinal images using 2D Gabor wavelet and sub-image thresholding resulting from image partition. Biomedical Engineering. 39.10.1007/s42600-019-00028-9.</a:t>
            </a:r>
            <a:endParaRPr sz="5600">
              <a:solidFill>
                <a:schemeClr val="dk1"/>
              </a:solidFill>
              <a:latin typeface="Arial"/>
              <a:ea typeface="Arial"/>
              <a:cs typeface="Arial"/>
              <a:sym typeface="Arial"/>
            </a:endParaRPr>
          </a:p>
          <a:p>
            <a:pPr indent="0" lvl="0" marL="0" rtl="0" algn="just">
              <a:lnSpc>
                <a:spcPct val="150000"/>
              </a:lnSpc>
              <a:spcBef>
                <a:spcPts val="1200"/>
              </a:spcBef>
              <a:spcAft>
                <a:spcPts val="0"/>
              </a:spcAft>
              <a:buNone/>
            </a:pPr>
            <a:r>
              <a:rPr lang="en-US" sz="5600">
                <a:solidFill>
                  <a:schemeClr val="dk1"/>
                </a:solidFill>
                <a:latin typeface="Arial"/>
                <a:ea typeface="Arial"/>
                <a:cs typeface="Arial"/>
                <a:sym typeface="Arial"/>
              </a:rPr>
              <a:t>[12] Y. Zong et al., "U-net Based Method for Automatic Hard Exudates Segmentation in Fundus Images Using Inception Module and Residual Connection," in IEEE Access, vol. 8, pp. 167225-167235, 2020, doi: 10.1109/ACCESS.2020.3023273.</a:t>
            </a:r>
            <a:endParaRPr sz="5600">
              <a:solidFill>
                <a:schemeClr val="dk1"/>
              </a:solidFill>
              <a:latin typeface="Arial"/>
              <a:ea typeface="Arial"/>
              <a:cs typeface="Arial"/>
              <a:sym typeface="Arial"/>
            </a:endParaRPr>
          </a:p>
          <a:p>
            <a:pPr indent="0" lvl="0" marL="0" rtl="0" algn="just">
              <a:lnSpc>
                <a:spcPct val="150000"/>
              </a:lnSpc>
              <a:spcBef>
                <a:spcPts val="1200"/>
              </a:spcBef>
              <a:spcAft>
                <a:spcPts val="0"/>
              </a:spcAft>
              <a:buClr>
                <a:schemeClr val="dk1"/>
              </a:buClr>
              <a:buSzPts val="275"/>
              <a:buFont typeface="Arial"/>
              <a:buNone/>
            </a:pPr>
            <a:r>
              <a:t/>
            </a:r>
            <a:endParaRPr sz="5600">
              <a:solidFill>
                <a:schemeClr val="dk1"/>
              </a:solidFill>
              <a:latin typeface="Arial"/>
              <a:ea typeface="Arial"/>
              <a:cs typeface="Arial"/>
              <a:sym typeface="Arial"/>
            </a:endParaRPr>
          </a:p>
          <a:p>
            <a:pPr indent="0" lvl="0" marL="533400" rtl="0" algn="just">
              <a:lnSpc>
                <a:spcPct val="150000"/>
              </a:lnSpc>
              <a:spcBef>
                <a:spcPts val="1200"/>
              </a:spcBef>
              <a:spcAft>
                <a:spcPts val="0"/>
              </a:spcAft>
              <a:buClr>
                <a:schemeClr val="dk1"/>
              </a:buClr>
              <a:buSzPts val="275"/>
              <a:buFont typeface="Arial"/>
              <a:buNone/>
            </a:pPr>
            <a:r>
              <a:t/>
            </a:r>
            <a:endParaRPr sz="5600">
              <a:solidFill>
                <a:schemeClr val="dk1"/>
              </a:solidFill>
              <a:latin typeface="Arial"/>
              <a:ea typeface="Arial"/>
              <a:cs typeface="Arial"/>
              <a:sym typeface="Arial"/>
            </a:endParaRPr>
          </a:p>
          <a:p>
            <a:pPr indent="0" lvl="0" marL="0" rtl="0" algn="just">
              <a:lnSpc>
                <a:spcPct val="150000"/>
              </a:lnSpc>
              <a:spcBef>
                <a:spcPts val="1200"/>
              </a:spcBef>
              <a:spcAft>
                <a:spcPts val="0"/>
              </a:spcAft>
              <a:buClr>
                <a:schemeClr val="dk1"/>
              </a:buClr>
              <a:buSzPct val="91666"/>
              <a:buFont typeface="Arial"/>
              <a:buNone/>
            </a:pPr>
            <a:r>
              <a:t/>
            </a:r>
            <a:endParaRPr sz="1200">
              <a:solidFill>
                <a:schemeClr val="dk1"/>
              </a:solidFill>
              <a:latin typeface="Times New Roman"/>
              <a:ea typeface="Times New Roman"/>
              <a:cs typeface="Times New Roman"/>
              <a:sym typeface="Times New Roman"/>
            </a:endParaRPr>
          </a:p>
          <a:p>
            <a:pPr indent="0" lvl="0" marL="0" rtl="0" algn="just">
              <a:lnSpc>
                <a:spcPct val="150000"/>
              </a:lnSpc>
              <a:spcBef>
                <a:spcPts val="1200"/>
              </a:spcBef>
              <a:spcAft>
                <a:spcPts val="0"/>
              </a:spcAft>
              <a:buClr>
                <a:schemeClr val="dk1"/>
              </a:buClr>
              <a:buSzPct val="55000"/>
              <a:buFont typeface="Arial"/>
              <a:buNone/>
            </a:pPr>
            <a:r>
              <a:t/>
            </a:r>
            <a:endParaRPr/>
          </a:p>
          <a:p>
            <a:pPr indent="0" lvl="0" marL="0" rtl="0" algn="just">
              <a:lnSpc>
                <a:spcPct val="150000"/>
              </a:lnSpc>
              <a:spcBef>
                <a:spcPts val="12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6c23fedd6b_0_32"/>
          <p:cNvSpPr txBox="1"/>
          <p:nvPr>
            <p:ph idx="1" type="body"/>
          </p:nvPr>
        </p:nvSpPr>
        <p:spPr>
          <a:xfrm>
            <a:off x="1181550" y="1845725"/>
            <a:ext cx="9974100" cy="4023300"/>
          </a:xfrm>
          <a:prstGeom prst="rect">
            <a:avLst/>
          </a:prstGeom>
        </p:spPr>
        <p:txBody>
          <a:bodyPr anchorCtr="0" anchor="t" bIns="45700" lIns="0" spcFirstLastPara="1" rIns="0" wrap="square" tIns="45700">
            <a:normAutofit fontScale="25000" lnSpcReduction="20000"/>
          </a:bodyPr>
          <a:lstStyle/>
          <a:p>
            <a:pPr indent="0" lvl="0" marL="0" marR="317500" rtl="0" algn="just">
              <a:lnSpc>
                <a:spcPct val="150000"/>
              </a:lnSpc>
              <a:spcBef>
                <a:spcPts val="1200"/>
              </a:spcBef>
              <a:spcAft>
                <a:spcPts val="0"/>
              </a:spcAft>
              <a:buClr>
                <a:schemeClr val="dk1"/>
              </a:buClr>
              <a:buSzPts val="275"/>
              <a:buFont typeface="Arial"/>
              <a:buNone/>
            </a:pPr>
            <a:r>
              <a:rPr lang="en-US" sz="5600">
                <a:solidFill>
                  <a:schemeClr val="dk1"/>
                </a:solidFill>
                <a:latin typeface="Arial"/>
                <a:ea typeface="Arial"/>
                <a:cs typeface="Arial"/>
                <a:sym typeface="Arial"/>
              </a:rPr>
              <a:t>[13] A. Elbalaoui, M. Boutaounte, H. Faouzi, M. Fakir and A. Merbouha, "Segmentation and detection of diabetic retinopathy exudates," 2014 International Conference on Multimedia Computing and Systems (ICMCS), Marrakech, Morocco, 2014, pp. 171-178, doi: 10.1109/ICMCS.2014.6911368.</a:t>
            </a:r>
            <a:endParaRPr sz="5600">
              <a:solidFill>
                <a:schemeClr val="dk1"/>
              </a:solidFill>
              <a:latin typeface="Arial"/>
              <a:ea typeface="Arial"/>
              <a:cs typeface="Arial"/>
              <a:sym typeface="Arial"/>
            </a:endParaRPr>
          </a:p>
          <a:p>
            <a:pPr indent="0" lvl="0" marL="0" marR="317500" rtl="0" algn="just">
              <a:lnSpc>
                <a:spcPct val="150000"/>
              </a:lnSpc>
              <a:spcBef>
                <a:spcPts val="1200"/>
              </a:spcBef>
              <a:spcAft>
                <a:spcPts val="0"/>
              </a:spcAft>
              <a:buClr>
                <a:schemeClr val="dk1"/>
              </a:buClr>
              <a:buSzPts val="275"/>
              <a:buFont typeface="Arial"/>
              <a:buNone/>
            </a:pPr>
            <a:r>
              <a:rPr lang="en-US" sz="5600">
                <a:solidFill>
                  <a:schemeClr val="dk1"/>
                </a:solidFill>
                <a:latin typeface="Arial"/>
                <a:ea typeface="Arial"/>
                <a:cs typeface="Arial"/>
                <a:sym typeface="Arial"/>
              </a:rPr>
              <a:t>[14] Chen, Xuling, et al. "Hypertensive retinopathy and the risk of stroke among hypertensive adults in China." Investigative Ophthalmology &amp; Visual Science 62.9 (2021)</a:t>
            </a:r>
            <a:endParaRPr sz="5600">
              <a:solidFill>
                <a:schemeClr val="dk1"/>
              </a:solidFill>
              <a:latin typeface="Arial"/>
              <a:ea typeface="Arial"/>
              <a:cs typeface="Arial"/>
              <a:sym typeface="Arial"/>
            </a:endParaRPr>
          </a:p>
          <a:p>
            <a:pPr indent="0" lvl="0" marL="0" marR="317500" rtl="0" algn="just">
              <a:lnSpc>
                <a:spcPct val="150000"/>
              </a:lnSpc>
              <a:spcBef>
                <a:spcPts val="1200"/>
              </a:spcBef>
              <a:spcAft>
                <a:spcPts val="0"/>
              </a:spcAft>
              <a:buClr>
                <a:schemeClr val="dk1"/>
              </a:buClr>
              <a:buSzPts val="275"/>
              <a:buFont typeface="Arial"/>
              <a:buNone/>
            </a:pPr>
            <a:r>
              <a:rPr lang="en-US" sz="5600">
                <a:solidFill>
                  <a:schemeClr val="dk1"/>
                </a:solidFill>
                <a:latin typeface="Arial"/>
                <a:ea typeface="Arial"/>
                <a:cs typeface="Arial"/>
                <a:sym typeface="Arial"/>
              </a:rPr>
              <a:t>[15] Krasińska, Aleksandra, Agata Brązert, and Jarosław Kocięcki. "The history of research of the ophthalmic aspects of hypertension." Medical Journal of Cell Biology 9.1(2021)</a:t>
            </a:r>
            <a:endParaRPr sz="5600">
              <a:solidFill>
                <a:schemeClr val="dk1"/>
              </a:solidFill>
              <a:latin typeface="Arial"/>
              <a:ea typeface="Arial"/>
              <a:cs typeface="Arial"/>
              <a:sym typeface="Arial"/>
            </a:endParaRPr>
          </a:p>
          <a:p>
            <a:pPr indent="0" lvl="0" marL="0" marR="317500" rtl="0" algn="just">
              <a:lnSpc>
                <a:spcPct val="150000"/>
              </a:lnSpc>
              <a:spcBef>
                <a:spcPts val="1200"/>
              </a:spcBef>
              <a:spcAft>
                <a:spcPts val="0"/>
              </a:spcAft>
              <a:buClr>
                <a:schemeClr val="dk1"/>
              </a:buClr>
              <a:buSzPts val="275"/>
              <a:buFont typeface="Arial"/>
              <a:buNone/>
            </a:pPr>
            <a:r>
              <a:rPr lang="en-US" sz="5600">
                <a:solidFill>
                  <a:schemeClr val="dk1"/>
                </a:solidFill>
                <a:latin typeface="Arial"/>
                <a:ea typeface="Arial"/>
                <a:cs typeface="Arial"/>
                <a:sym typeface="Arial"/>
              </a:rPr>
              <a:t>[16] Liew G, Wang JJ, Mitchell P, Wong TY. Retinal vascular imaging: “a new tool in microvascular disease research.” Circ Cardiovasc Imaging, 2023.</a:t>
            </a:r>
            <a:endParaRPr sz="5600">
              <a:solidFill>
                <a:schemeClr val="dk1"/>
              </a:solidFill>
              <a:latin typeface="Arial"/>
              <a:ea typeface="Arial"/>
              <a:cs typeface="Arial"/>
              <a:sym typeface="Arial"/>
            </a:endParaRPr>
          </a:p>
          <a:p>
            <a:pPr indent="0" lvl="0" marL="0" marR="317500" rtl="0" algn="just">
              <a:lnSpc>
                <a:spcPct val="150000"/>
              </a:lnSpc>
              <a:spcBef>
                <a:spcPts val="1200"/>
              </a:spcBef>
              <a:spcAft>
                <a:spcPts val="0"/>
              </a:spcAft>
              <a:buClr>
                <a:schemeClr val="dk1"/>
              </a:buClr>
              <a:buSzPts val="275"/>
              <a:buFont typeface="Arial"/>
              <a:buNone/>
            </a:pPr>
            <a:r>
              <a:t/>
            </a:r>
            <a:endParaRPr sz="5600">
              <a:solidFill>
                <a:schemeClr val="dk1"/>
              </a:solidFill>
              <a:latin typeface="Arial"/>
              <a:ea typeface="Arial"/>
              <a:cs typeface="Arial"/>
              <a:sym typeface="Arial"/>
            </a:endParaRPr>
          </a:p>
          <a:p>
            <a:pPr indent="0" lvl="0" marL="0" marR="317500" rtl="0" algn="just">
              <a:lnSpc>
                <a:spcPct val="150000"/>
              </a:lnSpc>
              <a:spcBef>
                <a:spcPts val="1200"/>
              </a:spcBef>
              <a:spcAft>
                <a:spcPts val="0"/>
              </a:spcAft>
              <a:buClr>
                <a:schemeClr val="dk1"/>
              </a:buClr>
              <a:buSzPts val="275"/>
              <a:buFont typeface="Arial"/>
              <a:buNone/>
            </a:pPr>
            <a:r>
              <a:t/>
            </a:r>
            <a:endParaRPr sz="5600">
              <a:solidFill>
                <a:schemeClr val="dk1"/>
              </a:solidFill>
              <a:latin typeface="Arial"/>
              <a:ea typeface="Arial"/>
              <a:cs typeface="Arial"/>
              <a:sym typeface="Arial"/>
            </a:endParaRPr>
          </a:p>
          <a:p>
            <a:pPr indent="0" lvl="0" marL="0" marR="317500" rtl="0" algn="just">
              <a:lnSpc>
                <a:spcPct val="150000"/>
              </a:lnSpc>
              <a:spcBef>
                <a:spcPts val="1200"/>
              </a:spcBef>
              <a:spcAft>
                <a:spcPts val="0"/>
              </a:spcAft>
              <a:buNone/>
            </a:pPr>
            <a:r>
              <a:t/>
            </a:r>
            <a:endParaRPr sz="1400">
              <a:solidFill>
                <a:schemeClr val="dk1"/>
              </a:solidFill>
              <a:latin typeface="Arial"/>
              <a:ea typeface="Arial"/>
              <a:cs typeface="Arial"/>
              <a:sym typeface="Arial"/>
            </a:endParaRPr>
          </a:p>
          <a:p>
            <a:pPr indent="0" lvl="0" marL="0" marR="317500" rtl="0" algn="just">
              <a:lnSpc>
                <a:spcPct val="150000"/>
              </a:lnSpc>
              <a:spcBef>
                <a:spcPts val="1200"/>
              </a:spcBef>
              <a:spcAft>
                <a:spcPts val="0"/>
              </a:spcAft>
              <a:buClr>
                <a:schemeClr val="dk1"/>
              </a:buClr>
              <a:buSzPct val="91666"/>
              <a:buFont typeface="Arial"/>
              <a:buNone/>
            </a:pPr>
            <a:r>
              <a:t/>
            </a:r>
            <a:endParaRPr sz="1200">
              <a:solidFill>
                <a:schemeClr val="dk1"/>
              </a:solidFill>
              <a:latin typeface="Arial"/>
              <a:ea typeface="Arial"/>
              <a:cs typeface="Arial"/>
              <a:sym typeface="Arial"/>
            </a:endParaRPr>
          </a:p>
          <a:p>
            <a:pPr indent="0" lvl="0" marL="0" rtl="0" algn="just">
              <a:lnSpc>
                <a:spcPct val="150000"/>
              </a:lnSpc>
              <a:spcBef>
                <a:spcPts val="1200"/>
              </a:spcBef>
              <a:spcAft>
                <a:spcPts val="0"/>
              </a:spcAft>
              <a:buNone/>
            </a:pPr>
            <a:r>
              <a:t/>
            </a:r>
            <a:endParaRPr/>
          </a:p>
        </p:txBody>
      </p:sp>
      <p:sp>
        <p:nvSpPr>
          <p:cNvPr id="303" name="Google Shape;303;g26c23fedd6b_0_32"/>
          <p:cNvSpPr txBox="1"/>
          <p:nvPr>
            <p:ph type="title"/>
          </p:nvPr>
        </p:nvSpPr>
        <p:spPr>
          <a:xfrm>
            <a:off x="1097280" y="286603"/>
            <a:ext cx="100584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US" sz="3800">
                <a:solidFill>
                  <a:schemeClr val="dk1"/>
                </a:solidFill>
                <a:latin typeface="Arial"/>
                <a:ea typeface="Arial"/>
                <a:cs typeface="Arial"/>
                <a:sym typeface="Arial"/>
              </a:rPr>
              <a:t>REFERENCES</a:t>
            </a:r>
            <a:endParaRPr b="1" sz="38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9305e1c04b_3_6"/>
          <p:cNvSpPr txBox="1"/>
          <p:nvPr>
            <p:ph type="ctrTitle"/>
          </p:nvPr>
        </p:nvSpPr>
        <p:spPr>
          <a:xfrm>
            <a:off x="1066800" y="2787900"/>
            <a:ext cx="10058400" cy="12822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85000"/>
              </a:lnSpc>
              <a:spcBef>
                <a:spcPts val="0"/>
              </a:spcBef>
              <a:spcAft>
                <a:spcPts val="0"/>
              </a:spcAft>
              <a:buSzPct val="88113"/>
              <a:buNone/>
            </a:pPr>
            <a:r>
              <a:rPr b="1" lang="en-US" sz="10088">
                <a:solidFill>
                  <a:srgbClr val="0C343D"/>
                </a:solidFill>
                <a:highlight>
                  <a:schemeClr val="lt1"/>
                </a:highlight>
                <a:latin typeface="Arial"/>
                <a:ea typeface="Arial"/>
                <a:cs typeface="Arial"/>
                <a:sym typeface="Arial"/>
              </a:rPr>
              <a:t>THANK YOU</a:t>
            </a:r>
            <a:endParaRPr b="1" sz="10088">
              <a:solidFill>
                <a:srgbClr val="0C343D"/>
              </a:solidFill>
              <a:highlight>
                <a:schemeClr val="lt1"/>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INTRODUCTION</a:t>
            </a:r>
            <a:endParaRPr b="1"/>
          </a:p>
        </p:txBody>
      </p:sp>
      <p:sp>
        <p:nvSpPr>
          <p:cNvPr id="120" name="Google Shape;120;p4"/>
          <p:cNvSpPr txBox="1"/>
          <p:nvPr>
            <p:ph idx="1" type="body"/>
          </p:nvPr>
        </p:nvSpPr>
        <p:spPr>
          <a:xfrm>
            <a:off x="758975" y="2041850"/>
            <a:ext cx="10851900" cy="4015800"/>
          </a:xfrm>
          <a:prstGeom prst="rect">
            <a:avLst/>
          </a:prstGeom>
          <a:noFill/>
          <a:ln>
            <a:noFill/>
          </a:ln>
        </p:spPr>
        <p:txBody>
          <a:bodyPr anchorCtr="0" anchor="t" bIns="45700" lIns="0" spcFirstLastPara="1" rIns="0" wrap="square" tIns="45700">
            <a:noAutofit/>
          </a:bodyPr>
          <a:lstStyle/>
          <a:p>
            <a:pPr indent="-355600" lvl="0" marL="457200" rtl="0" algn="just">
              <a:lnSpc>
                <a:spcPct val="150000"/>
              </a:lnSpc>
              <a:spcBef>
                <a:spcPts val="0"/>
              </a:spcBef>
              <a:spcAft>
                <a:spcPts val="0"/>
              </a:spcAft>
              <a:buClr>
                <a:schemeClr val="dk1"/>
              </a:buClr>
              <a:buSzPts val="2000"/>
              <a:buFont typeface="Arial"/>
              <a:buChar char="●"/>
            </a:pPr>
            <a:r>
              <a:rPr lang="en-US">
                <a:solidFill>
                  <a:schemeClr val="dk1"/>
                </a:solidFill>
                <a:latin typeface="Arial"/>
                <a:ea typeface="Arial"/>
                <a:cs typeface="Arial"/>
                <a:sym typeface="Arial"/>
              </a:rPr>
              <a:t>Hypertension is a medical condition characterized by consistently elevated blood pressure in the arteries, potentially leading to serious health complications if left untreated.</a:t>
            </a:r>
            <a:endParaRPr>
              <a:solidFill>
                <a:schemeClr val="dk1"/>
              </a:solidFill>
              <a:latin typeface="Arial"/>
              <a:ea typeface="Arial"/>
              <a:cs typeface="Arial"/>
              <a:sym typeface="Arial"/>
            </a:endParaRPr>
          </a:p>
          <a:p>
            <a:pPr indent="-374650" lvl="0" marL="457200" rtl="0" algn="just">
              <a:lnSpc>
                <a:spcPct val="150000"/>
              </a:lnSpc>
              <a:spcBef>
                <a:spcPts val="0"/>
              </a:spcBef>
              <a:spcAft>
                <a:spcPts val="0"/>
              </a:spcAft>
              <a:buClr>
                <a:schemeClr val="dk1"/>
              </a:buClr>
              <a:buSzPts val="2300"/>
              <a:buFont typeface="Arial"/>
              <a:buChar char="●"/>
            </a:pPr>
            <a:r>
              <a:rPr lang="en-US">
                <a:solidFill>
                  <a:schemeClr val="dk1"/>
                </a:solidFill>
                <a:latin typeface="Arial"/>
                <a:ea typeface="Arial"/>
                <a:cs typeface="Arial"/>
                <a:sym typeface="Arial"/>
              </a:rPr>
              <a:t>Atherosclerosis is a condition characterized by the buildup of plaque in the arteries, narrowing and hardening them, often leading to reduced blood flow.</a:t>
            </a:r>
            <a:endParaRPr>
              <a:solidFill>
                <a:schemeClr val="dk1"/>
              </a:solidFill>
              <a:latin typeface="Arial"/>
              <a:ea typeface="Arial"/>
              <a:cs typeface="Arial"/>
              <a:sym typeface="Arial"/>
            </a:endParaRPr>
          </a:p>
          <a:p>
            <a:pPr indent="-355600" lvl="0" marL="457200" rtl="0" algn="just">
              <a:lnSpc>
                <a:spcPct val="150000"/>
              </a:lnSpc>
              <a:spcBef>
                <a:spcPts val="0"/>
              </a:spcBef>
              <a:spcAft>
                <a:spcPts val="0"/>
              </a:spcAft>
              <a:buClr>
                <a:schemeClr val="dk1"/>
              </a:buClr>
              <a:buSzPts val="2000"/>
              <a:buFont typeface="Arial"/>
              <a:buChar char="●"/>
            </a:pPr>
            <a:r>
              <a:rPr lang="en-US">
                <a:solidFill>
                  <a:schemeClr val="dk1"/>
                </a:solidFill>
                <a:latin typeface="Arial"/>
                <a:ea typeface="Arial"/>
                <a:cs typeface="Arial"/>
                <a:sym typeface="Arial"/>
              </a:rPr>
              <a:t>Stroke is a cardiovascular disease characterized by disrupted blood flow to the brain, leading to cell damage or death.</a:t>
            </a:r>
            <a:endParaRPr>
              <a:solidFill>
                <a:schemeClr val="dk1"/>
              </a:solidFill>
              <a:latin typeface="Arial"/>
              <a:ea typeface="Arial"/>
              <a:cs typeface="Arial"/>
              <a:sym typeface="Arial"/>
            </a:endParaRPr>
          </a:p>
          <a:p>
            <a:pPr indent="-374650" lvl="0" marL="457200" rtl="0" algn="just">
              <a:lnSpc>
                <a:spcPct val="150000"/>
              </a:lnSpc>
              <a:spcBef>
                <a:spcPts val="0"/>
              </a:spcBef>
              <a:spcAft>
                <a:spcPts val="0"/>
              </a:spcAft>
              <a:buClr>
                <a:schemeClr val="dk1"/>
              </a:buClr>
              <a:buSzPts val="2300"/>
              <a:buFont typeface="Arial"/>
              <a:buChar char="●"/>
            </a:pPr>
            <a:r>
              <a:rPr lang="en-US">
                <a:solidFill>
                  <a:schemeClr val="dk1"/>
                </a:solidFill>
                <a:latin typeface="Arial"/>
                <a:ea typeface="Arial"/>
                <a:cs typeface="Arial"/>
                <a:sym typeface="Arial"/>
              </a:rPr>
              <a:t>Retinal vessel analysis can help detect hypertension and predict cardiovascular diseases like stroke and atherosclerosis.</a:t>
            </a:r>
            <a:endParaRPr>
              <a:solidFill>
                <a:schemeClr val="dk1"/>
              </a:solidFill>
              <a:latin typeface="Arial"/>
              <a:ea typeface="Arial"/>
              <a:cs typeface="Arial"/>
              <a:sym typeface="Arial"/>
            </a:endParaRPr>
          </a:p>
          <a:p>
            <a:pPr indent="0" lvl="0" marL="457200" rtl="0" algn="just">
              <a:lnSpc>
                <a:spcPct val="150000"/>
              </a:lnSpc>
              <a:spcBef>
                <a:spcPts val="0"/>
              </a:spcBef>
              <a:spcAft>
                <a:spcPts val="0"/>
              </a:spcAft>
              <a:buNone/>
            </a:pPr>
            <a:r>
              <a:t/>
            </a:r>
            <a:endParaRPr sz="1900">
              <a:solidFill>
                <a:schemeClr val="dk1"/>
              </a:solidFill>
              <a:latin typeface="Arial"/>
              <a:ea typeface="Arial"/>
              <a:cs typeface="Arial"/>
              <a:sym typeface="Arial"/>
            </a:endParaRPr>
          </a:p>
          <a:p>
            <a:pPr indent="0" lvl="0" marL="457200" rtl="0" algn="just">
              <a:lnSpc>
                <a:spcPct val="150000"/>
              </a:lnSpc>
              <a:spcBef>
                <a:spcPts val="0"/>
              </a:spcBef>
              <a:spcAft>
                <a:spcPts val="0"/>
              </a:spcAft>
              <a:buNone/>
            </a:pPr>
            <a:r>
              <a:t/>
            </a:r>
            <a:endParaRPr sz="2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1097280" y="286603"/>
            <a:ext cx="10058400" cy="1450800"/>
          </a:xfrm>
          <a:prstGeom prst="rect">
            <a:avLst/>
          </a:prstGeom>
          <a:noFill/>
          <a:ln>
            <a:noFill/>
          </a:ln>
        </p:spPr>
        <p:txBody>
          <a:bodyPr anchorCtr="0" anchor="b" bIns="45700" lIns="91425" spcFirstLastPara="1" rIns="91425" wrap="square" tIns="45700">
            <a:normAutofit/>
          </a:bodyPr>
          <a:lstStyle/>
          <a:p>
            <a:pPr indent="0" lvl="0" marL="0" rtl="0" algn="l">
              <a:lnSpc>
                <a:spcPct val="150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MOTIVATION</a:t>
            </a:r>
            <a:endParaRPr b="1"/>
          </a:p>
        </p:txBody>
      </p:sp>
      <p:sp>
        <p:nvSpPr>
          <p:cNvPr id="126" name="Google Shape;126;p3"/>
          <p:cNvSpPr txBox="1"/>
          <p:nvPr>
            <p:ph idx="1" type="body"/>
          </p:nvPr>
        </p:nvSpPr>
        <p:spPr>
          <a:xfrm>
            <a:off x="728750" y="1876075"/>
            <a:ext cx="10426800" cy="4174500"/>
          </a:xfrm>
          <a:prstGeom prst="rect">
            <a:avLst/>
          </a:prstGeom>
          <a:noFill/>
          <a:ln>
            <a:noFill/>
          </a:ln>
        </p:spPr>
        <p:txBody>
          <a:bodyPr anchorCtr="0" anchor="t" bIns="45700" lIns="0" spcFirstLastPara="1" rIns="0" wrap="square" tIns="45700">
            <a:noAutofit/>
          </a:bodyPr>
          <a:lstStyle/>
          <a:p>
            <a:pPr indent="-355600" lvl="0" marL="457200" rtl="0" algn="just">
              <a:lnSpc>
                <a:spcPct val="150000"/>
              </a:lnSpc>
              <a:spcBef>
                <a:spcPts val="0"/>
              </a:spcBef>
              <a:spcAft>
                <a:spcPts val="0"/>
              </a:spcAft>
              <a:buClr>
                <a:schemeClr val="dk1"/>
              </a:buClr>
              <a:buSzPts val="2000"/>
              <a:buFont typeface="Arial"/>
              <a:buChar char="●"/>
            </a:pPr>
            <a:r>
              <a:rPr b="1" lang="en-US">
                <a:latin typeface="Arial"/>
                <a:ea typeface="Arial"/>
                <a:cs typeface="Arial"/>
                <a:sym typeface="Arial"/>
              </a:rPr>
              <a:t>Discussion with </a:t>
            </a:r>
            <a:r>
              <a:rPr b="1" lang="en-US">
                <a:latin typeface="Arial"/>
                <a:ea typeface="Arial"/>
                <a:cs typeface="Arial"/>
                <a:sym typeface="Arial"/>
              </a:rPr>
              <a:t>Ophthalmologist</a:t>
            </a:r>
            <a:r>
              <a:rPr b="1" lang="en-US">
                <a:latin typeface="Arial"/>
                <a:ea typeface="Arial"/>
                <a:cs typeface="Arial"/>
                <a:sym typeface="Arial"/>
              </a:rPr>
              <a:t>: </a:t>
            </a:r>
            <a:r>
              <a:rPr lang="en-US">
                <a:latin typeface="Arial"/>
                <a:ea typeface="Arial"/>
                <a:cs typeface="Arial"/>
                <a:sym typeface="Arial"/>
              </a:rPr>
              <a:t>we met with an </a:t>
            </a:r>
            <a:r>
              <a:rPr lang="en-US">
                <a:latin typeface="Arial"/>
                <a:ea typeface="Arial"/>
                <a:cs typeface="Arial"/>
                <a:sym typeface="Arial"/>
              </a:rPr>
              <a:t>Ophthalmologist</a:t>
            </a:r>
            <a:r>
              <a:rPr lang="en-US">
                <a:latin typeface="Arial"/>
                <a:ea typeface="Arial"/>
                <a:cs typeface="Arial"/>
                <a:sym typeface="Arial"/>
              </a:rPr>
              <a:t> Dr. Nagabhusana , Akshaya Netralaya.</a:t>
            </a:r>
            <a:endParaRPr>
              <a:latin typeface="Arial"/>
              <a:ea typeface="Arial"/>
              <a:cs typeface="Arial"/>
              <a:sym typeface="Arial"/>
            </a:endParaRPr>
          </a:p>
          <a:p>
            <a:pPr indent="-355600" lvl="0" marL="457200" rtl="0" algn="just">
              <a:lnSpc>
                <a:spcPct val="150000"/>
              </a:lnSpc>
              <a:spcBef>
                <a:spcPts val="0"/>
              </a:spcBef>
              <a:spcAft>
                <a:spcPts val="0"/>
              </a:spcAft>
              <a:buClr>
                <a:schemeClr val="dk1"/>
              </a:buClr>
              <a:buSzPts val="2000"/>
              <a:buFont typeface="Arial"/>
              <a:buChar char="●"/>
            </a:pPr>
            <a:r>
              <a:rPr b="1" lang="en-US">
                <a:latin typeface="Arial"/>
                <a:ea typeface="Arial"/>
                <a:cs typeface="Arial"/>
                <a:sym typeface="Arial"/>
              </a:rPr>
              <a:t>Early Detection Impact:</a:t>
            </a:r>
            <a:r>
              <a:rPr lang="en-US">
                <a:latin typeface="Arial"/>
                <a:ea typeface="Arial"/>
                <a:cs typeface="Arial"/>
                <a:sym typeface="Arial"/>
              </a:rPr>
              <a:t> to improve healthcare and positively impact patient outcomes by enabling early, non-invasive detection of diseases like hypertension and prediction of cardiovascular diseases like stroke and atherosclerosis. </a:t>
            </a:r>
            <a:endParaRPr>
              <a:latin typeface="Arial"/>
              <a:ea typeface="Arial"/>
              <a:cs typeface="Arial"/>
              <a:sym typeface="Arial"/>
            </a:endParaRPr>
          </a:p>
          <a:p>
            <a:pPr indent="-355600" lvl="0" marL="457200" rtl="0" algn="just">
              <a:lnSpc>
                <a:spcPct val="150000"/>
              </a:lnSpc>
              <a:spcBef>
                <a:spcPts val="0"/>
              </a:spcBef>
              <a:spcAft>
                <a:spcPts val="0"/>
              </a:spcAft>
              <a:buClr>
                <a:schemeClr val="dk1"/>
              </a:buClr>
              <a:buSzPts val="2000"/>
              <a:buFont typeface="Arial"/>
              <a:buChar char="●"/>
            </a:pPr>
            <a:r>
              <a:rPr b="1" lang="en-US">
                <a:latin typeface="Arial"/>
                <a:ea typeface="Arial"/>
                <a:cs typeface="Arial"/>
                <a:sym typeface="Arial"/>
              </a:rPr>
              <a:t>Reducing Burden:</a:t>
            </a:r>
            <a:r>
              <a:rPr lang="en-US">
                <a:latin typeface="Arial"/>
                <a:ea typeface="Arial"/>
                <a:cs typeface="Arial"/>
                <a:sym typeface="Arial"/>
              </a:rPr>
              <a:t> to reduce the financial and emotional burdens on individuals and healthcare systems. </a:t>
            </a:r>
            <a:endParaRPr>
              <a:latin typeface="Arial"/>
              <a:ea typeface="Arial"/>
              <a:cs typeface="Arial"/>
              <a:sym typeface="Arial"/>
            </a:endParaRPr>
          </a:p>
          <a:p>
            <a:pPr indent="-355600" lvl="0" marL="457200" rtl="0" algn="just">
              <a:lnSpc>
                <a:spcPct val="150000"/>
              </a:lnSpc>
              <a:spcBef>
                <a:spcPts val="0"/>
              </a:spcBef>
              <a:spcAft>
                <a:spcPts val="0"/>
              </a:spcAft>
              <a:buClr>
                <a:schemeClr val="dk1"/>
              </a:buClr>
              <a:buSzPts val="2000"/>
              <a:buFont typeface="Arial"/>
              <a:buChar char="●"/>
            </a:pPr>
            <a:r>
              <a:rPr b="1" lang="en-US">
                <a:latin typeface="Arial"/>
                <a:ea typeface="Arial"/>
                <a:cs typeface="Arial"/>
                <a:sym typeface="Arial"/>
              </a:rPr>
              <a:t>Health Equity: </a:t>
            </a:r>
            <a:r>
              <a:rPr lang="en-US">
                <a:latin typeface="Arial"/>
                <a:ea typeface="Arial"/>
                <a:cs typeface="Arial"/>
                <a:sym typeface="Arial"/>
              </a:rPr>
              <a:t>to ensuring that non-invasive healthcare screening is accessible to all, promoting fairness in healthcare access.</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9305e1c04b_1_61"/>
          <p:cNvSpPr txBox="1"/>
          <p:nvPr>
            <p:ph type="title"/>
          </p:nvPr>
        </p:nvSpPr>
        <p:spPr>
          <a:xfrm>
            <a:off x="1066800" y="594351"/>
            <a:ext cx="10058400" cy="951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LITERATURE SURVEY</a:t>
            </a:r>
            <a:endParaRPr b="1" sz="3800">
              <a:solidFill>
                <a:schemeClr val="dk1"/>
              </a:solidFill>
              <a:latin typeface="Arial"/>
              <a:ea typeface="Arial"/>
              <a:cs typeface="Arial"/>
              <a:sym typeface="Arial"/>
            </a:endParaRPr>
          </a:p>
        </p:txBody>
      </p:sp>
      <p:graphicFrame>
        <p:nvGraphicFramePr>
          <p:cNvPr id="132" name="Google Shape;132;g29305e1c04b_1_61"/>
          <p:cNvGraphicFramePr/>
          <p:nvPr/>
        </p:nvGraphicFramePr>
        <p:xfrm>
          <a:off x="952500" y="1927025"/>
          <a:ext cx="3000000" cy="3000000"/>
        </p:xfrm>
        <a:graphic>
          <a:graphicData uri="http://schemas.openxmlformats.org/drawingml/2006/table">
            <a:tbl>
              <a:tblPr>
                <a:noFill/>
                <a:tableStyleId>{9AA3145C-2B1E-404B-A30E-8B2762CF64C8}</a:tableStyleId>
              </a:tblPr>
              <a:tblGrid>
                <a:gridCol w="3429000"/>
                <a:gridCol w="3429000"/>
                <a:gridCol w="3429000"/>
              </a:tblGrid>
              <a:tr h="89422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TITLE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SUMMARY</a:t>
                      </a:r>
                      <a:endParaRPr b="1"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a:t>LIMITATIONS</a:t>
                      </a:r>
                      <a:endParaRPr b="1" sz="1600" u="none" cap="none" strike="noStrike"/>
                    </a:p>
                  </a:txBody>
                  <a:tcPr marT="91425" marB="91425" marR="91425" marL="91425" anchor="ctr"/>
                </a:tc>
              </a:tr>
              <a:tr h="3068225">
                <a:tc>
                  <a:txBody>
                    <a:bodyPr/>
                    <a:lstStyle/>
                    <a:p>
                      <a:pPr indent="0" lvl="0" marL="0" marR="0" rtl="0" algn="l">
                        <a:lnSpc>
                          <a:spcPct val="100000"/>
                        </a:lnSpc>
                        <a:spcBef>
                          <a:spcPts val="0"/>
                        </a:spcBef>
                        <a:spcAft>
                          <a:spcPts val="0"/>
                        </a:spcAft>
                        <a:buClr>
                          <a:srgbClr val="000000"/>
                        </a:buClr>
                        <a:buSzPts val="1500"/>
                        <a:buFont typeface="Arial"/>
                        <a:buNone/>
                      </a:pPr>
                      <a:r>
                        <a:rPr lang="en-US" sz="1600"/>
                        <a:t>1</a:t>
                      </a:r>
                      <a:r>
                        <a:rPr lang="en-US" sz="1600" u="none" cap="none" strike="noStrike"/>
                        <a:t>. </a:t>
                      </a:r>
                      <a:r>
                        <a:rPr lang="en-US" sz="1600"/>
                        <a:t>Syed Nakib Hossain, Shamman Noor,et al.</a:t>
                      </a:r>
                      <a:r>
                        <a:rPr lang="en-US" sz="1500">
                          <a:solidFill>
                            <a:schemeClr val="dk1"/>
                          </a:solidFill>
                        </a:rPr>
                        <a:t>“</a:t>
                      </a:r>
                      <a:r>
                        <a:rPr lang="en-US" sz="1600"/>
                        <a:t>Automated Hypertensive Retinopathy Detection from Fundus Retinal Images”(2020)</a:t>
                      </a:r>
                      <a:endParaRPr sz="1600" u="none" cap="none" strike="noStrike"/>
                    </a:p>
                  </a:txBody>
                  <a:tcPr marT="91425" marB="91425" marR="91425" marL="91425"/>
                </a:tc>
                <a:tc>
                  <a:txBody>
                    <a:bodyPr/>
                    <a:lstStyle/>
                    <a:p>
                      <a:pPr indent="-323850" lvl="0" marL="457200" rtl="0" algn="l">
                        <a:spcBef>
                          <a:spcPts val="0"/>
                        </a:spcBef>
                        <a:spcAft>
                          <a:spcPts val="0"/>
                        </a:spcAft>
                        <a:buSzPts val="1500"/>
                        <a:buChar char="●"/>
                      </a:pPr>
                      <a:r>
                        <a:rPr b="1" lang="en-US" sz="1500"/>
                        <a:t>Automated Detection Method: </a:t>
                      </a:r>
                      <a:r>
                        <a:rPr lang="en-US" sz="1500"/>
                        <a:t>Proposes a method to detect Hypertensive Retinopathy (HR) stages from fundus retinal images using Morphological Image Processing</a:t>
                      </a:r>
                      <a:endParaRPr sz="1500"/>
                    </a:p>
                    <a:p>
                      <a:pPr indent="0" lvl="0" marL="457200" rtl="0" algn="l">
                        <a:spcBef>
                          <a:spcPts val="0"/>
                        </a:spcBef>
                        <a:spcAft>
                          <a:spcPts val="0"/>
                        </a:spcAft>
                        <a:buNone/>
                      </a:pPr>
                      <a:r>
                        <a:rPr lang="en-US" sz="1500"/>
                        <a:t>.</a:t>
                      </a:r>
                      <a:endParaRPr sz="1500"/>
                    </a:p>
                    <a:p>
                      <a:pPr indent="-323850" lvl="0" marL="457200" rtl="0" algn="l">
                        <a:spcBef>
                          <a:spcPts val="0"/>
                        </a:spcBef>
                        <a:spcAft>
                          <a:spcPts val="0"/>
                        </a:spcAft>
                        <a:buSzPts val="1500"/>
                        <a:buChar char="●"/>
                      </a:pPr>
                      <a:r>
                        <a:rPr b="1" lang="en-US" sz="1500"/>
                        <a:t>Feature Extraction &amp; Diagnosis:</a:t>
                      </a:r>
                      <a:r>
                        <a:rPr lang="en-US" sz="1500"/>
                        <a:t> Utilizes contour detection and area thresholding to segment vessels and calculate the Arteriovenous Ratio (AVR) for HR diagnosis</a:t>
                      </a:r>
                      <a:endParaRPr sz="1500"/>
                    </a:p>
                    <a:p>
                      <a:pPr indent="0" lvl="0" marL="457200" marR="0" rtl="0" algn="l">
                        <a:lnSpc>
                          <a:spcPct val="100000"/>
                        </a:lnSpc>
                        <a:spcBef>
                          <a:spcPts val="0"/>
                        </a:spcBef>
                        <a:spcAft>
                          <a:spcPts val="0"/>
                        </a:spcAft>
                        <a:buNone/>
                      </a:pPr>
                      <a:r>
                        <a:t/>
                      </a:r>
                      <a:endParaRPr sz="1500"/>
                    </a:p>
                  </a:txBody>
                  <a:tcPr marT="91425" marB="91425" marR="91425" marL="91425"/>
                </a:tc>
                <a:tc>
                  <a:txBody>
                    <a:bodyPr/>
                    <a:lstStyle/>
                    <a:p>
                      <a:pPr indent="-323850" lvl="0" marL="457200" rtl="0" algn="l">
                        <a:lnSpc>
                          <a:spcPct val="115000"/>
                        </a:lnSpc>
                        <a:spcBef>
                          <a:spcPts val="0"/>
                        </a:spcBef>
                        <a:spcAft>
                          <a:spcPts val="0"/>
                        </a:spcAft>
                        <a:buSzPts val="1500"/>
                        <a:buChar char="●"/>
                      </a:pPr>
                      <a:r>
                        <a:rPr lang="en-US" sz="1500"/>
                        <a:t>Accuracy of </a:t>
                      </a:r>
                      <a:r>
                        <a:rPr lang="en-US" sz="1500"/>
                        <a:t>segmentation</a:t>
                      </a:r>
                      <a:r>
                        <a:rPr lang="en-US" sz="1500"/>
                        <a:t> can be </a:t>
                      </a:r>
                      <a:r>
                        <a:rPr lang="en-US" sz="1500"/>
                        <a:t>increased</a:t>
                      </a:r>
                      <a:r>
                        <a:rPr lang="en-US" sz="1500"/>
                        <a:t> with DNN.</a:t>
                      </a:r>
                      <a:endParaRPr sz="1500"/>
                    </a:p>
                    <a:p>
                      <a:pPr indent="0" lvl="0" marL="0" rtl="0" algn="l">
                        <a:lnSpc>
                          <a:spcPct val="115000"/>
                        </a:lnSpc>
                        <a:spcBef>
                          <a:spcPts val="1000"/>
                        </a:spcBef>
                        <a:spcAft>
                          <a:spcPts val="0"/>
                        </a:spcAft>
                        <a:buNone/>
                      </a:pPr>
                      <a:r>
                        <a:t/>
                      </a:r>
                      <a:endParaRPr sz="1500"/>
                    </a:p>
                    <a:p>
                      <a:pPr indent="-323850" lvl="0" marL="457200" rtl="0" algn="l">
                        <a:lnSpc>
                          <a:spcPct val="115000"/>
                        </a:lnSpc>
                        <a:spcBef>
                          <a:spcPts val="1000"/>
                        </a:spcBef>
                        <a:spcAft>
                          <a:spcPts val="0"/>
                        </a:spcAft>
                        <a:buSzPts val="1500"/>
                        <a:buChar char="●"/>
                      </a:pPr>
                      <a:r>
                        <a:rPr lang="en-US" sz="1500"/>
                        <a:t>Better method of background removal method can be used before segmentation.</a:t>
                      </a:r>
                      <a:endParaRPr sz="1500"/>
                    </a:p>
                    <a:p>
                      <a:pPr indent="0" lvl="0" marL="457200" rtl="0" algn="l">
                        <a:spcBef>
                          <a:spcPts val="1000"/>
                        </a:spcBef>
                        <a:spcAft>
                          <a:spcPts val="0"/>
                        </a:spcAft>
                        <a:buNone/>
                      </a:pPr>
                      <a:r>
                        <a:t/>
                      </a:r>
                      <a:endParaRPr b="1" sz="1500"/>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9305e1c04b_0_11"/>
          <p:cNvSpPr txBox="1"/>
          <p:nvPr>
            <p:ph type="title"/>
          </p:nvPr>
        </p:nvSpPr>
        <p:spPr>
          <a:xfrm>
            <a:off x="1066800" y="594376"/>
            <a:ext cx="10058400" cy="951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LITERATURE SURVEY(Contd..)</a:t>
            </a:r>
            <a:endParaRPr b="1" sz="3800">
              <a:solidFill>
                <a:schemeClr val="dk1"/>
              </a:solidFill>
              <a:latin typeface="Arial"/>
              <a:ea typeface="Arial"/>
              <a:cs typeface="Arial"/>
              <a:sym typeface="Arial"/>
            </a:endParaRPr>
          </a:p>
        </p:txBody>
      </p:sp>
      <p:graphicFrame>
        <p:nvGraphicFramePr>
          <p:cNvPr id="138" name="Google Shape;138;g29305e1c04b_0_11"/>
          <p:cNvGraphicFramePr/>
          <p:nvPr/>
        </p:nvGraphicFramePr>
        <p:xfrm>
          <a:off x="791925" y="1906275"/>
          <a:ext cx="3000000" cy="3000000"/>
        </p:xfrm>
        <a:graphic>
          <a:graphicData uri="http://schemas.openxmlformats.org/drawingml/2006/table">
            <a:tbl>
              <a:tblPr>
                <a:noFill/>
                <a:tableStyleId>{9AA3145C-2B1E-404B-A30E-8B2762CF64C8}</a:tableStyleId>
              </a:tblPr>
              <a:tblGrid>
                <a:gridCol w="3018350"/>
                <a:gridCol w="3870500"/>
                <a:gridCol w="3719300"/>
              </a:tblGrid>
              <a:tr h="6402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TITLE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SUMMARY</a:t>
                      </a:r>
                      <a:endParaRPr b="1"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a:t>LIMITATIONS</a:t>
                      </a:r>
                      <a:endParaRPr b="1" sz="1600" u="none" cap="none" strike="noStrike"/>
                    </a:p>
                  </a:txBody>
                  <a:tcPr marT="91425" marB="91425" marR="91425" marL="91425" anchor="ctr"/>
                </a:tc>
              </a:tr>
              <a:tr h="3544700">
                <a:tc>
                  <a:txBody>
                    <a:bodyPr/>
                    <a:lstStyle/>
                    <a:p>
                      <a:pPr indent="0" lvl="0" marL="0" marR="0" rtl="0" algn="l">
                        <a:lnSpc>
                          <a:spcPct val="115000"/>
                        </a:lnSpc>
                        <a:spcBef>
                          <a:spcPts val="0"/>
                        </a:spcBef>
                        <a:spcAft>
                          <a:spcPts val="0"/>
                        </a:spcAft>
                        <a:buClr>
                          <a:schemeClr val="dk1"/>
                        </a:buClr>
                        <a:buSzPts val="1100"/>
                        <a:buFont typeface="Arial"/>
                        <a:buNone/>
                      </a:pPr>
                      <a:r>
                        <a:t/>
                      </a:r>
                      <a:endParaRPr sz="850" u="none" cap="none" strike="noStrike">
                        <a:solidFill>
                          <a:schemeClr val="dk1"/>
                        </a:solidFill>
                        <a:highlight>
                          <a:srgbClr val="FFFFFF"/>
                        </a:highlight>
                      </a:endParaRPr>
                    </a:p>
                    <a:p>
                      <a:pPr indent="0" lvl="0" marL="0" marR="0" rtl="0" algn="l">
                        <a:lnSpc>
                          <a:spcPct val="100000"/>
                        </a:lnSpc>
                        <a:spcBef>
                          <a:spcPts val="0"/>
                        </a:spcBef>
                        <a:spcAft>
                          <a:spcPts val="0"/>
                        </a:spcAft>
                        <a:buClr>
                          <a:srgbClr val="000000"/>
                        </a:buClr>
                        <a:buSzPts val="1400"/>
                        <a:buFont typeface="Arial"/>
                        <a:buNone/>
                      </a:pPr>
                      <a:r>
                        <a:rPr lang="en-US" sz="1500"/>
                        <a:t>2</a:t>
                      </a:r>
                      <a:r>
                        <a:rPr lang="en-US" sz="1500" u="none" cap="none" strike="noStrike"/>
                        <a:t>. Neubauer, Aljoscha S., et al. "Retinal vessel analysis reproducibility in assessing cardiovascular disease." Optometry and Vision Science 85.4 (2018) </a:t>
                      </a:r>
                      <a:endParaRPr sz="1500" u="none" cap="none" strike="noStrike"/>
                    </a:p>
                  </a:txBody>
                  <a:tcPr marT="91425" marB="91425" marR="91425" marL="91425"/>
                </a:tc>
                <a:tc>
                  <a:txBody>
                    <a:bodyPr/>
                    <a:lstStyle/>
                    <a:p>
                      <a:pPr indent="-323850" lvl="0" marL="457200" marR="0" rtl="0" algn="l">
                        <a:lnSpc>
                          <a:spcPct val="100000"/>
                        </a:lnSpc>
                        <a:spcBef>
                          <a:spcPts val="0"/>
                        </a:spcBef>
                        <a:spcAft>
                          <a:spcPts val="0"/>
                        </a:spcAft>
                        <a:buClr>
                          <a:schemeClr val="dk1"/>
                        </a:buClr>
                        <a:buSzPts val="1500"/>
                        <a:buFont typeface="Arial"/>
                        <a:buChar char="●"/>
                      </a:pPr>
                      <a:r>
                        <a:rPr lang="en-US" sz="1500" u="none" cap="none" strike="noStrike">
                          <a:solidFill>
                            <a:srgbClr val="1F2937"/>
                          </a:solidFill>
                          <a:highlight>
                            <a:schemeClr val="lt1"/>
                          </a:highlight>
                        </a:rPr>
                        <a:t>Analysis was performed on retinal photographs taken by a </a:t>
                      </a:r>
                      <a:r>
                        <a:rPr b="1" lang="en-US" sz="1500" u="none" cap="none" strike="noStrike">
                          <a:solidFill>
                            <a:srgbClr val="1F2937"/>
                          </a:solidFill>
                          <a:highlight>
                            <a:schemeClr val="lt1"/>
                          </a:highlight>
                        </a:rPr>
                        <a:t>retinal thickness analyzer</a:t>
                      </a:r>
                      <a:endParaRPr b="1" sz="1500" u="none" cap="none" strike="noStrike">
                        <a:solidFill>
                          <a:srgbClr val="1F2937"/>
                        </a:solidFill>
                        <a:highlight>
                          <a:schemeClr val="lt1"/>
                        </a:highlight>
                      </a:endParaRPr>
                    </a:p>
                    <a:p>
                      <a:pPr indent="-323850" lvl="0" marL="457200" marR="0" rtl="0" algn="l">
                        <a:lnSpc>
                          <a:spcPct val="115000"/>
                        </a:lnSpc>
                        <a:spcBef>
                          <a:spcPts val="0"/>
                        </a:spcBef>
                        <a:spcAft>
                          <a:spcPts val="0"/>
                        </a:spcAft>
                        <a:buClr>
                          <a:srgbClr val="1F2937"/>
                        </a:buClr>
                        <a:buSzPts val="1500"/>
                        <a:buFont typeface="Arial"/>
                        <a:buChar char="●"/>
                      </a:pPr>
                      <a:r>
                        <a:rPr lang="en-US" sz="1500" u="none" cap="none" strike="noStrike">
                          <a:solidFill>
                            <a:srgbClr val="1F2937"/>
                          </a:solidFill>
                        </a:rPr>
                        <a:t>Validation showed an excellent agreement between semiautomated software and manual vessel measurements</a:t>
                      </a:r>
                      <a:endParaRPr sz="1500" u="none" cap="none" strike="noStrike">
                        <a:solidFill>
                          <a:srgbClr val="1F2937"/>
                        </a:solidFill>
                      </a:endParaRPr>
                    </a:p>
                    <a:p>
                      <a:pPr indent="-323850" lvl="0" marL="457200" marR="0" rtl="0" algn="l">
                        <a:lnSpc>
                          <a:spcPct val="115000"/>
                        </a:lnSpc>
                        <a:spcBef>
                          <a:spcPts val="0"/>
                        </a:spcBef>
                        <a:spcAft>
                          <a:spcPts val="0"/>
                        </a:spcAft>
                        <a:buClr>
                          <a:srgbClr val="1F2937"/>
                        </a:buClr>
                        <a:buSzPts val="1500"/>
                        <a:buFont typeface="Arial"/>
                        <a:buChar char="●"/>
                      </a:pPr>
                      <a:r>
                        <a:rPr lang="en-US" sz="1500" u="none" cap="none" strike="noStrike">
                          <a:solidFill>
                            <a:srgbClr val="1F2937"/>
                          </a:solidFill>
                        </a:rPr>
                        <a:t>There was </a:t>
                      </a:r>
                      <a:r>
                        <a:rPr b="1" lang="en-US" sz="1500" u="none" cap="none" strike="noStrike">
                          <a:solidFill>
                            <a:srgbClr val="1F2937"/>
                          </a:solidFill>
                        </a:rPr>
                        <a:t>no effect of age on AVR</a:t>
                      </a:r>
                      <a:r>
                        <a:rPr lang="en-US" sz="1500" u="none" cap="none" strike="noStrike">
                          <a:solidFill>
                            <a:srgbClr val="1F2937"/>
                          </a:solidFill>
                        </a:rPr>
                        <a:t>.</a:t>
                      </a:r>
                      <a:endParaRPr sz="1500" u="none" cap="none" strike="noStrike">
                        <a:solidFill>
                          <a:srgbClr val="1F2937"/>
                        </a:solidFill>
                      </a:endParaRPr>
                    </a:p>
                    <a:p>
                      <a:pPr indent="-323850" lvl="0" marL="457200" marR="0" rtl="0" algn="l">
                        <a:lnSpc>
                          <a:spcPct val="115000"/>
                        </a:lnSpc>
                        <a:spcBef>
                          <a:spcPts val="0"/>
                        </a:spcBef>
                        <a:spcAft>
                          <a:spcPts val="0"/>
                        </a:spcAft>
                        <a:buClr>
                          <a:srgbClr val="1F2937"/>
                        </a:buClr>
                        <a:buSzPts val="1500"/>
                        <a:buFont typeface="Arial"/>
                        <a:buChar char="●"/>
                      </a:pPr>
                      <a:r>
                        <a:rPr lang="en-US" sz="1500" u="none" cap="none" strike="noStrike">
                          <a:solidFill>
                            <a:srgbClr val="1F2937"/>
                          </a:solidFill>
                        </a:rPr>
                        <a:t>Other risk factors such as diabetes, smoking, body mass index, and current blood pressure showed some trends on multifactorial analysis</a:t>
                      </a:r>
                      <a:endParaRPr sz="1500" u="none" cap="none" strike="noStrike"/>
                    </a:p>
                  </a:txBody>
                  <a:tcPr marT="91425" marB="91425" marR="91425" marL="91425"/>
                </a:tc>
                <a:tc>
                  <a:txBody>
                    <a:bodyPr/>
                    <a:lstStyle/>
                    <a:p>
                      <a:pPr indent="-323850" lvl="0" marL="457200" marR="0" rtl="0" algn="l">
                        <a:lnSpc>
                          <a:spcPct val="115000"/>
                        </a:lnSpc>
                        <a:spcBef>
                          <a:spcPts val="1000"/>
                        </a:spcBef>
                        <a:spcAft>
                          <a:spcPts val="0"/>
                        </a:spcAft>
                        <a:buClr>
                          <a:srgbClr val="1F2937"/>
                        </a:buClr>
                        <a:buSzPts val="1500"/>
                        <a:buFont typeface="Arial"/>
                        <a:buChar char="●"/>
                      </a:pPr>
                      <a:r>
                        <a:rPr lang="en-US" sz="1500">
                          <a:solidFill>
                            <a:srgbClr val="1F2937"/>
                          </a:solidFill>
                        </a:rPr>
                        <a:t>Sample selection : Only dataset with patients over the age of 50 were considered.</a:t>
                      </a:r>
                      <a:endParaRPr sz="1500">
                        <a:solidFill>
                          <a:srgbClr val="1F2937"/>
                        </a:solidFill>
                      </a:endParaRPr>
                    </a:p>
                    <a:p>
                      <a:pPr indent="-323850" lvl="0" marL="457200" marR="0" rtl="0" algn="l">
                        <a:lnSpc>
                          <a:spcPct val="115000"/>
                        </a:lnSpc>
                        <a:spcBef>
                          <a:spcPts val="1000"/>
                        </a:spcBef>
                        <a:spcAft>
                          <a:spcPts val="0"/>
                        </a:spcAft>
                        <a:buClr>
                          <a:srgbClr val="1F2937"/>
                        </a:buClr>
                        <a:buSzPts val="1500"/>
                        <a:buChar char="●"/>
                      </a:pPr>
                      <a:r>
                        <a:rPr lang="en-US" sz="1500">
                          <a:solidFill>
                            <a:srgbClr val="1F2937"/>
                          </a:solidFill>
                        </a:rPr>
                        <a:t>Static images were used without taking into account what changes might occur in the future.</a:t>
                      </a:r>
                      <a:endParaRPr sz="1500">
                        <a:solidFill>
                          <a:srgbClr val="1F2937"/>
                        </a:solidFill>
                      </a:endParaRPr>
                    </a:p>
                    <a:p>
                      <a:pPr indent="0" lvl="0" marL="457200" marR="0" rtl="0" algn="l">
                        <a:lnSpc>
                          <a:spcPct val="115000"/>
                        </a:lnSpc>
                        <a:spcBef>
                          <a:spcPts val="0"/>
                        </a:spcBef>
                        <a:spcAft>
                          <a:spcPts val="0"/>
                        </a:spcAft>
                        <a:buClr>
                          <a:srgbClr val="000000"/>
                        </a:buClr>
                        <a:buSzPts val="1200"/>
                        <a:buFont typeface="Arial"/>
                        <a:buNone/>
                      </a:pPr>
                      <a:r>
                        <a:t/>
                      </a:r>
                      <a:endParaRPr sz="1300" u="none" cap="none" strike="noStrike">
                        <a:solidFill>
                          <a:srgbClr val="1F2937"/>
                        </a:solidFill>
                        <a:latin typeface="Lora"/>
                        <a:ea typeface="Lora"/>
                        <a:cs typeface="Lora"/>
                        <a:sym typeface="Lora"/>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g29305e1c04b_2_84"/>
          <p:cNvPicPr preferRelativeResize="0"/>
          <p:nvPr/>
        </p:nvPicPr>
        <p:blipFill rotWithShape="1">
          <a:blip r:embed="rId3">
            <a:alphaModFix/>
          </a:blip>
          <a:srcRect b="0" l="0" r="0" t="0"/>
          <a:stretch/>
        </p:blipFill>
        <p:spPr>
          <a:xfrm>
            <a:off x="2549649" y="1469276"/>
            <a:ext cx="7784200" cy="4443200"/>
          </a:xfrm>
          <a:prstGeom prst="rect">
            <a:avLst/>
          </a:prstGeom>
          <a:noFill/>
          <a:ln>
            <a:noFill/>
          </a:ln>
        </p:spPr>
      </p:pic>
      <p:sp>
        <p:nvSpPr>
          <p:cNvPr id="145" name="Google Shape;145;g29305e1c04b_2_84"/>
          <p:cNvSpPr txBox="1"/>
          <p:nvPr/>
        </p:nvSpPr>
        <p:spPr>
          <a:xfrm>
            <a:off x="4173275" y="5912475"/>
            <a:ext cx="4130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u="none" cap="none" strike="noStrike">
                <a:solidFill>
                  <a:srgbClr val="000000"/>
                </a:solidFill>
              </a:rPr>
              <a:t>Fig </a:t>
            </a:r>
            <a:r>
              <a:rPr b="1" lang="en-US"/>
              <a:t>1</a:t>
            </a:r>
            <a:r>
              <a:rPr b="1" i="0" lang="en-US" u="none" cap="none" strike="noStrike">
                <a:solidFill>
                  <a:srgbClr val="000000"/>
                </a:solidFill>
              </a:rPr>
              <a:t>. Cardiovascular status assessment</a:t>
            </a:r>
            <a:endParaRPr b="1" i="0" u="none" cap="none" strike="noStrike">
              <a:solidFill>
                <a:srgbClr val="000000"/>
              </a:solidFill>
            </a:endParaRPr>
          </a:p>
        </p:txBody>
      </p:sp>
      <p:sp>
        <p:nvSpPr>
          <p:cNvPr id="146" name="Google Shape;146;g29305e1c04b_2_84"/>
          <p:cNvSpPr txBox="1"/>
          <p:nvPr/>
        </p:nvSpPr>
        <p:spPr>
          <a:xfrm>
            <a:off x="975650" y="330775"/>
            <a:ext cx="10084800" cy="681900"/>
          </a:xfrm>
          <a:prstGeom prst="rect">
            <a:avLst/>
          </a:prstGeom>
          <a:noFill/>
          <a:ln>
            <a:noFill/>
          </a:ln>
        </p:spPr>
        <p:txBody>
          <a:bodyPr anchorCtr="0" anchor="t" bIns="91425" lIns="91425" spcFirstLastPara="1" rIns="91425" wrap="square" tIns="91425">
            <a:spAutoFit/>
          </a:bodyPr>
          <a:lstStyle/>
          <a:p>
            <a:pPr indent="0" lvl="0" marL="0" rtl="0" algn="l">
              <a:lnSpc>
                <a:spcPct val="85000"/>
              </a:lnSpc>
              <a:spcBef>
                <a:spcPts val="0"/>
              </a:spcBef>
              <a:spcAft>
                <a:spcPts val="0"/>
              </a:spcAft>
              <a:buNone/>
            </a:pPr>
            <a:r>
              <a:rPr b="1" lang="en-US" sz="3800">
                <a:solidFill>
                  <a:schemeClr val="dk1"/>
                </a:solidFill>
              </a:rPr>
              <a:t>LITERATURE SURVEY(Contd..)</a:t>
            </a:r>
            <a:endParaRPr b="1" sz="48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9305e1c04b_0_41"/>
          <p:cNvSpPr txBox="1"/>
          <p:nvPr>
            <p:ph type="title"/>
          </p:nvPr>
        </p:nvSpPr>
        <p:spPr>
          <a:xfrm>
            <a:off x="1066800" y="594376"/>
            <a:ext cx="10058400" cy="951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LITERATURE SURVEY (Contd..)</a:t>
            </a:r>
            <a:endParaRPr b="1"/>
          </a:p>
        </p:txBody>
      </p:sp>
      <p:graphicFrame>
        <p:nvGraphicFramePr>
          <p:cNvPr id="152" name="Google Shape;152;g29305e1c04b_0_41"/>
          <p:cNvGraphicFramePr/>
          <p:nvPr/>
        </p:nvGraphicFramePr>
        <p:xfrm>
          <a:off x="952500" y="1846250"/>
          <a:ext cx="3000000" cy="3000000"/>
        </p:xfrm>
        <a:graphic>
          <a:graphicData uri="http://schemas.openxmlformats.org/drawingml/2006/table">
            <a:tbl>
              <a:tblPr>
                <a:noFill/>
                <a:tableStyleId>{9AA3145C-2B1E-404B-A30E-8B2762CF64C8}</a:tableStyleId>
              </a:tblPr>
              <a:tblGrid>
                <a:gridCol w="3429000"/>
                <a:gridCol w="3429000"/>
                <a:gridCol w="3429000"/>
              </a:tblGrid>
              <a:tr h="8035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TITLE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SUMMARY</a:t>
                      </a:r>
                      <a:endParaRPr b="1"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a:t>LIMITATIONS</a:t>
                      </a:r>
                      <a:endParaRPr b="1" sz="1600" u="none" cap="none" strike="noStrike"/>
                    </a:p>
                  </a:txBody>
                  <a:tcPr marT="91425" marB="91425" marR="91425" marL="91425" anchor="ctr"/>
                </a:tc>
              </a:tr>
              <a:tr h="3334600">
                <a:tc>
                  <a:txBody>
                    <a:bodyPr/>
                    <a:lstStyle/>
                    <a:p>
                      <a:pPr indent="0" lvl="0" marL="0" marR="0" rtl="0" algn="l">
                        <a:lnSpc>
                          <a:spcPct val="100000"/>
                        </a:lnSpc>
                        <a:spcBef>
                          <a:spcPts val="0"/>
                        </a:spcBef>
                        <a:spcAft>
                          <a:spcPts val="0"/>
                        </a:spcAft>
                        <a:buClr>
                          <a:srgbClr val="000000"/>
                        </a:buClr>
                        <a:buSzPts val="1400"/>
                        <a:buFont typeface="Arial"/>
                        <a:buNone/>
                      </a:pPr>
                      <a:r>
                        <a:rPr lang="en-US"/>
                        <a:t>3. Optic Disc and Exudates Segmentation on Retinal Fundus Images Using Mask R-CNN, IEEE Xplore, 2022 </a:t>
                      </a:r>
                      <a:endParaRPr sz="1400" u="none" cap="none" strike="noStrike"/>
                    </a:p>
                  </a:txBody>
                  <a:tcPr marT="91425" marB="91425" marR="91425" marL="91425"/>
                </a:tc>
                <a:tc>
                  <a:txBody>
                    <a:bodyPr/>
                    <a:lstStyle/>
                    <a:p>
                      <a:pPr indent="-317500" lvl="0" marL="457200" marR="0" rtl="0" algn="l">
                        <a:lnSpc>
                          <a:spcPct val="100000"/>
                        </a:lnSpc>
                        <a:spcBef>
                          <a:spcPts val="0"/>
                        </a:spcBef>
                        <a:spcAft>
                          <a:spcPts val="0"/>
                        </a:spcAft>
                        <a:buSzPts val="1400"/>
                        <a:buChar char="●"/>
                      </a:pPr>
                      <a:r>
                        <a:rPr lang="en-US"/>
                        <a:t>The</a:t>
                      </a:r>
                      <a:r>
                        <a:rPr lang="en-US"/>
                        <a:t> paper addresses optic disc  and exudates segmentation in retinal fundus images via Mask R-CNN . By utilizing Mask R-CNN, known for its prowess in instance segmentation, the study achieves precise delineation of </a:t>
                      </a:r>
                      <a:r>
                        <a:rPr lang="en-US">
                          <a:solidFill>
                            <a:schemeClr val="dk1"/>
                          </a:solidFill>
                        </a:rPr>
                        <a:t>optic disc </a:t>
                      </a:r>
                      <a:r>
                        <a:rPr lang="en-US"/>
                        <a:t> and exudates.</a:t>
                      </a:r>
                      <a:endParaRPr sz="1400" u="none" cap="none" strike="noStrike"/>
                    </a:p>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Focus on Intersection over Union (IoU): The paper relies solely on IoU for evaluation. While IoU is a common metric, it doesn't capture aspects like shape accuracy or localization errors.</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Lack of comparison with other methods: The paper doesn't explicitly compare its Mask R-CNN approach with other segmentation techniques on the same dataset.</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29305e1c04b_0_31"/>
          <p:cNvSpPr txBox="1"/>
          <p:nvPr>
            <p:ph type="title"/>
          </p:nvPr>
        </p:nvSpPr>
        <p:spPr>
          <a:xfrm>
            <a:off x="1066800" y="594376"/>
            <a:ext cx="10058400" cy="9510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sz="3800">
                <a:solidFill>
                  <a:schemeClr val="dk1"/>
                </a:solidFill>
                <a:latin typeface="Arial"/>
                <a:ea typeface="Arial"/>
                <a:cs typeface="Arial"/>
                <a:sym typeface="Arial"/>
              </a:rPr>
              <a:t>LITERATURE SURVEY (Contd..)</a:t>
            </a:r>
            <a:endParaRPr b="1" sz="3800">
              <a:solidFill>
                <a:schemeClr val="dk1"/>
              </a:solidFill>
              <a:latin typeface="Arial"/>
              <a:ea typeface="Arial"/>
              <a:cs typeface="Arial"/>
              <a:sym typeface="Arial"/>
            </a:endParaRPr>
          </a:p>
        </p:txBody>
      </p:sp>
      <p:graphicFrame>
        <p:nvGraphicFramePr>
          <p:cNvPr id="158" name="Google Shape;158;g29305e1c04b_0_31"/>
          <p:cNvGraphicFramePr/>
          <p:nvPr/>
        </p:nvGraphicFramePr>
        <p:xfrm>
          <a:off x="732500" y="1682450"/>
          <a:ext cx="3000000" cy="3000000"/>
        </p:xfrm>
        <a:graphic>
          <a:graphicData uri="http://schemas.openxmlformats.org/drawingml/2006/table">
            <a:tbl>
              <a:tblPr>
                <a:noFill/>
                <a:tableStyleId>{9AA3145C-2B1E-404B-A30E-8B2762CF64C8}</a:tableStyleId>
              </a:tblPr>
              <a:tblGrid>
                <a:gridCol w="3649700"/>
                <a:gridCol w="3649700"/>
                <a:gridCol w="3649700"/>
              </a:tblGrid>
              <a:tr h="6724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t>TITLE</a:t>
                      </a:r>
                      <a:endParaRPr sz="14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t>SUMMARY</a:t>
                      </a:r>
                      <a:endParaRPr b="1" sz="1500" u="none" cap="none" strike="noStrike"/>
                    </a:p>
                  </a:txBody>
                  <a:tcPr marT="91425" marB="91425" marR="91425" marL="91425" anchor="ctr"/>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a:t>LIMITATIONS</a:t>
                      </a:r>
                      <a:endParaRPr b="1" sz="1600" u="none" cap="none" strike="noStrike"/>
                    </a:p>
                  </a:txBody>
                  <a:tcPr marT="91425" marB="91425" marR="91425" marL="91425" anchor="ctr"/>
                </a:tc>
              </a:tr>
              <a:tr h="3420125">
                <a:tc>
                  <a:txBody>
                    <a:bodyPr/>
                    <a:lstStyle/>
                    <a:p>
                      <a:pPr indent="0" lvl="0" marL="0" rtl="0" algn="l">
                        <a:spcBef>
                          <a:spcPts val="0"/>
                        </a:spcBef>
                        <a:spcAft>
                          <a:spcPts val="0"/>
                        </a:spcAft>
                        <a:buNone/>
                      </a:pPr>
                      <a:r>
                        <a:rPr lang="en-US"/>
                        <a:t>4] Poznyak, Anastasia V., et al. "Hypertension as a risk factor for atherosclerosis: Cardiovascular risk assessment." Frontiers in Cardiovascular Medicine 9 (2022).</a:t>
                      </a:r>
                      <a:endParaRPr sz="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317500" lvl="0" marL="457200" rtl="0" algn="l">
                        <a:spcBef>
                          <a:spcPts val="0"/>
                        </a:spcBef>
                        <a:spcAft>
                          <a:spcPts val="0"/>
                        </a:spcAft>
                        <a:buSzPts val="1400"/>
                        <a:buChar char="●"/>
                      </a:pPr>
                      <a:r>
                        <a:rPr lang="en-US"/>
                        <a:t>The study conducted by Poznyak, Anastasia V., et al. examines </a:t>
                      </a:r>
                      <a:r>
                        <a:rPr lang="en-US"/>
                        <a:t>hypertension</a:t>
                      </a:r>
                      <a:r>
                        <a:rPr lang="en-US"/>
                        <a:t> role as a significant risk factor for atherosclerosis and subsequent cardiovascular diseases (CVDs), including cardiac events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It underscores the importance of understanding and managing hypertension to mitigate the risk of developing atherosclerosis and related cardiovascular complications.</a:t>
                      </a:r>
                      <a:endParaRPr/>
                    </a:p>
                  </a:txBody>
                  <a:tcPr marT="91425" marB="91425" marR="91425" marL="91425"/>
                </a:tc>
                <a:tc>
                  <a:txBody>
                    <a:bodyPr/>
                    <a:lstStyle/>
                    <a:p>
                      <a:pPr indent="-317500" lvl="0" marL="457200" rtl="0" algn="l">
                        <a:lnSpc>
                          <a:spcPct val="115000"/>
                        </a:lnSpc>
                        <a:spcBef>
                          <a:spcPts val="1700"/>
                        </a:spcBef>
                        <a:spcAft>
                          <a:spcPts val="0"/>
                        </a:spcAft>
                        <a:buSzPts val="1400"/>
                        <a:buChar char="●"/>
                      </a:pPr>
                      <a:r>
                        <a:rPr lang="en-US"/>
                        <a:t>Limited extensive studies on the impact of various blood pressure values on atherosclerosis development lead to gaps in understanding .</a:t>
                      </a:r>
                      <a:endParaRPr/>
                    </a:p>
                    <a:p>
                      <a:pPr indent="-317500" lvl="0" marL="457200" rtl="0" algn="l">
                        <a:lnSpc>
                          <a:spcPct val="115000"/>
                        </a:lnSpc>
                        <a:spcBef>
                          <a:spcPts val="0"/>
                        </a:spcBef>
                        <a:spcAft>
                          <a:spcPts val="0"/>
                        </a:spcAft>
                        <a:buClr>
                          <a:schemeClr val="lt1"/>
                        </a:buClr>
                        <a:buSzPts val="1400"/>
                        <a:buChar char="●"/>
                      </a:pPr>
                      <a:r>
                        <a:t/>
                      </a:r>
                      <a:endParaRPr/>
                    </a:p>
                    <a:p>
                      <a:pPr indent="-317500" lvl="0" marL="457200" rtl="0" algn="l">
                        <a:lnSpc>
                          <a:spcPct val="115000"/>
                        </a:lnSpc>
                        <a:spcBef>
                          <a:spcPts val="0"/>
                        </a:spcBef>
                        <a:spcAft>
                          <a:spcPts val="0"/>
                        </a:spcAft>
                        <a:buSzPts val="1400"/>
                        <a:buChar char="●"/>
                      </a:pPr>
                      <a:r>
                        <a:rPr lang="en-US"/>
                        <a:t>The outcomes of experiments testing whether antihypertensive drugs affect the buildup of calcium in the coronary arteries and the occurrence of heart-related problems are uncertain.</a:t>
                      </a:r>
                      <a:endParaRPr sz="1200">
                        <a:solidFill>
                          <a:srgbClr val="ECECEC"/>
                        </a:solidFill>
                        <a:highlight>
                          <a:srgbClr val="212121"/>
                        </a:highlight>
                        <a:latin typeface="Roboto"/>
                        <a:ea typeface="Roboto"/>
                        <a:cs typeface="Roboto"/>
                        <a:sym typeface="Roboto"/>
                      </a:endParaRPr>
                    </a:p>
                    <a:p>
                      <a:pPr indent="0" lvl="0" marL="457200" rtl="0" algn="l">
                        <a:lnSpc>
                          <a:spcPct val="115000"/>
                        </a:lnSpc>
                        <a:spcBef>
                          <a:spcPts val="1700"/>
                        </a:spcBef>
                        <a:spcAft>
                          <a:spcPts val="0"/>
                        </a:spcAft>
                        <a:buNone/>
                      </a:pPr>
                      <a:r>
                        <a:t/>
                      </a:r>
                      <a:endParaRPr/>
                    </a:p>
                    <a:p>
                      <a:pPr indent="0" lvl="0" marL="914400" rtl="0" algn="just">
                        <a:spcBef>
                          <a:spcPts val="1700"/>
                        </a:spcBef>
                        <a:spcAft>
                          <a:spcPts val="0"/>
                        </a:spcAft>
                        <a:buNone/>
                      </a:pPr>
                      <a:r>
                        <a:t/>
                      </a:r>
                      <a:endParaRPr/>
                    </a:p>
                    <a:p>
                      <a:pPr indent="0" lvl="0" marL="457200" rtl="0" algn="just">
                        <a:spcBef>
                          <a:spcPts val="0"/>
                        </a:spcBef>
                        <a:spcAft>
                          <a:spcPts val="0"/>
                        </a:spcAft>
                        <a:buNone/>
                      </a:pPr>
                      <a:r>
                        <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2022-11-23T03:11:07Z</dcterms:created>
  <dc:creator>Namrata AH</dc:creator>
</cp:coreProperties>
</file>