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6}" styleName="Medium Style 2 - Accent 6">
    <a:wholeTbl>
      <a:tcTxStyle>
        <a:fontRef idx="minor">
          <a:srgbClr val="000000"/>
        </a:fontRef>
        <a:srgbClr val="000000"/>
      </a:tcTxStyle>
      <a:tcStyle>
        <a:tcBdr>
          <a:left>
            <a:ln w="12700" cmpd="sng">
              <a:solidFill>
                <a:srgbClr val="FFFFFF"/>
              </a:solidFill>
            </a:ln>
          </a:left>
          <a:right>
            <a:ln w="12700" cmpd="sng">
              <a:solidFill>
                <a:srgbClr val="FFFFFF"/>
              </a:solidFill>
            </a:ln>
          </a:right>
          <a:top>
            <a:ln w="12700" cmpd="sng">
              <a:solidFill>
                <a:srgbClr val="FFFFFF"/>
              </a:solidFill>
            </a:ln>
          </a:top>
          <a:bottom>
            <a:ln w="12700" cmpd="sng">
              <a:solidFill>
                <a:srgbClr val="FFFFFF"/>
              </a:solidFill>
            </a:ln>
          </a:bottom>
          <a:insideH>
            <a:ln w="12700" cmpd="sng">
              <a:solidFill>
                <a:srgbClr val="FFFFFF"/>
              </a:solidFill>
            </a:ln>
          </a:insideH>
          <a:insideV>
            <a:ln w="12700" cmpd="sng">
              <a:solidFill>
                <a:srgbClr val="FFFFFF"/>
              </a:solidFill>
            </a:ln>
          </a:insideV>
        </a:tcBdr>
        <a:fill>
          <a:solidFill>
            <a:srgbClr val="70AD47">
              <a:tint val="20000"/>
            </a:srgbClr>
          </a:solidFill>
        </a:fill>
      </a:tcStyle>
    </a:wholeTbl>
    <a:band1H>
      <a:tcStyle>
        <a:tcBdr/>
        <a:fill>
          <a:solidFill>
            <a:srgbClr val="70AD47">
              <a:tint val="40000"/>
            </a:srgbClr>
          </a:solidFill>
        </a:fill>
      </a:tcStyle>
    </a:band1H>
    <a:band2H>
      <a:tcStyle>
        <a:tcBdr/>
      </a:tcStyle>
    </a:band2H>
    <a:band1V>
      <a:tcStyle>
        <a:tcBdr/>
        <a:fill>
          <a:solidFill>
            <a:srgbClr val="70AD47">
              <a:tint val="40000"/>
            </a:srgbClr>
          </a:solidFill>
        </a:fill>
      </a:tcStyle>
    </a:band1V>
    <a:band2V>
      <a:tcStyle>
        <a:tcBdr/>
      </a:tcStyle>
    </a:band2V>
    <a:lastCol>
      <a:tcTxStyle b="on">
        <a:fontRef idx="minor">
          <a:srgbClr val="000000"/>
        </a:fontRef>
        <a:srgbClr val="000000"/>
      </a:tcTxStyle>
      <a:tcStyle>
        <a:tcBdr/>
        <a:fill>
          <a:solidFill>
            <a:srgbClr val="70AD47"/>
          </a:solidFill>
        </a:fill>
      </a:tcStyle>
    </a:lastCol>
    <a:firstCol>
      <a:tcTxStyle b="on">
        <a:fontRef idx="minor">
          <a:srgbClr val="000000"/>
        </a:fontRef>
        <a:srgbClr val="000000"/>
      </a:tcTxStyle>
      <a:tcStyle>
        <a:tcBdr/>
        <a:fill>
          <a:solidFill>
            <a:srgbClr val="70AD47"/>
          </a:solidFill>
        </a:fill>
      </a:tcStyle>
    </a:firstCol>
    <a:lastRow>
      <a:tcTxStyle b="on">
        <a:fontRef idx="minor">
          <a:srgbClr val="000000"/>
        </a:fontRef>
        <a:srgbClr val="000000"/>
      </a:tcTxStyle>
      <a:tcStyle>
        <a:tcBdr>
          <a:top>
            <a:ln w="38100" cmpd="sng">
              <a:solidFill>
                <a:srgbClr val="FFFFFF"/>
              </a:solidFill>
            </a:ln>
          </a:top>
        </a:tcBdr>
        <a:fill>
          <a:solidFill>
            <a:srgbClr val="70AD47"/>
          </a:solidFill>
        </a:fill>
      </a:tcStyle>
    </a:lastRow>
    <a:firstRow>
      <a:tcTxStyle b="on">
        <a:fontRef idx="minor">
          <a:srgbClr val="000000"/>
        </a:fontRef>
        <a:srgbClr val="000000"/>
      </a:tcTxStyle>
      <a:tcStyle>
        <a:tcBdr>
          <a:top>
            <a:ln w="38100" cmpd="sng">
              <a:solidFill>
                <a:srgbClr val="FFFFFF"/>
              </a:solidFill>
            </a:ln>
          </a:top>
        </a:tcBdr>
        <a:fill>
          <a:solidFill>
            <a:srgbClr val="70AD47"/>
          </a:solidFill>
        </a:fill>
      </a:tcStyle>
    </a:firstRow>
  </a:tblStyle>
  <a:tblStyle styleId="{5C22544A-7EE6-4342-B048-85BDC9FD1C3B}" styleName="Medium Style 2 - Accent 1">
    <a:wholeTbl>
      <a:tcTxStyle>
        <a:fontRef idx="minor">
          <a:srgbClr val="000000"/>
        </a:fontRef>
        <a:srgbClr val="000000"/>
      </a:tcTxStyle>
      <a:tcStyle>
        <a:tcBdr>
          <a:left>
            <a:ln w="12700" cmpd="sng">
              <a:solidFill>
                <a:srgbClr val="FFFFFF"/>
              </a:solidFill>
            </a:ln>
          </a:left>
          <a:right>
            <a:ln w="12700" cmpd="sng">
              <a:solidFill>
                <a:srgbClr val="FFFFFF"/>
              </a:solidFill>
            </a:ln>
          </a:right>
          <a:top>
            <a:ln w="12700" cmpd="sng">
              <a:solidFill>
                <a:srgbClr val="FFFFFF"/>
              </a:solidFill>
            </a:ln>
          </a:top>
          <a:bottom>
            <a:ln w="12700" cmpd="sng">
              <a:solidFill>
                <a:srgbClr val="FFFFFF"/>
              </a:solidFill>
            </a:ln>
          </a:bottom>
          <a:insideH>
            <a:ln w="12700" cmpd="sng">
              <a:solidFill>
                <a:srgbClr val="FFFFFF"/>
              </a:solidFill>
            </a:ln>
          </a:insideH>
          <a:insideV>
            <a:ln w="12700" cmpd="sng">
              <a:solidFill>
                <a:srgbClr val="FFFFFF"/>
              </a:solidFill>
            </a:ln>
          </a:insideV>
        </a:tcBdr>
        <a:fill>
          <a:solidFill>
            <a:srgbClr val="5B9BD5">
              <a:tint val="20000"/>
            </a:srgbClr>
          </a:solidFill>
        </a:fill>
      </a:tcStyle>
    </a:wholeTbl>
    <a:band1H>
      <a:tcStyle>
        <a:tcBdr/>
        <a:fill>
          <a:solidFill>
            <a:srgbClr val="5B9BD5">
              <a:tint val="40000"/>
            </a:srgbClr>
          </a:solidFill>
        </a:fill>
      </a:tcStyle>
    </a:band1H>
    <a:band2H>
      <a:tcStyle>
        <a:tcBdr/>
      </a:tcStyle>
    </a:band2H>
    <a:band1V>
      <a:tcStyle>
        <a:tcBdr/>
        <a:fill>
          <a:solidFill>
            <a:srgbClr val="5B9BD5">
              <a:tint val="40000"/>
            </a:srgbClr>
          </a:solidFill>
        </a:fill>
      </a:tcStyle>
    </a:band1V>
    <a:band2V>
      <a:tcStyle>
        <a:tcBdr/>
      </a:tcStyle>
    </a:band2V>
    <a:lastCol>
      <a:tcTxStyle b="on">
        <a:fontRef idx="minor">
          <a:srgbClr val="000000"/>
        </a:fontRef>
        <a:srgbClr val="000000"/>
      </a:tcTxStyle>
      <a:tcStyle>
        <a:tcBdr/>
        <a:fill>
          <a:solidFill>
            <a:srgbClr val="5B9BD5"/>
          </a:solidFill>
        </a:fill>
      </a:tcStyle>
    </a:lastCol>
    <a:firstCol>
      <a:tcTxStyle b="on">
        <a:fontRef idx="minor">
          <a:srgbClr val="000000"/>
        </a:fontRef>
        <a:srgbClr val="000000"/>
      </a:tcTxStyle>
      <a:tcStyle>
        <a:tcBdr/>
        <a:fill>
          <a:solidFill>
            <a:srgbClr val="5B9BD5"/>
          </a:solidFill>
        </a:fill>
      </a:tcStyle>
    </a:firstCol>
    <a:lastRow>
      <a:tcTxStyle b="on">
        <a:fontRef idx="minor">
          <a:srgbClr val="000000"/>
        </a:fontRef>
        <a:srgbClr val="000000"/>
      </a:tcTxStyle>
      <a:tcStyle>
        <a:tcBdr>
          <a:top>
            <a:ln w="38100" cmpd="sng">
              <a:solidFill>
                <a:srgbClr val="FFFFFF"/>
              </a:solidFill>
            </a:ln>
          </a:top>
        </a:tcBdr>
        <a:fill>
          <a:solidFill>
            <a:srgbClr val="5B9BD5"/>
          </a:solidFill>
        </a:fill>
      </a:tcStyle>
    </a:lastRow>
    <a:firstRow>
      <a:tcTxStyle b="on">
        <a:fontRef idx="minor">
          <a:srgbClr val="000000"/>
        </a:fontRef>
        <a:srgbClr val="000000"/>
      </a:tcTxStyle>
      <a:tcStyle>
        <a:tcBdr>
          <a:top>
            <a:ln w="38100" cmpd="sng">
              <a:solidFill>
                <a:srgbClr val="FFFFFF"/>
              </a:solidFill>
            </a:ln>
          </a:top>
        </a:tcBdr>
        <a:fill>
          <a:solidFill>
            <a:srgbClr val="5B9BD5"/>
          </a:solidFill>
        </a:fill>
      </a:tcStyle>
    </a:firstRow>
  </a:tblStyle>
  <a:tblStyle styleId="{BC89EF96-8CEA-46FF-86C4-4CE0E7609803}" styleName="Light Style 3 - Accent 1">
    <a:wholeTbl>
      <a:tcTxStyle>
        <a:fontRef idx="minor">
          <a:srgbClr val="000000"/>
        </a:fontRef>
      </a:tcTxStyle>
      <a:tcStyle>
        <a:tcBdr>
          <a:left>
            <a:ln w="12700" cmpd="sng">
              <a:solidFill>
                <a:srgbClr val="5B9BD5"/>
              </a:solidFill>
            </a:ln>
          </a:left>
          <a:right>
            <a:ln w="12700" cmpd="sng">
              <a:solidFill>
                <a:srgbClr val="5B9BD5"/>
              </a:solidFill>
            </a:ln>
          </a:right>
          <a:top>
            <a:ln w="12700" cmpd="sng">
              <a:solidFill>
                <a:srgbClr val="5B9BD5"/>
              </a:solidFill>
            </a:ln>
          </a:top>
          <a:bottom>
            <a:ln w="12700" cmpd="sng">
              <a:solidFill>
                <a:srgbClr val="5B9BD5"/>
              </a:solidFill>
            </a:ln>
          </a:bottom>
          <a:insideH>
            <a:ln w="12700" cmpd="sng">
              <a:solidFill>
                <a:srgbClr val="5B9BD5"/>
              </a:solidFill>
            </a:ln>
          </a:insideH>
          <a:insideV>
            <a:ln w="12700" cmpd="sng">
              <a:solidFill>
                <a:srgbClr val="5B9BD5"/>
              </a:solidFill>
            </a:ln>
          </a:insideV>
        </a:tcBdr>
        <a:fill>
          <a:noFill/>
        </a:fill>
      </a:tcStyle>
    </a:wholeTbl>
    <a:band1H>
      <a:tcStyle>
        <a:tcBdr/>
        <a:fill>
          <a:solidFill>
            <a:srgbClr val="5B9BD5">
              <a:alpha val="20000"/>
            </a:srgbClr>
          </a:solidFill>
        </a:fill>
      </a:tcStyle>
    </a:band1H>
    <a:band1V>
      <a:tcStyle>
        <a:tcBdr/>
        <a:fill>
          <a:solidFill>
            <a:srgbClr val="5B9BD5">
              <a:alpha val="20000"/>
            </a:srgbClr>
          </a:solidFill>
        </a:fill>
      </a:tcStyle>
    </a:band1V>
    <a:lastCol>
      <a:tcTxStyle b="on"/>
      <a:tcStyle>
        <a:tcBdr/>
      </a:tcStyle>
    </a:lastCol>
    <a:firstCol>
      <a:tcTxStyle b="on"/>
      <a:tcStyle>
        <a:tcBdr/>
      </a:tcStyle>
    </a:firstCol>
    <a:lastRow>
      <a:tcTxStyle b="on"/>
      <a:tcStyle>
        <a:tcBdr>
          <a:top>
            <a:ln w="50800" cmpd="dbl">
              <a:solidFill>
                <a:srgbClr val="5B9BD5"/>
              </a:solidFill>
            </a:ln>
          </a:top>
        </a:tcBdr>
        <a:fill>
          <a:noFill/>
        </a:fill>
      </a:tcStyle>
    </a:lastRow>
    <a:firstRow>
      <a:tcTxStyle b="on"/>
      <a:tcStyle>
        <a:tcBdr>
          <a:top>
            <a:ln w="25400" cmpd="sng">
              <a:solidFill>
                <a:srgbClr val="5B9BD5"/>
              </a:solidFill>
            </a:ln>
          </a:top>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1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1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18912-38CA-4694-9A10-ED0F94CE5875}" type="datetimeFigureOut">
              <a:rPr lang="en-IN" smtClean="0"/>
              <a:t>13-04-2023</a:t>
            </a:fld>
            <a:endParaRPr lang="en-IN"/>
          </a:p>
        </p:txBody>
      </p:sp>
      <p:sp>
        <p:nvSpPr>
          <p:cNvPr id="104861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1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1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F1ECE-9B76-4398-BE4F-A184016ACA3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3"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1048604" name="Subtitle 2"/>
          <p:cNvSpPr>
            <a:spLocks noGrp="1"/>
          </p:cNvSpPr>
          <p:nvPr>
            <p:ph type="subTitle" idx="1"/>
          </p:nvPr>
        </p:nvSpPr>
        <p:spPr>
          <a:xfrm>
            <a:off x="1828800" y="3886200"/>
            <a:ext cx="8534400" cy="1752600"/>
          </a:xfrm>
          <a:prstGeom prst="rect">
            <a:avLst/>
          </a:prstGeo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605" name="Rectangle 5"/>
          <p:cNvSpPr>
            <a:spLocks noGrp="1" noChangeArrowheads="1"/>
          </p:cNvSpPr>
          <p:nvPr>
            <p:ph type="ftr" sz="quarter" idx="11"/>
          </p:nvPr>
        </p:nvSpPr>
        <p:spPr>
          <a:xfrm>
            <a:off x="4165601" y="6400800"/>
            <a:ext cx="4925484" cy="457200"/>
          </a:xfrm>
          <a:prstGeom prst="rect">
            <a:avLst/>
          </a:prstGeom>
        </p:spPr>
        <p:txBody>
          <a:bodyPr/>
          <a:lstStyle/>
          <a:p>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77"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1048578"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9" name="Rectangle 5"/>
          <p:cNvSpPr>
            <a:spLocks noGrp="1" noChangeArrowheads="1"/>
          </p:cNvSpPr>
          <p:nvPr>
            <p:ph type="ftr" sz="quarter" idx="11"/>
          </p:nvPr>
        </p:nvSpPr>
        <p:spPr>
          <a:xfrm>
            <a:off x="4165601" y="6400800"/>
            <a:ext cx="4925484" cy="457200"/>
          </a:xfrm>
          <a:prstGeom prst="rect">
            <a:avLst/>
          </a:prstGeom>
        </p:spPr>
        <p:txBody>
          <a:bodyPr/>
          <a:lstStyle/>
          <a:p>
            <a:endParaRPr lang="en-IN"/>
          </a:p>
        </p:txBody>
      </p:sp>
      <p:sp>
        <p:nvSpPr>
          <p:cNvPr id="1048580" name="Rectangle 6"/>
          <p:cNvSpPr>
            <a:spLocks noGrp="1" noChangeArrowheads="1"/>
          </p:cNvSpPr>
          <p:nvPr>
            <p:ph type="sldNum" sz="quarter" idx="12"/>
          </p:nvPr>
        </p:nvSpPr>
        <p:spPr>
          <a:xfrm>
            <a:off x="9652000" y="6415089"/>
            <a:ext cx="2540000" cy="314325"/>
          </a:xfrm>
          <a:prstGeom prst="rect">
            <a:avLst/>
          </a:prstGeom>
        </p:spPr>
        <p:txBody>
          <a:bodyPr/>
          <a:lstStyle/>
          <a:p>
            <a:fld id="{9FEAE34F-5AA7-4576-B12C-48651373605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06"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1048607"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608" name="Rectangle 5"/>
          <p:cNvSpPr>
            <a:spLocks noGrp="1" noChangeArrowheads="1"/>
          </p:cNvSpPr>
          <p:nvPr>
            <p:ph type="ftr" sz="quarter" idx="11"/>
          </p:nvPr>
        </p:nvSpPr>
        <p:spPr>
          <a:xfrm>
            <a:off x="4165601" y="6400800"/>
            <a:ext cx="4925484" cy="457200"/>
          </a:xfrm>
          <a:prstGeom prst="rect">
            <a:avLst/>
          </a:prstGeom>
        </p:spPr>
        <p:txBody>
          <a:bodyPr/>
          <a:lstStyle/>
          <a:p>
            <a:endParaRPr lang="en-IN"/>
          </a:p>
        </p:txBody>
      </p:sp>
      <p:sp>
        <p:nvSpPr>
          <p:cNvPr id="1048609" name="Rectangle 6"/>
          <p:cNvSpPr>
            <a:spLocks noGrp="1" noChangeArrowheads="1"/>
          </p:cNvSpPr>
          <p:nvPr>
            <p:ph type="sldNum" sz="quarter" idx="12"/>
          </p:nvPr>
        </p:nvSpPr>
        <p:spPr>
          <a:xfrm>
            <a:off x="9652000" y="6415089"/>
            <a:ext cx="2540000" cy="314325"/>
          </a:xfrm>
          <a:prstGeom prst="rect">
            <a:avLst/>
          </a:prstGeom>
        </p:spPr>
        <p:txBody>
          <a:bodyPr/>
          <a:lstStyle/>
          <a:p>
            <a:fld id="{9FEAE34F-5AA7-4576-B12C-48651373605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0" name="Rectangle 5"/>
          <p:cNvSpPr>
            <a:spLocks noGrp="1" noChangeArrowheads="1"/>
          </p:cNvSpPr>
          <p:nvPr>
            <p:ph type="ftr" sz="quarter" idx="11"/>
          </p:nvPr>
        </p:nvSpPr>
        <p:spPr>
          <a:xfrm>
            <a:off x="4165601" y="6400800"/>
            <a:ext cx="4925484" cy="457200"/>
          </a:xfrm>
          <a:prstGeom prst="rect">
            <a:avLst/>
          </a:prstGeom>
        </p:spPr>
        <p:txBody>
          <a:bodyPr/>
          <a:lstStyle/>
          <a:p>
            <a:endParaRPr lang="en-IN"/>
          </a:p>
        </p:txBody>
      </p:sp>
      <p:sp>
        <p:nvSpPr>
          <p:cNvPr id="1048611" name="Rectangle 6"/>
          <p:cNvSpPr>
            <a:spLocks noGrp="1" noChangeArrowheads="1"/>
          </p:cNvSpPr>
          <p:nvPr>
            <p:ph type="sldNum" sz="quarter" idx="12"/>
          </p:nvPr>
        </p:nvSpPr>
        <p:spPr>
          <a:xfrm>
            <a:off x="9652000" y="6510786"/>
            <a:ext cx="2540000" cy="314325"/>
          </a:xfrm>
          <a:prstGeom prst="rect">
            <a:avLst/>
          </a:prstGeom>
        </p:spPr>
        <p:txBody>
          <a:bodyPr/>
          <a:lstStyle>
            <a:lvl1pPr>
              <a:defRPr sz="1200"/>
            </a:lvl1pPr>
          </a:lstStyle>
          <a:p>
            <a:fld id="{9FEAE34F-5AA7-4576-B12C-48651373605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97152" name="Picture 10" descr="PPT values"/>
          <p:cNvPicPr>
            <a:picLocks noChangeAspect="1" noChangeArrowheads="1"/>
          </p:cNvPicPr>
          <p:nvPr/>
        </p:nvPicPr>
        <p:blipFill>
          <a:blip r:embed="rId6" cstate="print"/>
          <a:srcRect/>
          <a:stretch>
            <a:fillRect/>
          </a:stretch>
        </p:blipFill>
        <p:spPr bwMode="auto">
          <a:xfrm>
            <a:off x="3759200" y="6600826"/>
            <a:ext cx="7924800" cy="144463"/>
          </a:xfrm>
          <a:prstGeom prst="rect">
            <a:avLst/>
          </a:prstGeom>
          <a:noFill/>
          <a:ln w="9525">
            <a:noFill/>
            <a:miter lim="800000"/>
            <a:headEnd/>
            <a:tailEnd/>
          </a:ln>
        </p:spPr>
      </p:pic>
      <p:pic>
        <p:nvPicPr>
          <p:cNvPr id="2097153" name="Picture 11" descr="PPT inside"/>
          <p:cNvPicPr>
            <a:picLocks noChangeAspect="1" noChangeArrowheads="1"/>
          </p:cNvPicPr>
          <p:nvPr/>
        </p:nvPicPr>
        <p:blipFill>
          <a:blip r:embed="rId7" cstate="print"/>
          <a:srcRect t="19157" b="25415"/>
          <a:stretch>
            <a:fillRect/>
          </a:stretch>
        </p:blipFill>
        <p:spPr bwMode="auto">
          <a:xfrm>
            <a:off x="0" y="1"/>
            <a:ext cx="12194117" cy="688975"/>
          </a:xfrm>
          <a:prstGeom prst="rect">
            <a:avLst/>
          </a:prstGeom>
          <a:noFill/>
          <a:ln w="9525">
            <a:noFill/>
            <a:miter lim="800000"/>
            <a:headEnd/>
            <a:tailEnd/>
          </a:ln>
        </p:spPr>
      </p:pic>
      <p:pic>
        <p:nvPicPr>
          <p:cNvPr id="2097154" name="Picture 16"/>
          <p:cNvPicPr>
            <a:picLocks noChangeAspect="1" noChangeArrowheads="1"/>
          </p:cNvPicPr>
          <p:nvPr/>
        </p:nvPicPr>
        <p:blipFill>
          <a:blip r:embed="rId8" cstate="print"/>
          <a:srcRect/>
          <a:stretch>
            <a:fillRect/>
          </a:stretch>
        </p:blipFill>
        <p:spPr bwMode="auto">
          <a:xfrm>
            <a:off x="10311481" y="122455"/>
            <a:ext cx="1657073" cy="432955"/>
          </a:xfrm>
          <a:prstGeom prst="rect">
            <a:avLst/>
          </a:prstGeom>
          <a:noFill/>
          <a:ln w="9525">
            <a:noFill/>
            <a:miter lim="800000"/>
            <a:headEnd/>
            <a:tailEnd/>
          </a:ln>
        </p:spPr>
      </p:pic>
      <p:sp>
        <p:nvSpPr>
          <p:cNvPr id="1048576" name="Text Box 9"/>
          <p:cNvSpPr txBox="1">
            <a:spLocks noChangeArrowheads="1"/>
          </p:cNvSpPr>
          <p:nvPr/>
        </p:nvSpPr>
        <p:spPr bwMode="auto">
          <a:xfrm rot="-5400000">
            <a:off x="-2844504" y="3594345"/>
            <a:ext cx="6180074" cy="369332"/>
          </a:xfrm>
          <a:prstGeom prst="rect">
            <a:avLst/>
          </a:prstGeom>
          <a:solidFill>
            <a:srgbClr val="004282"/>
          </a:solidFill>
          <a:ln w="9525" algn="ctr">
            <a:noFill/>
            <a:miter lim="800000"/>
          </a:ln>
          <a:effectLst/>
        </p:spPr>
        <p:txBody>
          <a:bodyPr wrap="square">
            <a:spAutoFit/>
          </a:bodyPr>
          <a:lstStyle/>
          <a:p>
            <a:pPr algn="ctr">
              <a:spcBef>
                <a:spcPct val="50000"/>
              </a:spcBef>
            </a:pPr>
            <a:r>
              <a:rPr lang="en-US" sz="1800" b="0" dirty="0">
                <a:solidFill>
                  <a:schemeClr val="bg1"/>
                </a:solidFill>
                <a:latin typeface="+mn-lt"/>
              </a:rPr>
              <a:t>GMR Institute of Technology</a:t>
            </a:r>
            <a:r>
              <a:rPr lang="en-US" sz="1800" b="0" dirty="0">
                <a:solidFill>
                  <a:schemeClr val="bg1"/>
                </a:solidFill>
                <a:latin typeface="Verdana" panose="020B0604030504040204" pitchFamily="34" charset="0"/>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2pPr>
      <a:lvl3pPr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3pPr>
      <a:lvl4pPr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4pPr>
      <a:lvl5pPr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Content Placeholder 2"/>
          <p:cNvSpPr>
            <a:spLocks noGrp="1"/>
          </p:cNvSpPr>
          <p:nvPr>
            <p:ph idx="1"/>
          </p:nvPr>
        </p:nvSpPr>
        <p:spPr>
          <a:xfrm>
            <a:off x="609599" y="827844"/>
            <a:ext cx="11313111" cy="5626222"/>
          </a:xfrm>
        </p:spPr>
        <p:txBody>
          <a:bodyPr/>
          <a:lstStyle/>
          <a:p>
            <a:pPr marL="0" indent="0">
              <a:buNone/>
            </a:pPr>
            <a:r>
              <a:rPr lang="en-US" dirty="0"/>
              <a:t>               </a:t>
            </a:r>
            <a:r>
              <a:rPr lang="en-US" sz="2400" b="1" dirty="0">
                <a:latin typeface="Times New Roman" panose="02020603050405020304" pitchFamily="18" charset="0"/>
                <a:cs typeface="Times New Roman" panose="02020603050405020304" pitchFamily="18" charset="0"/>
              </a:rPr>
              <a:t>AUTOMATIC HAND GLOVE FOR IMPAIRED PEOPLE</a:t>
            </a:r>
          </a:p>
          <a:p>
            <a:pPr marL="0" indent="0">
              <a:buNone/>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Presented by</a:t>
            </a:r>
          </a:p>
          <a:p>
            <a:pPr marL="0" indent="0">
              <a:buNone/>
            </a:pP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D.S.Samanvitha</a:t>
            </a:r>
          </a:p>
          <a:p>
            <a:pPr marL="0" indent="0">
              <a:buNone/>
            </a:pPr>
            <a:r>
              <a:rPr lang="en-IN" sz="2800" dirty="0">
                <a:latin typeface="Times New Roman" panose="02020603050405020304" pitchFamily="18" charset="0"/>
                <a:cs typeface="Times New Roman" panose="02020603050405020304" pitchFamily="18" charset="0"/>
              </a:rPr>
              <a:t>        B.Gayatri                                                                 D.Niraja Adithya</a:t>
            </a:r>
          </a:p>
          <a:p>
            <a:pPr marL="0" indent="0">
              <a:buNone/>
            </a:pPr>
            <a:r>
              <a:rPr lang="en-IN" sz="2800" dirty="0">
                <a:latin typeface="Times New Roman" panose="02020603050405020304" pitchFamily="18" charset="0"/>
                <a:cs typeface="Times New Roman" panose="02020603050405020304" pitchFamily="18" charset="0"/>
              </a:rPr>
              <a:t>        B.Jahnavi                                                                 D.Rakesh</a:t>
            </a:r>
          </a:p>
          <a:p>
            <a:pPr marL="0" indent="0">
              <a:buNone/>
            </a:pPr>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Under the guidance of</a:t>
            </a:r>
          </a:p>
          <a:p>
            <a:pPr marL="0" indent="0">
              <a:buNone/>
            </a:pP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Dr.K.Krishna Kishore</a:t>
            </a:r>
          </a:p>
          <a:p>
            <a:pPr marL="0" indent="0">
              <a:buNone/>
            </a:pPr>
            <a:r>
              <a:rPr lang="en-IN" sz="2800" dirty="0">
                <a:latin typeface="Times New Roman" panose="02020603050405020304" pitchFamily="18" charset="0"/>
                <a:cs typeface="Times New Roman" panose="02020603050405020304" pitchFamily="18" charset="0"/>
              </a:rPr>
              <a:t>                                           Associate Professor</a:t>
            </a:r>
          </a:p>
          <a:p>
            <a:pPr marL="0" indent="0">
              <a:buNone/>
            </a:pPr>
            <a:r>
              <a:rPr lang="en-IN" sz="2800" dirty="0">
                <a:latin typeface="Times New Roman" panose="02020603050405020304" pitchFamily="18" charset="0"/>
                <a:cs typeface="Times New Roman" panose="02020603050405020304" pitchFamily="18" charset="0"/>
              </a:rPr>
              <a:t>                                            ECE Department</a:t>
            </a:r>
          </a:p>
          <a:p>
            <a:pPr marL="0" indent="0">
              <a:buNone/>
            </a:pPr>
            <a:endParaRPr lang="en-IN" sz="2800" b="1"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p>
          <a:p>
            <a:pPr marL="0" indent="0">
              <a:buNone/>
            </a:pPr>
            <a:r>
              <a:rPr lang="en-IN"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147961" y="-15631"/>
            <a:ext cx="10972800" cy="736847"/>
          </a:xfrm>
        </p:spPr>
        <p:txBody>
          <a:bodyPr/>
          <a:lstStyle/>
          <a:p>
            <a:r>
              <a:rPr lang="en-US" sz="4000" dirty="0">
                <a:solidFill>
                  <a:srgbClr val="FFC000"/>
                </a:solidFill>
                <a:latin typeface="Times New Roman" panose="02020603050405020304" pitchFamily="18" charset="0"/>
                <a:cs typeface="Times New Roman" panose="02020603050405020304" pitchFamily="18" charset="0"/>
              </a:rPr>
              <a:t>Description</a:t>
            </a:r>
            <a:endParaRPr lang="en-IN" sz="4000" dirty="0">
              <a:solidFill>
                <a:srgbClr val="FFC000"/>
              </a:solidFill>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568172" y="958787"/>
            <a:ext cx="11292396" cy="5681709"/>
          </a:xfrm>
        </p:spPr>
        <p:txBody>
          <a:bodyPr/>
          <a:lstStyle/>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glove is internally equipped with flex sensors and accelerometer. Whereas flex sensors work on bending of fingers and Accelerometer works on orientation of palm. </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For every particular gesture, the flex sensor produces a proportional modification in resistance and  Accelerometer measures the orientation of hand. </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Flex Sensor converts change in bend to electrical resistance , the more the bend more resistance value. Flex sensor work on bending of fingers and accelerometer works on orientation of palm.</a:t>
            </a:r>
          </a:p>
          <a:p>
            <a:pPr algn="jus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I</a:t>
            </a:r>
            <a:r>
              <a:rPr lang="en-US" sz="2400" dirty="0">
                <a:effectLst/>
                <a:latin typeface="Times New Roman" panose="02020603050405020304" pitchFamily="18" charset="0"/>
                <a:ea typeface="Times New Roman" panose="02020603050405020304" pitchFamily="18" charset="0"/>
              </a:rPr>
              <a:t>mpaired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people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wore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glove and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try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communicate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through</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sign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language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automatically they try bend their fingers, so glove which are fitted with flex sensors bend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automatically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there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will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change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voltage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when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there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change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resistance.</a:t>
            </a:r>
            <a:endParaRPr lang="en-IN"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When a user makes a letter gesture, the five signals from each flex sensor  with combination of static resistance of 1KΩ gives analog resistance value and are sent to a microcontroller</a:t>
            </a:r>
            <a:r>
              <a:rPr lang="en-IN" sz="28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Content Placeholder 2"/>
          <p:cNvSpPr>
            <a:spLocks noGrp="1"/>
          </p:cNvSpPr>
          <p:nvPr>
            <p:ph idx="1"/>
          </p:nvPr>
        </p:nvSpPr>
        <p:spPr>
          <a:xfrm>
            <a:off x="609600" y="878889"/>
            <a:ext cx="10972800" cy="5247275"/>
          </a:xfrm>
        </p:spPr>
        <p:txBody>
          <a:bodyPr/>
          <a:lstStyle/>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sym typeface="+mn-ea"/>
              </a:rPr>
              <a:t>The output  is analog in nature and it is converted  into digital output through analog to digital converter which is present in the controller</a:t>
            </a:r>
            <a:r>
              <a:rPr lang="en-IN" sz="2800" dirty="0">
                <a:latin typeface="Times New Roman" panose="02020603050405020304" pitchFamily="18" charset="0"/>
                <a:cs typeface="Times New Roman" panose="02020603050405020304" pitchFamily="18" charset="0"/>
                <a:sym typeface="+mn-ea"/>
              </a:rPr>
              <a:t>.</a:t>
            </a:r>
          </a:p>
          <a:p>
            <a:pPr marL="457200" indent="-457200" algn="jus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I</a:t>
            </a:r>
            <a:r>
              <a:rPr lang="en-US" sz="2400" dirty="0">
                <a:effectLst/>
                <a:latin typeface="Times New Roman" panose="02020603050405020304" pitchFamily="18" charset="0"/>
                <a:ea typeface="Times New Roman" panose="02020603050405020304" pitchFamily="18" charset="0"/>
              </a:rPr>
              <a:t>f the output from</a:t>
            </a:r>
            <a:r>
              <a:rPr lang="en-US" sz="2400" spc="-2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flex sensors are matched with stored data then the data i.e., the string or alphabet are sent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 the Bluetooth Module and from Bluetooth module it is transferred to Mobile through</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Arduino Bluetooth TTS App.</a:t>
            </a:r>
          </a:p>
          <a:p>
            <a:pPr marL="457200" indent="-457200" algn="jus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In this transmitter is Bluetooth Module and the receiver is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Bluetooth present in android device.</a:t>
            </a:r>
          </a:p>
          <a:p>
            <a:pPr marL="0" indent="0" algn="just">
              <a:buNone/>
            </a:pP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609600" y="0"/>
            <a:ext cx="10972800" cy="665825"/>
          </a:xfrm>
        </p:spPr>
        <p:txBody>
          <a:bodyPr/>
          <a:lstStyle/>
          <a:p>
            <a:r>
              <a:rPr lang="en-US" sz="4000" dirty="0">
                <a:solidFill>
                  <a:srgbClr val="FFC000"/>
                </a:solidFill>
                <a:latin typeface="Times New Roman" panose="02020603050405020304" pitchFamily="18" charset="0"/>
                <a:cs typeface="Times New Roman" panose="02020603050405020304" pitchFamily="18" charset="0"/>
              </a:rPr>
              <a:t>Results</a:t>
            </a:r>
            <a:endParaRPr lang="en-IN" sz="4000" dirty="0">
              <a:solidFill>
                <a:srgbClr val="FFC000"/>
              </a:solidFill>
              <a:latin typeface="Times New Roman" panose="02020603050405020304" pitchFamily="18" charset="0"/>
              <a:cs typeface="Times New Roman" panose="02020603050405020304" pitchFamily="18" charset="0"/>
            </a:endParaRPr>
          </a:p>
        </p:txBody>
      </p:sp>
      <p:sp>
        <p:nvSpPr>
          <p:cNvPr id="1048599" name="Content Placeholder 2"/>
          <p:cNvSpPr>
            <a:spLocks noGrp="1"/>
          </p:cNvSpPr>
          <p:nvPr>
            <p:ph idx="1"/>
          </p:nvPr>
        </p:nvSpPr>
        <p:spPr>
          <a:xfrm>
            <a:off x="609600" y="941033"/>
            <a:ext cx="10972800" cy="5450889"/>
          </a:xfrm>
        </p:spPr>
        <p:txBody>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Depending on the angle message will be printed on the android.</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(Based on the accelorometer moment (the direction of palm should be facing downwards) and Resistance values of Flex sensors (when all the fingers are bended) then using bluetooth module TTS app HELP message generates on Mobile screen</a:t>
            </a:r>
            <a:r>
              <a:rPr lang="en-US" sz="3200" dirty="0">
                <a:latin typeface="Times New Roman" panose="02020603050405020304" pitchFamily="18" charset="0"/>
                <a:cs typeface="Times New Roman" panose="02020603050405020304" pitchFamily="18" charset="0"/>
              </a:rPr>
              <a:t>)</a:t>
            </a:r>
          </a:p>
          <a:p>
            <a:pPr marL="0" indent="0" algn="just">
              <a:lnSpc>
                <a:spcPct val="150000"/>
              </a:lnSpc>
              <a:buNone/>
            </a:pPr>
            <a:endParaRPr lang="en-US" sz="32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2097162" name="Picture 3"/>
          <p:cNvPicPr>
            <a:picLocks/>
          </p:cNvPicPr>
          <p:nvPr/>
        </p:nvPicPr>
        <p:blipFill>
          <a:blip r:embed="rId2"/>
          <a:stretch>
            <a:fillRect/>
          </a:stretch>
        </p:blipFill>
        <p:spPr>
          <a:xfrm>
            <a:off x="3037643" y="3508159"/>
            <a:ext cx="6324600" cy="29686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Content Placeholder 2"/>
          <p:cNvSpPr>
            <a:spLocks noGrp="1"/>
          </p:cNvSpPr>
          <p:nvPr>
            <p:ph idx="1"/>
          </p:nvPr>
        </p:nvSpPr>
        <p:spPr>
          <a:xfrm>
            <a:off x="609600" y="887767"/>
            <a:ext cx="11064536" cy="5743852"/>
          </a:xfrm>
        </p:spPr>
        <p:txBody>
          <a:bodyPr/>
          <a:lstStyle/>
          <a:p>
            <a:r>
              <a:rPr lang="en-IN" sz="32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(Based on the</a:t>
            </a:r>
            <a:r>
              <a:rPr lang="en-IN" sz="2400" b="1"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accelometer</a:t>
            </a:r>
            <a:r>
              <a:rPr lang="en-IN" sz="2400" dirty="0">
                <a:latin typeface="Times New Roman" panose="02020603050405020304" pitchFamily="18" charset="0"/>
                <a:cs typeface="Times New Roman" panose="02020603050405020304" pitchFamily="18" charset="0"/>
              </a:rPr>
              <a:t> moment (the direction of palm should be facing rightside) and    Resistance values of Flex sensors (when all the fingers are bended) then using bluetooth module TTS app </a:t>
            </a:r>
            <a:r>
              <a:rPr lang="en-IN" sz="2400" b="1" dirty="0">
                <a:latin typeface="Times New Roman" panose="02020603050405020304" pitchFamily="18" charset="0"/>
                <a:cs typeface="Times New Roman" panose="02020603050405020304" pitchFamily="18" charset="0"/>
              </a:rPr>
              <a:t>FOOD </a:t>
            </a:r>
            <a:r>
              <a:rPr lang="en-IN" sz="2400" dirty="0">
                <a:latin typeface="Times New Roman" panose="02020603050405020304" pitchFamily="18" charset="0"/>
                <a:cs typeface="Times New Roman" panose="02020603050405020304" pitchFamily="18" charset="0"/>
              </a:rPr>
              <a:t>message generates on Mobile screen). </a:t>
            </a:r>
          </a:p>
          <a:p>
            <a:pPr marL="0" indent="0">
              <a:buNone/>
            </a:pPr>
            <a:endParaRPr lang="en-IN" dirty="0"/>
          </a:p>
        </p:txBody>
      </p:sp>
      <p:pic>
        <p:nvPicPr>
          <p:cNvPr id="2097163" name="Picture 3"/>
          <p:cNvPicPr>
            <a:picLocks/>
          </p:cNvPicPr>
          <p:nvPr/>
        </p:nvPicPr>
        <p:blipFill>
          <a:blip r:embed="rId2"/>
          <a:stretch>
            <a:fillRect/>
          </a:stretch>
        </p:blipFill>
        <p:spPr>
          <a:xfrm>
            <a:off x="2799426" y="2503503"/>
            <a:ext cx="6400800" cy="3276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extBox 1048617"/>
          <p:cNvSpPr txBox="1"/>
          <p:nvPr/>
        </p:nvSpPr>
        <p:spPr>
          <a:xfrm>
            <a:off x="5074955" y="0"/>
            <a:ext cx="4000000" cy="707886"/>
          </a:xfrm>
          <a:prstGeom prst="rect">
            <a:avLst/>
          </a:prstGeom>
          <a:noFill/>
        </p:spPr>
        <p:txBody>
          <a:bodyPr wrap="square" rtlCol="0">
            <a:spAutoFit/>
          </a:bodyPr>
          <a:lstStyle/>
          <a:p>
            <a:r>
              <a:rPr lang="en-US" sz="4000" dirty="0">
                <a:solidFill>
                  <a:srgbClr val="FFC000"/>
                </a:solidFill>
                <a:latin typeface="Times New Roman" panose="02020603050405020304" pitchFamily="18" charset="0"/>
                <a:cs typeface="Times New Roman" panose="02020603050405020304" pitchFamily="18" charset="0"/>
              </a:rPr>
              <a:t>cost </a:t>
            </a:r>
            <a:endParaRPr lang="en-IN" sz="4000" dirty="0">
              <a:solidFill>
                <a:srgbClr val="FFC000"/>
              </a:solidFill>
              <a:latin typeface="Times New Roman" panose="02020603050405020304" pitchFamily="18" charset="0"/>
              <a:cs typeface="Times New Roman" panose="02020603050405020304" pitchFamily="18" charset="0"/>
            </a:endParaRPr>
          </a:p>
        </p:txBody>
      </p:sp>
      <p:graphicFrame>
        <p:nvGraphicFramePr>
          <p:cNvPr id="4194304" name="Table 4194303"/>
          <p:cNvGraphicFramePr>
            <a:graphicFrameLocks/>
          </p:cNvGraphicFramePr>
          <p:nvPr>
            <p:extLst>
              <p:ext uri="{D42A27DB-BD31-4B8C-83A1-F6EECF244321}">
                <p14:modId xmlns:p14="http://schemas.microsoft.com/office/powerpoint/2010/main" val="2156527201"/>
              </p:ext>
            </p:extLst>
          </p:nvPr>
        </p:nvGraphicFramePr>
        <p:xfrm>
          <a:off x="500185" y="688339"/>
          <a:ext cx="11504244" cy="6087602"/>
        </p:xfrm>
        <a:graphic>
          <a:graphicData uri="http://schemas.openxmlformats.org/drawingml/2006/table">
            <a:tbl>
              <a:tblPr firstRow="1" firstCol="1" bandRow="1">
                <a:tableStyleId>{5C22544A-7EE6-4342-B048-85BDC9FD1C3B}</a:tableStyleId>
              </a:tblPr>
              <a:tblGrid>
                <a:gridCol w="1289538">
                  <a:extLst>
                    <a:ext uri="{9D8B030D-6E8A-4147-A177-3AD203B41FA5}">
                      <a16:colId xmlns:a16="http://schemas.microsoft.com/office/drawing/2014/main" val="20000"/>
                    </a:ext>
                  </a:extLst>
                </a:gridCol>
                <a:gridCol w="3806092">
                  <a:extLst>
                    <a:ext uri="{9D8B030D-6E8A-4147-A177-3AD203B41FA5}">
                      <a16:colId xmlns:a16="http://schemas.microsoft.com/office/drawing/2014/main" val="20001"/>
                    </a:ext>
                  </a:extLst>
                </a:gridCol>
                <a:gridCol w="6408614">
                  <a:extLst>
                    <a:ext uri="{9D8B030D-6E8A-4147-A177-3AD203B41FA5}">
                      <a16:colId xmlns:a16="http://schemas.microsoft.com/office/drawing/2014/main" val="20002"/>
                    </a:ext>
                  </a:extLst>
                </a:gridCol>
              </a:tblGrid>
              <a:tr h="522673">
                <a:tc>
                  <a:txBody>
                    <a:bodyPr/>
                    <a:lstStyle/>
                    <a:p>
                      <a:r>
                        <a:rPr lang="en-US" altLang="en-US" sz="2400" dirty="0">
                          <a:latin typeface="Times New Roman" panose="02020603050405020304" pitchFamily="18" charset="0"/>
                          <a:cs typeface="Times New Roman" panose="02020603050405020304" pitchFamily="18" charset="0"/>
                        </a:rPr>
                        <a:t>S no</a:t>
                      </a:r>
                      <a:endParaRPr lang="en-IN" altLang="en-US" sz="2400" dirty="0">
                        <a:latin typeface="Times New Roman" panose="02020603050405020304" pitchFamily="18" charset="0"/>
                        <a:cs typeface="Times New Roman" panose="02020603050405020304" pitchFamily="18" charset="0"/>
                      </a:endParaRPr>
                    </a:p>
                  </a:txBody>
                  <a:tcPr/>
                </a:tc>
                <a:tc>
                  <a:txBody>
                    <a:bodyPr/>
                    <a:lstStyle/>
                    <a:p>
                      <a:r>
                        <a:rPr lang="en-US" altLang="en-US" sz="2400" dirty="0">
                          <a:latin typeface="Times New Roman" panose="02020603050405020304" pitchFamily="18" charset="0"/>
                          <a:cs typeface="Times New Roman" panose="02020603050405020304" pitchFamily="18" charset="0"/>
                        </a:rPr>
                        <a:t>Component </a:t>
                      </a:r>
                      <a:endParaRPr lang="en-IN" altLang="en-US" sz="2400" dirty="0">
                        <a:latin typeface="Times New Roman" panose="02020603050405020304" pitchFamily="18" charset="0"/>
                        <a:cs typeface="Times New Roman" panose="02020603050405020304" pitchFamily="18" charset="0"/>
                      </a:endParaRPr>
                    </a:p>
                  </a:txBody>
                  <a:tcPr/>
                </a:tc>
                <a:tc>
                  <a:txBody>
                    <a:bodyPr/>
                    <a:lstStyle/>
                    <a:p>
                      <a:r>
                        <a:rPr lang="en-US" altLang="en-US" sz="2400" dirty="0">
                          <a:latin typeface="Times New Roman" panose="02020603050405020304" pitchFamily="18" charset="0"/>
                          <a:cs typeface="Times New Roman" panose="02020603050405020304" pitchFamily="18" charset="0"/>
                        </a:rPr>
                        <a:t>Price</a:t>
                      </a:r>
                      <a:endParaRPr lang="en-I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84164">
                <a:tc>
                  <a:txBody>
                    <a:bodyPr/>
                    <a:lstStyle/>
                    <a:p>
                      <a:r>
                        <a:rPr lang="en-US" altLang="en-US" sz="2000">
                          <a:latin typeface="Times New Roman" panose="02020603050405020304" pitchFamily="18" charset="0"/>
                          <a:cs typeface="Times New Roman" panose="02020603050405020304" pitchFamily="18" charset="0"/>
                        </a:rPr>
                        <a:t>1</a:t>
                      </a:r>
                      <a:endParaRPr lang="en-IN" altLang="en-US" sz="2000">
                        <a:latin typeface="Times New Roman" panose="02020603050405020304" pitchFamily="18" charset="0"/>
                        <a:cs typeface="Times New Roman" panose="02020603050405020304" pitchFamily="18" charset="0"/>
                      </a:endParaRPr>
                    </a:p>
                  </a:txBody>
                  <a:tcPr/>
                </a:tc>
                <a:tc>
                  <a:txBody>
                    <a:bodyPr/>
                    <a:lstStyle/>
                    <a:p>
                      <a:r>
                        <a:rPr lang="en-US" altLang="en-US" sz="2000" dirty="0">
                          <a:latin typeface="Times New Roman" panose="02020603050405020304" pitchFamily="18" charset="0"/>
                          <a:cs typeface="Times New Roman" panose="02020603050405020304" pitchFamily="18" charset="0"/>
                        </a:rPr>
                        <a:t>Arduino </a:t>
                      </a:r>
                      <a:endParaRPr lang="en-IN" altLang="en-US" sz="2000" dirty="0">
                        <a:latin typeface="Times New Roman" panose="02020603050405020304" pitchFamily="18" charset="0"/>
                        <a:cs typeface="Times New Roman" panose="02020603050405020304" pitchFamily="18" charset="0"/>
                      </a:endParaRPr>
                    </a:p>
                  </a:txBody>
                  <a:tcPr/>
                </a:tc>
                <a:tc>
                  <a:txBody>
                    <a:bodyPr/>
                    <a:lstStyle/>
                    <a:p>
                      <a:r>
                        <a:rPr lang="en-US" altLang="en-US" sz="2000" dirty="0">
                          <a:latin typeface="Times New Roman" panose="02020603050405020304" pitchFamily="18" charset="0"/>
                          <a:cs typeface="Times New Roman" panose="02020603050405020304" pitchFamily="18" charset="0"/>
                        </a:rPr>
                        <a:t>400</a:t>
                      </a:r>
                      <a:endParaRPr lang="en-IN"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84164">
                <a:tc>
                  <a:txBody>
                    <a:bodyPr/>
                    <a:lstStyle/>
                    <a:p>
                      <a:r>
                        <a:rPr lang="en-US" altLang="en-US" sz="2000">
                          <a:latin typeface="Times New Roman" panose="02020603050405020304" pitchFamily="18" charset="0"/>
                          <a:cs typeface="Times New Roman" panose="02020603050405020304" pitchFamily="18" charset="0"/>
                        </a:rPr>
                        <a:t>2</a:t>
                      </a:r>
                      <a:endParaRPr lang="en-IN" altLang="en-US" sz="2000">
                        <a:latin typeface="Times New Roman" panose="02020603050405020304" pitchFamily="18" charset="0"/>
                        <a:cs typeface="Times New Roman" panose="02020603050405020304" pitchFamily="18" charset="0"/>
                      </a:endParaRPr>
                    </a:p>
                  </a:txBody>
                  <a:tcPr/>
                </a:tc>
                <a:tc>
                  <a:txBody>
                    <a:bodyPr/>
                    <a:lstStyle/>
                    <a:p>
                      <a:r>
                        <a:rPr lang="en-US" altLang="en-US" sz="2000" dirty="0">
                          <a:latin typeface="Times New Roman" panose="02020603050405020304" pitchFamily="18" charset="0"/>
                          <a:cs typeface="Times New Roman" panose="02020603050405020304" pitchFamily="18" charset="0"/>
                        </a:rPr>
                        <a:t>Mpu sensor</a:t>
                      </a:r>
                      <a:endParaRPr lang="en-IN" altLang="en-US" sz="2000" dirty="0">
                        <a:latin typeface="Times New Roman" panose="02020603050405020304" pitchFamily="18" charset="0"/>
                        <a:cs typeface="Times New Roman" panose="02020603050405020304" pitchFamily="18" charset="0"/>
                      </a:endParaRPr>
                    </a:p>
                  </a:txBody>
                  <a:tcPr/>
                </a:tc>
                <a:tc>
                  <a:txBody>
                    <a:bodyPr/>
                    <a:lstStyle/>
                    <a:p>
                      <a:r>
                        <a:rPr lang="en-US" altLang="en-US" sz="2000">
                          <a:latin typeface="Times New Roman" panose="02020603050405020304" pitchFamily="18" charset="0"/>
                          <a:cs typeface="Times New Roman" panose="02020603050405020304" pitchFamily="18" charset="0"/>
                        </a:rPr>
                        <a:t>200</a:t>
                      </a:r>
                      <a:endParaRPr lang="en-IN" alt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076091">
                <a:tc>
                  <a:txBody>
                    <a:bodyPr/>
                    <a:lstStyle/>
                    <a:p>
                      <a:r>
                        <a:rPr lang="en-US" altLang="en-US" sz="2000" dirty="0">
                          <a:latin typeface="Times New Roman" panose="02020603050405020304" pitchFamily="18" charset="0"/>
                          <a:cs typeface="Times New Roman" panose="02020603050405020304" pitchFamily="18" charset="0"/>
                        </a:rPr>
                        <a:t>3</a:t>
                      </a:r>
                      <a:endParaRPr lang="en-IN" altLang="en-US" sz="2000" dirty="0">
                        <a:latin typeface="Times New Roman" panose="02020603050405020304" pitchFamily="18" charset="0"/>
                        <a:cs typeface="Times New Roman" panose="02020603050405020304" pitchFamily="18" charset="0"/>
                      </a:endParaRPr>
                    </a:p>
                  </a:txBody>
                  <a:tcPr/>
                </a:tc>
                <a:tc>
                  <a:txBody>
                    <a:bodyPr/>
                    <a:lstStyle/>
                    <a:p>
                      <a:r>
                        <a:rPr lang="en-US" altLang="en-US" sz="2000" dirty="0">
                          <a:latin typeface="Times New Roman" panose="02020603050405020304" pitchFamily="18" charset="0"/>
                          <a:cs typeface="Times New Roman" panose="02020603050405020304" pitchFamily="18" charset="0"/>
                        </a:rPr>
                        <a:t>Flex sensor(4)</a:t>
                      </a:r>
                      <a:endParaRPr lang="en-IN" altLang="en-US" sz="2000" dirty="0">
                        <a:latin typeface="Times New Roman" panose="02020603050405020304" pitchFamily="18" charset="0"/>
                        <a:cs typeface="Times New Roman" panose="02020603050405020304" pitchFamily="18" charset="0"/>
                      </a:endParaRPr>
                    </a:p>
                  </a:txBody>
                  <a:tcPr/>
                </a:tc>
                <a:tc>
                  <a:txBody>
                    <a:bodyPr/>
                    <a:lstStyle/>
                    <a:p>
                      <a:r>
                        <a:rPr lang="en-US" altLang="en-US" sz="2000">
                          <a:latin typeface="Times New Roman" panose="02020603050405020304" pitchFamily="18" charset="0"/>
                          <a:cs typeface="Times New Roman" panose="02020603050405020304" pitchFamily="18" charset="0"/>
                        </a:rPr>
                        <a:t>1200</a:t>
                      </a:r>
                      <a:endParaRPr lang="en-IN" alt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84164">
                <a:tc>
                  <a:txBody>
                    <a:bodyPr/>
                    <a:lstStyle/>
                    <a:p>
                      <a:r>
                        <a:rPr lang="en-US" altLang="en-US" sz="2000">
                          <a:latin typeface="Times New Roman" panose="02020603050405020304" pitchFamily="18" charset="0"/>
                          <a:cs typeface="Times New Roman" panose="02020603050405020304" pitchFamily="18" charset="0"/>
                        </a:rPr>
                        <a:t>4</a:t>
                      </a:r>
                      <a:endParaRPr lang="en-IN" altLang="en-US" sz="2000">
                        <a:latin typeface="Times New Roman" panose="02020603050405020304" pitchFamily="18" charset="0"/>
                        <a:cs typeface="Times New Roman" panose="02020603050405020304" pitchFamily="18" charset="0"/>
                      </a:endParaRPr>
                    </a:p>
                  </a:txBody>
                  <a:tcPr/>
                </a:tc>
                <a:tc>
                  <a:txBody>
                    <a:bodyPr/>
                    <a:lstStyle/>
                    <a:p>
                      <a:r>
                        <a:rPr lang="en-US" altLang="en-US" sz="2000" dirty="0">
                          <a:latin typeface="Times New Roman" panose="02020603050405020304" pitchFamily="18" charset="0"/>
                          <a:cs typeface="Times New Roman" panose="02020603050405020304" pitchFamily="18" charset="0"/>
                        </a:rPr>
                        <a:t>Glove</a:t>
                      </a:r>
                      <a:endParaRPr lang="en-IN" altLang="en-US" sz="2000" dirty="0">
                        <a:latin typeface="Times New Roman" panose="02020603050405020304" pitchFamily="18" charset="0"/>
                        <a:cs typeface="Times New Roman" panose="02020603050405020304" pitchFamily="18" charset="0"/>
                      </a:endParaRPr>
                    </a:p>
                  </a:txBody>
                  <a:tcPr/>
                </a:tc>
                <a:tc>
                  <a:txBody>
                    <a:bodyPr/>
                    <a:lstStyle/>
                    <a:p>
                      <a:r>
                        <a:rPr lang="en-US" altLang="en-US" sz="2000" dirty="0">
                          <a:latin typeface="Times New Roman" panose="02020603050405020304" pitchFamily="18" charset="0"/>
                          <a:cs typeface="Times New Roman" panose="02020603050405020304" pitchFamily="18" charset="0"/>
                        </a:rPr>
                        <a:t>50</a:t>
                      </a:r>
                      <a:endParaRPr lang="en-IN"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1076091">
                <a:tc>
                  <a:txBody>
                    <a:bodyPr/>
                    <a:lstStyle/>
                    <a:p>
                      <a:r>
                        <a:rPr lang="en-US" altLang="en-US" sz="2000">
                          <a:latin typeface="Times New Roman" panose="02020603050405020304" pitchFamily="18" charset="0"/>
                          <a:cs typeface="Times New Roman" panose="02020603050405020304" pitchFamily="18" charset="0"/>
                        </a:rPr>
                        <a:t>5</a:t>
                      </a:r>
                      <a:endParaRPr lang="en-IN" altLang="en-US" sz="2000">
                        <a:latin typeface="Times New Roman" panose="02020603050405020304" pitchFamily="18" charset="0"/>
                        <a:cs typeface="Times New Roman" panose="02020603050405020304" pitchFamily="18" charset="0"/>
                      </a:endParaRPr>
                    </a:p>
                  </a:txBody>
                  <a:tcPr/>
                </a:tc>
                <a:tc>
                  <a:txBody>
                    <a:bodyPr/>
                    <a:lstStyle/>
                    <a:p>
                      <a:r>
                        <a:rPr lang="en-US" altLang="en-US" sz="2000" dirty="0">
                          <a:latin typeface="Times New Roman" panose="02020603050405020304" pitchFamily="18" charset="0"/>
                          <a:cs typeface="Times New Roman" panose="02020603050405020304" pitchFamily="18" charset="0"/>
                        </a:rPr>
                        <a:t>Jumper wires</a:t>
                      </a:r>
                      <a:endParaRPr lang="en-IN" altLang="en-US" sz="2000" dirty="0">
                        <a:latin typeface="Times New Roman" panose="02020603050405020304" pitchFamily="18" charset="0"/>
                        <a:cs typeface="Times New Roman" panose="02020603050405020304" pitchFamily="18" charset="0"/>
                      </a:endParaRPr>
                    </a:p>
                  </a:txBody>
                  <a:tcPr/>
                </a:tc>
                <a:tc>
                  <a:txBody>
                    <a:bodyPr/>
                    <a:lstStyle/>
                    <a:p>
                      <a:r>
                        <a:rPr lang="en-US" altLang="en-US" sz="2000">
                          <a:latin typeface="Times New Roman" panose="02020603050405020304" pitchFamily="18" charset="0"/>
                          <a:cs typeface="Times New Roman" panose="02020603050405020304" pitchFamily="18" charset="0"/>
                        </a:rPr>
                        <a:t>100</a:t>
                      </a:r>
                      <a:endParaRPr lang="en-IN" alt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1076091">
                <a:tc>
                  <a:txBody>
                    <a:bodyPr/>
                    <a:lstStyle/>
                    <a:p>
                      <a:r>
                        <a:rPr lang="en-US" altLang="en-US" sz="2000">
                          <a:latin typeface="Times New Roman" panose="02020603050405020304" pitchFamily="18" charset="0"/>
                          <a:cs typeface="Times New Roman" panose="02020603050405020304" pitchFamily="18" charset="0"/>
                        </a:rPr>
                        <a:t>6</a:t>
                      </a:r>
                      <a:endParaRPr lang="en-IN" altLang="en-US" sz="2000">
                        <a:latin typeface="Times New Roman" panose="02020603050405020304" pitchFamily="18" charset="0"/>
                        <a:cs typeface="Times New Roman" panose="02020603050405020304" pitchFamily="18" charset="0"/>
                      </a:endParaRPr>
                    </a:p>
                  </a:txBody>
                  <a:tcPr/>
                </a:tc>
                <a:tc>
                  <a:txBody>
                    <a:bodyPr/>
                    <a:lstStyle/>
                    <a:p>
                      <a:r>
                        <a:rPr lang="en-US" altLang="en-US" sz="2000" dirty="0">
                          <a:latin typeface="Times New Roman" panose="02020603050405020304" pitchFamily="18" charset="0"/>
                          <a:cs typeface="Times New Roman" panose="02020603050405020304" pitchFamily="18" charset="0"/>
                        </a:rPr>
                        <a:t>Bluetooth</a:t>
                      </a:r>
                      <a:endParaRPr lang="en-IN"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Module </a:t>
                      </a:r>
                      <a:endParaRPr lang="en-IN" altLang="en-US" sz="2000" dirty="0">
                        <a:latin typeface="Times New Roman" panose="02020603050405020304" pitchFamily="18" charset="0"/>
                        <a:cs typeface="Times New Roman" panose="02020603050405020304" pitchFamily="18" charset="0"/>
                      </a:endParaRPr>
                    </a:p>
                  </a:txBody>
                  <a:tcPr/>
                </a:tc>
                <a:tc>
                  <a:txBody>
                    <a:bodyPr/>
                    <a:lstStyle/>
                    <a:p>
                      <a:r>
                        <a:rPr lang="en-US" altLang="en-US" sz="2000" dirty="0">
                          <a:latin typeface="Times New Roman" panose="02020603050405020304" pitchFamily="18" charset="0"/>
                          <a:cs typeface="Times New Roman" panose="02020603050405020304" pitchFamily="18" charset="0"/>
                        </a:rPr>
                        <a:t>200</a:t>
                      </a:r>
                      <a:endParaRPr lang="en-IN"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584164">
                <a:tc>
                  <a:txBody>
                    <a:bodyPr/>
                    <a:lstStyle/>
                    <a:p>
                      <a:endParaRPr lang="en-IN" altLang="en-US" sz="2000" dirty="0">
                        <a:latin typeface="Times New Roman" panose="02020603050405020304" pitchFamily="18" charset="0"/>
                        <a:cs typeface="Times New Roman" panose="02020603050405020304" pitchFamily="18" charset="0"/>
                      </a:endParaRPr>
                    </a:p>
                  </a:txBody>
                  <a:tcPr/>
                </a:tc>
                <a:tc>
                  <a:txBody>
                    <a:bodyPr/>
                    <a:lstStyle/>
                    <a:p>
                      <a:r>
                        <a:rPr lang="en-US" altLang="en-US" sz="2000" dirty="0">
                          <a:latin typeface="Times New Roman" panose="02020603050405020304" pitchFamily="18" charset="0"/>
                          <a:cs typeface="Times New Roman" panose="02020603050405020304" pitchFamily="18" charset="0"/>
                        </a:rPr>
                        <a:t>Total</a:t>
                      </a:r>
                      <a:endParaRPr lang="en-IN" altLang="en-US" sz="2000" dirty="0">
                        <a:latin typeface="Times New Roman" panose="02020603050405020304" pitchFamily="18" charset="0"/>
                        <a:cs typeface="Times New Roman" panose="02020603050405020304" pitchFamily="18" charset="0"/>
                      </a:endParaRPr>
                    </a:p>
                  </a:txBody>
                  <a:tcPr/>
                </a:tc>
                <a:tc>
                  <a:txBody>
                    <a:bodyPr/>
                    <a:lstStyle/>
                    <a:p>
                      <a:r>
                        <a:rPr lang="en-US" altLang="en-US" sz="2000" dirty="0">
                          <a:latin typeface="Times New Roman" panose="02020603050405020304" pitchFamily="18" charset="0"/>
                          <a:cs typeface="Times New Roman" panose="02020603050405020304" pitchFamily="18" charset="0"/>
                        </a:rPr>
                        <a:t>2150</a:t>
                      </a:r>
                      <a:endParaRPr lang="en-IN"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609600" y="0"/>
            <a:ext cx="10972800" cy="665825"/>
          </a:xfrm>
        </p:spPr>
        <p:txBody>
          <a:bodyPr/>
          <a:lstStyle/>
          <a:p>
            <a:r>
              <a:rPr lang="en-US" dirty="0">
                <a:solidFill>
                  <a:srgbClr val="FFC000"/>
                </a:solidFill>
              </a:rPr>
              <a:t>Conclusion</a:t>
            </a:r>
            <a:endParaRPr lang="en-IN" dirty="0">
              <a:solidFill>
                <a:srgbClr val="FFC000"/>
              </a:solidFill>
            </a:endParaRPr>
          </a:p>
        </p:txBody>
      </p:sp>
      <p:sp>
        <p:nvSpPr>
          <p:cNvPr id="1048602" name="Content Placeholder 2"/>
          <p:cNvSpPr>
            <a:spLocks noGrp="1"/>
          </p:cNvSpPr>
          <p:nvPr>
            <p:ph idx="1"/>
          </p:nvPr>
        </p:nvSpPr>
        <p:spPr>
          <a:xfrm>
            <a:off x="609600" y="967666"/>
            <a:ext cx="10972800" cy="5557421"/>
          </a:xfrm>
        </p:spPr>
        <p:txBody>
          <a:bodyPr/>
          <a:lstStyle/>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prototype allows speech impaired people to communicate with the rest of the world, allowing them to express themselves without any difficulties.</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Flex sensors have a capability to change its resistance while bending.</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flex sensors in connection with the MPU, are capable of successfully and correctly translating Sign language to speech.</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Using smart glove fitted with flex sensors is not only efficient but also comfortable to use in our daily lives.</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Deaf and dumb people can communicate with Normal people so conveniently.</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Impaired people mostly use sign language whereas normal people will use their respective language without effecting their language both can communicate.</a:t>
            </a:r>
          </a:p>
          <a:p>
            <a:pPr marL="0" indent="0">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2" name="Title 1"/>
          <p:cNvSpPr>
            <a:spLocks noGrp="1"/>
          </p:cNvSpPr>
          <p:nvPr>
            <p:ph type="title"/>
          </p:nvPr>
        </p:nvSpPr>
        <p:spPr>
          <a:xfrm>
            <a:off x="0" y="0"/>
            <a:ext cx="10972800" cy="1143000"/>
          </a:xfrm>
        </p:spPr>
        <p:txBody>
          <a:bodyPr/>
          <a:lstStyle/>
          <a:p>
            <a:r>
              <a:rPr lang="en-IN" sz="4000" dirty="0">
                <a:solidFill>
                  <a:srgbClr val="FFC000"/>
                </a:solidFill>
                <a:latin typeface="Times New Roman" panose="02020603050405020304" pitchFamily="18" charset="0"/>
                <a:cs typeface="Times New Roman" panose="02020603050405020304" pitchFamily="18" charset="0"/>
              </a:rPr>
              <a:t>Table of contents</a:t>
            </a:r>
          </a:p>
        </p:txBody>
      </p:sp>
      <p:sp>
        <p:nvSpPr>
          <p:cNvPr id="1048583" name="Content Placeholder 2"/>
          <p:cNvSpPr>
            <a:spLocks noGrp="1"/>
          </p:cNvSpPr>
          <p:nvPr>
            <p:ph idx="1"/>
          </p:nvPr>
        </p:nvSpPr>
        <p:spPr>
          <a:xfrm>
            <a:off x="609600" y="1143000"/>
            <a:ext cx="10972800" cy="5204534"/>
          </a:xfrm>
        </p:spPr>
        <p:txBody>
          <a:bodyPr/>
          <a:lstStyle/>
          <a:p>
            <a:r>
              <a:rPr lang="en-IN" sz="2400" dirty="0">
                <a:latin typeface="Times New Roman" panose="02020603050405020304" pitchFamily="18" charset="0"/>
                <a:cs typeface="Times New Roman" panose="02020603050405020304" pitchFamily="18" charset="0"/>
              </a:rPr>
              <a:t>Objective</a:t>
            </a:r>
          </a:p>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Block diagram</a:t>
            </a:r>
          </a:p>
          <a:p>
            <a:r>
              <a:rPr lang="en-IN" sz="2400" dirty="0">
                <a:latin typeface="Times New Roman" panose="02020603050405020304" pitchFamily="18" charset="0"/>
                <a:cs typeface="Times New Roman" panose="02020603050405020304" pitchFamily="18" charset="0"/>
              </a:rPr>
              <a:t>Description</a:t>
            </a:r>
          </a:p>
          <a:p>
            <a:pPr marL="0" indent="0">
              <a:buNone/>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Title 1"/>
          <p:cNvSpPr>
            <a:spLocks noGrp="1"/>
          </p:cNvSpPr>
          <p:nvPr>
            <p:ph type="title"/>
          </p:nvPr>
        </p:nvSpPr>
        <p:spPr>
          <a:xfrm>
            <a:off x="609600" y="0"/>
            <a:ext cx="10972800" cy="731836"/>
          </a:xfrm>
        </p:spPr>
        <p:txBody>
          <a:bodyPr/>
          <a:lstStyle/>
          <a:p>
            <a:r>
              <a:rPr lang="en-US" sz="4000" dirty="0">
                <a:solidFill>
                  <a:srgbClr val="FFC000"/>
                </a:solidFill>
                <a:latin typeface="Times New Roman" panose="02020603050405020304" pitchFamily="18" charset="0"/>
                <a:cs typeface="Times New Roman" panose="02020603050405020304" pitchFamily="18" charset="0"/>
              </a:rPr>
              <a:t>Objective</a:t>
            </a:r>
            <a:endParaRPr lang="en-IN" sz="4000" dirty="0">
              <a:solidFill>
                <a:srgbClr val="FFC000"/>
              </a:solidFill>
              <a:latin typeface="Times New Roman" panose="02020603050405020304" pitchFamily="18" charset="0"/>
              <a:cs typeface="Times New Roman" panose="02020603050405020304" pitchFamily="18" charset="0"/>
            </a:endParaRPr>
          </a:p>
        </p:txBody>
      </p:sp>
      <p:sp>
        <p:nvSpPr>
          <p:cNvPr id="1048585" name="Content Placeholder 2"/>
          <p:cNvSpPr>
            <a:spLocks noGrp="1"/>
          </p:cNvSpPr>
          <p:nvPr>
            <p:ph idx="1"/>
          </p:nvPr>
        </p:nvSpPr>
        <p:spPr>
          <a:xfrm>
            <a:off x="710214" y="1020932"/>
            <a:ext cx="10555549" cy="5442012"/>
          </a:xfrm>
        </p:spPr>
        <p:txBody>
          <a:bodyPr/>
          <a:lstStyle/>
          <a:p>
            <a:pPr marL="0" indent="0" algn="just">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Sign language is mostly used by deaf and dumb people as their mother tongue. Sign</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language</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uses</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hand</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gestures.</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general,</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deaf</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people</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have</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problem</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communicating with other people, who unable understand sign language. The Smart</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Glove is a normal glove fitted with flex sensor and accelerometer. They</a:t>
            </a:r>
            <a:r>
              <a:rPr lang="en-IN" sz="24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convert</a:t>
            </a:r>
            <a:r>
              <a:rPr lang="en-IN" sz="2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change</a:t>
            </a:r>
            <a:r>
              <a:rPr lang="en-IN" sz="24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a:t>
            </a:r>
            <a:r>
              <a:rPr lang="en-IN" sz="2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bend</a:t>
            </a:r>
            <a:r>
              <a:rPr lang="en-IN" sz="2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z="2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electrical</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resistance,</a:t>
            </a:r>
            <a:r>
              <a:rPr lang="en-IN" sz="24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2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more</a:t>
            </a:r>
            <a:r>
              <a:rPr lang="en-IN" sz="24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2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bend,</a:t>
            </a:r>
            <a:r>
              <a:rPr lang="en-IN" sz="2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more</a:t>
            </a:r>
            <a:r>
              <a:rPr lang="en-IN" sz="24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24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resistance</a:t>
            </a:r>
            <a:r>
              <a:rPr lang="en-IN" sz="24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value.</a:t>
            </a:r>
            <a:r>
              <a:rPr lang="en-IN" sz="2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24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output</a:t>
            </a:r>
            <a:r>
              <a:rPr lang="en-IN" sz="2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from</a:t>
            </a:r>
            <a:r>
              <a:rPr lang="en-IN" sz="2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2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sensor</a:t>
            </a:r>
            <a:r>
              <a:rPr lang="en-IN" sz="2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is</a:t>
            </a:r>
            <a:r>
              <a:rPr lang="en-IN" sz="2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a:t>
            </a:r>
            <a:r>
              <a:rPr lang="en-IN" sz="2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analog</a:t>
            </a:r>
            <a:r>
              <a:rPr lang="en-IN" sz="24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a:t>
            </a:r>
            <a:r>
              <a:rPr lang="en-IN" sz="2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nature</a:t>
            </a:r>
            <a:r>
              <a:rPr lang="en-IN" sz="2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2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is</a:t>
            </a:r>
            <a:r>
              <a:rPr lang="en-IN" sz="2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converted</a:t>
            </a:r>
            <a:r>
              <a:rPr lang="en-IN" sz="2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z="24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digital and compared the output of sensors with prestored values in controller (Arduino</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UNO) and then using Bluetooth module the message can be transferred to the mobile</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using Arduino Bluetooth TTS app.</a:t>
            </a:r>
          </a:p>
          <a:p>
            <a:pPr marL="0" indent="0" algn="just">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272249" y="17755"/>
            <a:ext cx="10972800" cy="710214"/>
          </a:xfrm>
        </p:spPr>
        <p:txBody>
          <a:bodyPr/>
          <a:lstStyle/>
          <a:p>
            <a:r>
              <a:rPr lang="en-IN" sz="4000" dirty="0">
                <a:solidFill>
                  <a:srgbClr val="FFC000"/>
                </a:solidFill>
                <a:latin typeface="Times New Roman" panose="02020603050405020304" pitchFamily="18" charset="0"/>
                <a:cs typeface="Times New Roman" panose="02020603050405020304" pitchFamily="18" charset="0"/>
              </a:rPr>
              <a:t>Introduction</a:t>
            </a:r>
          </a:p>
        </p:txBody>
      </p:sp>
      <p:sp>
        <p:nvSpPr>
          <p:cNvPr id="1048587" name="Content Placeholder 2"/>
          <p:cNvSpPr>
            <a:spLocks noGrp="1"/>
          </p:cNvSpPr>
          <p:nvPr>
            <p:ph idx="1"/>
          </p:nvPr>
        </p:nvSpPr>
        <p:spPr>
          <a:xfrm>
            <a:off x="653988" y="889988"/>
            <a:ext cx="11221374" cy="5572956"/>
          </a:xfrm>
        </p:spPr>
        <p:txBody>
          <a:bodyPr/>
          <a:lstStyle/>
          <a:p>
            <a:pPr algn="just"/>
            <a:r>
              <a:rPr lang="en-IN" sz="2400" dirty="0">
                <a:latin typeface="Times New Roman" panose="02020603050405020304" pitchFamily="18" charset="0"/>
                <a:cs typeface="Times New Roman" panose="02020603050405020304" pitchFamily="18" charset="0"/>
              </a:rPr>
              <a:t>Sign language is mostly used by deaf and dumb people as their native languages.</a:t>
            </a:r>
          </a:p>
          <a:p>
            <a:pPr algn="just"/>
            <a:r>
              <a:rPr lang="en-IN" sz="2400" dirty="0">
                <a:latin typeface="Times New Roman" panose="02020603050405020304" pitchFamily="18" charset="0"/>
                <a:cs typeface="Times New Roman" panose="02020603050405020304" pitchFamily="18" charset="0"/>
              </a:rPr>
              <a:t>Sign language is an combination of gestures made using hands, fingers, arms, head and facial expressions.</a:t>
            </a:r>
          </a:p>
          <a:p>
            <a:pPr algn="just"/>
            <a:r>
              <a:rPr lang="en-IN" sz="2400" dirty="0">
                <a:latin typeface="Times New Roman" panose="02020603050405020304" pitchFamily="18" charset="0"/>
                <a:cs typeface="Times New Roman" panose="02020603050405020304" pitchFamily="18" charset="0"/>
              </a:rPr>
              <a:t>It helps the deaf and dumb people to communicate with people around them and vice versa.</a:t>
            </a:r>
          </a:p>
          <a:p>
            <a:pPr algn="just"/>
            <a:r>
              <a:rPr lang="en-US" sz="2400" dirty="0">
                <a:effectLst/>
                <a:latin typeface="Times New Roman" panose="02020603050405020304" pitchFamily="18" charset="0"/>
                <a:ea typeface="Times New Roman" panose="02020603050405020304" pitchFamily="18" charset="0"/>
              </a:rPr>
              <a:t>However,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speaking</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hearing</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impaired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people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feel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difficult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communicate with normal people. More than 13 million people have some degree 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hearing loss in high-income countries, with millions more affected worldwide. Those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affected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can face difficulty in social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interaction and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communication</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Sometimes by using hand gestures, there is a problem that deaf people have a problem in communicating with people ,who are unable to understand the sign language.</a:t>
            </a:r>
          </a:p>
          <a:p>
            <a:pPr algn="just"/>
            <a:r>
              <a:rPr lang="en-IN" sz="2400" dirty="0">
                <a:latin typeface="Times New Roman" panose="02020603050405020304" pitchFamily="18" charset="0"/>
                <a:cs typeface="Times New Roman" panose="02020603050405020304" pitchFamily="18" charset="0"/>
              </a:rPr>
              <a:t>So in order to rectify this problem we use smart gloves which is made with flex sensor and accelerometer</a:t>
            </a:r>
            <a:r>
              <a:rPr lang="en-IN" sz="2800" dirty="0">
                <a:latin typeface="Times New Roman" panose="02020603050405020304" pitchFamily="18" charset="0"/>
                <a:cs typeface="Times New Roman" panose="02020603050405020304" pitchFamily="18" charset="0"/>
              </a:rPr>
              <a:t>.</a:t>
            </a:r>
          </a:p>
          <a:p>
            <a:pPr algn="just"/>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Content Placeholder 2"/>
          <p:cNvSpPr>
            <a:spLocks noGrp="1" noRot="1" noChangeAspect="1" noMove="1" noResize="1" noEditPoints="1" noAdjustHandles="1" noChangeArrowheads="1" noChangeShapeType="1" noTextEdit="1"/>
          </p:cNvSpPr>
          <p:nvPr>
            <p:ph idx="1"/>
          </p:nvPr>
        </p:nvSpPr>
        <p:spPr>
          <a:xfrm>
            <a:off x="618478" y="932155"/>
            <a:ext cx="10972800" cy="5468645"/>
          </a:xfrm>
          <a:blipFill>
            <a:blip r:embed="rId2"/>
            <a:stretch>
              <a:fillRect l="-722" t="-892" r="-889"/>
            </a:stretch>
          </a:blipFill>
        </p:spPr>
        <p:txBody>
          <a:bodyPr/>
          <a:lstStyle/>
          <a:p>
            <a:r>
              <a:rPr lang="en-IN">
                <a:no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Content Placeholder 4"/>
          <p:cNvPicPr>
            <a:picLocks noGrp="1" noChangeAspect="1"/>
          </p:cNvPicPr>
          <p:nvPr>
            <p:ph idx="1"/>
          </p:nvPr>
        </p:nvPicPr>
        <p:blipFill>
          <a:blip r:embed="rId2"/>
          <a:stretch>
            <a:fillRect/>
          </a:stretch>
        </p:blipFill>
        <p:spPr>
          <a:xfrm>
            <a:off x="1660525" y="982992"/>
            <a:ext cx="9220835" cy="530415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4"/>
          <p:cNvSpPr>
            <a:spLocks noGrp="1"/>
          </p:cNvSpPr>
          <p:nvPr>
            <p:ph type="title"/>
          </p:nvPr>
        </p:nvSpPr>
        <p:spPr>
          <a:xfrm>
            <a:off x="2114736" y="5623719"/>
            <a:ext cx="7718362" cy="715962"/>
          </a:xfrm>
        </p:spPr>
        <p:txBody>
          <a:bodyPr/>
          <a:lstStyle/>
          <a:p>
            <a:r>
              <a:rPr lang="en-US" sz="2800" dirty="0">
                <a:latin typeface="Times New Roman" panose="02020603050405020304" pitchFamily="18" charset="0"/>
                <a:cs typeface="Times New Roman" panose="02020603050405020304" pitchFamily="18" charset="0"/>
              </a:rPr>
              <a:t>Sign languages</a:t>
            </a:r>
            <a:endParaRPr lang="en-IN" sz="2800" dirty="0">
              <a:latin typeface="Times New Roman" panose="02020603050405020304" pitchFamily="18" charset="0"/>
              <a:cs typeface="Times New Roman" panose="02020603050405020304" pitchFamily="18" charset="0"/>
            </a:endParaRPr>
          </a:p>
        </p:txBody>
      </p:sp>
      <p:pic>
        <p:nvPicPr>
          <p:cNvPr id="2097156" name="image4.jpeg"/>
          <p:cNvPicPr>
            <a:picLocks noGrp="1" noChangeAspect="1"/>
          </p:cNvPicPr>
          <p:nvPr>
            <p:ph idx="1"/>
          </p:nvPr>
        </p:nvPicPr>
        <p:blipFill>
          <a:blip r:embed="rId2" cstate="print"/>
          <a:stretch>
            <a:fillRect/>
          </a:stretch>
        </p:blipFill>
        <p:spPr>
          <a:xfrm>
            <a:off x="2451131" y="876300"/>
            <a:ext cx="7289737" cy="45259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a:xfrm>
            <a:off x="290004" y="0"/>
            <a:ext cx="10972800" cy="1045346"/>
          </a:xfrm>
        </p:spPr>
        <p:txBody>
          <a:bodyPr/>
          <a:lstStyle/>
          <a:p>
            <a:r>
              <a:rPr lang="en-IN" sz="4000" dirty="0">
                <a:solidFill>
                  <a:srgbClr val="FFC000"/>
                </a:solidFill>
                <a:latin typeface="Times New Roman" panose="02020603050405020304" pitchFamily="18" charset="0"/>
                <a:cs typeface="Times New Roman" panose="02020603050405020304" pitchFamily="18" charset="0"/>
              </a:rPr>
              <a:t>Block Diagram</a:t>
            </a:r>
          </a:p>
        </p:txBody>
      </p:sp>
      <p:pic>
        <p:nvPicPr>
          <p:cNvPr id="2097157" name="Content Placeholder 4"/>
          <p:cNvPicPr>
            <a:picLocks noGrp="1" noChangeAspect="1"/>
          </p:cNvPicPr>
          <p:nvPr>
            <p:ph idx="1"/>
          </p:nvPr>
        </p:nvPicPr>
        <p:blipFill>
          <a:blip r:embed="rId2"/>
          <a:stretch>
            <a:fillRect/>
          </a:stretch>
        </p:blipFill>
        <p:spPr>
          <a:xfrm>
            <a:off x="2221194" y="923925"/>
            <a:ext cx="7749612" cy="544195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Content Placeholder 4"/>
          <p:cNvSpPr>
            <a:spLocks noGrp="1"/>
          </p:cNvSpPr>
          <p:nvPr>
            <p:ph idx="1"/>
          </p:nvPr>
        </p:nvSpPr>
        <p:spPr>
          <a:xfrm>
            <a:off x="769398" y="902204"/>
            <a:ext cx="10972800" cy="5640635"/>
          </a:xfrm>
        </p:spPr>
        <p:txBody>
          <a:bodyPr/>
          <a:lstStyle/>
          <a:p>
            <a:pPr marL="0" indent="0">
              <a:buNone/>
            </a:pPr>
            <a:r>
              <a:rPr lang="en-US" dirty="0">
                <a:latin typeface="Times New Roman" panose="02020603050405020304" pitchFamily="18" charset="0"/>
                <a:cs typeface="Times New Roman" panose="02020603050405020304" pitchFamily="18" charset="0"/>
              </a:rPr>
              <a:t>Circuit Diagram :</a:t>
            </a:r>
            <a:endParaRPr lang="en-IN" dirty="0">
              <a:latin typeface="Times New Roman" panose="02020603050405020304" pitchFamily="18" charset="0"/>
              <a:cs typeface="Times New Roman" panose="02020603050405020304" pitchFamily="18" charset="0"/>
            </a:endParaRPr>
          </a:p>
        </p:txBody>
      </p:sp>
      <p:sp>
        <p:nvSpPr>
          <p:cNvPr id="1048592" name="Rectangle 8"/>
          <p:cNvSpPr>
            <a:spLocks noChangeArrowheads="1"/>
          </p:cNvSpPr>
          <p:nvPr/>
        </p:nvSpPr>
        <p:spPr bwMode="auto">
          <a:xfrm>
            <a:off x="159798" y="-284086"/>
            <a:ext cx="12192000" cy="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endParaRPr lang="en-IN"/>
          </a:p>
        </p:txBody>
      </p:sp>
      <p:grpSp>
        <p:nvGrpSpPr>
          <p:cNvPr id="31" name="Group 1"/>
          <p:cNvGrpSpPr/>
          <p:nvPr/>
        </p:nvGrpSpPr>
        <p:grpSpPr bwMode="auto">
          <a:xfrm>
            <a:off x="3311371" y="1748901"/>
            <a:ext cx="6178858" cy="4616387"/>
            <a:chOff x="0" y="0"/>
            <a:chExt cx="6329" cy="5524"/>
          </a:xfrm>
        </p:grpSpPr>
        <p:pic>
          <p:nvPicPr>
            <p:cNvPr id="2097158" name="Picture 7"/>
            <p:cNvPicPr>
              <a:picLocks noChangeAspect="1" noChangeArrowheads="1"/>
            </p:cNvPicPr>
            <p:nvPr/>
          </p:nvPicPr>
          <p:blipFill>
            <a:blip r:embed="rId2"/>
            <a:srcRect/>
            <a:stretch>
              <a:fillRect/>
            </a:stretch>
          </p:blipFill>
          <p:spPr bwMode="auto">
            <a:xfrm>
              <a:off x="0" y="0"/>
              <a:ext cx="1962" cy="2267"/>
            </a:xfrm>
            <a:prstGeom prst="rect">
              <a:avLst/>
            </a:prstGeom>
            <a:noFill/>
          </p:spPr>
        </p:pic>
        <p:pic>
          <p:nvPicPr>
            <p:cNvPr id="2097159" name="Picture 6"/>
            <p:cNvPicPr>
              <a:picLocks noChangeAspect="1" noChangeArrowheads="1"/>
            </p:cNvPicPr>
            <p:nvPr/>
          </p:nvPicPr>
          <p:blipFill>
            <a:blip r:embed="rId3"/>
            <a:srcRect/>
            <a:stretch>
              <a:fillRect/>
            </a:stretch>
          </p:blipFill>
          <p:spPr bwMode="auto">
            <a:xfrm>
              <a:off x="3305" y="474"/>
              <a:ext cx="2809" cy="1450"/>
            </a:xfrm>
            <a:prstGeom prst="rect">
              <a:avLst/>
            </a:prstGeom>
            <a:noFill/>
          </p:spPr>
        </p:pic>
        <p:sp>
          <p:nvSpPr>
            <p:cNvPr id="1048593" name="AutoShape 5"/>
            <p:cNvSpPr/>
            <p:nvPr/>
          </p:nvSpPr>
          <p:spPr bwMode="auto">
            <a:xfrm>
              <a:off x="1169" y="239"/>
              <a:ext cx="2273" cy="948"/>
            </a:xfrm>
            <a:custGeom>
              <a:avLst/>
              <a:gdLst>
                <a:gd name="T0" fmla="+- 0 3442 1169"/>
                <a:gd name="T1" fmla="*/ T0 w 2273"/>
                <a:gd name="T2" fmla="+- 0 1016 239"/>
                <a:gd name="T3" fmla="*/ 1016 h 948"/>
                <a:gd name="T4" fmla="+- 0 2470 1169"/>
                <a:gd name="T5" fmla="*/ T4 w 2273"/>
                <a:gd name="T6" fmla="+- 0 1016 239"/>
                <a:gd name="T7" fmla="*/ 1016 h 948"/>
                <a:gd name="T8" fmla="+- 0 2470 1169"/>
                <a:gd name="T9" fmla="*/ T8 w 2273"/>
                <a:gd name="T10" fmla="+- 0 303 239"/>
                <a:gd name="T11" fmla="*/ 303 h 948"/>
                <a:gd name="T12" fmla="+- 0 2470 1169"/>
                <a:gd name="T13" fmla="*/ T12 w 2273"/>
                <a:gd name="T14" fmla="+- 0 1015 239"/>
                <a:gd name="T15" fmla="*/ 1015 h 948"/>
                <a:gd name="T16" fmla="+- 0 1169 1169"/>
                <a:gd name="T17" fmla="*/ T16 w 2273"/>
                <a:gd name="T18" fmla="+- 0 303 239"/>
                <a:gd name="T19" fmla="*/ 303 h 948"/>
                <a:gd name="T20" fmla="+- 0 2470 1169"/>
                <a:gd name="T21" fmla="*/ T20 w 2273"/>
                <a:gd name="T22" fmla="+- 0 303 239"/>
                <a:gd name="T23" fmla="*/ 303 h 948"/>
                <a:gd name="T24" fmla="+- 0 3430 1169"/>
                <a:gd name="T25" fmla="*/ T24 w 2273"/>
                <a:gd name="T26" fmla="+- 0 1181 239"/>
                <a:gd name="T27" fmla="*/ 1181 h 948"/>
                <a:gd name="T28" fmla="+- 0 2767 1169"/>
                <a:gd name="T29" fmla="*/ T28 w 2273"/>
                <a:gd name="T30" fmla="+- 0 1187 239"/>
                <a:gd name="T31" fmla="*/ 1187 h 948"/>
                <a:gd name="T32" fmla="+- 0 2767 1169"/>
                <a:gd name="T33" fmla="*/ T32 w 2273"/>
                <a:gd name="T34" fmla="+- 0 240 239"/>
                <a:gd name="T35" fmla="*/ 240 h 948"/>
                <a:gd name="T36" fmla="+- 0 2767 1169"/>
                <a:gd name="T37" fmla="*/ T36 w 2273"/>
                <a:gd name="T38" fmla="+- 0 1186 239"/>
                <a:gd name="T39" fmla="*/ 1186 h 948"/>
                <a:gd name="T40" fmla="+- 0 2767 1169"/>
                <a:gd name="T41" fmla="*/ T40 w 2273"/>
                <a:gd name="T42" fmla="+- 0 239 239"/>
                <a:gd name="T43" fmla="*/ 239 h 948"/>
                <a:gd name="T44" fmla="+- 0 1182 1169"/>
                <a:gd name="T45" fmla="*/ T44 w 2273"/>
                <a:gd name="T46" fmla="+- 0 239 239"/>
                <a:gd name="T47" fmla="*/ 239 h 94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2273" h="948">
                  <a:moveTo>
                    <a:pt x="2273" y="777"/>
                  </a:moveTo>
                  <a:lnTo>
                    <a:pt x="1301" y="777"/>
                  </a:lnTo>
                  <a:moveTo>
                    <a:pt x="1301" y="64"/>
                  </a:moveTo>
                  <a:lnTo>
                    <a:pt x="1301" y="776"/>
                  </a:lnTo>
                  <a:moveTo>
                    <a:pt x="0" y="64"/>
                  </a:moveTo>
                  <a:lnTo>
                    <a:pt x="1301" y="64"/>
                  </a:lnTo>
                  <a:moveTo>
                    <a:pt x="2261" y="942"/>
                  </a:moveTo>
                  <a:lnTo>
                    <a:pt x="1598" y="948"/>
                  </a:lnTo>
                  <a:moveTo>
                    <a:pt x="1598" y="1"/>
                  </a:moveTo>
                  <a:lnTo>
                    <a:pt x="1598" y="947"/>
                  </a:lnTo>
                  <a:moveTo>
                    <a:pt x="1598" y="0"/>
                  </a:moveTo>
                  <a:lnTo>
                    <a:pt x="13" y="0"/>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pic>
          <p:nvPicPr>
            <p:cNvPr id="2097160" name="Picture 4"/>
            <p:cNvPicPr>
              <a:picLocks noChangeAspect="1" noChangeArrowheads="1"/>
            </p:cNvPicPr>
            <p:nvPr/>
          </p:nvPicPr>
          <p:blipFill>
            <a:blip r:embed="rId4"/>
            <a:srcRect/>
            <a:stretch>
              <a:fillRect/>
            </a:stretch>
          </p:blipFill>
          <p:spPr bwMode="auto">
            <a:xfrm>
              <a:off x="618" y="2825"/>
              <a:ext cx="3799" cy="2209"/>
            </a:xfrm>
            <a:prstGeom prst="rect">
              <a:avLst/>
            </a:prstGeom>
            <a:noFill/>
          </p:spPr>
        </p:pic>
        <p:pic>
          <p:nvPicPr>
            <p:cNvPr id="2097161" name="Picture 3"/>
            <p:cNvPicPr>
              <a:picLocks noChangeAspect="1" noChangeArrowheads="1"/>
            </p:cNvPicPr>
            <p:nvPr/>
          </p:nvPicPr>
          <p:blipFill>
            <a:blip r:embed="rId5"/>
            <a:srcRect/>
            <a:stretch>
              <a:fillRect/>
            </a:stretch>
          </p:blipFill>
          <p:spPr bwMode="auto">
            <a:xfrm>
              <a:off x="5130" y="3822"/>
              <a:ext cx="1199" cy="1701"/>
            </a:xfrm>
            <a:prstGeom prst="rect">
              <a:avLst/>
            </a:prstGeom>
            <a:noFill/>
          </p:spPr>
        </p:pic>
        <p:sp>
          <p:nvSpPr>
            <p:cNvPr id="1048594" name="AutoShape 2"/>
            <p:cNvSpPr/>
            <p:nvPr/>
          </p:nvSpPr>
          <p:spPr bwMode="auto">
            <a:xfrm>
              <a:off x="1131" y="442"/>
              <a:ext cx="4161" cy="4967"/>
            </a:xfrm>
            <a:custGeom>
              <a:avLst/>
              <a:gdLst>
                <a:gd name="T0" fmla="+- 0 2912 1131"/>
                <a:gd name="T1" fmla="*/ T0 w 4161"/>
                <a:gd name="T2" fmla="+- 0 5212 442"/>
                <a:gd name="T3" fmla="*/ 5212 h 4967"/>
                <a:gd name="T4" fmla="+- 0 2824 1131"/>
                <a:gd name="T5" fmla="*/ T4 w 4161"/>
                <a:gd name="T6" fmla="+- 0 5409 442"/>
                <a:gd name="T7" fmla="*/ 5409 h 4967"/>
                <a:gd name="T8" fmla="+- 0 2912 1131"/>
                <a:gd name="T9" fmla="*/ T8 w 4161"/>
                <a:gd name="T10" fmla="+- 0 4228 442"/>
                <a:gd name="T11" fmla="*/ 4228 h 4967"/>
                <a:gd name="T12" fmla="+- 0 2824 1131"/>
                <a:gd name="T13" fmla="*/ T12 w 4161"/>
                <a:gd name="T14" fmla="+- 0 5408 442"/>
                <a:gd name="T15" fmla="*/ 5408 h 4967"/>
                <a:gd name="T16" fmla="+- 0 4686 1131"/>
                <a:gd name="T17" fmla="*/ T16 w 4161"/>
                <a:gd name="T18" fmla="+- 0 3956 442"/>
                <a:gd name="T19" fmla="*/ 3956 h 4967"/>
                <a:gd name="T20" fmla="+- 0 4680 1131"/>
                <a:gd name="T21" fmla="*/ T20 w 4161"/>
                <a:gd name="T22" fmla="+- 0 5067 442"/>
                <a:gd name="T23" fmla="*/ 5067 h 4967"/>
                <a:gd name="T24" fmla="+- 0 2173 1131"/>
                <a:gd name="T25" fmla="*/ T24 w 4161"/>
                <a:gd name="T26" fmla="+- 0 5066 442"/>
                <a:gd name="T27" fmla="*/ 5066 h 4967"/>
                <a:gd name="T28" fmla="+- 0 2179 1131"/>
                <a:gd name="T29" fmla="*/ T28 w 4161"/>
                <a:gd name="T30" fmla="+- 0 5068 442"/>
                <a:gd name="T31" fmla="*/ 5068 h 4967"/>
                <a:gd name="T32" fmla="+- 0 4584 1131"/>
                <a:gd name="T33" fmla="*/ T32 w 4161"/>
                <a:gd name="T34" fmla="+- 0 4184 442"/>
                <a:gd name="T35" fmla="*/ 4184 h 4967"/>
                <a:gd name="T36" fmla="+- 0 4585 1131"/>
                <a:gd name="T37" fmla="*/ T36 w 4161"/>
                <a:gd name="T38" fmla="+- 0 4575 442"/>
                <a:gd name="T39" fmla="*/ 4575 h 4967"/>
                <a:gd name="T40" fmla="+- 0 4302 1131"/>
                <a:gd name="T41" fmla="*/ T40 w 4161"/>
                <a:gd name="T42" fmla="+- 0 4573 442"/>
                <a:gd name="T43" fmla="*/ 4573 h 4967"/>
                <a:gd name="T44" fmla="+- 0 2912 1131"/>
                <a:gd name="T45" fmla="*/ T44 w 4161"/>
                <a:gd name="T46" fmla="+- 0 3081 442"/>
                <a:gd name="T47" fmla="*/ 3081 h 4967"/>
                <a:gd name="T48" fmla="+- 0 2830 1131"/>
                <a:gd name="T49" fmla="*/ T48 w 4161"/>
                <a:gd name="T50" fmla="+- 0 3081 442"/>
                <a:gd name="T51" fmla="*/ 3081 h 4967"/>
                <a:gd name="T52" fmla="+- 0 2912 1131"/>
                <a:gd name="T53" fmla="*/ T52 w 4161"/>
                <a:gd name="T54" fmla="+- 0 1370 442"/>
                <a:gd name="T55" fmla="*/ 1370 h 4967"/>
                <a:gd name="T56" fmla="+- 0 2830 1131"/>
                <a:gd name="T57" fmla="*/ T56 w 4161"/>
                <a:gd name="T58" fmla="+- 0 1546 442"/>
                <a:gd name="T59" fmla="*/ 1546 h 4967"/>
                <a:gd name="T60" fmla="+- 0 1131 1131"/>
                <a:gd name="T61" fmla="*/ T60 w 4161"/>
                <a:gd name="T62" fmla="+- 0 922 442"/>
                <a:gd name="T63" fmla="*/ 922 h 4967"/>
                <a:gd name="T64" fmla="+- 0 2218 1131"/>
                <a:gd name="T65" fmla="*/ T64 w 4161"/>
                <a:gd name="T66" fmla="+- 0 3081 442"/>
                <a:gd name="T67" fmla="*/ 3081 h 4967"/>
                <a:gd name="T68" fmla="+- 0 1169 1131"/>
                <a:gd name="T69" fmla="*/ T68 w 4161"/>
                <a:gd name="T70" fmla="+- 0 442 442"/>
                <a:gd name="T71" fmla="*/ 442 h 4967"/>
                <a:gd name="T72" fmla="+- 0 1169 1131"/>
                <a:gd name="T73" fmla="*/ T72 w 4161"/>
                <a:gd name="T74" fmla="+- 0 581 442"/>
                <a:gd name="T75" fmla="*/ 581 h 4967"/>
                <a:gd name="T76" fmla="+- 0 1131 1131"/>
                <a:gd name="T77" fmla="*/ T76 w 4161"/>
                <a:gd name="T78" fmla="+- 0 1004 442"/>
                <a:gd name="T79" fmla="*/ 1004 h 4967"/>
                <a:gd name="T80" fmla="+- 0 1131 1131"/>
                <a:gd name="T81" fmla="*/ T80 w 4161"/>
                <a:gd name="T82" fmla="+- 0 1067 442"/>
                <a:gd name="T83" fmla="*/ 1067 h 4967"/>
                <a:gd name="T84" fmla="+- 0 1131 1131"/>
                <a:gd name="T85" fmla="*/ T84 w 4161"/>
                <a:gd name="T86" fmla="+- 0 1137 442"/>
                <a:gd name="T87" fmla="*/ 1137 h 4967"/>
                <a:gd name="T88" fmla="+- 0 2142 1131"/>
                <a:gd name="T89" fmla="*/ T88 w 4161"/>
                <a:gd name="T90" fmla="+- 0 3080 442"/>
                <a:gd name="T91" fmla="*/ 3080 h 4967"/>
                <a:gd name="T92" fmla="+- 0 2022 1131"/>
                <a:gd name="T93" fmla="*/ T92 w 4161"/>
                <a:gd name="T94" fmla="+- 0 922 442"/>
                <a:gd name="T95" fmla="*/ 922 h 4967"/>
                <a:gd name="T96" fmla="+- 0 1946 1131"/>
                <a:gd name="T97" fmla="*/ T96 w 4161"/>
                <a:gd name="T98" fmla="+- 0 1004 442"/>
                <a:gd name="T99" fmla="*/ 1004 h 4967"/>
                <a:gd name="T100" fmla="+- 0 1851 1131"/>
                <a:gd name="T101" fmla="*/ T100 w 4161"/>
                <a:gd name="T102" fmla="+- 0 1067 442"/>
                <a:gd name="T103" fmla="*/ 1067 h 4967"/>
                <a:gd name="T104" fmla="+- 0 3222 1131"/>
                <a:gd name="T105" fmla="*/ T104 w 4161"/>
                <a:gd name="T106" fmla="+- 0 1181 442"/>
                <a:gd name="T107" fmla="*/ 1181 h 4967"/>
                <a:gd name="T108" fmla="+- 0 1776 1131"/>
                <a:gd name="T109" fmla="*/ T108 w 4161"/>
                <a:gd name="T110" fmla="+- 0 1137 442"/>
                <a:gd name="T111" fmla="*/ 1137 h 4967"/>
                <a:gd name="T112" fmla="+- 0 3222 1131"/>
                <a:gd name="T113" fmla="*/ T112 w 4161"/>
                <a:gd name="T114" fmla="+- 0 2450 442"/>
                <a:gd name="T115" fmla="*/ 2450 h 4967"/>
                <a:gd name="T116" fmla="+- 0 4870 1131"/>
                <a:gd name="T117" fmla="*/ T116 w 4161"/>
                <a:gd name="T118" fmla="+- 0 2444 442"/>
                <a:gd name="T119" fmla="*/ 2444 h 4967"/>
                <a:gd name="T120" fmla="+- 0 3082 1131"/>
                <a:gd name="T121" fmla="*/ T120 w 4161"/>
                <a:gd name="T122" fmla="+- 0 1004 442"/>
                <a:gd name="T123" fmla="*/ 1004 h 4967"/>
                <a:gd name="T124" fmla="+- 0 3114 1131"/>
                <a:gd name="T125" fmla="*/ T124 w 4161"/>
                <a:gd name="T126" fmla="+- 0 2608 442"/>
                <a:gd name="T127" fmla="*/ 2608 h 4967"/>
                <a:gd name="T128" fmla="+- 0 4681 1131"/>
                <a:gd name="T129" fmla="*/ T128 w 4161"/>
                <a:gd name="T130" fmla="+- 0 2608 442"/>
                <a:gd name="T131" fmla="*/ 2608 h 49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Lst>
              <a:rect l="0" t="0" r="r" b="b"/>
              <a:pathLst>
                <a:path w="4161" h="4967">
                  <a:moveTo>
                    <a:pt x="4136" y="4771"/>
                  </a:moveTo>
                  <a:lnTo>
                    <a:pt x="1781" y="4770"/>
                  </a:lnTo>
                  <a:moveTo>
                    <a:pt x="4161" y="4961"/>
                  </a:moveTo>
                  <a:lnTo>
                    <a:pt x="1693" y="4967"/>
                  </a:lnTo>
                  <a:moveTo>
                    <a:pt x="1781" y="4770"/>
                  </a:moveTo>
                  <a:lnTo>
                    <a:pt x="1781" y="3786"/>
                  </a:lnTo>
                  <a:moveTo>
                    <a:pt x="1693" y="4443"/>
                  </a:moveTo>
                  <a:lnTo>
                    <a:pt x="1693" y="4966"/>
                  </a:lnTo>
                  <a:moveTo>
                    <a:pt x="4136" y="3514"/>
                  </a:moveTo>
                  <a:lnTo>
                    <a:pt x="3555" y="3514"/>
                  </a:lnTo>
                  <a:moveTo>
                    <a:pt x="3549" y="3514"/>
                  </a:moveTo>
                  <a:lnTo>
                    <a:pt x="3549" y="4625"/>
                  </a:lnTo>
                  <a:moveTo>
                    <a:pt x="3555" y="4624"/>
                  </a:moveTo>
                  <a:lnTo>
                    <a:pt x="1042" y="4624"/>
                  </a:lnTo>
                  <a:moveTo>
                    <a:pt x="1042" y="4406"/>
                  </a:moveTo>
                  <a:lnTo>
                    <a:pt x="1048" y="4626"/>
                  </a:lnTo>
                  <a:moveTo>
                    <a:pt x="4160" y="3742"/>
                  </a:moveTo>
                  <a:lnTo>
                    <a:pt x="3453" y="3742"/>
                  </a:lnTo>
                  <a:moveTo>
                    <a:pt x="3454" y="3742"/>
                  </a:moveTo>
                  <a:lnTo>
                    <a:pt x="3454" y="4133"/>
                  </a:lnTo>
                  <a:moveTo>
                    <a:pt x="3455" y="4131"/>
                  </a:moveTo>
                  <a:lnTo>
                    <a:pt x="3171" y="4131"/>
                  </a:lnTo>
                  <a:moveTo>
                    <a:pt x="1781" y="928"/>
                  </a:moveTo>
                  <a:lnTo>
                    <a:pt x="1781" y="2639"/>
                  </a:lnTo>
                  <a:moveTo>
                    <a:pt x="1699" y="1105"/>
                  </a:moveTo>
                  <a:lnTo>
                    <a:pt x="1699" y="2639"/>
                  </a:lnTo>
                  <a:moveTo>
                    <a:pt x="2311" y="922"/>
                  </a:moveTo>
                  <a:lnTo>
                    <a:pt x="1781" y="928"/>
                  </a:lnTo>
                  <a:moveTo>
                    <a:pt x="2298" y="1092"/>
                  </a:moveTo>
                  <a:lnTo>
                    <a:pt x="1699" y="1104"/>
                  </a:lnTo>
                  <a:moveTo>
                    <a:pt x="890" y="480"/>
                  </a:moveTo>
                  <a:lnTo>
                    <a:pt x="0" y="480"/>
                  </a:lnTo>
                  <a:moveTo>
                    <a:pt x="1087" y="0"/>
                  </a:moveTo>
                  <a:lnTo>
                    <a:pt x="1087" y="2639"/>
                  </a:lnTo>
                  <a:moveTo>
                    <a:pt x="1086" y="0"/>
                  </a:moveTo>
                  <a:lnTo>
                    <a:pt x="38" y="0"/>
                  </a:lnTo>
                  <a:moveTo>
                    <a:pt x="1010" y="139"/>
                  </a:moveTo>
                  <a:lnTo>
                    <a:pt x="38" y="139"/>
                  </a:lnTo>
                  <a:moveTo>
                    <a:pt x="814" y="562"/>
                  </a:moveTo>
                  <a:lnTo>
                    <a:pt x="0" y="562"/>
                  </a:lnTo>
                  <a:moveTo>
                    <a:pt x="719" y="625"/>
                  </a:moveTo>
                  <a:lnTo>
                    <a:pt x="0" y="625"/>
                  </a:lnTo>
                  <a:moveTo>
                    <a:pt x="644" y="695"/>
                  </a:moveTo>
                  <a:lnTo>
                    <a:pt x="0" y="695"/>
                  </a:lnTo>
                  <a:moveTo>
                    <a:pt x="1011" y="139"/>
                  </a:moveTo>
                  <a:lnTo>
                    <a:pt x="1011" y="2638"/>
                  </a:lnTo>
                  <a:moveTo>
                    <a:pt x="928" y="2633"/>
                  </a:moveTo>
                  <a:lnTo>
                    <a:pt x="891" y="480"/>
                  </a:lnTo>
                  <a:moveTo>
                    <a:pt x="858" y="2633"/>
                  </a:moveTo>
                  <a:lnTo>
                    <a:pt x="815" y="562"/>
                  </a:lnTo>
                  <a:moveTo>
                    <a:pt x="776" y="2633"/>
                  </a:moveTo>
                  <a:lnTo>
                    <a:pt x="720" y="625"/>
                  </a:lnTo>
                  <a:moveTo>
                    <a:pt x="2091" y="2011"/>
                  </a:moveTo>
                  <a:lnTo>
                    <a:pt x="2091" y="739"/>
                  </a:lnTo>
                  <a:moveTo>
                    <a:pt x="689" y="2633"/>
                  </a:moveTo>
                  <a:lnTo>
                    <a:pt x="645" y="695"/>
                  </a:lnTo>
                  <a:moveTo>
                    <a:pt x="3739" y="2008"/>
                  </a:moveTo>
                  <a:lnTo>
                    <a:pt x="2091" y="2008"/>
                  </a:lnTo>
                  <a:moveTo>
                    <a:pt x="3739" y="3738"/>
                  </a:moveTo>
                  <a:lnTo>
                    <a:pt x="3739" y="2002"/>
                  </a:lnTo>
                  <a:moveTo>
                    <a:pt x="1982" y="2166"/>
                  </a:moveTo>
                  <a:lnTo>
                    <a:pt x="1951" y="562"/>
                  </a:lnTo>
                  <a:moveTo>
                    <a:pt x="3549" y="2166"/>
                  </a:moveTo>
                  <a:lnTo>
                    <a:pt x="1983" y="2166"/>
                  </a:lnTo>
                  <a:moveTo>
                    <a:pt x="3550" y="3511"/>
                  </a:moveTo>
                  <a:lnTo>
                    <a:pt x="3550" y="2166"/>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grpSp>
    </p:spTree>
  </p:cSld>
  <p:clrMapOvr>
    <a:masterClrMapping/>
  </p:clrMapOvr>
</p:sld>
</file>

<file path=ppt/theme/theme1.xml><?xml version="1.0" encoding="utf-8"?>
<a:theme xmlns:a="http://schemas.openxmlformats.org/drawingml/2006/main" name="GMR">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835</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Verdana</vt:lpstr>
      <vt:lpstr>Wingdings</vt:lpstr>
      <vt:lpstr>GMR</vt:lpstr>
      <vt:lpstr>PowerPoint Presentation</vt:lpstr>
      <vt:lpstr>Table of contents</vt:lpstr>
      <vt:lpstr>Objective</vt:lpstr>
      <vt:lpstr>Introduction</vt:lpstr>
      <vt:lpstr>PowerPoint Presentation</vt:lpstr>
      <vt:lpstr>PowerPoint Presentation</vt:lpstr>
      <vt:lpstr>Sign languages</vt:lpstr>
      <vt:lpstr>Block Diagram</vt:lpstr>
      <vt:lpstr>PowerPoint Presentation</vt:lpstr>
      <vt:lpstr>Description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paper –First Review</dc:title>
  <dc:creator>Jahnavi Botu</dc:creator>
  <cp:lastModifiedBy>Sarvani</cp:lastModifiedBy>
  <cp:revision>1</cp:revision>
  <dcterms:created xsi:type="dcterms:W3CDTF">2022-07-26T03:10:00Z</dcterms:created>
  <dcterms:modified xsi:type="dcterms:W3CDTF">2023-04-13T07:36:45Z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20E43781A4D349209271CF200C50328B</vt:lpwstr>
  </property>
  <property fmtid="{D5CDD505-2E9C-101B-9397-08002B2CF9AE}" pid="3" name="KSOProductBuildVer">
    <vt:lpwstr>1033-11.2.0.10451</vt:lpwstr>
  </property>
</Properties>
</file>