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3"/>
    <p:sldId id="258" r:id="rId4"/>
    <p:sldId id="259" r:id="rId5"/>
    <p:sldId id="260" r:id="rId6"/>
    <p:sldId id="261" r:id="rId7"/>
    <p:sldId id="262" r:id="rId8"/>
    <p:sldId id="263" r:id="rId9"/>
    <p:sldId id="271" r:id="rId10"/>
    <p:sldId id="264" r:id="rId11"/>
    <p:sldId id="265" r:id="rId13"/>
    <p:sldId id="266" r:id="rId14"/>
    <p:sldId id="267" r:id="rId15"/>
    <p:sldId id="268"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B}" styleName="Medium Style 2 - Accent 1">
    <a:wholeTbl>
      <a:tcTxStyle>
        <a:fontRef idx="minor">
          <a:srgbClr val="000000"/>
        </a:fontRef>
        <a:srgbClr val="000000"/>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5B9BD5">
              <a:tint val="20000"/>
            </a:srgbClr>
          </a:solidFill>
        </a:fill>
      </a:tcStyle>
    </a:wholeTbl>
    <a:band1H>
      <a:tcStyle>
        <a:tcBdr/>
        <a:fill>
          <a:solidFill>
            <a:srgbClr val="5B9BD5">
              <a:tint val="40000"/>
            </a:srgbClr>
          </a:solidFill>
        </a:fill>
      </a:tcStyle>
    </a:band1H>
    <a:band2H>
      <a:tcStyle>
        <a:tcBdr/>
      </a:tcStyle>
    </a:band2H>
    <a:band1V>
      <a:tcStyle>
        <a:tcBdr/>
        <a:fill>
          <a:solidFill>
            <a:srgbClr val="5B9BD5">
              <a:tint val="40000"/>
            </a:srgbClr>
          </a:solidFill>
        </a:fill>
      </a:tcStyle>
    </a:band1V>
    <a:band2V>
      <a:tcStyle>
        <a:tcBdr/>
      </a:tcStyle>
    </a:band2V>
    <a:lastCol>
      <a:tcTxStyle b="on">
        <a:fontRef idx="minor">
          <a:srgbClr val="000000"/>
        </a:fontRef>
        <a:srgbClr val="000000"/>
      </a:tcTxStyle>
      <a:tcStyle>
        <a:tcBdr/>
        <a:fill>
          <a:solidFill>
            <a:srgbClr val="5B9BD5"/>
          </a:solidFill>
        </a:fill>
      </a:tcStyle>
    </a:lastCol>
    <a:firstCol>
      <a:tcTxStyle b="on">
        <a:fontRef idx="minor">
          <a:srgbClr val="000000"/>
        </a:fontRef>
        <a:srgbClr val="000000"/>
      </a:tcTxStyle>
      <a:tcStyle>
        <a:tcBdr/>
        <a:fill>
          <a:solidFill>
            <a:srgbClr val="5B9BD5"/>
          </a:solidFill>
        </a:fill>
      </a:tcStyle>
    </a:firstCol>
    <a:lastRow>
      <a:tcTxStyle b="on">
        <a:fontRef idx="minor">
          <a:srgbClr val="000000"/>
        </a:fontRef>
        <a:srgbClr val="000000"/>
      </a:tcTxStyle>
      <a:tcStyle>
        <a:tcBdr>
          <a:top>
            <a:ln w="38100" cmpd="sng">
              <a:solidFill>
                <a:srgbClr val="FFFFFF"/>
              </a:solidFill>
            </a:ln>
          </a:top>
        </a:tcBdr>
        <a:fill>
          <a:solidFill>
            <a:srgbClr val="5B9BD5"/>
          </a:solidFill>
        </a:fill>
      </a:tcStyle>
    </a:lastRow>
    <a:firstRow>
      <a:tcTxStyle b="on">
        <a:fontRef idx="minor">
          <a:srgbClr val="000000"/>
        </a:fontRef>
        <a:srgbClr val="000000"/>
      </a:tcTxStyle>
      <a:tcStyle>
        <a:tcBdr>
          <a:top>
            <a:ln w="38100" cmpd="sng">
              <a:solidFill>
                <a:srgbClr val="FFFFFF"/>
              </a:solidFill>
            </a:ln>
          </a:top>
        </a:tcBdr>
        <a:fill>
          <a:solidFill>
            <a:srgbClr val="5B9B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p:cViewPr varScale="1">
        <p:scale>
          <a:sx n="78" d="100"/>
          <a:sy n="78" d="100"/>
        </p:scale>
        <p:origin x="147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7" name=""/>
        <p:cNvGrpSpPr/>
        <p:nvPr/>
      </p:nvGrpSpPr>
      <p:grpSpPr>
        <a:xfrm>
          <a:off x="0" y="0"/>
          <a:ext cx="0" cy="0"/>
          <a:chOff x="0" y="0"/>
          <a:chExt cx="0" cy="0"/>
        </a:xfrm>
      </p:grpSpPr>
      <p:sp>
        <p:nvSpPr>
          <p:cNvPr id="104863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3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D5F57-5752-48D7-B008-BF439AB063F7}" type="datetimeFigureOut">
              <a:rPr lang="en-IN" smtClean="0"/>
            </a:fld>
            <a:endParaRPr lang="en-IN"/>
          </a:p>
        </p:txBody>
      </p:sp>
      <p:sp>
        <p:nvSpPr>
          <p:cNvPr id="1048632"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p>
            <a:endParaRPr lang="en-IN"/>
          </a:p>
        </p:txBody>
      </p:sp>
      <p:sp>
        <p:nvSpPr>
          <p:cNvPr id="104863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3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3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C17CD-C3BB-4478-9F19-68D33A67CA5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6" name="Slide Image Placeholder 1"/>
          <p:cNvSpPr>
            <a:spLocks noGrp="1" noRot="1" noChangeAspect="1"/>
          </p:cNvSpPr>
          <p:nvPr>
            <p:ph type="sldImg"/>
          </p:nvPr>
        </p:nvSpPr>
        <p:spPr/>
      </p:sp>
      <p:sp>
        <p:nvSpPr>
          <p:cNvPr id="1048607" name="Notes Placeholder 2"/>
          <p:cNvSpPr>
            <a:spLocks noGrp="1"/>
          </p:cNvSpPr>
          <p:nvPr>
            <p:ph type="body" idx="1"/>
          </p:nvPr>
        </p:nvSpPr>
        <p:spPr/>
        <p:txBody>
          <a:bodyPr/>
          <a:p>
            <a:endParaRPr lang="en-IN" dirty="0"/>
          </a:p>
        </p:txBody>
      </p:sp>
      <p:sp>
        <p:nvSpPr>
          <p:cNvPr id="1048608" name="Slide Number Placeholder 3"/>
          <p:cNvSpPr>
            <a:spLocks noGrp="1"/>
          </p:cNvSpPr>
          <p:nvPr>
            <p:ph type="sldNum" sz="quarter" idx="5"/>
          </p:nvPr>
        </p:nvSpPr>
        <p:spPr/>
        <p:txBody>
          <a:bodyPr/>
          <a:p>
            <a:fld id="{2E9C17CD-C3BB-4478-9F19-68D33A67CA5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34" name=""/>
        <p:cNvGrpSpPr/>
        <p:nvPr/>
      </p:nvGrpSpPr>
      <p:grpSpPr>
        <a:xfrm>
          <a:off x="0" y="0"/>
          <a:ext cx="0" cy="0"/>
          <a:chOff x="0" y="0"/>
          <a:chExt cx="0" cy="0"/>
        </a:xfrm>
      </p:grpSpPr>
      <p:sp>
        <p:nvSpPr>
          <p:cNvPr id="1048621" name="Title 1"/>
          <p:cNvSpPr>
            <a:spLocks noGrp="1"/>
          </p:cNvSpPr>
          <p:nvPr>
            <p:ph type="ctrTitle"/>
          </p:nvPr>
        </p:nvSpPr>
        <p:spPr>
          <a:xfrm>
            <a:off x="685800" y="2130425"/>
            <a:ext cx="7772400" cy="1470025"/>
          </a:xfrm>
          <a:prstGeom prst="rect">
            <a:avLst/>
          </a:prstGeom>
        </p:spPr>
        <p:txBody>
          <a:bodyPr/>
          <a:p>
            <a:r>
              <a:rPr lang="en-US"/>
              <a:t>Click to edit Master title style</a:t>
            </a:r>
            <a:endParaRPr lang="en-US"/>
          </a:p>
        </p:txBody>
      </p:sp>
      <p:sp>
        <p:nvSpPr>
          <p:cNvPr id="1048622" name="Subtitle 2"/>
          <p:cNvSpPr>
            <a:spLocks noGrp="1"/>
          </p:cNvSpPr>
          <p:nvPr>
            <p:ph type="subTitle" idx="1"/>
          </p:nvPr>
        </p:nvSpPr>
        <p:spPr>
          <a:xfrm>
            <a:off x="1371600" y="3886200"/>
            <a:ext cx="6400800" cy="1752600"/>
          </a:xfrm>
          <a:prstGeom prst="rect">
            <a:avLst/>
          </a:prstGeo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1048623" name="Rectangle 5"/>
          <p:cNvSpPr>
            <a:spLocks noGrp="1" noChangeArrowheads="1"/>
          </p:cNvSpPr>
          <p:nvPr>
            <p:ph type="ftr" sz="quarter" idx="11"/>
          </p:nvPr>
        </p:nvSpPr>
        <p:spPr>
          <a:xfrm>
            <a:off x="3124200" y="6400800"/>
            <a:ext cx="3694113" cy="457200"/>
          </a:xfrm>
          <a:prstGeom prst="rect">
            <a:avLst/>
          </a:prstGeom>
        </p:spPr>
        <p:txBody>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7" name=""/>
        <p:cNvGrpSpPr/>
        <p:nvPr/>
      </p:nvGrpSpPr>
      <p:grpSpPr>
        <a:xfrm>
          <a:off x="0" y="0"/>
          <a:ext cx="0" cy="0"/>
          <a:chOff x="0" y="0"/>
          <a:chExt cx="0" cy="0"/>
        </a:xfrm>
      </p:grpSpPr>
      <p:sp>
        <p:nvSpPr>
          <p:cNvPr id="1048577" name="Title 1"/>
          <p:cNvSpPr>
            <a:spLocks noGrp="1"/>
          </p:cNvSpPr>
          <p:nvPr>
            <p:ph type="title"/>
          </p:nvPr>
        </p:nvSpPr>
        <p:spPr>
          <a:xfrm>
            <a:off x="457200" y="274638"/>
            <a:ext cx="8229600" cy="1143000"/>
          </a:xfrm>
          <a:prstGeom prst="rect">
            <a:avLst/>
          </a:prstGeom>
        </p:spPr>
        <p:txBody>
          <a:bodyPr/>
          <a:p>
            <a:r>
              <a:rPr lang="en-US"/>
              <a:t>Click to edit Master title style</a:t>
            </a:r>
            <a:endParaRPr lang="en-US"/>
          </a:p>
        </p:txBody>
      </p:sp>
      <p:sp>
        <p:nvSpPr>
          <p:cNvPr id="1048578" name="Content Placeholder 2"/>
          <p:cNvSpPr>
            <a:spLocks noGrp="1"/>
          </p:cNvSpPr>
          <p:nvPr>
            <p:ph idx="1"/>
          </p:nvPr>
        </p:nvSpPr>
        <p:spPr>
          <a:xfrm>
            <a:off x="457200" y="1600200"/>
            <a:ext cx="8229600" cy="4525963"/>
          </a:xfrm>
          <a:prstGeom prst="rect">
            <a:avLst/>
          </a:prstGeo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9" name="Rectangle 5"/>
          <p:cNvSpPr>
            <a:spLocks noGrp="1" noChangeArrowheads="1"/>
          </p:cNvSpPr>
          <p:nvPr>
            <p:ph type="ftr" sz="quarter" idx="11"/>
          </p:nvPr>
        </p:nvSpPr>
        <p:spPr>
          <a:xfrm>
            <a:off x="3124200" y="6400800"/>
            <a:ext cx="3694113" cy="457200"/>
          </a:xfrm>
          <a:prstGeom prst="rect">
            <a:avLst/>
          </a:prstGeom>
        </p:spPr>
        <p:txBody>
          <a:bodyPr/>
          <a:p>
            <a:endParaRPr lang="en-US"/>
          </a:p>
        </p:txBody>
      </p:sp>
      <p:sp>
        <p:nvSpPr>
          <p:cNvPr id="1048580" name="Rectangle 6"/>
          <p:cNvSpPr>
            <a:spLocks noGrp="1" noChangeArrowheads="1"/>
          </p:cNvSpPr>
          <p:nvPr>
            <p:ph type="sldNum" sz="quarter" idx="12"/>
          </p:nvPr>
        </p:nvSpPr>
        <p:spPr>
          <a:xfrm>
            <a:off x="7239000" y="6415088"/>
            <a:ext cx="1905000" cy="314325"/>
          </a:xfrm>
          <a:prstGeom prst="rect">
            <a:avLst/>
          </a:prstGeom>
        </p:spPr>
        <p:txBody>
          <a:bodyPr/>
          <a:p>
            <a:fld id="{51EDAF45-A1ED-443F-B7DC-99AC8969684E}"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35" name=""/>
        <p:cNvGrpSpPr/>
        <p:nvPr/>
      </p:nvGrpSpPr>
      <p:grpSpPr>
        <a:xfrm>
          <a:off x="0" y="0"/>
          <a:ext cx="0" cy="0"/>
          <a:chOff x="0" y="0"/>
          <a:chExt cx="0" cy="0"/>
        </a:xfrm>
      </p:grpSpPr>
      <p:sp>
        <p:nvSpPr>
          <p:cNvPr id="1048624"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US"/>
          </a:p>
        </p:txBody>
      </p:sp>
      <p:sp>
        <p:nvSpPr>
          <p:cNvPr id="1048625"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1048626" name="Rectangle 5"/>
          <p:cNvSpPr>
            <a:spLocks noGrp="1" noChangeArrowheads="1"/>
          </p:cNvSpPr>
          <p:nvPr>
            <p:ph type="ftr" sz="quarter" idx="11"/>
          </p:nvPr>
        </p:nvSpPr>
        <p:spPr>
          <a:xfrm>
            <a:off x="3124200" y="6400800"/>
            <a:ext cx="3694113" cy="457200"/>
          </a:xfrm>
          <a:prstGeom prst="rect">
            <a:avLst/>
          </a:prstGeom>
        </p:spPr>
        <p:txBody>
          <a:bodyPr/>
          <a:p>
            <a:endParaRPr lang="en-US"/>
          </a:p>
        </p:txBody>
      </p:sp>
      <p:sp>
        <p:nvSpPr>
          <p:cNvPr id="1048627" name="Rectangle 6"/>
          <p:cNvSpPr>
            <a:spLocks noGrp="1" noChangeArrowheads="1"/>
          </p:cNvSpPr>
          <p:nvPr>
            <p:ph type="sldNum" sz="quarter" idx="12"/>
          </p:nvPr>
        </p:nvSpPr>
        <p:spPr>
          <a:xfrm>
            <a:off x="7239000" y="6415088"/>
            <a:ext cx="1905000" cy="314325"/>
          </a:xfrm>
          <a:prstGeom prst="rect">
            <a:avLst/>
          </a:prstGeom>
        </p:spPr>
        <p:txBody>
          <a:bodyPr/>
          <a:p>
            <a:fld id="{7C9E8333-71C2-4DC6-B430-940BC8F3F786}"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6" name=""/>
        <p:cNvGrpSpPr/>
        <p:nvPr/>
      </p:nvGrpSpPr>
      <p:grpSpPr>
        <a:xfrm>
          <a:off x="0" y="0"/>
          <a:ext cx="0" cy="0"/>
          <a:chOff x="0" y="0"/>
          <a:chExt cx="0" cy="0"/>
        </a:xfrm>
      </p:grpSpPr>
      <p:sp>
        <p:nvSpPr>
          <p:cNvPr id="1048628" name="Rectangle 5"/>
          <p:cNvSpPr>
            <a:spLocks noGrp="1" noChangeArrowheads="1"/>
          </p:cNvSpPr>
          <p:nvPr>
            <p:ph type="ftr" sz="quarter" idx="11"/>
          </p:nvPr>
        </p:nvSpPr>
        <p:spPr>
          <a:xfrm>
            <a:off x="3124200" y="6400800"/>
            <a:ext cx="3694113" cy="457200"/>
          </a:xfrm>
          <a:prstGeom prst="rect">
            <a:avLst/>
          </a:prstGeom>
        </p:spPr>
        <p:txBody>
          <a:bodyPr/>
          <a:p>
            <a:endParaRPr lang="en-US"/>
          </a:p>
        </p:txBody>
      </p:sp>
      <p:sp>
        <p:nvSpPr>
          <p:cNvPr id="1048629" name="Rectangle 6"/>
          <p:cNvSpPr>
            <a:spLocks noGrp="1" noChangeArrowheads="1"/>
          </p:cNvSpPr>
          <p:nvPr>
            <p:ph type="sldNum" sz="quarter" idx="12"/>
          </p:nvPr>
        </p:nvSpPr>
        <p:spPr>
          <a:xfrm>
            <a:off x="7239000" y="6510785"/>
            <a:ext cx="1905000" cy="314325"/>
          </a:xfrm>
          <a:prstGeom prst="rect">
            <a:avLst/>
          </a:prstGeom>
        </p:spPr>
        <p:txBody>
          <a:bodyPr/>
          <a:lstStyle>
            <a:lvl1pPr>
              <a:defRPr sz="1200"/>
            </a:lvl1pPr>
          </a:lstStyle>
          <a:p>
            <a:fld id="{CCE60E7C-9340-4E78-8FF1-5B9A5C8058C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2" name=""/>
        <p:cNvGrpSpPr/>
        <p:nvPr/>
      </p:nvGrpSpPr>
      <p:grpSpPr>
        <a:xfrm>
          <a:off x="0" y="0"/>
          <a:ext cx="0" cy="0"/>
          <a:chOff x="0" y="0"/>
          <a:chExt cx="0" cy="0"/>
        </a:xfrm>
      </p:grpSpPr>
      <p:pic>
        <p:nvPicPr>
          <p:cNvPr id="2097152" name="Picture 10" descr="PPT values"/>
          <p:cNvPicPr>
            <a:picLocks noChangeAspect="1" noChangeArrowheads="1"/>
          </p:cNvPicPr>
          <p:nvPr/>
        </p:nvPicPr>
        <p:blipFill>
          <a:blip r:embed="rId5" cstate="print"/>
          <a:srcRect/>
          <a:stretch>
            <a:fillRect/>
          </a:stretch>
        </p:blipFill>
        <p:spPr bwMode="auto">
          <a:xfrm>
            <a:off x="2819400" y="6600825"/>
            <a:ext cx="5943600" cy="144463"/>
          </a:xfrm>
          <a:prstGeom prst="rect">
            <a:avLst/>
          </a:prstGeom>
          <a:noFill/>
          <a:ln w="9525">
            <a:noFill/>
            <a:miter lim="800000"/>
            <a:headEnd/>
            <a:tailEnd/>
          </a:ln>
        </p:spPr>
      </p:pic>
      <p:pic>
        <p:nvPicPr>
          <p:cNvPr id="2097153" name="Picture 11" descr="PPT inside"/>
          <p:cNvPicPr>
            <a:picLocks noChangeAspect="1" noChangeArrowheads="1"/>
          </p:cNvPicPr>
          <p:nvPr/>
        </p:nvPicPr>
        <p:blipFill>
          <a:blip r:embed="rId6" cstate="print"/>
          <a:srcRect t="19157" b="25415"/>
          <a:stretch>
            <a:fillRect/>
          </a:stretch>
        </p:blipFill>
        <p:spPr bwMode="auto">
          <a:xfrm>
            <a:off x="0" y="0"/>
            <a:ext cx="9145588" cy="688975"/>
          </a:xfrm>
          <a:prstGeom prst="rect">
            <a:avLst/>
          </a:prstGeom>
          <a:noFill/>
          <a:ln w="9525">
            <a:noFill/>
            <a:miter lim="800000"/>
            <a:headEnd/>
            <a:tailEnd/>
          </a:ln>
        </p:spPr>
      </p:pic>
      <p:pic>
        <p:nvPicPr>
          <p:cNvPr id="2097154" name="Picture 16"/>
          <p:cNvPicPr>
            <a:picLocks noChangeAspect="1" noChangeArrowheads="1"/>
          </p:cNvPicPr>
          <p:nvPr/>
        </p:nvPicPr>
        <p:blipFill>
          <a:blip r:embed="rId7" cstate="print"/>
          <a:srcRect/>
          <a:stretch>
            <a:fillRect/>
          </a:stretch>
        </p:blipFill>
        <p:spPr bwMode="auto">
          <a:xfrm>
            <a:off x="7733610" y="122454"/>
            <a:ext cx="1242805" cy="432955"/>
          </a:xfrm>
          <a:prstGeom prst="rect">
            <a:avLst/>
          </a:prstGeom>
          <a:noFill/>
          <a:ln w="9525">
            <a:noFill/>
            <a:miter lim="800000"/>
            <a:headEnd/>
            <a:tailEnd/>
          </a:ln>
        </p:spPr>
      </p:pic>
      <p:sp>
        <p:nvSpPr>
          <p:cNvPr id="1048576" name="Text Box 9"/>
          <p:cNvSpPr txBox="1">
            <a:spLocks noChangeArrowheads="1"/>
          </p:cNvSpPr>
          <p:nvPr/>
        </p:nvSpPr>
        <p:spPr bwMode="auto">
          <a:xfrm rot="-5400000">
            <a:off x="-2905887" y="3594346"/>
            <a:ext cx="6180074" cy="369332"/>
          </a:xfrm>
          <a:prstGeom prst="rect">
            <a:avLst/>
          </a:prstGeom>
          <a:solidFill>
            <a:srgbClr val="004282"/>
          </a:solidFill>
          <a:ln w="9525" algn="ctr">
            <a:noFill/>
            <a:miter lim="800000"/>
          </a:ln>
          <a:effectLst/>
        </p:spPr>
        <p:txBody>
          <a:bodyPr wrap="square">
            <a:spAutoFit/>
          </a:bodyPr>
          <a:p>
            <a:pPr algn="ctr">
              <a:spcBef>
                <a:spcPct val="50000"/>
              </a:spcBef>
            </a:pPr>
            <a:r>
              <a:rPr lang="en-US" sz="1800" b="0" dirty="0">
                <a:solidFill>
                  <a:schemeClr val="bg1"/>
                </a:solidFill>
                <a:latin typeface="+mn-lt"/>
              </a:rPr>
              <a:t>GMR Institute of Technology</a:t>
            </a:r>
            <a:r>
              <a:rPr lang="en-US" sz="1800" b="0" dirty="0">
                <a:solidFill>
                  <a:schemeClr val="bg1"/>
                </a:solidFill>
                <a:latin typeface="Verdana" panose="020B0604030504040204" pitchFamily="34" charset="0"/>
              </a:rPr>
              <a:t> </a:t>
            </a:r>
            <a:endParaRPr lang="en-US" sz="1800" b="0" dirty="0">
              <a:solidFill>
                <a:schemeClr val="bg1"/>
              </a:solidFill>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g/wiki/Bag_valve_mas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1" name="Title 1"/>
          <p:cNvSpPr>
            <a:spLocks noGrp="1"/>
          </p:cNvSpPr>
          <p:nvPr>
            <p:ph type="title"/>
          </p:nvPr>
        </p:nvSpPr>
        <p:spPr/>
        <p:txBody>
          <a:bodyPr/>
          <a:p>
            <a:endParaRPr lang="en-US" dirty="0"/>
          </a:p>
        </p:txBody>
      </p:sp>
      <p:sp>
        <p:nvSpPr>
          <p:cNvPr id="1048582" name="Content Placeholder 2"/>
          <p:cNvSpPr>
            <a:spLocks noGrp="1"/>
          </p:cNvSpPr>
          <p:nvPr>
            <p:ph idx="1"/>
          </p:nvPr>
        </p:nvSpPr>
        <p:spPr/>
        <p:txBody>
          <a:bodyPr/>
          <a:p>
            <a:endParaRPr lang="en-US"/>
          </a:p>
        </p:txBody>
      </p:sp>
      <p:sp>
        <p:nvSpPr>
          <p:cNvPr id="1048583" name="Slide Number Placeholder 3"/>
          <p:cNvSpPr>
            <a:spLocks noGrp="1"/>
          </p:cNvSpPr>
          <p:nvPr>
            <p:ph type="sldNum" sz="quarter" idx="12"/>
          </p:nvPr>
        </p:nvSpPr>
        <p:spPr/>
        <p:txBody>
          <a:bodyPr/>
          <a:p>
            <a:fld id="{51EDAF45-A1ED-443F-B7DC-99AC8969684E}" type="slidenum">
              <a:rPr lang="en-US" smtClean="0"/>
            </a:fld>
            <a:endParaRPr lang="en-US" dirty="0"/>
          </a:p>
        </p:txBody>
      </p:sp>
      <p:pic>
        <p:nvPicPr>
          <p:cNvPr id="2097155" name="Picture 11" descr="PPTmainpage"/>
          <p:cNvPicPr>
            <a:picLocks noChangeAspect="1" noChangeArrowheads="1"/>
          </p:cNvPicPr>
          <p:nvPr/>
        </p:nvPicPr>
        <p:blipFill>
          <a:blip r:embed="rId1" cstate="print"/>
          <a:srcRect/>
          <a:stretch>
            <a:fillRect/>
          </a:stretch>
        </p:blipFill>
        <p:spPr bwMode="auto">
          <a:xfrm>
            <a:off x="-1588" y="-1587"/>
            <a:ext cx="9145588" cy="6859588"/>
          </a:xfrm>
          <a:prstGeom prst="rect">
            <a:avLst/>
          </a:prstGeom>
          <a:noFill/>
          <a:ln w="9525">
            <a:noFill/>
            <a:miter lim="800000"/>
            <a:headEnd/>
            <a:tailEnd/>
          </a:ln>
        </p:spPr>
      </p:pic>
      <p:sp>
        <p:nvSpPr>
          <p:cNvPr id="1048584" name="TextBox 5"/>
          <p:cNvSpPr txBox="1"/>
          <p:nvPr/>
        </p:nvSpPr>
        <p:spPr>
          <a:xfrm>
            <a:off x="372640" y="590868"/>
            <a:ext cx="8314160" cy="4942840"/>
          </a:xfrm>
          <a:prstGeom prst="rect">
            <a:avLst/>
          </a:prstGeom>
          <a:noFill/>
        </p:spPr>
        <p:txBody>
          <a:bodyPr wrap="square" rtlCol="0">
            <a:spAutoFit/>
          </a:bodyPr>
          <a:p>
            <a:r>
              <a:rPr lang="en-US" sz="2400" dirty="0">
                <a:solidFill>
                  <a:schemeClr val="bg1"/>
                </a:solidFill>
                <a:latin typeface="Cambria Math" panose="02040503050406030204" pitchFamily="18" charset="0"/>
                <a:ea typeface="Cambria Math" panose="02040503050406030204" pitchFamily="18" charset="0"/>
              </a:rPr>
              <a:t>           </a:t>
            </a:r>
            <a:r>
              <a:rPr lang="en-US" sz="3200" dirty="0">
                <a:solidFill>
                  <a:schemeClr val="bg1"/>
                </a:solidFill>
                <a:latin typeface="Cambria Math" panose="02040503050406030204" pitchFamily="18" charset="0"/>
                <a:ea typeface="Cambria Math" panose="02040503050406030204" pitchFamily="18" charset="0"/>
              </a:rPr>
              <a:t>GMR Institute of Technology</a:t>
            </a:r>
            <a:endParaRPr lang="en-US" sz="3200" dirty="0">
              <a:solidFill>
                <a:schemeClr val="bg1"/>
              </a:solidFill>
              <a:latin typeface="Cambria Math" panose="02040503050406030204" pitchFamily="18" charset="0"/>
              <a:ea typeface="Cambria Math" panose="02040503050406030204" pitchFamily="18" charset="0"/>
            </a:endParaRPr>
          </a:p>
          <a:p>
            <a:endParaRPr lang="zh-CN" altLang="en-US"/>
          </a:p>
          <a:p>
            <a:r>
              <a:rPr lang="en-US" sz="3200" dirty="0">
                <a:solidFill>
                  <a:schemeClr val="bg1"/>
                </a:solidFill>
                <a:latin typeface="Cambria Math" panose="02040503050406030204" pitchFamily="18" charset="0"/>
                <a:ea typeface="Cambria Math" panose="02040503050406030204" pitchFamily="18" charset="0"/>
              </a:rPr>
              <a:t>                      </a:t>
            </a:r>
            <a:r>
              <a:rPr lang="en-US" sz="2000" dirty="0">
                <a:solidFill>
                  <a:schemeClr val="bg1"/>
                </a:solidFill>
                <a:latin typeface="Cambria Math" panose="02040503050406030204" pitchFamily="18" charset="0"/>
                <a:ea typeface="Cambria Math" panose="02040503050406030204" pitchFamily="18" charset="0"/>
              </a:rPr>
              <a:t>An Autonomous Institute Affiliated to JNTU</a:t>
            </a:r>
            <a:r>
              <a:rPr lang="en-US" sz="2000" dirty="0">
                <a:solidFill>
                  <a:schemeClr val="bg1"/>
                </a:solidFill>
                <a:latin typeface="Cambria Math" panose="02040503050406030204" pitchFamily="18" charset="0"/>
                <a:ea typeface="Cambria Math" panose="02040503050406030204" pitchFamily="18" charset="0"/>
              </a:rPr>
              <a:t>G</a:t>
            </a:r>
            <a:r>
              <a:rPr lang="en-US" sz="2000" dirty="0">
                <a:solidFill>
                  <a:schemeClr val="bg1"/>
                </a:solidFill>
                <a:latin typeface="Cambria Math" panose="02040503050406030204" pitchFamily="18" charset="0"/>
                <a:ea typeface="Cambria Math" panose="02040503050406030204" pitchFamily="18" charset="0"/>
              </a:rPr>
              <a:t>V</a:t>
            </a:r>
            <a:r>
              <a:rPr lang="en-US" sz="2000" dirty="0">
                <a:solidFill>
                  <a:schemeClr val="bg1"/>
                </a:solidFill>
                <a:latin typeface="Cambria Math" panose="02040503050406030204" pitchFamily="18" charset="0"/>
                <a:ea typeface="Cambria Math" panose="02040503050406030204" pitchFamily="18" charset="0"/>
              </a:rPr>
              <a:t>                                                                                                   </a:t>
            </a:r>
            <a:endParaRPr lang="zh-CN" altLang="en-US"/>
          </a:p>
          <a:p>
            <a:endParaRPr lang="en-US" sz="2000" dirty="0">
              <a:solidFill>
                <a:schemeClr val="bg1"/>
              </a:solidFill>
              <a:latin typeface="Cambria Math" panose="02040503050406030204" pitchFamily="18" charset="0"/>
              <a:ea typeface="Cambria Math" panose="02040503050406030204" pitchFamily="18" charset="0"/>
            </a:endParaRPr>
          </a:p>
          <a:p>
            <a:endParaRPr lang="en-US" sz="2000" dirty="0">
              <a:solidFill>
                <a:schemeClr val="bg1"/>
              </a:solidFill>
              <a:latin typeface="Cambria Math" panose="02040503050406030204" pitchFamily="18" charset="0"/>
              <a:ea typeface="Cambria Math" panose="02040503050406030204" pitchFamily="18" charset="0"/>
            </a:endParaRPr>
          </a:p>
          <a:p>
            <a:r>
              <a:rPr lang="en-US" sz="2000" dirty="0">
                <a:solidFill>
                  <a:schemeClr val="bg1"/>
                </a:solidFill>
                <a:latin typeface="Cambria Math" panose="02040503050406030204" pitchFamily="18" charset="0"/>
                <a:ea typeface="Cambria Math" panose="02040503050406030204" pitchFamily="18" charset="0"/>
              </a:rPr>
              <a:t>              </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en-US" sz="2000" dirty="0">
                <a:solidFill>
                  <a:schemeClr val="bg1"/>
                </a:solidFill>
                <a:latin typeface="Cambria Math" panose="02040503050406030204" pitchFamily="18" charset="0"/>
                <a:ea typeface="Cambria Math" panose="02040503050406030204" pitchFamily="18" charset="0"/>
              </a:rPr>
              <a:t>  </a:t>
            </a:r>
            <a:r>
              <a:rPr lang="en-US" sz="2000" dirty="0">
                <a:solidFill>
                  <a:schemeClr val="bg1"/>
                </a:solidFill>
                <a:latin typeface="Cambria Math" panose="02040503050406030204" pitchFamily="18" charset="0"/>
                <a:ea typeface="Cambria Math" panose="02040503050406030204" pitchFamily="18" charset="0"/>
              </a:rPr>
              <a:t>Dept. Of  Electronics and Communication Engineering</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9" name="Title 1"/>
          <p:cNvSpPr>
            <a:spLocks noGrp="1"/>
          </p:cNvSpPr>
          <p:nvPr>
            <p:ph type="title"/>
          </p:nvPr>
        </p:nvSpPr>
        <p:spPr>
          <a:xfrm>
            <a:off x="457200" y="0"/>
            <a:ext cx="8229600" cy="731837"/>
          </a:xfrm>
        </p:spPr>
        <p:txBody>
          <a:bodyPr/>
          <a:p>
            <a:r>
              <a:rPr lang="en-US" dirty="0">
                <a:solidFill>
                  <a:srgbClr val="FFFF00"/>
                </a:solidFill>
              </a:rPr>
              <a:t>WORKING PRINCIPLE</a:t>
            </a:r>
            <a:endParaRPr lang="en-IN" dirty="0">
              <a:solidFill>
                <a:srgbClr val="FFFF00"/>
              </a:solidFill>
            </a:endParaRPr>
          </a:p>
        </p:txBody>
      </p:sp>
      <p:sp>
        <p:nvSpPr>
          <p:cNvPr id="1048610" name="Content Placeholder 2"/>
          <p:cNvSpPr>
            <a:spLocks noGrp="1"/>
          </p:cNvSpPr>
          <p:nvPr>
            <p:ph idx="1"/>
          </p:nvPr>
        </p:nvSpPr>
        <p:spPr>
          <a:xfrm>
            <a:off x="381000" y="731837"/>
            <a:ext cx="8686800" cy="5897563"/>
          </a:xfrm>
        </p:spPr>
        <p:txBody>
          <a:bodyPr/>
          <a:p>
            <a:pPr algn="just">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It comes with an ATMEGA microcontroller that processes the data and facilitates the proper working of the system and main purpose of using the this type of Arduino is that it is a low cost, flexible and easy to  program.</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222222"/>
                </a:solidFill>
                <a:latin typeface="Times New Roman" panose="02020603050405020304" pitchFamily="18" charset="0"/>
                <a:cs typeface="Times New Roman" panose="02020603050405020304" pitchFamily="18" charset="0"/>
              </a:rPr>
              <a:t>Here I Used The 16×2 LCD Display .And they will be connected </a:t>
            </a:r>
            <a:r>
              <a:rPr lang="en-US" sz="2000" dirty="0">
                <a:solidFill>
                  <a:srgbClr val="222222"/>
                </a:solidFill>
                <a:latin typeface="Times New Roman" panose="02020603050405020304" pitchFamily="18" charset="0"/>
                <a:cs typeface="Times New Roman" panose="02020603050405020304" pitchFamily="18" charset="0"/>
              </a:rPr>
              <a:t>t</a:t>
            </a:r>
            <a:r>
              <a:rPr lang="en-US" sz="2000" b="0" i="0" dirty="0">
                <a:solidFill>
                  <a:srgbClr val="222222"/>
                </a:solidFill>
                <a:latin typeface="Times New Roman" panose="02020603050405020304" pitchFamily="18" charset="0"/>
                <a:cs typeface="Times New Roman" panose="02020603050405020304" pitchFamily="18" charset="0"/>
              </a:rPr>
              <a:t>o </a:t>
            </a:r>
            <a:r>
              <a:rPr lang="en-US" sz="2000" dirty="0">
                <a:solidFill>
                  <a:srgbClr val="222222"/>
                </a:solidFill>
                <a:latin typeface="Times New Roman" panose="02020603050405020304" pitchFamily="18" charset="0"/>
                <a:cs typeface="Times New Roman" panose="02020603050405020304" pitchFamily="18" charset="0"/>
              </a:rPr>
              <a:t>t</a:t>
            </a:r>
            <a:r>
              <a:rPr lang="en-US" sz="2000" b="0" i="0" dirty="0">
                <a:solidFill>
                  <a:srgbClr val="222222"/>
                </a:solidFill>
                <a:latin typeface="Times New Roman" panose="02020603050405020304" pitchFamily="18" charset="0"/>
                <a:cs typeface="Times New Roman" panose="02020603050405020304" pitchFamily="18" charset="0"/>
              </a:rPr>
              <a:t>he Pin Number i.e., GND</a:t>
            </a:r>
            <a:r>
              <a:rPr lang="en-US" sz="2000" b="0" i="0" dirty="0">
                <a:solidFill>
                  <a:srgbClr val="222222"/>
                </a:solidFill>
                <a:latin typeface="Times New Roman" panose="02020603050405020304" pitchFamily="18" charset="0"/>
                <a:cs typeface="Times New Roman" panose="02020603050405020304" pitchFamily="18" charset="0"/>
                <a:sym typeface="Wingdings" panose="05000000000000000000" pitchFamily="2" charset="2"/>
              </a:rPr>
              <a:t>GND ,VCC5V ,SDAA4 ,SCLA5  </a:t>
            </a:r>
            <a:r>
              <a:rPr lang="en-US" sz="2000" b="0" i="0" dirty="0">
                <a:solidFill>
                  <a:srgbClr val="222222"/>
                </a:solidFill>
                <a:latin typeface="Times New Roman" panose="02020603050405020304" pitchFamily="18" charset="0"/>
                <a:cs typeface="Times New Roman" panose="02020603050405020304" pitchFamily="18" charset="0"/>
              </a:rPr>
              <a:t>with the help of I2C. And the I2C acts as  Interface between Arduino and Display.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this project , We used the MG-995 servo Motor because is required more Torque and will connected to the Arduino pin Number D4.</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222222"/>
                </a:solidFill>
                <a:latin typeface="Times New Roman" panose="02020603050405020304" pitchFamily="18" charset="0"/>
                <a:cs typeface="Times New Roman" panose="02020603050405020304" pitchFamily="18" charset="0"/>
              </a:rPr>
              <a:t>MAX30100 is an Heart Beat sensor that is connected to Arduino and is used to measure the Heart Beat of a patient.</a:t>
            </a:r>
            <a:endParaRPr lang="en-US" sz="2000" dirty="0">
              <a:solidFill>
                <a:srgbClr val="222222"/>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r>
              <a:rPr lang="en-US" sz="2000" dirty="0">
                <a:latin typeface="Times New Roman" panose="02020603050405020304" pitchFamily="18" charset="0"/>
                <a:cs typeface="Times New Roman" panose="02020603050405020304" pitchFamily="18" charset="0"/>
              </a:rPr>
              <a:t>And Here We used the Digital Temperature and a Humidity Sensor shortly named as DHT sensor. And it is used to measure the Temperature of the</a:t>
            </a:r>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
        <p:nvSpPr>
          <p:cNvPr id="1048611" name="Slide Number Placeholder 3"/>
          <p:cNvSpPr>
            <a:spLocks noGrp="1"/>
          </p:cNvSpPr>
          <p:nvPr>
            <p:ph type="sldNum" sz="quarter" idx="12"/>
          </p:nvPr>
        </p:nvSpPr>
        <p:spPr/>
        <p:txBody>
          <a:bodyPr/>
          <a:p>
            <a:fld id="{51EDAF45-A1ED-443F-B7DC-99AC8969684E}"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2" name="Title 1"/>
          <p:cNvSpPr>
            <a:spLocks noGrp="1"/>
          </p:cNvSpPr>
          <p:nvPr>
            <p:ph type="title"/>
          </p:nvPr>
        </p:nvSpPr>
        <p:spPr>
          <a:xfrm>
            <a:off x="457200" y="0"/>
            <a:ext cx="8229600" cy="609600"/>
          </a:xfrm>
        </p:spPr>
        <p:txBody>
          <a:bodyPr/>
          <a:p>
            <a:r>
              <a:rPr lang="en-US" dirty="0">
                <a:solidFill>
                  <a:srgbClr val="FFFF00"/>
                </a:solidFill>
              </a:rPr>
              <a:t>WORKING PRINCIPLE</a:t>
            </a:r>
            <a:endParaRPr lang="en-IN" dirty="0">
              <a:solidFill>
                <a:srgbClr val="FFFF00"/>
              </a:solidFill>
            </a:endParaRPr>
          </a:p>
        </p:txBody>
      </p:sp>
      <p:sp>
        <p:nvSpPr>
          <p:cNvPr id="1048613" name="Content Placeholder 2"/>
          <p:cNvSpPr>
            <a:spLocks noGrp="1"/>
          </p:cNvSpPr>
          <p:nvPr>
            <p:ph idx="1"/>
          </p:nvPr>
        </p:nvSpPr>
        <p:spPr>
          <a:xfrm>
            <a:off x="516194" y="762000"/>
            <a:ext cx="8229600" cy="5440363"/>
          </a:xfrm>
        </p:spPr>
        <p:txBody>
          <a:bodyPr/>
          <a:p>
            <a:pPr marL="0" indent="0" algn="just">
              <a:lnSpc>
                <a:spcPct val="150000"/>
              </a:lnSpc>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surrounding and it doesn’t require any analog data pins .</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Here We used Potentiometer to vary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he Age of Patient and Motor just Rotate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Potentiometer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clockwise or anti-clockwise and used to se</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lect the age group.</a:t>
            </a:r>
            <a:endPar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In open source ventilator there will be a inhalation time i.e., when the </a:t>
            </a:r>
            <a:r>
              <a:rPr lang="en-US" sz="20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Ambu</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bag will be pressed by motor then this takes place and after few seconds the </a:t>
            </a:r>
            <a:r>
              <a:rPr lang="en-US" sz="20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Ambu</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bag will come to same position then there will be time  for exhalation.</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And the LCD shows the temperature  of the surrounding and Heart Rate of  the patient.</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dirty="0"/>
          </a:p>
        </p:txBody>
      </p:sp>
      <p:sp>
        <p:nvSpPr>
          <p:cNvPr id="1048614" name="Slide Number Placeholder 3"/>
          <p:cNvSpPr>
            <a:spLocks noGrp="1"/>
          </p:cNvSpPr>
          <p:nvPr>
            <p:ph type="sldNum" sz="quarter" idx="12"/>
          </p:nvPr>
        </p:nvSpPr>
        <p:spPr/>
        <p:txBody>
          <a:bodyPr/>
          <a:p>
            <a:fld id="{51EDAF45-A1ED-443F-B7DC-99AC8969684E}"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5" name="Title 1"/>
          <p:cNvSpPr>
            <a:spLocks noGrp="1"/>
          </p:cNvSpPr>
          <p:nvPr>
            <p:ph type="title"/>
          </p:nvPr>
        </p:nvSpPr>
        <p:spPr>
          <a:xfrm>
            <a:off x="457200" y="-31172"/>
            <a:ext cx="8229600" cy="763010"/>
          </a:xfrm>
        </p:spPr>
        <p:txBody>
          <a:bodyPr/>
          <a:p>
            <a:r>
              <a:rPr lang="en-IN" dirty="0">
                <a:solidFill>
                  <a:srgbClr val="FFFF00"/>
                </a:solidFill>
              </a:rPr>
              <a:t>ADVANTAGES</a:t>
            </a:r>
            <a:endParaRPr lang="en-IN" dirty="0">
              <a:solidFill>
                <a:srgbClr val="FFFF00"/>
              </a:solidFill>
            </a:endParaRPr>
          </a:p>
        </p:txBody>
      </p:sp>
      <p:sp>
        <p:nvSpPr>
          <p:cNvPr id="1048616" name="Content Placeholder 2"/>
          <p:cNvSpPr>
            <a:spLocks noGrp="1"/>
          </p:cNvSpPr>
          <p:nvPr>
            <p:ph idx="1"/>
          </p:nvPr>
        </p:nvSpPr>
        <p:spPr>
          <a:xfrm>
            <a:off x="381000" y="731838"/>
            <a:ext cx="8534400" cy="5683250"/>
          </a:xfrm>
        </p:spPr>
        <p:txBody>
          <a:bodyPr/>
          <a:p>
            <a:pPr>
              <a:lnSpc>
                <a:spcPct val="150000"/>
              </a:lnSpc>
              <a:buFont typeface="Arial" panose="020B0604020202020204" pitchFamily="34" charset="0"/>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Open source ventilators offer several advantages over traditional, proprietary ventilators, including:</a:t>
            </a: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Cost-effectiveness: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Open source ventilators are often significantly cheaper than traditional      ventilators because they rely on off-the-shelf components that are readily available and    affordable.</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Customizability:</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Because open source ventilators are built using open source software and hardware, they can be easily customized to meet specific needs and requirements</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Flexibility:</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Open source ventilators can be quickly and easily modified or upgraded as new information, technologies, and best practices emerge. This allows for rapid iteration and improvement of the technology.</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Accessibility:</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The open source nature of these ventilators also means that they can be built and maintained by individuals or organizations with limited resources. This makes them more accessible to low- and middle-income countries or areas with limited medical infrastructure</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buFont typeface="+mj-lt"/>
              <a:buAutoNum type="arabicPeriod"/>
            </a:pPr>
            <a:endParaRPr lang="en-IN" sz="1600" dirty="0">
              <a:latin typeface="Times New Roman" panose="02020603050405020304" pitchFamily="18" charset="0"/>
              <a:cs typeface="Times New Roman" panose="02020603050405020304" pitchFamily="18" charset="0"/>
            </a:endParaRPr>
          </a:p>
        </p:txBody>
      </p:sp>
      <p:sp>
        <p:nvSpPr>
          <p:cNvPr id="1048617" name="Slide Number Placeholder 3"/>
          <p:cNvSpPr>
            <a:spLocks noGrp="1"/>
          </p:cNvSpPr>
          <p:nvPr>
            <p:ph type="sldNum" sz="quarter" idx="12"/>
          </p:nvPr>
        </p:nvSpPr>
        <p:spPr/>
        <p:txBody>
          <a:bodyPr/>
          <a:p>
            <a:fld id="{51EDAF45-A1ED-443F-B7DC-99AC8969684E}"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8" name="Title 1"/>
          <p:cNvSpPr>
            <a:spLocks noGrp="1"/>
          </p:cNvSpPr>
          <p:nvPr>
            <p:ph type="title"/>
          </p:nvPr>
        </p:nvSpPr>
        <p:spPr>
          <a:xfrm>
            <a:off x="457200" y="0"/>
            <a:ext cx="8229600" cy="609600"/>
          </a:xfrm>
        </p:spPr>
        <p:txBody>
          <a:bodyPr/>
          <a:p>
            <a:r>
              <a:rPr lang="en-US" dirty="0">
                <a:solidFill>
                  <a:srgbClr val="FFFF00"/>
                </a:solidFill>
              </a:rPr>
              <a:t>APPLICATIONS</a:t>
            </a:r>
            <a:endParaRPr lang="en-IN" dirty="0">
              <a:solidFill>
                <a:srgbClr val="FFFF00"/>
              </a:solidFill>
            </a:endParaRPr>
          </a:p>
        </p:txBody>
      </p:sp>
      <p:sp>
        <p:nvSpPr>
          <p:cNvPr id="1048619" name="Content Placeholder 2"/>
          <p:cNvSpPr>
            <a:spLocks noGrp="1"/>
          </p:cNvSpPr>
          <p:nvPr>
            <p:ph idx="1"/>
          </p:nvPr>
        </p:nvSpPr>
        <p:spPr>
          <a:xfrm>
            <a:off x="446809" y="746918"/>
            <a:ext cx="8229600" cy="5364163"/>
          </a:xfrm>
        </p:spPr>
        <p:txBody>
          <a:bodyPr/>
          <a:p>
            <a:pPr algn="just">
              <a:lnSpc>
                <a:spcPct val="150000"/>
              </a:lnSpc>
            </a:pPr>
            <a:r>
              <a:rPr lang="en-US" sz="2000" dirty="0">
                <a:latin typeface="Times New Roman" panose="02020603050405020304" pitchFamily="18" charset="0"/>
                <a:cs typeface="Times New Roman" panose="02020603050405020304" pitchFamily="18" charset="0"/>
              </a:rPr>
              <a:t>Open source ventilators have a wide range of potential applications, including:</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Open source ventilators can be used in emergency situations.</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Open source ventilators can be used for research and development purposes.</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Open source ventilators can be used for education and training purposes, providing medical students and professionals with hands-on experience in a controlled setting.</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Open source ventilators can potentially be used in home care settings.</a:t>
            </a:r>
            <a:endParaRPr lang="en-US" sz="2000" dirty="0">
              <a:latin typeface="Times New Roman" panose="02020603050405020304" pitchFamily="18" charset="0"/>
              <a:cs typeface="Times New Roman" panose="02020603050405020304" pitchFamily="18" charset="0"/>
            </a:endParaRPr>
          </a:p>
          <a:p>
            <a:pPr>
              <a:buFont typeface="+mj-lt"/>
              <a:buAutoNum type="arabicPeriod"/>
            </a:pPr>
            <a:endParaRPr lang="en-US" sz="1600" dirty="0">
              <a:latin typeface="Times New Roman" panose="02020603050405020304" pitchFamily="18" charset="0"/>
              <a:cs typeface="Times New Roman" panose="02020603050405020304" pitchFamily="18" charset="0"/>
            </a:endParaRPr>
          </a:p>
        </p:txBody>
      </p:sp>
      <p:sp>
        <p:nvSpPr>
          <p:cNvPr id="1048620" name="Slide Number Placeholder 3"/>
          <p:cNvSpPr>
            <a:spLocks noGrp="1"/>
          </p:cNvSpPr>
          <p:nvPr>
            <p:ph type="sldNum" sz="quarter" idx="12"/>
          </p:nvPr>
        </p:nvSpPr>
        <p:spPr/>
        <p:txBody>
          <a:bodyPr/>
          <a:p>
            <a:fld id="{51EDAF45-A1ED-443F-B7DC-99AC8969684E}"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6" name="Slide Number Placeholder 1048635"/>
          <p:cNvSpPr>
            <a:spLocks noGrp="1"/>
          </p:cNvSpPr>
          <p:nvPr>
            <p:ph type="sldNum" sz="quarter" idx="12"/>
          </p:nvPr>
        </p:nvSpPr>
        <p:spPr/>
        <p:txBody>
          <a:bodyPr/>
          <a:lstStyle>
            <a:lvl1pPr>
              <a:defRPr sz="1200"/>
            </a:lvl1pPr>
          </a:lstStyle>
          <a:p>
            <a:fld id="{CCE60E7C-9340-4E78-8FF1-5B9A5C8058C3}" type="slidenum">
              <a:rPr lang="en-US" smtClean="0"/>
            </a:fld>
            <a:endParaRPr lang="en-US" dirty="0"/>
          </a:p>
        </p:txBody>
      </p:sp>
      <p:sp>
        <p:nvSpPr>
          <p:cNvPr id="1048637" name="Text Box 1048636"/>
          <p:cNvSpPr txBox="1"/>
          <p:nvPr/>
        </p:nvSpPr>
        <p:spPr>
          <a:xfrm>
            <a:off x="3745975" y="0"/>
            <a:ext cx="4000000" cy="751840"/>
          </a:xfrm>
          <a:prstGeom prst="rect">
            <a:avLst/>
          </a:prstGeom>
        </p:spPr>
        <p:txBody>
          <a:bodyPr wrap="square" rtlCol="0">
            <a:spAutoFit/>
          </a:bodyPr>
          <a:p>
            <a:r>
              <a:rPr lang="en-US" sz="4400">
                <a:solidFill>
                  <a:srgbClr val="FFFF00"/>
                </a:solidFill>
              </a:rPr>
              <a:t>C</a:t>
            </a:r>
            <a:r>
              <a:rPr lang="en-US" sz="4400">
                <a:solidFill>
                  <a:srgbClr val="FFFF00"/>
                </a:solidFill>
              </a:rPr>
              <a:t>O</a:t>
            </a:r>
            <a:r>
              <a:rPr lang="en-US" sz="4400">
                <a:solidFill>
                  <a:srgbClr val="FFFF00"/>
                </a:solidFill>
              </a:rPr>
              <a:t>S</a:t>
            </a:r>
            <a:r>
              <a:rPr lang="en-US" sz="4400">
                <a:solidFill>
                  <a:srgbClr val="FFFF00"/>
                </a:solidFill>
              </a:rPr>
              <a:t>T</a:t>
            </a:r>
            <a:endParaRPr lang="en-IN" sz="4400">
              <a:solidFill>
                <a:srgbClr val="FFFF00"/>
              </a:solidFill>
            </a:endParaRPr>
          </a:p>
        </p:txBody>
      </p:sp>
      <p:graphicFrame>
        <p:nvGraphicFramePr>
          <p:cNvPr id="4194304" name="Table 4194303"/>
          <p:cNvGraphicFramePr/>
          <p:nvPr/>
        </p:nvGraphicFramePr>
        <p:xfrm>
          <a:off x="984767" y="1688120"/>
          <a:ext cx="4761207" cy="4267784"/>
        </p:xfrm>
        <a:graphic>
          <a:graphicData uri="http://schemas.openxmlformats.org/drawingml/2006/table">
            <a:tbl>
              <a:tblPr firstRow="1" bandRow="1">
                <a:tableStyleId>{5C22544A-7EE6-4342-B048-85BDC9FD1C3B}</a:tableStyleId>
              </a:tblPr>
              <a:tblGrid>
                <a:gridCol w="1587069"/>
                <a:gridCol w="1587069"/>
                <a:gridCol w="1587069"/>
              </a:tblGrid>
              <a:tr h="347260">
                <a:tc>
                  <a:txBody>
                    <a:bodyPr/>
                    <a:lstStyle/>
                    <a:p>
                      <a:r>
                        <a:rPr lang="en-US" altLang="en-US"/>
                        <a:t>S</a:t>
                      </a:r>
                      <a:r>
                        <a:rPr lang="en-US" altLang="en-US"/>
                        <a:t> </a:t>
                      </a:r>
                      <a:r>
                        <a:rPr lang="en-US" altLang="en-US"/>
                        <a:t>N</a:t>
                      </a:r>
                      <a:r>
                        <a:rPr lang="en-US" altLang="en-US"/>
                        <a:t>O</a:t>
                      </a:r>
                      <a:endParaRPr lang="en-IN" altLang="en-US"/>
                    </a:p>
                  </a:txBody>
                  <a:tcPr/>
                </a:tc>
                <a:tc>
                  <a:txBody>
                    <a:bodyPr/>
                    <a:lstStyle/>
                    <a:p>
                      <a:r>
                        <a:rPr lang="en-US" altLang="en-US"/>
                        <a:t>N</a:t>
                      </a:r>
                      <a:r>
                        <a:rPr lang="en-US" altLang="en-US"/>
                        <a:t>a</a:t>
                      </a:r>
                      <a:r>
                        <a:rPr lang="en-US" altLang="en-US"/>
                        <a:t>m</a:t>
                      </a:r>
                      <a:r>
                        <a:rPr lang="en-US" altLang="en-US"/>
                        <a:t>e</a:t>
                      </a:r>
                      <a:endParaRPr lang="en-IN" altLang="en-US"/>
                    </a:p>
                  </a:txBody>
                  <a:tcPr/>
                </a:tc>
                <a:tc>
                  <a:txBody>
                    <a:bodyPr/>
                    <a:lstStyle/>
                    <a:p>
                      <a:r>
                        <a:rPr lang="en-US" altLang="en-US"/>
                        <a:t>P</a:t>
                      </a:r>
                      <a:r>
                        <a:rPr lang="en-US" altLang="en-US"/>
                        <a:t>r</a:t>
                      </a:r>
                      <a:r>
                        <a:rPr lang="en-US" altLang="en-US"/>
                        <a:t>i</a:t>
                      </a:r>
                      <a:r>
                        <a:rPr lang="en-US" altLang="en-US"/>
                        <a:t>c</a:t>
                      </a:r>
                      <a:r>
                        <a:rPr lang="en-US" altLang="en-US"/>
                        <a:t>e</a:t>
                      </a:r>
                      <a:endParaRPr lang="en-IN" altLang="en-US"/>
                    </a:p>
                  </a:txBody>
                  <a:tcPr/>
                </a:tc>
              </a:tr>
              <a:tr h="347260">
                <a:tc>
                  <a:txBody>
                    <a:bodyPr/>
                    <a:lstStyle/>
                    <a:p>
                      <a:r>
                        <a:rPr lang="en-US" altLang="en-US"/>
                        <a:t>1</a:t>
                      </a:r>
                      <a:endParaRPr lang="en-IN" altLang="en-US"/>
                    </a:p>
                  </a:txBody>
                  <a:tcPr/>
                </a:tc>
                <a:tc>
                  <a:txBody>
                    <a:bodyPr/>
                    <a:lstStyle/>
                    <a:p>
                      <a:r>
                        <a:rPr lang="en-US" altLang="en-US"/>
                        <a:t>A</a:t>
                      </a:r>
                      <a:r>
                        <a:rPr lang="en-US" altLang="en-US"/>
                        <a:t>r</a:t>
                      </a:r>
                      <a:r>
                        <a:rPr lang="en-US" altLang="en-US"/>
                        <a:t>d</a:t>
                      </a:r>
                      <a:r>
                        <a:rPr lang="en-US" altLang="en-US"/>
                        <a:t>u</a:t>
                      </a:r>
                      <a:r>
                        <a:rPr lang="en-US" altLang="en-US"/>
                        <a:t>i</a:t>
                      </a:r>
                      <a:r>
                        <a:rPr lang="en-US" altLang="en-US"/>
                        <a:t>n</a:t>
                      </a:r>
                      <a:r>
                        <a:rPr lang="en-US" altLang="en-US"/>
                        <a:t>o</a:t>
                      </a:r>
                      <a:endParaRPr lang="en-IN" altLang="en-US"/>
                    </a:p>
                  </a:txBody>
                  <a:tcPr/>
                </a:tc>
                <a:tc>
                  <a:txBody>
                    <a:bodyPr/>
                    <a:lstStyle/>
                    <a:p>
                      <a:r>
                        <a:rPr lang="en-US" altLang="en-US"/>
                        <a:t>6</a:t>
                      </a:r>
                      <a:r>
                        <a:rPr lang="en-US" altLang="en-US"/>
                        <a:t>5</a:t>
                      </a:r>
                      <a:r>
                        <a:rPr lang="en-US" altLang="en-US"/>
                        <a:t>0</a:t>
                      </a:r>
                      <a:endParaRPr lang="en-IN" altLang="en-US"/>
                    </a:p>
                  </a:txBody>
                  <a:tcPr/>
                </a:tc>
              </a:tr>
              <a:tr h="447926">
                <a:tc>
                  <a:txBody>
                    <a:bodyPr/>
                    <a:lstStyle/>
                    <a:p>
                      <a:r>
                        <a:rPr lang="en-US" altLang="en-US"/>
                        <a:t>2</a:t>
                      </a:r>
                      <a:endParaRPr lang="en-IN" altLang="en-US"/>
                    </a:p>
                  </a:txBody>
                  <a:tcPr/>
                </a:tc>
                <a:tc>
                  <a:txBody>
                    <a:bodyPr/>
                    <a:lstStyle/>
                    <a:p>
                      <a:r>
                        <a:rPr lang="en-US" altLang="en-US"/>
                        <a:t>DC </a:t>
                      </a:r>
                      <a:r>
                        <a:rPr lang="en-US" altLang="en-US"/>
                        <a:t>m</a:t>
                      </a:r>
                      <a:r>
                        <a:rPr lang="en-US" altLang="en-US"/>
                        <a:t>o</a:t>
                      </a:r>
                      <a:r>
                        <a:rPr lang="en-US" altLang="en-US"/>
                        <a:t>t</a:t>
                      </a:r>
                      <a:r>
                        <a:rPr lang="en-US" altLang="en-US"/>
                        <a:t>o</a:t>
                      </a:r>
                      <a:r>
                        <a:rPr lang="en-US" altLang="en-US"/>
                        <a:t>rs </a:t>
                      </a:r>
                      <a:endParaRPr lang="en-IN" altLang="en-US"/>
                    </a:p>
                  </a:txBody>
                  <a:tcPr/>
                </a:tc>
                <a:tc>
                  <a:txBody>
                    <a:bodyPr/>
                    <a:lstStyle/>
                    <a:p>
                      <a:r>
                        <a:rPr lang="en-US" altLang="en-US"/>
                        <a:t>4</a:t>
                      </a:r>
                      <a:r>
                        <a:rPr lang="en-US" altLang="en-US"/>
                        <a:t>0</a:t>
                      </a:r>
                      <a:r>
                        <a:rPr lang="en-US" altLang="en-US"/>
                        <a:t>0</a:t>
                      </a:r>
                      <a:endParaRPr lang="en-IN" altLang="en-US"/>
                    </a:p>
                  </a:txBody>
                  <a:tcPr/>
                </a:tc>
              </a:tr>
              <a:tr h="447926">
                <a:tc>
                  <a:txBody>
                    <a:bodyPr/>
                    <a:lstStyle/>
                    <a:p>
                      <a:r>
                        <a:rPr lang="en-US" altLang="en-US"/>
                        <a:t>3</a:t>
                      </a:r>
                      <a:endParaRPr lang="en-IN" altLang="en-US"/>
                    </a:p>
                  </a:txBody>
                  <a:tcPr/>
                </a:tc>
                <a:tc>
                  <a:txBody>
                    <a:bodyPr/>
                    <a:lstStyle/>
                    <a:p>
                      <a:r>
                        <a:rPr lang="en-US" altLang="en-US"/>
                        <a:t>D</a:t>
                      </a:r>
                      <a:r>
                        <a:rPr lang="en-US" altLang="en-US"/>
                        <a:t>h</a:t>
                      </a:r>
                      <a:r>
                        <a:rPr lang="en-US" altLang="en-US"/>
                        <a:t>t</a:t>
                      </a:r>
                      <a:r>
                        <a:rPr lang="en-US" altLang="en-US"/>
                        <a:t> </a:t>
                      </a:r>
                      <a:r>
                        <a:rPr lang="en-US" altLang="en-US"/>
                        <a:t>s</a:t>
                      </a:r>
                      <a:r>
                        <a:rPr lang="en-US" altLang="en-US"/>
                        <a:t>e</a:t>
                      </a:r>
                      <a:r>
                        <a:rPr lang="en-US" altLang="en-US"/>
                        <a:t>n</a:t>
                      </a:r>
                      <a:r>
                        <a:rPr lang="en-US" altLang="en-US"/>
                        <a:t>s</a:t>
                      </a:r>
                      <a:r>
                        <a:rPr lang="en-US" altLang="en-US"/>
                        <a:t>o</a:t>
                      </a:r>
                      <a:r>
                        <a:rPr lang="en-US" altLang="en-US"/>
                        <a:t>r</a:t>
                      </a:r>
                      <a:endParaRPr lang="en-IN" altLang="en-US"/>
                    </a:p>
                  </a:txBody>
                  <a:tcPr/>
                </a:tc>
                <a:tc>
                  <a:txBody>
                    <a:bodyPr/>
                    <a:lstStyle/>
                    <a:p>
                      <a:r>
                        <a:rPr lang="en-US" altLang="en-US"/>
                        <a:t>1</a:t>
                      </a:r>
                      <a:r>
                        <a:rPr lang="en-US" altLang="en-US"/>
                        <a:t>5</a:t>
                      </a:r>
                      <a:r>
                        <a:rPr lang="en-US" altLang="en-US"/>
                        <a:t>0</a:t>
                      </a:r>
                      <a:endParaRPr lang="en-IN" altLang="en-US"/>
                    </a:p>
                  </a:txBody>
                  <a:tcPr/>
                </a:tc>
              </a:tr>
              <a:tr h="639114">
                <a:tc>
                  <a:txBody>
                    <a:bodyPr/>
                    <a:lstStyle/>
                    <a:p>
                      <a:r>
                        <a:rPr lang="en-US" altLang="en-US"/>
                        <a:t>4</a:t>
                      </a:r>
                      <a:endParaRPr lang="en-IN" altLang="en-US"/>
                    </a:p>
                  </a:txBody>
                  <a:tcPr/>
                </a:tc>
                <a:tc>
                  <a:txBody>
                    <a:bodyPr/>
                    <a:lstStyle/>
                    <a:p>
                      <a:r>
                        <a:rPr lang="en-US" altLang="en-US"/>
                        <a:t>M</a:t>
                      </a:r>
                      <a:r>
                        <a:rPr lang="en-US" altLang="en-US"/>
                        <a:t>a</a:t>
                      </a:r>
                      <a:r>
                        <a:rPr lang="en-US" altLang="en-US"/>
                        <a:t>x</a:t>
                      </a:r>
                      <a:r>
                        <a:rPr lang="en-US" altLang="en-US"/>
                        <a:t>3</a:t>
                      </a:r>
                      <a:r>
                        <a:rPr lang="en-US" altLang="en-US"/>
                        <a:t>0</a:t>
                      </a:r>
                      <a:r>
                        <a:rPr lang="en-US" altLang="en-US"/>
                        <a:t>1</a:t>
                      </a:r>
                      <a:r>
                        <a:rPr lang="en-US" altLang="en-US"/>
                        <a:t>0</a:t>
                      </a:r>
                      <a:r>
                        <a:rPr lang="en-US" altLang="en-US"/>
                        <a:t>0</a:t>
                      </a:r>
                      <a:r>
                        <a:rPr lang="en-US" altLang="en-US"/>
                        <a:t> </a:t>
                      </a:r>
                      <a:r>
                        <a:rPr lang="en-US" altLang="en-US"/>
                        <a:t>s</a:t>
                      </a:r>
                      <a:r>
                        <a:rPr lang="en-US" altLang="en-US"/>
                        <a:t>e</a:t>
                      </a:r>
                      <a:r>
                        <a:rPr lang="en-US" altLang="en-US"/>
                        <a:t>n</a:t>
                      </a:r>
                      <a:r>
                        <a:rPr lang="en-US" altLang="en-US"/>
                        <a:t>s</a:t>
                      </a:r>
                      <a:r>
                        <a:rPr lang="en-US" altLang="en-US"/>
                        <a:t>o</a:t>
                      </a:r>
                      <a:r>
                        <a:rPr lang="en-US" altLang="en-US"/>
                        <a:t>r</a:t>
                      </a:r>
                      <a:endParaRPr lang="en-IN" altLang="en-US"/>
                    </a:p>
                  </a:txBody>
                  <a:tcPr/>
                </a:tc>
                <a:tc>
                  <a:txBody>
                    <a:bodyPr/>
                    <a:lstStyle/>
                    <a:p>
                      <a:r>
                        <a:rPr lang="en-US" altLang="en-US"/>
                        <a:t>2</a:t>
                      </a:r>
                      <a:r>
                        <a:rPr lang="en-US" altLang="en-US"/>
                        <a:t>5</a:t>
                      </a:r>
                      <a:r>
                        <a:rPr lang="en-US" altLang="en-US"/>
                        <a:t>0</a:t>
                      </a:r>
                      <a:endParaRPr lang="en-IN" altLang="en-US"/>
                    </a:p>
                  </a:txBody>
                  <a:tcPr/>
                </a:tc>
              </a:tr>
              <a:tr h="447926">
                <a:tc>
                  <a:txBody>
                    <a:bodyPr/>
                    <a:lstStyle/>
                    <a:p>
                      <a:r>
                        <a:rPr lang="en-US" altLang="en-US"/>
                        <a:t>5</a:t>
                      </a:r>
                      <a:endParaRPr lang="en-IN" altLang="en-US"/>
                    </a:p>
                  </a:txBody>
                  <a:tcPr/>
                </a:tc>
                <a:tc>
                  <a:txBody>
                    <a:bodyPr/>
                    <a:lstStyle/>
                    <a:p>
                      <a:r>
                        <a:rPr lang="en-US" altLang="en-US"/>
                        <a:t>A</a:t>
                      </a:r>
                      <a:r>
                        <a:rPr lang="en-US" altLang="en-US"/>
                        <a:t>m</a:t>
                      </a:r>
                      <a:r>
                        <a:rPr lang="en-US" altLang="en-US"/>
                        <a:t>b</a:t>
                      </a:r>
                      <a:r>
                        <a:rPr lang="en-US" altLang="en-US"/>
                        <a:t>u</a:t>
                      </a:r>
                      <a:r>
                        <a:rPr lang="en-US" altLang="en-US"/>
                        <a:t>b</a:t>
                      </a:r>
                      <a:r>
                        <a:rPr lang="en-US" altLang="en-US"/>
                        <a:t>a</a:t>
                      </a:r>
                      <a:r>
                        <a:rPr lang="en-US" altLang="en-US"/>
                        <a:t>g</a:t>
                      </a:r>
                      <a:endParaRPr lang="en-IN" altLang="en-US"/>
                    </a:p>
                  </a:txBody>
                  <a:tcPr/>
                </a:tc>
                <a:tc>
                  <a:txBody>
                    <a:bodyPr/>
                    <a:lstStyle/>
                    <a:p>
                      <a:r>
                        <a:rPr lang="en-US" altLang="en-US"/>
                        <a:t>6</a:t>
                      </a:r>
                      <a:r>
                        <a:rPr lang="en-US" altLang="en-US"/>
                        <a:t>0</a:t>
                      </a:r>
                      <a:r>
                        <a:rPr lang="en-US" altLang="en-US"/>
                        <a:t>0</a:t>
                      </a:r>
                      <a:endParaRPr lang="en-IN" altLang="en-US"/>
                    </a:p>
                  </a:txBody>
                  <a:tcPr/>
                </a:tc>
              </a:tr>
              <a:tr h="447926">
                <a:tc>
                  <a:txBody>
                    <a:bodyPr/>
                    <a:lstStyle/>
                    <a:p>
                      <a:r>
                        <a:rPr lang="en-US" altLang="en-US"/>
                        <a:t>6</a:t>
                      </a:r>
                      <a:endParaRPr lang="en-IN" altLang="en-US"/>
                    </a:p>
                  </a:txBody>
                  <a:tcPr/>
                </a:tc>
                <a:tc>
                  <a:txBody>
                    <a:bodyPr/>
                    <a:lstStyle/>
                    <a:p>
                      <a:r>
                        <a:rPr lang="en-US" altLang="en-US"/>
                        <a:t>J</a:t>
                      </a:r>
                      <a:r>
                        <a:rPr lang="en-US" altLang="en-US"/>
                        <a:t>u</a:t>
                      </a:r>
                      <a:r>
                        <a:rPr lang="en-US" altLang="en-US"/>
                        <a:t>m</a:t>
                      </a:r>
                      <a:r>
                        <a:rPr lang="en-US" altLang="en-US"/>
                        <a:t>p</a:t>
                      </a:r>
                      <a:r>
                        <a:rPr lang="en-US" altLang="en-US"/>
                        <a:t>e</a:t>
                      </a:r>
                      <a:r>
                        <a:rPr lang="en-US" altLang="en-US"/>
                        <a:t>r</a:t>
                      </a:r>
                      <a:r>
                        <a:rPr lang="en-US" altLang="en-US"/>
                        <a:t> </a:t>
                      </a:r>
                      <a:r>
                        <a:rPr lang="en-US" altLang="en-US"/>
                        <a:t>wires </a:t>
                      </a:r>
                      <a:endParaRPr lang="en-IN" altLang="en-US"/>
                    </a:p>
                  </a:txBody>
                  <a:tcPr/>
                </a:tc>
                <a:tc>
                  <a:txBody>
                    <a:bodyPr/>
                    <a:lstStyle/>
                    <a:p>
                      <a:r>
                        <a:rPr lang="en-US" altLang="en-US"/>
                        <a:t>1</a:t>
                      </a:r>
                      <a:r>
                        <a:rPr lang="en-US" altLang="en-US"/>
                        <a:t>5</a:t>
                      </a:r>
                      <a:r>
                        <a:rPr lang="en-US" altLang="en-US"/>
                        <a:t>0</a:t>
                      </a:r>
                      <a:endParaRPr lang="en-IN" altLang="en-US"/>
                    </a:p>
                  </a:txBody>
                  <a:tcPr/>
                </a:tc>
              </a:tr>
              <a:tr h="447926">
                <a:tc>
                  <a:txBody>
                    <a:bodyPr/>
                    <a:lstStyle/>
                    <a:p>
                      <a:r>
                        <a:rPr lang="en-US" altLang="en-US"/>
                        <a:t>7</a:t>
                      </a:r>
                      <a:endParaRPr lang="en-IN" altLang="en-US"/>
                    </a:p>
                  </a:txBody>
                  <a:tcPr/>
                </a:tc>
                <a:tc>
                  <a:txBody>
                    <a:bodyPr/>
                    <a:lstStyle/>
                    <a:p>
                      <a:r>
                        <a:rPr lang="en-US" altLang="en-US"/>
                        <a:t>O</a:t>
                      </a:r>
                      <a:r>
                        <a:rPr lang="en-US" altLang="en-US"/>
                        <a:t>x</a:t>
                      </a:r>
                      <a:r>
                        <a:rPr lang="en-US" altLang="en-US"/>
                        <a:t>ygen </a:t>
                      </a:r>
                      <a:r>
                        <a:rPr lang="en-US" altLang="en-US"/>
                        <a:t>b</a:t>
                      </a:r>
                      <a:r>
                        <a:rPr lang="en-US" altLang="en-US"/>
                        <a:t>o</a:t>
                      </a:r>
                      <a:r>
                        <a:rPr lang="en-US" altLang="en-US"/>
                        <a:t>t</a:t>
                      </a:r>
                      <a:r>
                        <a:rPr lang="en-US" altLang="en-US"/>
                        <a:t>t</a:t>
                      </a:r>
                      <a:r>
                        <a:rPr lang="en-US" altLang="en-US"/>
                        <a:t>le </a:t>
                      </a:r>
                      <a:endParaRPr lang="en-IN" altLang="en-US"/>
                    </a:p>
                  </a:txBody>
                  <a:tcPr/>
                </a:tc>
                <a:tc>
                  <a:txBody>
                    <a:bodyPr/>
                    <a:lstStyle/>
                    <a:p>
                      <a:r>
                        <a:rPr lang="en-US" altLang="en-US"/>
                        <a:t>2</a:t>
                      </a:r>
                      <a:r>
                        <a:rPr lang="en-US" altLang="en-US"/>
                        <a:t>5</a:t>
                      </a:r>
                      <a:r>
                        <a:rPr lang="en-US" altLang="en-US"/>
                        <a:t>0</a:t>
                      </a:r>
                      <a:endParaRPr lang="en-IN" altLang="en-US"/>
                    </a:p>
                  </a:txBody>
                  <a:tcPr/>
                </a:tc>
              </a:tr>
              <a:tr h="347260">
                <a:tc>
                  <a:txBody>
                    <a:bodyPr/>
                    <a:lstStyle/>
                    <a:p>
                      <a:r>
                        <a:rPr lang="en-US" altLang="en-US"/>
                        <a:t>8</a:t>
                      </a:r>
                      <a:endParaRPr lang="en-IN" altLang="en-US"/>
                    </a:p>
                  </a:txBody>
                  <a:tcPr/>
                </a:tc>
                <a:tc>
                  <a:txBody>
                    <a:bodyPr/>
                    <a:lstStyle/>
                    <a:p>
                      <a:r>
                        <a:rPr lang="en-US" altLang="en-US"/>
                        <a:t>L</a:t>
                      </a:r>
                      <a:r>
                        <a:rPr lang="en-US" altLang="en-US"/>
                        <a:t>c</a:t>
                      </a:r>
                      <a:r>
                        <a:rPr lang="en-US" altLang="en-US"/>
                        <a:t>d</a:t>
                      </a:r>
                      <a:r>
                        <a:rPr lang="en-US" altLang="en-US"/>
                        <a:t> </a:t>
                      </a:r>
                      <a:r>
                        <a:rPr lang="en-US" altLang="en-US"/>
                        <a:t>d</a:t>
                      </a:r>
                      <a:r>
                        <a:rPr lang="en-US" altLang="en-US"/>
                        <a:t>i</a:t>
                      </a:r>
                      <a:r>
                        <a:rPr lang="en-US" altLang="en-US"/>
                        <a:t>s</a:t>
                      </a:r>
                      <a:r>
                        <a:rPr lang="en-US" altLang="en-US"/>
                        <a:t>p</a:t>
                      </a:r>
                      <a:r>
                        <a:rPr lang="en-US" altLang="en-US"/>
                        <a:t>lay </a:t>
                      </a:r>
                      <a:endParaRPr lang="en-IN" altLang="en-US"/>
                    </a:p>
                  </a:txBody>
                  <a:tcPr/>
                </a:tc>
                <a:tc>
                  <a:txBody>
                    <a:bodyPr/>
                    <a:lstStyle/>
                    <a:p>
                      <a:r>
                        <a:rPr lang="en-US" altLang="en-US"/>
                        <a:t>4</a:t>
                      </a:r>
                      <a:r>
                        <a:rPr lang="en-US" altLang="en-US"/>
                        <a:t>0</a:t>
                      </a:r>
                      <a:r>
                        <a:rPr lang="en-US" altLang="en-US"/>
                        <a:t>0</a:t>
                      </a:r>
                      <a:endParaRPr lang="en-IN" altLang="en-US"/>
                    </a:p>
                  </a:txBody>
                  <a:tcPr/>
                </a:tc>
              </a:tr>
              <a:tr h="347260">
                <a:tc>
                  <a:txBody>
                    <a:bodyPr/>
                    <a:lstStyle/>
                    <a:p>
                      <a:endParaRPr lang="en-IN" altLang="en-US"/>
                    </a:p>
                  </a:txBody>
                  <a:tcPr/>
                </a:tc>
                <a:tc>
                  <a:txBody>
                    <a:bodyPr/>
                    <a:lstStyle/>
                    <a:p>
                      <a:r>
                        <a:rPr lang="en-US" altLang="en-US"/>
                        <a:t>T</a:t>
                      </a:r>
                      <a:r>
                        <a:rPr lang="en-US" altLang="en-US"/>
                        <a:t>o</a:t>
                      </a:r>
                      <a:r>
                        <a:rPr lang="en-US" altLang="en-US"/>
                        <a:t>t</a:t>
                      </a:r>
                      <a:r>
                        <a:rPr lang="en-US" altLang="en-US"/>
                        <a:t>a</a:t>
                      </a:r>
                      <a:r>
                        <a:rPr lang="en-US" altLang="en-US"/>
                        <a:t>l</a:t>
                      </a:r>
                      <a:endParaRPr lang="en-IN" altLang="en-US"/>
                    </a:p>
                  </a:txBody>
                  <a:tcPr/>
                </a:tc>
                <a:tc>
                  <a:txBody>
                    <a:bodyPr/>
                    <a:lstStyle/>
                    <a:p>
                      <a:r>
                        <a:rPr lang="en-US" altLang="en-US"/>
                        <a:t>2</a:t>
                      </a:r>
                      <a:r>
                        <a:rPr lang="en-US" altLang="en-US"/>
                        <a:t>8</a:t>
                      </a:r>
                      <a:r>
                        <a:rPr lang="en-US" altLang="en-US"/>
                        <a:t>5</a:t>
                      </a:r>
                      <a:r>
                        <a:rPr lang="en-US" altLang="en-US"/>
                        <a:t>0</a:t>
                      </a:r>
                      <a:endParaRPr lang="en-IN" altLang="en-US"/>
                    </a:p>
                  </a:txBody>
                  <a:tcPr/>
                </a:tc>
              </a:tr>
            </a:tbl>
          </a:graphicData>
        </a:graphic>
      </p:graphicFrame>
      <p:sp>
        <p:nvSpPr>
          <p:cNvPr id="1048638" name="Text Box 1048637"/>
          <p:cNvSpPr txBox="1"/>
          <p:nvPr/>
        </p:nvSpPr>
        <p:spPr>
          <a:xfrm>
            <a:off x="936247" y="964710"/>
            <a:ext cx="6130338" cy="574040"/>
          </a:xfrm>
          <a:prstGeom prst="rect">
            <a:avLst/>
          </a:prstGeom>
        </p:spPr>
        <p:txBody>
          <a:bodyPr wrap="square" rtlCol="0">
            <a:spAutoFit/>
          </a:bodyPr>
          <a:p>
            <a:r>
              <a:rPr lang="en-US" sz="3200">
                <a:solidFill>
                  <a:srgbClr val="008000"/>
                </a:solidFill>
              </a:rPr>
              <a:t>C</a:t>
            </a:r>
            <a:r>
              <a:rPr lang="en-US" sz="3200">
                <a:solidFill>
                  <a:srgbClr val="008000"/>
                </a:solidFill>
              </a:rPr>
              <a:t>o</a:t>
            </a:r>
            <a:r>
              <a:rPr lang="en-US" sz="3200">
                <a:solidFill>
                  <a:srgbClr val="008000"/>
                </a:solidFill>
              </a:rPr>
              <a:t>s</a:t>
            </a:r>
            <a:r>
              <a:rPr lang="en-US" sz="3200">
                <a:solidFill>
                  <a:srgbClr val="008000"/>
                </a:solidFill>
              </a:rPr>
              <a:t>t</a:t>
            </a:r>
            <a:r>
              <a:rPr lang="en-US" sz="3200">
                <a:solidFill>
                  <a:srgbClr val="008000"/>
                </a:solidFill>
              </a:rPr>
              <a:t> </a:t>
            </a:r>
            <a:r>
              <a:rPr lang="en-US" sz="3200">
                <a:solidFill>
                  <a:srgbClr val="008000"/>
                </a:solidFill>
              </a:rPr>
              <a:t>o</a:t>
            </a:r>
            <a:r>
              <a:rPr lang="en-US" sz="3200">
                <a:solidFill>
                  <a:srgbClr val="008000"/>
                </a:solidFill>
              </a:rPr>
              <a:t>f</a:t>
            </a:r>
            <a:r>
              <a:rPr lang="en-US" sz="3200">
                <a:solidFill>
                  <a:srgbClr val="008000"/>
                </a:solidFill>
              </a:rPr>
              <a:t> </a:t>
            </a:r>
            <a:r>
              <a:rPr lang="en-US" sz="3200">
                <a:solidFill>
                  <a:srgbClr val="008000"/>
                </a:solidFill>
              </a:rPr>
              <a:t>t</a:t>
            </a:r>
            <a:r>
              <a:rPr lang="en-US" sz="3200">
                <a:solidFill>
                  <a:srgbClr val="008000"/>
                </a:solidFill>
              </a:rPr>
              <a:t>h</a:t>
            </a:r>
            <a:r>
              <a:rPr lang="en-US" sz="3200">
                <a:solidFill>
                  <a:srgbClr val="008000"/>
                </a:solidFill>
              </a:rPr>
              <a:t>e</a:t>
            </a:r>
            <a:r>
              <a:rPr lang="en-US" sz="3200">
                <a:solidFill>
                  <a:srgbClr val="008000"/>
                </a:solidFill>
              </a:rPr>
              <a:t> </a:t>
            </a:r>
            <a:r>
              <a:rPr lang="en-US" sz="3200">
                <a:solidFill>
                  <a:srgbClr val="008000"/>
                </a:solidFill>
              </a:rPr>
              <a:t>p</a:t>
            </a:r>
            <a:r>
              <a:rPr lang="en-US" sz="3200">
                <a:solidFill>
                  <a:srgbClr val="008000"/>
                </a:solidFill>
              </a:rPr>
              <a:t>r</a:t>
            </a:r>
            <a:r>
              <a:rPr lang="en-US" sz="3200">
                <a:solidFill>
                  <a:srgbClr val="008000"/>
                </a:solidFill>
              </a:rPr>
              <a:t>oject</a:t>
            </a:r>
            <a:r>
              <a:rPr lang="en-US" sz="2800">
                <a:solidFill>
                  <a:srgbClr val="000000"/>
                </a:solidFill>
              </a:rPr>
              <a:t> </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6" name="Content Placeholder 2"/>
          <p:cNvSpPr>
            <a:spLocks noGrp="1"/>
          </p:cNvSpPr>
          <p:nvPr>
            <p:ph idx="1"/>
          </p:nvPr>
        </p:nvSpPr>
        <p:spPr>
          <a:xfrm>
            <a:off x="457200" y="762000"/>
            <a:ext cx="8686800" cy="5653088"/>
          </a:xfrm>
        </p:spPr>
        <p:txBody>
          <a:bodyPr/>
          <a:p>
            <a:pPr marL="0" indent="0">
              <a:buNone/>
            </a:pPr>
            <a:r>
              <a:rPr lang="en-US" dirty="0"/>
              <a:t> </a:t>
            </a:r>
            <a:r>
              <a:rPr lang="en-US" sz="2500" b="1" dirty="0">
                <a:latin typeface="Times New Roman" panose="02020603050405020304" pitchFamily="18" charset="0"/>
                <a:cs typeface="Times New Roman" panose="02020603050405020304" pitchFamily="18" charset="0"/>
              </a:rPr>
              <a:t>Designing low-cost and efficient Ventilator with </a:t>
            </a:r>
            <a:r>
              <a:rPr lang="en-US" sz="2500" b="1" dirty="0" err="1">
                <a:latin typeface="Times New Roman" panose="02020603050405020304" pitchFamily="18" charset="0"/>
                <a:cs typeface="Times New Roman" panose="02020603050405020304" pitchFamily="18" charset="0"/>
              </a:rPr>
              <a:t>arduino</a:t>
            </a:r>
            <a:endParaRPr lang="zh-CN" alt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          </a:t>
            </a:r>
            <a:r>
              <a:rPr lang="en-IN" sz="2500" b="1" dirty="0">
                <a:latin typeface="Times New Roman" panose="02020603050405020304" pitchFamily="18" charset="0"/>
                <a:cs typeface="Times New Roman" panose="02020603050405020304" pitchFamily="18" charset="0"/>
              </a:rPr>
              <a:t>Presented by</a:t>
            </a:r>
            <a:endParaRPr lang="en-IN" sz="2500" b="1" dirty="0">
              <a:latin typeface="Times New Roman" panose="02020603050405020304" pitchFamily="18" charset="0"/>
              <a:cs typeface="Times New Roman" panose="02020603050405020304" pitchFamily="18" charset="0"/>
            </a:endParaRPr>
          </a:p>
          <a:p>
            <a:pPr marL="0" indent="0">
              <a:buNone/>
            </a:pPr>
            <a:r>
              <a:rPr lang="en-IN" sz="2500" b="1" dirty="0">
                <a:latin typeface="Times New Roman" panose="02020603050405020304" pitchFamily="18" charset="0"/>
                <a:cs typeface="Times New Roman" panose="02020603050405020304" pitchFamily="18" charset="0"/>
              </a:rPr>
              <a:t>                                         </a:t>
            </a:r>
            <a:r>
              <a:rPr lang="en-US" altLang="en-US" sz="2500" b="0" dirty="0" err="1">
                <a:latin typeface="Times New Roman" panose="02020603050405020304" pitchFamily="18" charset="0"/>
                <a:cs typeface="Times New Roman" panose="02020603050405020304" pitchFamily="18" charset="0"/>
              </a:rPr>
              <a:t>G.Chaitanya</a:t>
            </a:r>
            <a:r>
              <a:rPr lang="en-US" altLang="en-US" sz="2500" b="0" dirty="0">
                <a:latin typeface="Times New Roman" panose="02020603050405020304" pitchFamily="18" charset="0"/>
                <a:cs typeface="Times New Roman" panose="02020603050405020304" pitchFamily="18" charset="0"/>
              </a:rPr>
              <a:t>                </a:t>
            </a:r>
            <a:endParaRPr lang="zh-CN" alt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 B.</a:t>
            </a:r>
            <a:r>
              <a:rPr lang="en-US" sz="2500" dirty="0" err="1">
                <a:latin typeface="Times New Roman" panose="02020603050405020304" pitchFamily="18" charset="0"/>
                <a:cs typeface="Times New Roman" panose="02020603050405020304" pitchFamily="18" charset="0"/>
              </a:rPr>
              <a:t>Abhiram</a:t>
            </a:r>
            <a:r>
              <a:rPr lang="en-US" sz="2500" dirty="0">
                <a:latin typeface="Times New Roman" panose="02020603050405020304" pitchFamily="18" charset="0"/>
                <a:cs typeface="Times New Roman" panose="02020603050405020304" pitchFamily="18" charset="0"/>
              </a:rPr>
              <a:t> Naik</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D.Niraja</a:t>
            </a:r>
            <a:r>
              <a:rPr lang="en-IN" sz="2500" dirty="0">
                <a:latin typeface="Times New Roman" panose="02020603050405020304" pitchFamily="18" charset="0"/>
                <a:cs typeface="Times New Roman" panose="02020603050405020304" pitchFamily="18" charset="0"/>
              </a:rPr>
              <a:t> Adithya</a:t>
            </a:r>
            <a:endParaRPr lang="zh-CN" altLang="en-US" sz="2500" dirty="0">
              <a:latin typeface="Times New Roman" panose="02020603050405020304" pitchFamily="18" charset="0"/>
              <a:cs typeface="Times New Roman" panose="02020603050405020304" pitchFamily="18" charset="0"/>
            </a:endParaRPr>
          </a:p>
          <a:p>
            <a:pPr marL="0" indent="0">
              <a:buNone/>
            </a:pPr>
            <a:r>
              <a:rPr lang="en-IN"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G.Vasu</a:t>
            </a:r>
            <a:r>
              <a:rPr lang="en-US" sz="2500" dirty="0">
                <a:latin typeface="Times New Roman" panose="02020603050405020304" pitchFamily="18" charset="0"/>
                <a:cs typeface="Times New Roman" panose="02020603050405020304" pitchFamily="18" charset="0"/>
              </a:rPr>
              <a:t>  Deva Naidu</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D.Rakesh</a:t>
            </a:r>
            <a:endParaRPr lang="zh-CN" altLang="en-US" sz="2500" dirty="0">
              <a:latin typeface="Times New Roman" panose="02020603050405020304" pitchFamily="18" charset="0"/>
              <a:cs typeface="Times New Roman" panose="02020603050405020304" pitchFamily="18" charset="0"/>
            </a:endParaRPr>
          </a:p>
          <a:p>
            <a:pPr marL="0" indent="0">
              <a:buNone/>
            </a:pPr>
            <a:r>
              <a:rPr lang="en-IN" sz="2500" dirty="0">
                <a:latin typeface="Times New Roman" panose="02020603050405020304" pitchFamily="18" charset="0"/>
                <a:cs typeface="Times New Roman" panose="02020603050405020304" pitchFamily="18" charset="0"/>
              </a:rPr>
              <a:t>                                      </a:t>
            </a:r>
            <a:r>
              <a:rPr lang="en-IN" sz="2500" b="1" dirty="0">
                <a:latin typeface="Times New Roman" panose="02020603050405020304" pitchFamily="18" charset="0"/>
                <a:cs typeface="Times New Roman" panose="02020603050405020304" pitchFamily="18" charset="0"/>
              </a:rPr>
              <a:t>Under the guidance of</a:t>
            </a:r>
            <a:endParaRPr lang="en-IN" sz="2500" b="1" dirty="0">
              <a:latin typeface="Times New Roman" panose="02020603050405020304" pitchFamily="18" charset="0"/>
              <a:cs typeface="Times New Roman" panose="02020603050405020304" pitchFamily="18" charset="0"/>
            </a:endParaRPr>
          </a:p>
          <a:p>
            <a:pPr marL="0" indent="0">
              <a:buNone/>
            </a:pPr>
            <a:r>
              <a:rPr lang="en-IN" sz="2500" b="1"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Dr.D.Srinivasa</a:t>
            </a:r>
            <a:r>
              <a:rPr lang="en-IN" sz="2500" dirty="0">
                <a:latin typeface="Times New Roman" panose="02020603050405020304" pitchFamily="18" charset="0"/>
                <a:cs typeface="Times New Roman" panose="02020603050405020304" pitchFamily="18" charset="0"/>
              </a:rPr>
              <a:t> Rao</a:t>
            </a:r>
            <a:endParaRPr lang="en-IN" sz="2500" dirty="0">
              <a:latin typeface="Times New Roman" panose="02020603050405020304" pitchFamily="18" charset="0"/>
              <a:cs typeface="Times New Roman" panose="02020603050405020304" pitchFamily="18" charset="0"/>
            </a:endParaRPr>
          </a:p>
          <a:p>
            <a:pPr marL="0" indent="0">
              <a:buNone/>
            </a:pPr>
            <a:r>
              <a:rPr lang="en-IN" sz="2500" dirty="0">
                <a:latin typeface="Times New Roman" panose="02020603050405020304" pitchFamily="18" charset="0"/>
                <a:cs typeface="Times New Roman" panose="02020603050405020304" pitchFamily="18" charset="0"/>
              </a:rPr>
              <a:t>                                         Assistant Professor</a:t>
            </a:r>
            <a:endParaRPr lang="en-IN" sz="2500" dirty="0">
              <a:latin typeface="Times New Roman" panose="02020603050405020304" pitchFamily="18" charset="0"/>
              <a:cs typeface="Times New Roman" panose="02020603050405020304" pitchFamily="18" charset="0"/>
            </a:endParaRPr>
          </a:p>
          <a:p>
            <a:pPr marL="0" indent="0">
              <a:buNone/>
            </a:pPr>
            <a:r>
              <a:rPr lang="en-IN" sz="2500" dirty="0">
                <a:latin typeface="Times New Roman" panose="02020603050405020304" pitchFamily="18" charset="0"/>
                <a:cs typeface="Times New Roman" panose="02020603050405020304" pitchFamily="18" charset="0"/>
              </a:rPr>
              <a:t>                                         ECE Department</a:t>
            </a:r>
            <a:endParaRPr lang="en-IN" sz="2500" dirty="0">
              <a:latin typeface="Times New Roman" panose="02020603050405020304" pitchFamily="18" charset="0"/>
              <a:cs typeface="Times New Roman" panose="02020603050405020304" pitchFamily="18" charset="0"/>
            </a:endParaRPr>
          </a:p>
        </p:txBody>
      </p:sp>
      <p:sp>
        <p:nvSpPr>
          <p:cNvPr id="1048587" name="Slide Number Placeholder 3"/>
          <p:cNvSpPr>
            <a:spLocks noGrp="1"/>
          </p:cNvSpPr>
          <p:nvPr>
            <p:ph type="sldNum" sz="quarter" idx="12"/>
          </p:nvPr>
        </p:nvSpPr>
        <p:spPr/>
        <p:txBody>
          <a:bodyPr/>
          <a:p>
            <a:fld id="{51EDAF45-A1ED-443F-B7DC-99AC8969684E}"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8" name="Title 1"/>
          <p:cNvSpPr>
            <a:spLocks noGrp="1"/>
          </p:cNvSpPr>
          <p:nvPr>
            <p:ph type="title"/>
          </p:nvPr>
        </p:nvSpPr>
        <p:spPr>
          <a:xfrm>
            <a:off x="457200" y="1"/>
            <a:ext cx="8229600" cy="685800"/>
          </a:xfrm>
        </p:spPr>
        <p:txBody>
          <a:bodyPr/>
          <a:p>
            <a:r>
              <a:rPr lang="en-US" dirty="0">
                <a:solidFill>
                  <a:srgbClr val="FFFF00"/>
                </a:solidFill>
              </a:rPr>
              <a:t>TABLE OF CONTENTS</a:t>
            </a:r>
            <a:endParaRPr lang="en-IN" dirty="0">
              <a:solidFill>
                <a:srgbClr val="FFFF00"/>
              </a:solidFill>
            </a:endParaRPr>
          </a:p>
        </p:txBody>
      </p:sp>
      <p:sp>
        <p:nvSpPr>
          <p:cNvPr id="1048589" name="Content Placeholder 2"/>
          <p:cNvSpPr>
            <a:spLocks noGrp="1"/>
          </p:cNvSpPr>
          <p:nvPr>
            <p:ph idx="1"/>
          </p:nvPr>
        </p:nvSpPr>
        <p:spPr>
          <a:xfrm>
            <a:off x="457200" y="762000"/>
            <a:ext cx="8229600" cy="5049838"/>
          </a:xfrm>
        </p:spPr>
        <p:txBody>
          <a:bodyPr/>
          <a:p>
            <a:r>
              <a:rPr lang="en-US" dirty="0"/>
              <a:t>Objective</a:t>
            </a:r>
            <a:endParaRPr lang="en-US" dirty="0"/>
          </a:p>
          <a:p>
            <a:r>
              <a:rPr lang="en-US" dirty="0"/>
              <a:t>Introduction</a:t>
            </a:r>
            <a:endParaRPr lang="en-US" dirty="0"/>
          </a:p>
          <a:p>
            <a:r>
              <a:rPr lang="en-US" dirty="0"/>
              <a:t>Circuit Diagram</a:t>
            </a:r>
            <a:endParaRPr lang="en-US" dirty="0"/>
          </a:p>
          <a:p>
            <a:r>
              <a:rPr lang="en-IN" altLang="en-US" dirty="0"/>
              <a:t>Block Diagram</a:t>
            </a:r>
            <a:endParaRPr lang="en-US" dirty="0"/>
          </a:p>
          <a:p>
            <a:r>
              <a:rPr lang="en-US" dirty="0"/>
              <a:t>Working Principle</a:t>
            </a:r>
            <a:endParaRPr lang="en-US" dirty="0"/>
          </a:p>
          <a:p>
            <a:r>
              <a:rPr lang="en-US" dirty="0"/>
              <a:t>Advantages</a:t>
            </a:r>
            <a:endParaRPr lang="en-US" dirty="0"/>
          </a:p>
          <a:p>
            <a:r>
              <a:rPr lang="en-US" dirty="0"/>
              <a:t>Applications</a:t>
            </a:r>
            <a:endParaRPr lang="en-US" dirty="0"/>
          </a:p>
          <a:p>
            <a:r>
              <a:rPr lang="en-US" dirty="0"/>
              <a:t>Cost</a:t>
            </a:r>
            <a:endParaRPr lang="en-IN" dirty="0"/>
          </a:p>
        </p:txBody>
      </p:sp>
      <p:sp>
        <p:nvSpPr>
          <p:cNvPr id="1048590" name="Slide Number Placeholder 3"/>
          <p:cNvSpPr>
            <a:spLocks noGrp="1"/>
          </p:cNvSpPr>
          <p:nvPr>
            <p:ph type="sldNum" sz="quarter" idx="12"/>
          </p:nvPr>
        </p:nvSpPr>
        <p:spPr/>
        <p:txBody>
          <a:bodyPr/>
          <a:p>
            <a:fld id="{51EDAF45-A1ED-443F-B7DC-99AC8969684E}"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1" name="Title 1"/>
          <p:cNvSpPr>
            <a:spLocks noGrp="1"/>
          </p:cNvSpPr>
          <p:nvPr>
            <p:ph type="title"/>
          </p:nvPr>
        </p:nvSpPr>
        <p:spPr>
          <a:xfrm>
            <a:off x="457200" y="0"/>
            <a:ext cx="8229600" cy="685800"/>
          </a:xfrm>
        </p:spPr>
        <p:txBody>
          <a:bodyPr/>
          <a:p>
            <a:r>
              <a:rPr lang="en-US" dirty="0">
                <a:solidFill>
                  <a:srgbClr val="FFFF00"/>
                </a:solidFill>
              </a:rPr>
              <a:t>OBJECTIVE</a:t>
            </a:r>
            <a:endParaRPr lang="en-IN" dirty="0">
              <a:solidFill>
                <a:srgbClr val="FFFF00"/>
              </a:solidFill>
            </a:endParaRPr>
          </a:p>
        </p:txBody>
      </p:sp>
      <p:sp>
        <p:nvSpPr>
          <p:cNvPr id="1048592" name="Content Placeholder 2"/>
          <p:cNvSpPr>
            <a:spLocks noGrp="1"/>
          </p:cNvSpPr>
          <p:nvPr>
            <p:ph idx="1"/>
          </p:nvPr>
        </p:nvSpPr>
        <p:spPr>
          <a:xfrm>
            <a:off x="651759" y="906462"/>
            <a:ext cx="8229600" cy="5287963"/>
          </a:xfrm>
        </p:spPr>
        <p:txBody>
          <a:bodyPr/>
          <a:p>
            <a:pPr marL="0" indent="0" algn="just">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paper describes the design and prototyping of a low-cost portable mechanical ventilator  for use in mass casualty cases and resource-poor environments. The ventilator delivers breaths by compressing a conventional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ambu</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bag with a pivoting cam arm, eliminating the need for a human operator for 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ambu</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bag.</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Through this prototype, the strategy of automated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ambu</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bag compression is proven to be a viable option to achieve low-cost, low-power portable ventilator technology that provides essential ventilator features at a fraction of the cost of existing technology.   </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1048593" name="Slide Number Placeholder 3"/>
          <p:cNvSpPr>
            <a:spLocks noGrp="1"/>
          </p:cNvSpPr>
          <p:nvPr>
            <p:ph type="sldNum" sz="quarter" idx="12"/>
          </p:nvPr>
        </p:nvSpPr>
        <p:spPr/>
        <p:txBody>
          <a:bodyPr/>
          <a:p>
            <a:fld id="{51EDAF45-A1ED-443F-B7DC-99AC8969684E}"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4" name="Title 1"/>
          <p:cNvSpPr>
            <a:spLocks noGrp="1"/>
          </p:cNvSpPr>
          <p:nvPr>
            <p:ph type="title"/>
          </p:nvPr>
        </p:nvSpPr>
        <p:spPr>
          <a:xfrm>
            <a:off x="381000" y="91498"/>
            <a:ext cx="8288482" cy="518102"/>
          </a:xfrm>
        </p:spPr>
        <p:txBody>
          <a:bodyPr/>
          <a:p>
            <a:r>
              <a:rPr lang="en-IN" dirty="0">
                <a:solidFill>
                  <a:srgbClr val="FFFF00"/>
                </a:solidFill>
              </a:rPr>
              <a:t>INTRODUCTION</a:t>
            </a:r>
            <a:endParaRPr lang="en-IN" dirty="0">
              <a:solidFill>
                <a:srgbClr val="FFFF00"/>
              </a:solidFill>
            </a:endParaRPr>
          </a:p>
        </p:txBody>
      </p:sp>
      <p:sp>
        <p:nvSpPr>
          <p:cNvPr id="1048595" name="Content Placeholder 2"/>
          <p:cNvSpPr>
            <a:spLocks noGrp="1"/>
          </p:cNvSpPr>
          <p:nvPr>
            <p:ph idx="1"/>
          </p:nvPr>
        </p:nvSpPr>
        <p:spPr>
          <a:xfrm>
            <a:off x="391391" y="762000"/>
            <a:ext cx="8600210" cy="5867400"/>
          </a:xfrm>
        </p:spPr>
        <p:txBody>
          <a:bodyPr/>
          <a:p>
            <a:pPr algn="just">
              <a:lnSpc>
                <a:spcPct val="150000"/>
              </a:lnSpc>
            </a:pPr>
            <a:r>
              <a:rPr lang="en-US" sz="2000" b="0" i="0" dirty="0">
                <a:effectLst/>
                <a:latin typeface="Times New Roman" panose="02020603050405020304" pitchFamily="18" charset="0"/>
                <a:cs typeface="Times New Roman" panose="02020603050405020304" pitchFamily="18" charset="0"/>
              </a:rPr>
              <a:t>In this Presentation, We will Explain </a:t>
            </a:r>
            <a:r>
              <a:rPr lang="en-US" sz="2000" dirty="0">
                <a:latin typeface="Times New Roman" panose="02020603050405020304" pitchFamily="18" charset="0"/>
                <a:cs typeface="Times New Roman" panose="02020603050405020304" pitchFamily="18" charset="0"/>
              </a:rPr>
              <a:t>low-cost </a:t>
            </a:r>
            <a:r>
              <a:rPr lang="en-US" sz="2000" b="0" i="0" dirty="0">
                <a:effectLst/>
                <a:latin typeface="Times New Roman" panose="02020603050405020304" pitchFamily="18" charset="0"/>
                <a:cs typeface="Times New Roman" panose="02020603050405020304" pitchFamily="18" charset="0"/>
              </a:rPr>
              <a:t>Ventilators and How </a:t>
            </a:r>
            <a:r>
              <a:rPr lang="en-US" sz="2000" dirty="0">
                <a:latin typeface="Times New Roman" panose="02020603050405020304" pitchFamily="18" charset="0"/>
                <a:cs typeface="Times New Roman" panose="02020603050405020304" pitchFamily="18" charset="0"/>
              </a:rPr>
              <a:t>We</a:t>
            </a:r>
            <a:r>
              <a:rPr lang="en-US" sz="2000" b="0" i="0" dirty="0">
                <a:effectLst/>
                <a:latin typeface="Times New Roman" panose="02020603050405020304" pitchFamily="18" charset="0"/>
                <a:cs typeface="Times New Roman" panose="02020603050405020304" pitchFamily="18" charset="0"/>
              </a:rPr>
              <a:t> Make Them .We  will explain all the things how </a:t>
            </a:r>
            <a:r>
              <a:rPr lang="en-US" sz="2000" dirty="0">
                <a:latin typeface="Times New Roman" panose="02020603050405020304" pitchFamily="18" charset="0"/>
                <a:cs typeface="Times New Roman" panose="02020603050405020304" pitchFamily="18" charset="0"/>
              </a:rPr>
              <a:t>I </a:t>
            </a:r>
            <a:r>
              <a:rPr lang="en-US" sz="2000" b="0" i="0" dirty="0">
                <a:effectLst/>
                <a:latin typeface="Times New Roman" panose="02020603050405020304" pitchFamily="18" charset="0"/>
                <a:cs typeface="Times New Roman" panose="02020603050405020304" pitchFamily="18" charset="0"/>
              </a:rPr>
              <a:t>connected to the all sensors and LCD.</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At the beginning of the </a:t>
            </a:r>
            <a:r>
              <a:rPr lang="en-IN" altLang="en-US" sz="2000" b="0" i="0" dirty="0">
                <a:effectLst/>
                <a:latin typeface="Times New Roman" panose="02020603050405020304" pitchFamily="18" charset="0"/>
                <a:cs typeface="Times New Roman" panose="02020603050405020304" pitchFamily="18" charset="0"/>
              </a:rPr>
              <a:t> covid </a:t>
            </a:r>
            <a:r>
              <a:rPr lang="en-US" sz="2000" b="0" i="0" dirty="0">
                <a:effectLst/>
                <a:latin typeface="Times New Roman" panose="02020603050405020304" pitchFamily="18" charset="0"/>
                <a:cs typeface="Times New Roman" panose="02020603050405020304" pitchFamily="18" charset="0"/>
              </a:rPr>
              <a:t>crisis, most people started looking for open source ventilators. There were several models available but one of the most popular was  Low-Cost </a:t>
            </a:r>
            <a:r>
              <a:rPr lang="en-US" sz="2000" dirty="0">
                <a:latin typeface="Times New Roman" panose="02020603050405020304" pitchFamily="18" charset="0"/>
                <a:cs typeface="Times New Roman" panose="02020603050405020304" pitchFamily="18" charset="0"/>
              </a:rPr>
              <a:t>and efficient</a:t>
            </a:r>
            <a:r>
              <a:rPr lang="en-US" sz="2000" b="0" i="0" dirty="0">
                <a:effectLst/>
                <a:latin typeface="Times New Roman" panose="02020603050405020304" pitchFamily="18" charset="0"/>
                <a:cs typeface="Times New Roman" panose="02020603050405020304" pitchFamily="18" charset="0"/>
              </a:rPr>
              <a:t> Ventilator. This model uses an </a:t>
            </a:r>
            <a:r>
              <a:rPr lang="en-US" sz="2000" b="0" i="0" dirty="0" err="1">
                <a:effectLst/>
                <a:latin typeface="Times New Roman" panose="02020603050405020304" pitchFamily="18" charset="0"/>
                <a:cs typeface="Times New Roman" panose="02020603050405020304" pitchFamily="18" charset="0"/>
              </a:rPr>
              <a:t>Ambu</a:t>
            </a:r>
            <a:r>
              <a:rPr lang="en-US" sz="2000" b="0" i="0" dirty="0">
                <a:effectLst/>
                <a:latin typeface="Times New Roman" panose="02020603050405020304" pitchFamily="18" charset="0"/>
                <a:cs typeface="Times New Roman" panose="02020603050405020304" pitchFamily="18" charset="0"/>
              </a:rPr>
              <a:t>, also known as</a:t>
            </a:r>
            <a:r>
              <a:rPr lang="en-US" sz="2000" b="0" i="0" u="none" strike="noStrike" dirty="0">
                <a:effectLst/>
                <a:latin typeface="Times New Roman" panose="02020603050405020304" pitchFamily="18" charset="0"/>
                <a:cs typeface="Times New Roman" panose="02020603050405020304" pitchFamily="18" charset="0"/>
                <a:hlinkClick r:id="rId1"/>
              </a:rPr>
              <a:t> Bag Valve Mask</a:t>
            </a:r>
            <a:r>
              <a:rPr lang="en-US" sz="2000" b="0" i="0" dirty="0">
                <a:effectLst/>
                <a:latin typeface="Times New Roman" panose="02020603050405020304" pitchFamily="18" charset="0"/>
                <a:cs typeface="Times New Roman" panose="02020603050405020304" pitchFamily="18" charset="0"/>
              </a:rPr>
              <a:t> (BVM). </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These bags are used by paramedics on emergencies. They press the bag to insufflate air into the patient.</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The ventilator was designed and developed using Arduino .</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Here We Use a silicon Ventilator bag (We call it as </a:t>
            </a:r>
            <a:r>
              <a:rPr lang="en-US" sz="2000" dirty="0" err="1">
                <a:latin typeface="Times New Roman" panose="02020603050405020304" pitchFamily="18" charset="0"/>
                <a:cs typeface="Times New Roman" panose="02020603050405020304" pitchFamily="18" charset="0"/>
              </a:rPr>
              <a:t>A</a:t>
            </a:r>
            <a:r>
              <a:rPr lang="en-US" sz="2000" b="0" i="0" dirty="0" err="1">
                <a:effectLst/>
                <a:latin typeface="Times New Roman" panose="02020603050405020304" pitchFamily="18" charset="0"/>
                <a:cs typeface="Times New Roman" panose="02020603050405020304" pitchFamily="18" charset="0"/>
              </a:rPr>
              <a:t>mbu</a:t>
            </a:r>
            <a:r>
              <a:rPr lang="en-US" sz="2000" b="0" i="0" dirty="0">
                <a:effectLst/>
                <a:latin typeface="Times New Roman" panose="02020603050405020304" pitchFamily="18" charset="0"/>
                <a:cs typeface="Times New Roman" panose="02020603050405020304" pitchFamily="18" charset="0"/>
              </a:rPr>
              <a:t> bag) coupled </a:t>
            </a:r>
            <a:r>
              <a:rPr lang="en-IN" altLang="en-US" sz="2000" b="0" i="0" dirty="0">
                <a:effectLst/>
                <a:latin typeface="Times New Roman" panose="02020603050405020304" pitchFamily="18" charset="0"/>
                <a:cs typeface="Times New Roman" panose="02020603050405020304" pitchFamily="18" charset="0"/>
              </a:rPr>
              <a:t>dc</a:t>
            </a:r>
            <a:r>
              <a:rPr lang="en-US" sz="2000" b="0" i="0" dirty="0">
                <a:effectLst/>
                <a:latin typeface="Times New Roman" panose="02020603050405020304" pitchFamily="18" charset="0"/>
                <a:cs typeface="Times New Roman" panose="02020603050405020304" pitchFamily="18" charset="0"/>
              </a:rPr>
              <a:t> motor With Liner Arm Mechanism To Push the Ventilator Bag.</a:t>
            </a:r>
            <a:r>
              <a:rPr lang="en-US" sz="2000" b="0" i="0" dirty="0">
                <a:solidFill>
                  <a:srgbClr val="222222"/>
                </a:solidFill>
                <a:effectLst/>
                <a:latin typeface="Times New Roman" panose="02020603050405020304" pitchFamily="18" charset="0"/>
                <a:cs typeface="Times New Roman" panose="02020603050405020304" pitchFamily="18" charset="0"/>
              </a:rPr>
              <a:t> </a:t>
            </a:r>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1048596" name="Slide Number Placeholder 3"/>
          <p:cNvSpPr>
            <a:spLocks noGrp="1"/>
          </p:cNvSpPr>
          <p:nvPr>
            <p:ph type="sldNum" sz="quarter" idx="12"/>
          </p:nvPr>
        </p:nvSpPr>
        <p:spPr/>
        <p:txBody>
          <a:bodyPr/>
          <a:p>
            <a:fld id="{51EDAF45-A1ED-443F-B7DC-99AC8969684E}"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7" name="Title 1"/>
          <p:cNvSpPr>
            <a:spLocks noGrp="1"/>
          </p:cNvSpPr>
          <p:nvPr>
            <p:ph type="title"/>
          </p:nvPr>
        </p:nvSpPr>
        <p:spPr>
          <a:xfrm>
            <a:off x="457200" y="0"/>
            <a:ext cx="8229600" cy="609600"/>
          </a:xfrm>
        </p:spPr>
        <p:txBody>
          <a:bodyPr/>
          <a:p>
            <a:r>
              <a:rPr lang="en-US" dirty="0">
                <a:solidFill>
                  <a:srgbClr val="FFFF00"/>
                </a:solidFill>
              </a:rPr>
              <a:t>INTRODUCTION</a:t>
            </a:r>
            <a:endParaRPr lang="en-IN" dirty="0">
              <a:solidFill>
                <a:srgbClr val="FFFF00"/>
              </a:solidFill>
            </a:endParaRPr>
          </a:p>
        </p:txBody>
      </p:sp>
      <p:sp>
        <p:nvSpPr>
          <p:cNvPr id="1048598" name="Content Placeholder 2"/>
          <p:cNvSpPr>
            <a:spLocks noGrp="1"/>
          </p:cNvSpPr>
          <p:nvPr>
            <p:ph idx="1"/>
          </p:nvPr>
        </p:nvSpPr>
        <p:spPr>
          <a:xfrm>
            <a:off x="457200" y="762000"/>
            <a:ext cx="8534400" cy="5867400"/>
          </a:xfrm>
        </p:spPr>
        <p:txBody>
          <a:bodyPr/>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Apart from this, the ventilator must also monitor the patient’s </a:t>
            </a:r>
            <a:r>
              <a:rPr lang="en-US" sz="2000" dirty="0">
                <a:latin typeface="Times New Roman" panose="02020603050405020304" pitchFamily="18" charset="0"/>
                <a:cs typeface="Times New Roman" panose="02020603050405020304" pitchFamily="18" charset="0"/>
              </a:rPr>
              <a:t>Heart rate</a:t>
            </a:r>
            <a:r>
              <a:rPr lang="en-US" sz="2000" b="0" i="0" dirty="0">
                <a:effectLst/>
                <a:latin typeface="Times New Roman" panose="02020603050405020304" pitchFamily="18" charset="0"/>
                <a:cs typeface="Times New Roman" panose="02020603050405020304" pitchFamily="18" charset="0"/>
              </a:rPr>
              <a:t> and exhaled lung pressure to avoid over and under-air pressure simultaneously.</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And also shows how the switch </a:t>
            </a:r>
            <a:r>
              <a:rPr lang="en-US" sz="2000" dirty="0">
                <a:latin typeface="Times New Roman" panose="02020603050405020304" pitchFamily="18" charset="0"/>
                <a:cs typeface="Times New Roman" panose="02020603050405020304" pitchFamily="18" charset="0"/>
              </a:rPr>
              <a:t>helps in controlling the system.</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Switch</a:t>
            </a:r>
            <a:r>
              <a:rPr lang="en-US" sz="2000" b="0" i="0" dirty="0">
                <a:effectLst/>
                <a:latin typeface="Times New Roman" panose="02020603050405020304" pitchFamily="18" charset="0"/>
                <a:cs typeface="Times New Roman" panose="02020603050405020304" pitchFamily="18" charset="0"/>
              </a:rPr>
              <a:t>, Potentiometer(Variable Resister), MAX30100 And DHT11 Sensor is used as Input Devices.</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LCD(16×2 LCD Display) And </a:t>
            </a:r>
            <a:r>
              <a:rPr lang="en-IN" altLang="en-US" sz="2000" b="0" i="0" dirty="0">
                <a:effectLst/>
                <a:latin typeface="Times New Roman" panose="02020603050405020304" pitchFamily="18" charset="0"/>
                <a:cs typeface="Times New Roman" panose="02020603050405020304" pitchFamily="18" charset="0"/>
              </a:rPr>
              <a:t>dc</a:t>
            </a:r>
            <a:r>
              <a:rPr lang="en-US" sz="2000" b="0" i="0" dirty="0">
                <a:effectLst/>
                <a:latin typeface="Times New Roman" panose="02020603050405020304" pitchFamily="18" charset="0"/>
                <a:cs typeface="Times New Roman" panose="02020603050405020304" pitchFamily="18" charset="0"/>
              </a:rPr>
              <a:t> motor is  used as Output Devices.</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presentation ,We will show how inhalation and exhalation takes place for the patient and also how I2C acts as interface between LCD and Arduino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Entire system is driven by an Arduino controller to achieve desired results and also assist patients in Emergency situations.</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the end of this presentation, you will have a better understanding of what low-cost ventilator is.</a:t>
            </a:r>
            <a:endParaRPr lang="en-US" sz="2000" dirty="0">
              <a:latin typeface="Times New Roman" panose="02020603050405020304" pitchFamily="18" charset="0"/>
              <a:cs typeface="Times New Roman" panose="02020603050405020304" pitchFamily="18" charset="0"/>
            </a:endParaRPr>
          </a:p>
        </p:txBody>
      </p:sp>
      <p:sp>
        <p:nvSpPr>
          <p:cNvPr id="1048599" name="Slide Number Placeholder 3"/>
          <p:cNvSpPr>
            <a:spLocks noGrp="1"/>
          </p:cNvSpPr>
          <p:nvPr>
            <p:ph type="sldNum" sz="quarter" idx="12"/>
          </p:nvPr>
        </p:nvSpPr>
        <p:spPr/>
        <p:txBody>
          <a:bodyPr/>
          <a:p>
            <a:fld id="{51EDAF45-A1ED-443F-B7DC-99AC8969684E}"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0" name="Title 1"/>
          <p:cNvSpPr>
            <a:spLocks noGrp="1"/>
          </p:cNvSpPr>
          <p:nvPr>
            <p:ph type="title"/>
          </p:nvPr>
        </p:nvSpPr>
        <p:spPr>
          <a:xfrm>
            <a:off x="457200" y="-1"/>
            <a:ext cx="8229600" cy="731837"/>
          </a:xfrm>
        </p:spPr>
        <p:txBody>
          <a:bodyPr/>
          <a:p>
            <a:r>
              <a:rPr lang="en-IN" dirty="0">
                <a:solidFill>
                  <a:srgbClr val="FFFF00"/>
                </a:solidFill>
              </a:rPr>
              <a:t>CIRCUIT DIAGRAM</a:t>
            </a:r>
            <a:endParaRPr lang="en-IN" dirty="0">
              <a:solidFill>
                <a:srgbClr val="FFFF00"/>
              </a:solidFill>
            </a:endParaRPr>
          </a:p>
        </p:txBody>
      </p:sp>
      <p:sp>
        <p:nvSpPr>
          <p:cNvPr id="1048601" name="Content Placeholder 2"/>
          <p:cNvSpPr>
            <a:spLocks noGrp="1"/>
          </p:cNvSpPr>
          <p:nvPr>
            <p:ph idx="1"/>
          </p:nvPr>
        </p:nvSpPr>
        <p:spPr>
          <a:xfrm>
            <a:off x="457200" y="731836"/>
            <a:ext cx="8229600" cy="5683252"/>
          </a:xfrm>
        </p:spPr>
        <p:txBody>
          <a:bodyPr/>
          <a:p>
            <a:pPr marL="0" indent="0">
              <a:buNone/>
            </a:pPr>
            <a:r>
              <a:rPr lang="en-IN" dirty="0"/>
              <a:t> </a:t>
            </a:r>
            <a:endParaRPr lang="en-IN" dirty="0"/>
          </a:p>
        </p:txBody>
      </p:sp>
      <p:sp>
        <p:nvSpPr>
          <p:cNvPr id="1048602" name="Slide Number Placeholder 3"/>
          <p:cNvSpPr>
            <a:spLocks noGrp="1"/>
          </p:cNvSpPr>
          <p:nvPr>
            <p:ph type="sldNum" sz="quarter" idx="12"/>
          </p:nvPr>
        </p:nvSpPr>
        <p:spPr/>
        <p:txBody>
          <a:bodyPr/>
          <a:p>
            <a:fld id="{51EDAF45-A1ED-443F-B7DC-99AC8969684E}" type="slidenum">
              <a:rPr lang="en-US" smtClean="0"/>
            </a:fld>
            <a:endParaRPr lang="en-US" dirty="0"/>
          </a:p>
        </p:txBody>
      </p:sp>
      <p:pic>
        <p:nvPicPr>
          <p:cNvPr id="2097156" name="Picture 5"/>
          <p:cNvPicPr>
            <a:picLocks noChangeAspect="1"/>
          </p:cNvPicPr>
          <p:nvPr/>
        </p:nvPicPr>
        <p:blipFill>
          <a:blip r:embed="rId1"/>
          <a:stretch>
            <a:fillRect/>
          </a:stretch>
        </p:blipFill>
        <p:spPr>
          <a:xfrm>
            <a:off x="838199" y="979840"/>
            <a:ext cx="7848600" cy="51872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9" name="Slide Number Placeholder 1048638"/>
          <p:cNvSpPr>
            <a:spLocks noGrp="1"/>
          </p:cNvSpPr>
          <p:nvPr>
            <p:ph type="sldNum" sz="quarter" idx="12"/>
          </p:nvPr>
        </p:nvSpPr>
        <p:spPr/>
        <p:txBody>
          <a:bodyPr/>
          <a:lstStyle>
            <a:lvl1pPr>
              <a:defRPr sz="1200"/>
            </a:lvl1pPr>
          </a:lstStyle>
          <a:p>
            <a:fld id="{CCE60E7C-9340-4E78-8FF1-5B9A5C8058C3}" type="slidenum">
              <a:rPr lang="en-US" smtClean="0"/>
            </a:fld>
            <a:endParaRPr lang="en-US" dirty="0"/>
          </a:p>
        </p:txBody>
      </p:sp>
      <p:pic>
        <p:nvPicPr>
          <p:cNvPr id="2" name="Picture 1" descr="p11"/>
          <p:cNvPicPr>
            <a:picLocks noChangeAspect="1"/>
          </p:cNvPicPr>
          <p:nvPr/>
        </p:nvPicPr>
        <p:blipFill>
          <a:blip r:embed="rId1"/>
          <a:stretch>
            <a:fillRect/>
          </a:stretch>
        </p:blipFill>
        <p:spPr>
          <a:xfrm>
            <a:off x="1143000" y="899795"/>
            <a:ext cx="6858000" cy="5481955"/>
          </a:xfrm>
          <a:prstGeom prst="rect">
            <a:avLst/>
          </a:prstGeom>
        </p:spPr>
      </p:pic>
      <p:sp>
        <p:nvSpPr>
          <p:cNvPr id="3" name="Text Box 2"/>
          <p:cNvSpPr txBox="1"/>
          <p:nvPr/>
        </p:nvSpPr>
        <p:spPr>
          <a:xfrm>
            <a:off x="2133600" y="0"/>
            <a:ext cx="4097020" cy="768350"/>
          </a:xfrm>
          <a:prstGeom prst="rect">
            <a:avLst/>
          </a:prstGeom>
          <a:noFill/>
        </p:spPr>
        <p:txBody>
          <a:bodyPr wrap="square" rtlCol="0">
            <a:spAutoFit/>
          </a:bodyPr>
          <a:p>
            <a:r>
              <a:rPr lang="en-IN" altLang="en-US" sz="4400">
                <a:solidFill>
                  <a:srgbClr val="FFFF00"/>
                </a:solidFill>
              </a:rPr>
              <a:t>Block Diagram</a:t>
            </a:r>
            <a:endParaRPr lang="en-IN" altLang="en-US" sz="440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3" name="Title 1"/>
          <p:cNvSpPr>
            <a:spLocks noGrp="1"/>
          </p:cNvSpPr>
          <p:nvPr>
            <p:ph type="title"/>
          </p:nvPr>
        </p:nvSpPr>
        <p:spPr>
          <a:xfrm>
            <a:off x="457200" y="0"/>
            <a:ext cx="8229600" cy="609600"/>
          </a:xfrm>
        </p:spPr>
        <p:txBody>
          <a:bodyPr/>
          <a:p>
            <a:r>
              <a:rPr lang="en-US" dirty="0">
                <a:solidFill>
                  <a:srgbClr val="FFFF00"/>
                </a:solidFill>
              </a:rPr>
              <a:t>WORKING PRINCIPLE</a:t>
            </a:r>
            <a:endParaRPr lang="en-IN" dirty="0">
              <a:solidFill>
                <a:srgbClr val="FFFF00"/>
              </a:solidFill>
            </a:endParaRPr>
          </a:p>
        </p:txBody>
      </p:sp>
      <p:sp>
        <p:nvSpPr>
          <p:cNvPr id="1048604" name="Content Placeholder 2"/>
          <p:cNvSpPr>
            <a:spLocks noGrp="1"/>
          </p:cNvSpPr>
          <p:nvPr>
            <p:ph idx="1"/>
          </p:nvPr>
        </p:nvSpPr>
        <p:spPr>
          <a:xfrm>
            <a:off x="457200" y="762000"/>
            <a:ext cx="8610600" cy="5791200"/>
          </a:xfrm>
        </p:spPr>
        <p:txBody>
          <a:bodyPr/>
          <a:p>
            <a:pPr algn="just">
              <a:lnSpc>
                <a:spcPct val="150000"/>
              </a:lnSpc>
            </a:pPr>
            <a:r>
              <a:rPr lang="en-US" sz="2000" b="0" i="0" dirty="0">
                <a:solidFill>
                  <a:schemeClr val="tx1">
                    <a:lumMod val="95000"/>
                    <a:lumOff val="5000"/>
                  </a:schemeClr>
                </a:solidFill>
                <a:latin typeface="Times New Roman" panose="02020603050405020304" pitchFamily="18" charset="0"/>
                <a:cs typeface="Times New Roman" panose="02020603050405020304" pitchFamily="18" charset="0"/>
              </a:rPr>
              <a:t>A ventilator, also known as a mechanical ventilator or a breathing machine, is a medical device that helps patients who are unable to breathe on their own or have difficulty breathing. Ventilators are commonly used in hospitals and intensive care units (ICUs) to support patients with respiratory failure.</a:t>
            </a:r>
            <a:endParaRPr lang="en-US" sz="2000" b="0" i="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sz="2000" b="0" i="0" dirty="0">
                <a:solidFill>
                  <a:schemeClr val="tx1">
                    <a:lumMod val="95000"/>
                    <a:lumOff val="5000"/>
                  </a:schemeClr>
                </a:solidFill>
                <a:latin typeface="Times New Roman" panose="02020603050405020304" pitchFamily="18" charset="0"/>
                <a:cs typeface="Times New Roman" panose="02020603050405020304" pitchFamily="18" charset="0"/>
              </a:rPr>
              <a:t>The ventilator delivers oxygen to the patient's through a mask that is inserted into the patient's mouth, nose.</a:t>
            </a:r>
            <a:endParaRPr lang="en-US" sz="2000" b="0" i="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sz="2000" b="0" i="0" dirty="0">
                <a:solidFill>
                  <a:schemeClr val="tx1">
                    <a:lumMod val="95000"/>
                    <a:lumOff val="5000"/>
                  </a:schemeClr>
                </a:solidFill>
                <a:latin typeface="Times New Roman" panose="02020603050405020304" pitchFamily="18" charset="0"/>
                <a:cs typeface="Times New Roman" panose="02020603050405020304" pitchFamily="18" charset="0"/>
              </a:rPr>
              <a:t>Ventilators are complex machines mean to be operated by trained doctors. They need oxygen and compressed air supplies to operate. Patients are fully </a:t>
            </a:r>
            <a:r>
              <a:rPr lang="en-US" sz="2000" b="0" i="0" dirty="0" err="1">
                <a:solidFill>
                  <a:schemeClr val="tx1">
                    <a:lumMod val="95000"/>
                    <a:lumOff val="5000"/>
                  </a:schemeClr>
                </a:solidFill>
                <a:latin typeface="Times New Roman" panose="02020603050405020304" pitchFamily="18" charset="0"/>
                <a:cs typeface="Times New Roman" panose="02020603050405020304" pitchFamily="18" charset="0"/>
              </a:rPr>
              <a:t>dependant</a:t>
            </a:r>
            <a:r>
              <a:rPr lang="en-US" sz="2000" b="0" i="0" dirty="0">
                <a:solidFill>
                  <a:schemeClr val="tx1">
                    <a:lumMod val="95000"/>
                    <a:lumOff val="5000"/>
                  </a:schemeClr>
                </a:solidFill>
                <a:latin typeface="Times New Roman" panose="02020603050405020304" pitchFamily="18" charset="0"/>
                <a:cs typeface="Times New Roman" panose="02020603050405020304" pitchFamily="18" charset="0"/>
              </a:rPr>
              <a:t> on these machines to survive.</a:t>
            </a:r>
            <a:endParaRPr lang="en-US" sz="2000" b="0" i="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Entire system is driven by an Arduino controller</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and here we used Arduino UNO and is defined as open source hardware platform readily available to build projects . </a:t>
            </a:r>
            <a:endParaRPr lang="en-IN" dirty="0">
              <a:solidFill>
                <a:schemeClr val="tx1">
                  <a:lumMod val="95000"/>
                  <a:lumOff val="5000"/>
                </a:schemeClr>
              </a:solidFill>
            </a:endParaRPr>
          </a:p>
        </p:txBody>
      </p:sp>
      <p:sp>
        <p:nvSpPr>
          <p:cNvPr id="1048605" name="Slide Number Placeholder 3"/>
          <p:cNvSpPr>
            <a:spLocks noGrp="1"/>
          </p:cNvSpPr>
          <p:nvPr>
            <p:ph type="sldNum" sz="quarter" idx="12"/>
          </p:nvPr>
        </p:nvSpPr>
        <p:spPr/>
        <p:txBody>
          <a:bodyPr/>
          <a:p>
            <a:fld id="{51EDAF45-A1ED-443F-B7DC-99AC8969684E}" type="slidenum">
              <a:rPr lang="en-US" smtClean="0"/>
            </a:fld>
            <a:endParaRPr lang="en-US" dirty="0"/>
          </a:p>
        </p:txBody>
      </p:sp>
    </p:spTree>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6809</Words>
  <Application>WPS Presentation</Application>
  <PresentationFormat/>
  <Paragraphs>200</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Times New Roman</vt:lpstr>
      <vt:lpstr>Verdana</vt:lpstr>
      <vt:lpstr>MS PGothic</vt:lpstr>
      <vt:lpstr>Cambria Math</vt:lpstr>
      <vt:lpstr>Calibri</vt:lpstr>
      <vt:lpstr>Microsoft YaHei</vt:lpstr>
      <vt:lpstr>Arial Unicode MS</vt:lpstr>
      <vt:lpstr>MIS Template</vt:lpstr>
      <vt:lpstr>PowerPoint 演示文稿</vt:lpstr>
      <vt:lpstr>PowerPoint 演示文稿</vt:lpstr>
      <vt:lpstr>TABLE OF CONTENTS</vt:lpstr>
      <vt:lpstr>OBJECTIVE</vt:lpstr>
      <vt:lpstr>INTRODUCTION</vt:lpstr>
      <vt:lpstr>INTRODUCTION</vt:lpstr>
      <vt:lpstr>CIRCUIT DIAGRAM</vt:lpstr>
      <vt:lpstr>PowerPoint 演示文稿</vt:lpstr>
      <vt:lpstr>WORKING PRINCIPLE</vt:lpstr>
      <vt:lpstr>WORKING PRINCIPLE</vt:lpstr>
      <vt:lpstr>WORKING PRINCIPLE</vt:lpstr>
      <vt:lpstr>ADVANTAGES</vt:lpstr>
      <vt:lpstr>APPLICATIONS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Publication Reward</dc:title>
  <dc:creator>Admin</dc:creator>
  <cp:lastModifiedBy>Adithya</cp:lastModifiedBy>
  <cp:revision>1</cp:revision>
  <dcterms:created xsi:type="dcterms:W3CDTF">2023-03-13T17:55:25Z</dcterms:created>
  <dcterms:modified xsi:type="dcterms:W3CDTF">2023-03-13T17:55:26Z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0x01010002A5DF550153D54CB814FF0D13D974E1</vt:lpwstr>
  </property>
  <property fmtid="{D5CDD505-2E9C-101B-9397-08002B2CF9AE}" pid="3" name="ICV">
    <vt:lpwstr>ABB54865803844D28D4A50BB11DD3DBE</vt:lpwstr>
  </property>
  <property fmtid="{D5CDD505-2E9C-101B-9397-08002B2CF9AE}" pid="4" name="KSOProductBuildVer">
    <vt:lpwstr>1033-11.2.0.10451</vt:lpwstr>
  </property>
</Properties>
</file>