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Verdana" pitchFamily="34" charset="0"/>
      <p:regular r:id="rId9"/>
      <p:bold r:id="rId10"/>
      <p:italic r:id="rId11"/>
      <p:boldItalic r:id="rId12"/>
    </p:embeddedFont>
    <p:embeddedFont>
      <p:font typeface="Wingdings 2" pitchFamily="18" charset="2"/>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310c8edcd7_0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310c8edcd7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310c8edcd7_0_1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310c8edcd7_0_1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310c8edcd7_0_10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310c8edcd7_0_10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310c8edcd7_0_10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310c8edcd7_0_1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310c8edcd7_0_1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310c8edcd7_0_1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7" y="325622"/>
            <a:ext cx="8306809" cy="233172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365155"/>
            <a:ext cx="7772400" cy="13716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2763774"/>
            <a:ext cx="7772400" cy="6858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C699CB88-5E1A-4FAC-892A-60949ACB1F6F}" type="datetimeFigureOut">
              <a:rPr lang="en-US" smtClean="0"/>
              <a:pPr/>
              <a:t>4/19/2023</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11" name="Slide Number Placeholder 10"/>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3737610"/>
            <a:ext cx="8183880" cy="78867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397764"/>
            <a:ext cx="8183880" cy="314096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4/19/2023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00054"/>
            <a:ext cx="1981200" cy="394334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400052"/>
            <a:ext cx="5943600" cy="394335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4/19/2023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3737610"/>
            <a:ext cx="8183880" cy="78867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397764"/>
            <a:ext cx="8183880" cy="3140964"/>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4/19/2023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7" y="325622"/>
            <a:ext cx="8306809" cy="325599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3696462"/>
            <a:ext cx="8183880" cy="507492"/>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4218363"/>
            <a:ext cx="8183880" cy="315468"/>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4/19/2023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397764"/>
            <a:ext cx="3931920" cy="329184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397764"/>
            <a:ext cx="3931920" cy="329184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99CB88-5E1A-4FAC-892A-60949ACB1F6F}" type="datetimeFigureOut">
              <a:rPr lang="en-US" smtClean="0"/>
              <a:pPr/>
              <a:t>4/19/2023</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3737610"/>
            <a:ext cx="8183880" cy="78867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434578"/>
            <a:ext cx="3931920" cy="59412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434578"/>
            <a:ext cx="3931920" cy="59412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085850"/>
            <a:ext cx="3931920" cy="261747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085850"/>
            <a:ext cx="3931920" cy="261747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699CB88-5E1A-4FAC-892A-60949ACB1F6F}" type="datetimeFigureOut">
              <a:rPr lang="en-US" smtClean="0"/>
              <a:pPr/>
              <a:t>4/19/2023</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699CB88-5E1A-4FAC-892A-60949ACB1F6F}" type="datetimeFigureOut">
              <a:rPr lang="en-US" smtClean="0"/>
              <a:pPr/>
              <a:t>4/19/2023</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699CB88-5E1A-4FAC-892A-60949ACB1F6F}" type="datetimeFigureOut">
              <a:rPr lang="en-US" smtClean="0"/>
              <a:pPr/>
              <a:t>4/19/2023</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400050"/>
            <a:ext cx="2971800" cy="6858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085852"/>
            <a:ext cx="2971800" cy="3154584"/>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3" y="697608"/>
            <a:ext cx="4626159" cy="35433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99CB88-5E1A-4FAC-892A-60949ACB1F6F}" type="datetimeFigureOut">
              <a:rPr lang="en-US" smtClean="0"/>
              <a:pPr/>
              <a:t>4/19/2023</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1" y="325622"/>
            <a:ext cx="2324605" cy="325755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3759042"/>
            <a:ext cx="8229600" cy="78867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400050"/>
            <a:ext cx="2240280" cy="315861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99CB88-5E1A-4FAC-892A-60949ACB1F6F}" type="datetimeFigureOut">
              <a:rPr lang="en-US" smtClean="0"/>
              <a:pPr/>
              <a:t>4/19/2023</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3" name="Picture Placeholder 2"/>
          <p:cNvSpPr>
            <a:spLocks noGrp="1"/>
          </p:cNvSpPr>
          <p:nvPr>
            <p:ph type="pic" idx="1"/>
          </p:nvPr>
        </p:nvSpPr>
        <p:spPr>
          <a:xfrm>
            <a:off x="421480" y="326826"/>
            <a:ext cx="5925312" cy="325755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7" y="325622"/>
            <a:ext cx="8306809" cy="41148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3739193"/>
            <a:ext cx="8183880" cy="78867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397764"/>
            <a:ext cx="8183880" cy="3140964"/>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4583907"/>
            <a:ext cx="2286000" cy="273844"/>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699CB88-5E1A-4FAC-892A-60949ACB1F6F}" type="datetimeFigureOut">
              <a:rPr lang="en-US" smtClean="0"/>
              <a:pPr/>
              <a:t>4/19/2023</a:t>
            </a:fld>
            <a:endParaRPr lang="en-US"/>
          </a:p>
        </p:txBody>
      </p:sp>
      <p:sp>
        <p:nvSpPr>
          <p:cNvPr id="18" name="Footer Placeholder 17"/>
          <p:cNvSpPr>
            <a:spLocks noGrp="1"/>
          </p:cNvSpPr>
          <p:nvPr>
            <p:ph type="ftr" sz="quarter" idx="3"/>
          </p:nvPr>
        </p:nvSpPr>
        <p:spPr>
          <a:xfrm>
            <a:off x="6062328" y="4583907"/>
            <a:ext cx="2286000" cy="273844"/>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kumimoji="0" lang="en-US"/>
          </a:p>
        </p:txBody>
      </p:sp>
      <p:sp>
        <p:nvSpPr>
          <p:cNvPr id="5" name="Slide Number Placeholder 4"/>
          <p:cNvSpPr>
            <a:spLocks noGrp="1"/>
          </p:cNvSpPr>
          <p:nvPr>
            <p:ph type="sldNum" sz="quarter" idx="4"/>
          </p:nvPr>
        </p:nvSpPr>
        <p:spPr>
          <a:xfrm>
            <a:off x="8348328" y="4583907"/>
            <a:ext cx="457200" cy="273844"/>
          </a:xfrm>
          <a:prstGeom prst="rect">
            <a:avLst/>
          </a:prstGeom>
        </p:spPr>
        <p:txBody>
          <a:bodyPr vert="horz" anchor="b"/>
          <a:lstStyle>
            <a:lvl1pPr algn="r" eaLnBrk="1" latinLnBrk="0" hangingPunct="1">
              <a:defRPr kumimoji="0" sz="1000">
                <a:solidFill>
                  <a:schemeClr val="bg2">
                    <a:shade val="50000"/>
                  </a:schemeClr>
                </a:solidFill>
              </a:defRPr>
            </a:lvl1pPr>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EVALUATION OF PUBG GAMEPLAY DATA </a:t>
            </a:r>
            <a:endParaRPr/>
          </a:p>
        </p:txBody>
      </p:sp>
      <p:pic>
        <p:nvPicPr>
          <p:cNvPr id="60" name="Google Shape;60;p13"/>
          <p:cNvPicPr preferRelativeResize="0"/>
          <p:nvPr/>
        </p:nvPicPr>
        <p:blipFill>
          <a:blip r:embed="rId3">
            <a:alphaModFix/>
          </a:blip>
          <a:stretch>
            <a:fillRect/>
          </a:stretch>
        </p:blipFill>
        <p:spPr>
          <a:xfrm>
            <a:off x="6178100" y="2273950"/>
            <a:ext cx="2542150" cy="2542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a:ea typeface="Times New Roman"/>
                <a:cs typeface="Times New Roman"/>
                <a:sym typeface="Times New Roman"/>
              </a:rPr>
              <a:t>DESCRIPTION OF RESEARCH QUESTIONS</a:t>
            </a:r>
            <a:endParaRPr b="1">
              <a:latin typeface="Times New Roman"/>
              <a:ea typeface="Times New Roman"/>
              <a:cs typeface="Times New Roman"/>
              <a:sym typeface="Times New Roman"/>
            </a:endParaRPr>
          </a:p>
        </p:txBody>
      </p:sp>
      <p:sp>
        <p:nvSpPr>
          <p:cNvPr id="66" name="Google Shape;66;p14"/>
          <p:cNvSpPr txBox="1">
            <a:spLocks noGrp="1"/>
          </p:cNvSpPr>
          <p:nvPr>
            <p:ph type="body" idx="1"/>
          </p:nvPr>
        </p:nvSpPr>
        <p:spPr>
          <a:xfrm>
            <a:off x="311700" y="1058225"/>
            <a:ext cx="6347700" cy="3747300"/>
          </a:xfrm>
          <a:prstGeom prst="rect">
            <a:avLst/>
          </a:prstGeom>
        </p:spPr>
        <p:txBody>
          <a:bodyPr spcFirstLastPara="1" wrap="square" lIns="91425" tIns="91425" rIns="91425" bIns="91425" anchor="t" anchorCtr="0">
            <a:normAutofit/>
          </a:bodyPr>
          <a:lstStyle/>
          <a:p>
            <a:pPr marL="457200" lvl="0" indent="-336550" algn="l" rtl="0">
              <a:lnSpc>
                <a:spcPct val="150000"/>
              </a:lnSpc>
              <a:spcBef>
                <a:spcPts val="0"/>
              </a:spcBef>
              <a:spcAft>
                <a:spcPts val="0"/>
              </a:spcAft>
              <a:buSzPts val="1700"/>
              <a:buFont typeface="Times New Roman"/>
              <a:buChar char="●"/>
            </a:pPr>
            <a:r>
              <a:rPr lang="en" sz="1500" dirty="0">
                <a:latin typeface="Times New Roman"/>
                <a:ea typeface="Times New Roman"/>
                <a:cs typeface="Times New Roman"/>
                <a:sym typeface="Times New Roman"/>
              </a:rPr>
              <a:t>What are the weapon types that are most significant and effectively determined player performance?</a:t>
            </a:r>
            <a:endParaRPr sz="1500">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 sz="1500" dirty="0">
                <a:latin typeface="Times New Roman"/>
                <a:ea typeface="Times New Roman"/>
                <a:cs typeface="Times New Roman"/>
                <a:sym typeface="Times New Roman"/>
              </a:rPr>
              <a:t>What are the most popular and influential game modes for players?</a:t>
            </a:r>
            <a:endParaRPr sz="1500">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 sz="1500" dirty="0">
                <a:latin typeface="Times New Roman"/>
                <a:ea typeface="Times New Roman"/>
                <a:cs typeface="Times New Roman"/>
                <a:sym typeface="Times New Roman"/>
              </a:rPr>
              <a:t>What are the types of battle strategies that lead to maximum wins and how they are formulated based on game type and weapon selection?</a:t>
            </a:r>
            <a:endParaRPr sz="1500">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 sz="1500" dirty="0">
                <a:latin typeface="Times New Roman"/>
                <a:ea typeface="Times New Roman"/>
                <a:cs typeface="Times New Roman"/>
                <a:sym typeface="Times New Roman"/>
              </a:rPr>
              <a:t>What effect factors like time survived, damage dealt or kills imparted on player rank?</a:t>
            </a:r>
            <a:endParaRPr sz="1500">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 sz="1500" dirty="0">
                <a:latin typeface="Times New Roman"/>
                <a:ea typeface="Times New Roman"/>
                <a:cs typeface="Times New Roman"/>
                <a:sym typeface="Times New Roman"/>
              </a:rPr>
              <a:t>What are the insights gained from the analysis and visualization of PUBG data set that leads to formulation of winning strategies?</a:t>
            </a:r>
            <a:endParaRPr sz="1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DATA SOURCE</a:t>
            </a:r>
            <a:endParaRPr b="1"/>
          </a:p>
        </p:txBody>
      </p:sp>
      <p:sp>
        <p:nvSpPr>
          <p:cNvPr id="72" name="Google Shape;72;p15"/>
          <p:cNvSpPr txBox="1">
            <a:spLocks noGrp="1"/>
          </p:cNvSpPr>
          <p:nvPr>
            <p:ph type="body" idx="1"/>
          </p:nvPr>
        </p:nvSpPr>
        <p:spPr>
          <a:xfrm>
            <a:off x="311700" y="1171600"/>
            <a:ext cx="6014700" cy="3397200"/>
          </a:xfrm>
          <a:prstGeom prst="rect">
            <a:avLst/>
          </a:prstGeom>
        </p:spPr>
        <p:txBody>
          <a:bodyPr spcFirstLastPara="1" wrap="square" lIns="91425" tIns="91425" rIns="91425" bIns="91425" anchor="t" anchorCtr="0">
            <a:normAutofit/>
          </a:bodyPr>
          <a:lstStyle/>
          <a:p>
            <a:pPr marL="457200" lvl="0" indent="-336550" algn="just" rtl="0">
              <a:lnSpc>
                <a:spcPct val="150000"/>
              </a:lnSpc>
              <a:spcBef>
                <a:spcPts val="0"/>
              </a:spcBef>
              <a:spcAft>
                <a:spcPts val="0"/>
              </a:spcAft>
              <a:buSzPts val="1700"/>
              <a:buFont typeface="Times New Roman"/>
              <a:buChar char="●"/>
            </a:pPr>
            <a:r>
              <a:rPr lang="en" sz="1500" dirty="0">
                <a:latin typeface="Times New Roman"/>
                <a:ea typeface="Times New Roman"/>
                <a:cs typeface="Times New Roman"/>
                <a:sym typeface="Times New Roman"/>
              </a:rPr>
              <a:t>The data set is sourced from “Kaggle” as it contains a plethora of data sets that are verified and ready to utilize for real-world data science applications. The “.csv format” saved data set consists of 31 columns and 1048576 rows, containing several types of attributes like, “DBNOs”, “Assist”, “headshot kills” and many other attributes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en" b="1">
                <a:latin typeface="Times New Roman"/>
                <a:ea typeface="Times New Roman"/>
                <a:cs typeface="Times New Roman"/>
                <a:sym typeface="Times New Roman"/>
              </a:rPr>
              <a:t>VISUALIZATIONS CREATED</a:t>
            </a:r>
            <a:endParaRPr b="1">
              <a:latin typeface="Times New Roman"/>
              <a:ea typeface="Times New Roman"/>
              <a:cs typeface="Times New Roman"/>
              <a:sym typeface="Times New Roman"/>
            </a:endParaRPr>
          </a:p>
        </p:txBody>
      </p:sp>
      <p:sp>
        <p:nvSpPr>
          <p:cNvPr id="78" name="Google Shape;78;p16"/>
          <p:cNvSpPr txBox="1">
            <a:spLocks noGrp="1"/>
          </p:cNvSpPr>
          <p:nvPr>
            <p:ph type="body" idx="1"/>
          </p:nvPr>
        </p:nvSpPr>
        <p:spPr>
          <a:prstGeom prst="rect">
            <a:avLst/>
          </a:prstGeom>
        </p:spPr>
        <p:txBody>
          <a:bodyPr spcFirstLastPara="1" wrap="square" lIns="91425" tIns="91425" rIns="91425" bIns="91425" anchor="t" anchorCtr="0">
            <a:normAutofit fontScale="47500" lnSpcReduction="20000"/>
          </a:bodyPr>
          <a:lstStyle/>
          <a:p>
            <a:pPr marL="457200" lvl="0" indent="-324249" algn="just" rtl="0">
              <a:lnSpc>
                <a:spcPct val="160000"/>
              </a:lnSpc>
              <a:spcBef>
                <a:spcPts val="0"/>
              </a:spcBef>
              <a:spcAft>
                <a:spcPts val="0"/>
              </a:spcAft>
              <a:buSzPct val="100000"/>
              <a:buFont typeface="Times New Roman"/>
              <a:buChar char="●"/>
            </a:pPr>
            <a:r>
              <a:rPr lang="en" sz="3171" dirty="0">
                <a:latin typeface="Times New Roman"/>
                <a:ea typeface="Times New Roman"/>
                <a:cs typeface="Times New Roman"/>
                <a:sym typeface="Times New Roman"/>
              </a:rPr>
              <a:t>Visualization of the most effective PUBG weapons and how they impact player performance</a:t>
            </a:r>
            <a:endParaRPr sz="3171">
              <a:latin typeface="Times New Roman"/>
              <a:ea typeface="Times New Roman"/>
              <a:cs typeface="Times New Roman"/>
              <a:sym typeface="Times New Roman"/>
            </a:endParaRPr>
          </a:p>
          <a:p>
            <a:pPr marL="457200" lvl="0" indent="-324249" algn="just" rtl="0">
              <a:lnSpc>
                <a:spcPct val="160000"/>
              </a:lnSpc>
              <a:spcBef>
                <a:spcPts val="0"/>
              </a:spcBef>
              <a:spcAft>
                <a:spcPts val="0"/>
              </a:spcAft>
              <a:buSzPct val="100000"/>
              <a:buFont typeface="Times New Roman"/>
              <a:buChar char="●"/>
            </a:pPr>
            <a:r>
              <a:rPr lang="en" sz="3171" dirty="0">
                <a:latin typeface="Times New Roman"/>
                <a:ea typeface="Times New Roman"/>
                <a:cs typeface="Times New Roman"/>
                <a:sym typeface="Times New Roman"/>
              </a:rPr>
              <a:t>Visualization of game modes </a:t>
            </a:r>
            <a:endParaRPr sz="3171">
              <a:latin typeface="Times New Roman"/>
              <a:ea typeface="Times New Roman"/>
              <a:cs typeface="Times New Roman"/>
              <a:sym typeface="Times New Roman"/>
            </a:endParaRPr>
          </a:p>
          <a:p>
            <a:pPr marL="457200" lvl="0" indent="-324249" algn="just" rtl="0">
              <a:lnSpc>
                <a:spcPct val="160000"/>
              </a:lnSpc>
              <a:spcBef>
                <a:spcPts val="0"/>
              </a:spcBef>
              <a:spcAft>
                <a:spcPts val="0"/>
              </a:spcAft>
              <a:buSzPct val="100000"/>
              <a:buFont typeface="Times New Roman"/>
              <a:buChar char="●"/>
            </a:pPr>
            <a:r>
              <a:rPr lang="en" sz="3171" dirty="0">
                <a:latin typeface="Times New Roman"/>
                <a:ea typeface="Times New Roman"/>
                <a:cs typeface="Times New Roman"/>
                <a:sym typeface="Times New Roman"/>
              </a:rPr>
              <a:t>Visualization strategies do players utilize to win matches, and how do they differ depending on the game style or weapon selection</a:t>
            </a:r>
            <a:endParaRPr sz="3171">
              <a:latin typeface="Times New Roman"/>
              <a:ea typeface="Times New Roman"/>
              <a:cs typeface="Times New Roman"/>
              <a:sym typeface="Times New Roman"/>
            </a:endParaRPr>
          </a:p>
          <a:p>
            <a:pPr marL="457200" lvl="0" indent="-324249" algn="just" rtl="0">
              <a:lnSpc>
                <a:spcPct val="160000"/>
              </a:lnSpc>
              <a:spcBef>
                <a:spcPts val="0"/>
              </a:spcBef>
              <a:spcAft>
                <a:spcPts val="0"/>
              </a:spcAft>
              <a:buSzPct val="100000"/>
              <a:buFont typeface="Times New Roman"/>
              <a:buChar char="●"/>
            </a:pPr>
            <a:r>
              <a:rPr lang="en" sz="3171" dirty="0">
                <a:latin typeface="Times New Roman"/>
                <a:ea typeface="Times New Roman"/>
                <a:cs typeface="Times New Roman"/>
                <a:sym typeface="Times New Roman"/>
              </a:rPr>
              <a:t>Relationship between player rank and factors like time survived, damage dealt, or kills</a:t>
            </a:r>
            <a:endParaRPr sz="3171">
              <a:latin typeface="Times New Roman"/>
              <a:ea typeface="Times New Roman"/>
              <a:cs typeface="Times New Roman"/>
              <a:sym typeface="Times New Roman"/>
            </a:endParaRPr>
          </a:p>
          <a:p>
            <a:pPr marL="457200" lvl="0" indent="-324249" algn="just" rtl="0">
              <a:lnSpc>
                <a:spcPct val="160000"/>
              </a:lnSpc>
              <a:spcBef>
                <a:spcPts val="0"/>
              </a:spcBef>
              <a:spcAft>
                <a:spcPts val="0"/>
              </a:spcAft>
              <a:buSzPct val="100000"/>
              <a:buFont typeface="Times New Roman"/>
              <a:buChar char="●"/>
            </a:pPr>
            <a:r>
              <a:rPr lang="en" sz="3171" dirty="0">
                <a:latin typeface="Times New Roman"/>
                <a:ea typeface="Times New Roman"/>
                <a:cs typeface="Times New Roman"/>
                <a:sym typeface="Times New Roman"/>
              </a:rPr>
              <a:t>Percentile winning placement” based on several match types</a:t>
            </a:r>
            <a:endParaRPr sz="3171">
              <a:latin typeface="Times New Roman"/>
              <a:ea typeface="Times New Roman"/>
              <a:cs typeface="Times New Roman"/>
              <a:sym typeface="Times New Roman"/>
            </a:endParaRPr>
          </a:p>
          <a:p>
            <a:pPr marL="457200" lvl="0" indent="-324249" algn="just" rtl="0">
              <a:lnSpc>
                <a:spcPct val="160000"/>
              </a:lnSpc>
              <a:spcBef>
                <a:spcPts val="0"/>
              </a:spcBef>
              <a:spcAft>
                <a:spcPts val="0"/>
              </a:spcAft>
              <a:buSzPct val="100000"/>
              <a:buFont typeface="Times New Roman"/>
              <a:buChar char="●"/>
            </a:pPr>
            <a:r>
              <a:rPr lang="en" sz="3171" dirty="0">
                <a:latin typeface="Times New Roman"/>
                <a:ea typeface="Times New Roman"/>
                <a:cs typeface="Times New Roman"/>
                <a:sym typeface="Times New Roman"/>
              </a:rPr>
              <a:t>Number of records” based on several match types</a:t>
            </a:r>
            <a:endParaRPr sz="3171">
              <a:latin typeface="Times New Roman"/>
              <a:ea typeface="Times New Roman"/>
              <a:cs typeface="Times New Roman"/>
              <a:sym typeface="Times New Roman"/>
            </a:endParaRPr>
          </a:p>
          <a:p>
            <a:pPr marL="457200" lvl="0" indent="-324249" algn="just" rtl="0">
              <a:lnSpc>
                <a:spcPct val="160000"/>
              </a:lnSpc>
              <a:spcBef>
                <a:spcPts val="0"/>
              </a:spcBef>
              <a:spcAft>
                <a:spcPts val="0"/>
              </a:spcAft>
              <a:buSzPct val="100000"/>
              <a:buFont typeface="Times New Roman"/>
              <a:buChar char="●"/>
            </a:pPr>
            <a:r>
              <a:rPr lang="en" sz="3171" dirty="0">
                <a:latin typeface="Times New Roman"/>
                <a:ea typeface="Times New Roman"/>
                <a:cs typeface="Times New Roman"/>
                <a:sym typeface="Times New Roman"/>
              </a:rPr>
              <a:t>Weapon selection” based on several match types</a:t>
            </a:r>
            <a:endParaRPr sz="3171">
              <a:latin typeface="Times New Roman"/>
              <a:ea typeface="Times New Roman"/>
              <a:cs typeface="Times New Roman"/>
              <a:sym typeface="Times New Roman"/>
            </a:endParaRPr>
          </a:p>
          <a:p>
            <a:pPr marL="457200" lvl="0" indent="-324249" algn="just" rtl="0">
              <a:lnSpc>
                <a:spcPct val="160000"/>
              </a:lnSpc>
              <a:spcBef>
                <a:spcPts val="0"/>
              </a:spcBef>
              <a:spcAft>
                <a:spcPts val="0"/>
              </a:spcAft>
              <a:buSzPct val="100000"/>
              <a:buFont typeface="Times New Roman"/>
              <a:buChar char="●"/>
            </a:pPr>
            <a:r>
              <a:rPr lang="en" sz="3171" dirty="0">
                <a:latin typeface="Times New Roman"/>
                <a:ea typeface="Times New Roman"/>
                <a:cs typeface="Times New Roman"/>
                <a:sym typeface="Times New Roman"/>
              </a:rPr>
              <a:t> Final Dashboard consisting of all data visualizations</a:t>
            </a:r>
            <a:endParaRPr sz="3171">
              <a:latin typeface="Times New Roman"/>
              <a:ea typeface="Times New Roman"/>
              <a:cs typeface="Times New Roman"/>
              <a:sym typeface="Times New Roman"/>
            </a:endParaRPr>
          </a:p>
          <a:p>
            <a:pPr marL="0" lvl="0" indent="0" algn="just" rtl="0">
              <a:lnSpc>
                <a:spcPct val="160000"/>
              </a:lnSpc>
              <a:spcBef>
                <a:spcPts val="0"/>
              </a:spcBef>
              <a:spcAft>
                <a:spcPts val="0"/>
              </a:spcAft>
              <a:buNone/>
            </a:pPr>
            <a:endParaRPr sz="1200" b="1">
              <a:latin typeface="Times New Roman"/>
              <a:ea typeface="Times New Roman"/>
              <a:cs typeface="Times New Roman"/>
              <a:sym typeface="Times New Roman"/>
            </a:endParaRPr>
          </a:p>
          <a:p>
            <a:pPr marL="0" lvl="0" indent="0" algn="just" rtl="0">
              <a:lnSpc>
                <a:spcPct val="160000"/>
              </a:lnSpc>
              <a:spcBef>
                <a:spcPts val="0"/>
              </a:spcBef>
              <a:spcAft>
                <a:spcPts val="0"/>
              </a:spcAft>
              <a:buNone/>
            </a:pPr>
            <a:endParaRPr sz="1200" b="1">
              <a:latin typeface="Times New Roman"/>
              <a:ea typeface="Times New Roman"/>
              <a:cs typeface="Times New Roman"/>
              <a:sym typeface="Times New Roman"/>
            </a:endParaRPr>
          </a:p>
          <a:p>
            <a:pPr marL="0" lvl="0" indent="0" algn="just" rtl="0">
              <a:lnSpc>
                <a:spcPct val="160000"/>
              </a:lnSpc>
              <a:spcBef>
                <a:spcPts val="0"/>
              </a:spcBef>
              <a:spcAft>
                <a:spcPts val="0"/>
              </a:spcAft>
              <a:buNone/>
            </a:pPr>
            <a:endParaRPr sz="1200" b="1">
              <a:latin typeface="Times New Roman"/>
              <a:ea typeface="Times New Roman"/>
              <a:cs typeface="Times New Roman"/>
              <a:sym typeface="Times New Roman"/>
            </a:endParaRPr>
          </a:p>
          <a:p>
            <a:pPr marL="0" lvl="0" indent="0" algn="just" rtl="0">
              <a:lnSpc>
                <a:spcPct val="160000"/>
              </a:lnSpc>
              <a:spcBef>
                <a:spcPts val="0"/>
              </a:spcBef>
              <a:spcAft>
                <a:spcPts val="0"/>
              </a:spcAft>
              <a:buNone/>
            </a:pPr>
            <a:endParaRPr sz="1200" b="1">
              <a:latin typeface="Times New Roman"/>
              <a:ea typeface="Times New Roman"/>
              <a:cs typeface="Times New Roman"/>
              <a:sym typeface="Times New Roman"/>
            </a:endParaRPr>
          </a:p>
          <a:p>
            <a:pPr marL="0" lvl="0" indent="0" algn="just" rtl="0">
              <a:lnSpc>
                <a:spcPct val="160000"/>
              </a:lnSpc>
              <a:spcBef>
                <a:spcPts val="0"/>
              </a:spcBef>
              <a:spcAft>
                <a:spcPts val="0"/>
              </a:spcAft>
              <a:buNone/>
            </a:pPr>
            <a:endParaRPr sz="1200" b="1">
              <a:latin typeface="Times New Roman"/>
              <a:ea typeface="Times New Roman"/>
              <a:cs typeface="Times New Roman"/>
              <a:sym typeface="Times New Roman"/>
            </a:endParaRPr>
          </a:p>
          <a:p>
            <a:pPr marL="0" lvl="0" indent="0" algn="just" rtl="0">
              <a:lnSpc>
                <a:spcPct val="160000"/>
              </a:lnSpc>
              <a:spcBef>
                <a:spcPts val="0"/>
              </a:spcBef>
              <a:spcAft>
                <a:spcPts val="0"/>
              </a:spcAft>
              <a:buNone/>
            </a:pPr>
            <a:endParaRPr sz="1200" b="1">
              <a:latin typeface="Times New Roman"/>
              <a:ea typeface="Times New Roman"/>
              <a:cs typeface="Times New Roman"/>
              <a:sym typeface="Times New Roman"/>
            </a:endParaRPr>
          </a:p>
          <a:p>
            <a:pPr marL="0" lvl="0" indent="0" algn="just" rtl="0">
              <a:lnSpc>
                <a:spcPct val="160000"/>
              </a:lnSpc>
              <a:spcBef>
                <a:spcPts val="0"/>
              </a:spcBef>
              <a:spcAft>
                <a:spcPts val="0"/>
              </a:spcAft>
              <a:buNone/>
            </a:pPr>
            <a:endParaRPr sz="1200" b="1">
              <a:latin typeface="Times New Roman"/>
              <a:ea typeface="Times New Roman"/>
              <a:cs typeface="Times New Roman"/>
              <a:sym typeface="Times New Roman"/>
            </a:endParaRPr>
          </a:p>
          <a:p>
            <a:pPr marL="0" lvl="0" indent="0" algn="just" rtl="0">
              <a:lnSpc>
                <a:spcPct val="160000"/>
              </a:lnSpc>
              <a:spcBef>
                <a:spcPts val="0"/>
              </a:spcBef>
              <a:spcAft>
                <a:spcPts val="0"/>
              </a:spcAft>
              <a:buClr>
                <a:schemeClr val="dk1"/>
              </a:buClr>
              <a:buSzPct val="91666"/>
              <a:buFont typeface="Arial"/>
              <a:buNone/>
            </a:pPr>
            <a:endParaRPr sz="1200" b="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2700" b="1">
                <a:latin typeface="Times New Roman"/>
                <a:ea typeface="Times New Roman"/>
                <a:cs typeface="Times New Roman"/>
                <a:sym typeface="Times New Roman"/>
              </a:rPr>
              <a:t>Conclusion </a:t>
            </a:r>
            <a:endParaRPr sz="27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84" name="Google Shape;84;p17"/>
          <p:cNvSpPr txBox="1">
            <a:spLocks noGrp="1"/>
          </p:cNvSpPr>
          <p:nvPr>
            <p:ph type="body" idx="1"/>
          </p:nvPr>
        </p:nvSpPr>
        <p:spPr>
          <a:prstGeom prst="rect">
            <a:avLst/>
          </a:prstGeom>
        </p:spPr>
        <p:txBody>
          <a:bodyPr spcFirstLastPara="1" wrap="square" lIns="91425" tIns="91425" rIns="91425" bIns="91425" anchor="t" anchorCtr="0">
            <a:normAutofit fontScale="55000" lnSpcReduction="20000"/>
          </a:bodyPr>
          <a:lstStyle/>
          <a:p>
            <a:pPr marL="457200" lvl="0" indent="-342900" algn="l" rtl="0">
              <a:lnSpc>
                <a:spcPct val="170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The study report is divided into four sections. In the introduction, a general overview related to the background of the study is represented</a:t>
            </a:r>
            <a:endParaRPr>
              <a:latin typeface="Times New Roman"/>
              <a:ea typeface="Times New Roman"/>
              <a:cs typeface="Times New Roman"/>
              <a:sym typeface="Times New Roman"/>
            </a:endParaRPr>
          </a:p>
          <a:p>
            <a:pPr marL="457200" lvl="0" indent="-342900" algn="l" rtl="0">
              <a:lnSpc>
                <a:spcPct val="170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After that, the methodology section discusses the source from which the data is acquired and the benefits that the source offers compared to other sources</a:t>
            </a:r>
            <a:endParaRPr>
              <a:latin typeface="Times New Roman"/>
              <a:ea typeface="Times New Roman"/>
              <a:cs typeface="Times New Roman"/>
              <a:sym typeface="Times New Roman"/>
            </a:endParaRPr>
          </a:p>
          <a:p>
            <a:pPr marL="457200" lvl="0" indent="-342900" algn="l" rtl="0">
              <a:lnSpc>
                <a:spcPct val="170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The Analysis section comes next, which presents an in-depth discussion of all the visualizations performed to evaluate the PUBG gameplay tournament </a:t>
            </a:r>
            <a:endParaRPr>
              <a:latin typeface="Times New Roman"/>
              <a:ea typeface="Times New Roman"/>
              <a:cs typeface="Times New Roman"/>
              <a:sym typeface="Times New Roman"/>
            </a:endParaRPr>
          </a:p>
          <a:p>
            <a:pPr marL="457200" lvl="0" indent="-342900" algn="l" rtl="0">
              <a:lnSpc>
                <a:spcPct val="170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The visualizations are performed on the basis of these questions which offer comparison and evaluation of the best effective weapon, the optimum strategies, and evaluation of the performance metrics of players</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body" idx="1"/>
          </p:nvPr>
        </p:nvSpPr>
        <p:spPr>
          <a:xfrm>
            <a:off x="311700" y="1883100"/>
            <a:ext cx="8520600" cy="2685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700">
                <a:latin typeface="Times New Roman"/>
                <a:ea typeface="Times New Roman"/>
                <a:cs typeface="Times New Roman"/>
                <a:sym typeface="Times New Roman"/>
              </a:rPr>
              <a:t>THANK YOU</a:t>
            </a:r>
            <a:endParaRPr sz="2700">
              <a:latin typeface="Times New Roman"/>
              <a:ea typeface="Times New Roman"/>
              <a:cs typeface="Times New Roman"/>
              <a:sym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TotalTime>
  <Words>367</Words>
  <PresentationFormat>On-screen Show (16:9)</PresentationFormat>
  <Paragraphs>30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Verdana</vt:lpstr>
      <vt:lpstr>Times New Roman</vt:lpstr>
      <vt:lpstr>Wingdings 2</vt:lpstr>
      <vt:lpstr>Aspect</vt:lpstr>
      <vt:lpstr>EVALUATION OF PUBG GAMEPLAY DATA </vt:lpstr>
      <vt:lpstr>DESCRIPTION OF RESEARCH QUESTIONS</vt:lpstr>
      <vt:lpstr>DATA SOURCE</vt:lpstr>
      <vt:lpstr>VISUALIZATIONS CREATED</vt:lpstr>
      <vt:lpstr>Conclusion  </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PUBG GAMEPLAY DATA</dc:title>
  <dc:creator>User</dc:creator>
  <cp:lastModifiedBy>Windows User</cp:lastModifiedBy>
  <cp:revision>3</cp:revision>
  <dcterms:modified xsi:type="dcterms:W3CDTF">2023-04-19T12:52:49Z</dcterms:modified>
</cp:coreProperties>
</file>