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</p:sldIdLst>
  <p:sldSz cx="9144000" cy="5143500" type="screen16x9"/>
  <p:notesSz cx="6858000" cy="9144000"/>
  <p:embeddedFontLst>
    <p:embeddedFont>
      <p:font typeface="Fira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f08b4c2f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f08b4c2f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ec9f41ffb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cec9f41ffb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cf8db9fa0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cf8db9fa0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cec9f41ffb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cec9f41ffb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f8db9fa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f8db9fa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cf8db9fa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cf8db9fa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cf8db9fa09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cf8db9fa09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f08b4c2ff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f08b4c2ff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f08b4c2f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f08b4c2f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f08b4c2ff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f08b4c2ff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f08b4c2ff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f08b4c2ff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f08b4c2ff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f08b4c2ff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cec9f41ff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cec9f41ff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ec9f41ffb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cec9f41ffb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cec9f41ffb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cec9f41ffb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352450" y="285175"/>
            <a:ext cx="5540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Healthcare Infographics</a:t>
            </a:r>
            <a:endParaRPr sz="2800" b="1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7">
          <p15:clr>
            <a:srgbClr val="FA7B17"/>
          </p15:clr>
        </p15:guide>
        <p15:guide id="2" pos="288">
          <p15:clr>
            <a:srgbClr val="FA7B17"/>
          </p15:clr>
        </p15:guide>
        <p15:guide id="3" orient="horz" pos="2983">
          <p15:clr>
            <a:srgbClr val="FA7B17"/>
          </p15:clr>
        </p15:guide>
        <p15:guide id="4" pos="5472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/>
          <p:nvPr/>
        </p:nvSpPr>
        <p:spPr>
          <a:xfrm>
            <a:off x="649869" y="1488303"/>
            <a:ext cx="2254688" cy="1838323"/>
          </a:xfrm>
          <a:custGeom>
            <a:avLst/>
            <a:gdLst/>
            <a:ahLst/>
            <a:cxnLst/>
            <a:rect l="l" t="t" r="r" b="b"/>
            <a:pathLst>
              <a:path w="32805" h="26748" extrusionOk="0">
                <a:moveTo>
                  <a:pt x="17559" y="7088"/>
                </a:moveTo>
                <a:cubicBezTo>
                  <a:pt x="17722" y="7088"/>
                  <a:pt x="17862" y="7228"/>
                  <a:pt x="17862" y="7391"/>
                </a:cubicBezTo>
                <a:lnTo>
                  <a:pt x="17862" y="8862"/>
                </a:lnTo>
                <a:lnTo>
                  <a:pt x="17862" y="11804"/>
                </a:lnTo>
                <a:lnTo>
                  <a:pt x="18259" y="11804"/>
                </a:lnTo>
                <a:lnTo>
                  <a:pt x="22298" y="11828"/>
                </a:lnTo>
                <a:cubicBezTo>
                  <a:pt x="22462" y="11828"/>
                  <a:pt x="22578" y="11944"/>
                  <a:pt x="22602" y="12108"/>
                </a:cubicBezTo>
                <a:lnTo>
                  <a:pt x="22602" y="14606"/>
                </a:lnTo>
                <a:cubicBezTo>
                  <a:pt x="22578" y="14769"/>
                  <a:pt x="22462" y="14910"/>
                  <a:pt x="22298" y="14910"/>
                </a:cubicBezTo>
                <a:lnTo>
                  <a:pt x="17909" y="14910"/>
                </a:lnTo>
                <a:lnTo>
                  <a:pt x="17909" y="15283"/>
                </a:lnTo>
                <a:lnTo>
                  <a:pt x="17909" y="19322"/>
                </a:lnTo>
                <a:cubicBezTo>
                  <a:pt x="17909" y="19416"/>
                  <a:pt x="17862" y="19486"/>
                  <a:pt x="17815" y="19533"/>
                </a:cubicBezTo>
                <a:cubicBezTo>
                  <a:pt x="17745" y="19603"/>
                  <a:pt x="17675" y="19626"/>
                  <a:pt x="17605" y="19626"/>
                </a:cubicBezTo>
                <a:lnTo>
                  <a:pt x="15084" y="19626"/>
                </a:lnTo>
                <a:cubicBezTo>
                  <a:pt x="14944" y="19626"/>
                  <a:pt x="14803" y="19486"/>
                  <a:pt x="14803" y="19346"/>
                </a:cubicBezTo>
                <a:lnTo>
                  <a:pt x="14803" y="17851"/>
                </a:lnTo>
                <a:lnTo>
                  <a:pt x="14803" y="14933"/>
                </a:lnTo>
                <a:lnTo>
                  <a:pt x="10344" y="14933"/>
                </a:lnTo>
                <a:cubicBezTo>
                  <a:pt x="10181" y="14933"/>
                  <a:pt x="10064" y="14793"/>
                  <a:pt x="10064" y="14629"/>
                </a:cubicBezTo>
                <a:lnTo>
                  <a:pt x="10064" y="12084"/>
                </a:lnTo>
                <a:cubicBezTo>
                  <a:pt x="10064" y="11944"/>
                  <a:pt x="10204" y="11804"/>
                  <a:pt x="10367" y="11804"/>
                </a:cubicBezTo>
                <a:lnTo>
                  <a:pt x="14757" y="11804"/>
                </a:lnTo>
                <a:lnTo>
                  <a:pt x="14757" y="11431"/>
                </a:lnTo>
                <a:lnTo>
                  <a:pt x="14757" y="7391"/>
                </a:lnTo>
                <a:cubicBezTo>
                  <a:pt x="14757" y="7228"/>
                  <a:pt x="14897" y="7111"/>
                  <a:pt x="15060" y="7088"/>
                </a:cubicBezTo>
                <a:close/>
                <a:moveTo>
                  <a:pt x="9676" y="1"/>
                </a:moveTo>
                <a:cubicBezTo>
                  <a:pt x="9537" y="1"/>
                  <a:pt x="9402" y="5"/>
                  <a:pt x="9270" y="13"/>
                </a:cubicBezTo>
                <a:cubicBezTo>
                  <a:pt x="2452" y="434"/>
                  <a:pt x="1" y="8092"/>
                  <a:pt x="2756" y="13345"/>
                </a:cubicBezTo>
                <a:cubicBezTo>
                  <a:pt x="4273" y="16170"/>
                  <a:pt x="6445" y="18645"/>
                  <a:pt x="8826" y="20887"/>
                </a:cubicBezTo>
                <a:cubicBezTo>
                  <a:pt x="9503" y="21494"/>
                  <a:pt x="10484" y="22334"/>
                  <a:pt x="11535" y="23198"/>
                </a:cubicBezTo>
                <a:cubicBezTo>
                  <a:pt x="13659" y="24949"/>
                  <a:pt x="15994" y="26724"/>
                  <a:pt x="15994" y="26724"/>
                </a:cubicBezTo>
                <a:lnTo>
                  <a:pt x="16018" y="26747"/>
                </a:lnTo>
                <a:cubicBezTo>
                  <a:pt x="16018" y="26747"/>
                  <a:pt x="21388" y="22965"/>
                  <a:pt x="23442" y="21167"/>
                </a:cubicBezTo>
                <a:cubicBezTo>
                  <a:pt x="25941" y="19042"/>
                  <a:pt x="28205" y="16637"/>
                  <a:pt x="29816" y="13882"/>
                </a:cubicBezTo>
                <a:cubicBezTo>
                  <a:pt x="32805" y="8746"/>
                  <a:pt x="29956" y="971"/>
                  <a:pt x="23162" y="270"/>
                </a:cubicBezTo>
                <a:cubicBezTo>
                  <a:pt x="22951" y="249"/>
                  <a:pt x="22734" y="239"/>
                  <a:pt x="22515" y="239"/>
                </a:cubicBezTo>
                <a:cubicBezTo>
                  <a:pt x="20072" y="239"/>
                  <a:pt x="17258" y="1527"/>
                  <a:pt x="16508" y="3562"/>
                </a:cubicBezTo>
                <a:cubicBezTo>
                  <a:pt x="15799" y="1414"/>
                  <a:pt x="12233" y="1"/>
                  <a:pt x="9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5"/>
          <p:cNvSpPr txBox="1"/>
          <p:nvPr/>
        </p:nvSpPr>
        <p:spPr>
          <a:xfrm>
            <a:off x="5689325" y="1045225"/>
            <a:ext cx="3043500" cy="1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latin typeface="Fira Sans"/>
                <a:ea typeface="Fira Sans"/>
                <a:cs typeface="Fira Sans"/>
                <a:sym typeface="Fira Sans"/>
              </a:rPr>
              <a:t>Enhancing eTang System</a:t>
            </a:r>
            <a:endParaRPr sz="3700"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0" name="Google Shape;100;p25"/>
          <p:cNvGrpSpPr/>
          <p:nvPr/>
        </p:nvGrpSpPr>
        <p:grpSpPr>
          <a:xfrm>
            <a:off x="176418" y="635001"/>
            <a:ext cx="5102584" cy="4778530"/>
            <a:chOff x="176425" y="635025"/>
            <a:chExt cx="5601080" cy="5245368"/>
          </a:xfrm>
        </p:grpSpPr>
        <p:sp>
          <p:nvSpPr>
            <p:cNvPr id="101" name="Google Shape;101;p25"/>
            <p:cNvSpPr/>
            <p:nvPr/>
          </p:nvSpPr>
          <p:spPr>
            <a:xfrm>
              <a:off x="176425" y="635025"/>
              <a:ext cx="5601080" cy="5245368"/>
            </a:xfrm>
            <a:custGeom>
              <a:avLst/>
              <a:gdLst/>
              <a:ahLst/>
              <a:cxnLst/>
              <a:rect l="l" t="t" r="r" b="b"/>
              <a:pathLst>
                <a:path w="65866" h="61683" extrusionOk="0">
                  <a:moveTo>
                    <a:pt x="58447" y="5148"/>
                  </a:moveTo>
                  <a:cubicBezTo>
                    <a:pt x="61149" y="5148"/>
                    <a:pt x="63660" y="7364"/>
                    <a:pt x="63507" y="10460"/>
                  </a:cubicBezTo>
                  <a:cubicBezTo>
                    <a:pt x="63391" y="12865"/>
                    <a:pt x="61593" y="14849"/>
                    <a:pt x="59211" y="15200"/>
                  </a:cubicBezTo>
                  <a:lnTo>
                    <a:pt x="59305" y="13308"/>
                  </a:lnTo>
                  <a:lnTo>
                    <a:pt x="57343" y="13215"/>
                  </a:lnTo>
                  <a:lnTo>
                    <a:pt x="57250" y="15083"/>
                  </a:lnTo>
                  <a:cubicBezTo>
                    <a:pt x="53117" y="14056"/>
                    <a:pt x="52043" y="8686"/>
                    <a:pt x="55476" y="6141"/>
                  </a:cubicBezTo>
                  <a:cubicBezTo>
                    <a:pt x="56407" y="5456"/>
                    <a:pt x="57441" y="5148"/>
                    <a:pt x="58447" y="5148"/>
                  </a:cubicBezTo>
                  <a:close/>
                  <a:moveTo>
                    <a:pt x="5440" y="0"/>
                  </a:moveTo>
                  <a:lnTo>
                    <a:pt x="5440" y="957"/>
                  </a:lnTo>
                  <a:lnTo>
                    <a:pt x="1775" y="957"/>
                  </a:lnTo>
                  <a:cubicBezTo>
                    <a:pt x="1705" y="957"/>
                    <a:pt x="1611" y="981"/>
                    <a:pt x="1541" y="1004"/>
                  </a:cubicBezTo>
                  <a:cubicBezTo>
                    <a:pt x="654" y="1144"/>
                    <a:pt x="0" y="1938"/>
                    <a:pt x="47" y="2825"/>
                  </a:cubicBezTo>
                  <a:lnTo>
                    <a:pt x="47" y="17558"/>
                  </a:lnTo>
                  <a:cubicBezTo>
                    <a:pt x="47" y="25987"/>
                    <a:pt x="2312" y="34812"/>
                    <a:pt x="8242" y="41069"/>
                  </a:cubicBezTo>
                  <a:cubicBezTo>
                    <a:pt x="10881" y="43825"/>
                    <a:pt x="14219" y="45832"/>
                    <a:pt x="17978" y="46533"/>
                  </a:cubicBezTo>
                  <a:cubicBezTo>
                    <a:pt x="19076" y="50596"/>
                    <a:pt x="21014" y="54565"/>
                    <a:pt x="24726" y="57577"/>
                  </a:cubicBezTo>
                  <a:cubicBezTo>
                    <a:pt x="27986" y="60224"/>
                    <a:pt x="32695" y="61683"/>
                    <a:pt x="37355" y="61683"/>
                  </a:cubicBezTo>
                  <a:cubicBezTo>
                    <a:pt x="40340" y="61683"/>
                    <a:pt x="43304" y="61085"/>
                    <a:pt x="45856" y="59818"/>
                  </a:cubicBezTo>
                  <a:cubicBezTo>
                    <a:pt x="52113" y="56713"/>
                    <a:pt x="55149" y="50922"/>
                    <a:pt x="56876" y="45576"/>
                  </a:cubicBezTo>
                  <a:cubicBezTo>
                    <a:pt x="57647" y="43147"/>
                    <a:pt x="58231" y="40673"/>
                    <a:pt x="58581" y="38128"/>
                  </a:cubicBezTo>
                  <a:cubicBezTo>
                    <a:pt x="58814" y="36820"/>
                    <a:pt x="58931" y="35489"/>
                    <a:pt x="58978" y="34158"/>
                  </a:cubicBezTo>
                  <a:lnTo>
                    <a:pt x="58978" y="33972"/>
                  </a:lnTo>
                  <a:cubicBezTo>
                    <a:pt x="59001" y="33505"/>
                    <a:pt x="58721" y="33084"/>
                    <a:pt x="58301" y="32874"/>
                  </a:cubicBezTo>
                  <a:lnTo>
                    <a:pt x="59071" y="17488"/>
                  </a:lnTo>
                  <a:cubicBezTo>
                    <a:pt x="62924" y="17161"/>
                    <a:pt x="65866" y="13916"/>
                    <a:pt x="65795" y="10063"/>
                  </a:cubicBezTo>
                  <a:cubicBezTo>
                    <a:pt x="65725" y="6187"/>
                    <a:pt x="62690" y="3035"/>
                    <a:pt x="58838" y="2848"/>
                  </a:cubicBezTo>
                  <a:lnTo>
                    <a:pt x="58838" y="2872"/>
                  </a:lnTo>
                  <a:cubicBezTo>
                    <a:pt x="58704" y="2865"/>
                    <a:pt x="58570" y="2861"/>
                    <a:pt x="58438" y="2861"/>
                  </a:cubicBezTo>
                  <a:cubicBezTo>
                    <a:pt x="54755" y="2861"/>
                    <a:pt x="51608" y="5643"/>
                    <a:pt x="51180" y="9339"/>
                  </a:cubicBezTo>
                  <a:cubicBezTo>
                    <a:pt x="50736" y="13168"/>
                    <a:pt x="53328" y="16717"/>
                    <a:pt x="57133" y="17418"/>
                  </a:cubicBezTo>
                  <a:lnTo>
                    <a:pt x="56339" y="32804"/>
                  </a:lnTo>
                  <a:cubicBezTo>
                    <a:pt x="55849" y="32944"/>
                    <a:pt x="55499" y="33388"/>
                    <a:pt x="55476" y="33902"/>
                  </a:cubicBezTo>
                  <a:cubicBezTo>
                    <a:pt x="55452" y="34789"/>
                    <a:pt x="55359" y="35676"/>
                    <a:pt x="55265" y="36540"/>
                  </a:cubicBezTo>
                  <a:cubicBezTo>
                    <a:pt x="55149" y="37497"/>
                    <a:pt x="55009" y="38454"/>
                    <a:pt x="54845" y="39412"/>
                  </a:cubicBezTo>
                  <a:cubicBezTo>
                    <a:pt x="54798" y="39692"/>
                    <a:pt x="54752" y="39949"/>
                    <a:pt x="54682" y="40229"/>
                  </a:cubicBezTo>
                  <a:cubicBezTo>
                    <a:pt x="54682" y="40252"/>
                    <a:pt x="54682" y="40299"/>
                    <a:pt x="54682" y="40299"/>
                  </a:cubicBezTo>
                  <a:lnTo>
                    <a:pt x="54682" y="40346"/>
                  </a:lnTo>
                  <a:cubicBezTo>
                    <a:pt x="54635" y="40509"/>
                    <a:pt x="54612" y="40673"/>
                    <a:pt x="54565" y="40813"/>
                  </a:cubicBezTo>
                  <a:cubicBezTo>
                    <a:pt x="54448" y="41420"/>
                    <a:pt x="54285" y="42027"/>
                    <a:pt x="54145" y="42634"/>
                  </a:cubicBezTo>
                  <a:cubicBezTo>
                    <a:pt x="53468" y="45295"/>
                    <a:pt x="52464" y="47864"/>
                    <a:pt x="51156" y="50292"/>
                  </a:cubicBezTo>
                  <a:cubicBezTo>
                    <a:pt x="51109" y="50409"/>
                    <a:pt x="51039" y="50525"/>
                    <a:pt x="50969" y="50666"/>
                  </a:cubicBezTo>
                  <a:cubicBezTo>
                    <a:pt x="50972" y="50658"/>
                    <a:pt x="50972" y="50654"/>
                    <a:pt x="50971" y="50654"/>
                  </a:cubicBezTo>
                  <a:lnTo>
                    <a:pt x="50971" y="50654"/>
                  </a:lnTo>
                  <a:cubicBezTo>
                    <a:pt x="50958" y="50654"/>
                    <a:pt x="50824" y="50883"/>
                    <a:pt x="50783" y="50946"/>
                  </a:cubicBezTo>
                  <a:cubicBezTo>
                    <a:pt x="50596" y="51273"/>
                    <a:pt x="50386" y="51576"/>
                    <a:pt x="50176" y="51903"/>
                  </a:cubicBezTo>
                  <a:cubicBezTo>
                    <a:pt x="49779" y="52487"/>
                    <a:pt x="49335" y="53047"/>
                    <a:pt x="48868" y="53631"/>
                  </a:cubicBezTo>
                  <a:cubicBezTo>
                    <a:pt x="48658" y="53888"/>
                    <a:pt x="48424" y="54144"/>
                    <a:pt x="48191" y="54401"/>
                  </a:cubicBezTo>
                  <a:cubicBezTo>
                    <a:pt x="48074" y="54518"/>
                    <a:pt x="47981" y="54635"/>
                    <a:pt x="47864" y="54752"/>
                  </a:cubicBezTo>
                  <a:lnTo>
                    <a:pt x="47631" y="54985"/>
                  </a:lnTo>
                  <a:lnTo>
                    <a:pt x="47514" y="55078"/>
                  </a:lnTo>
                  <a:cubicBezTo>
                    <a:pt x="47000" y="55545"/>
                    <a:pt x="46463" y="55989"/>
                    <a:pt x="45903" y="56386"/>
                  </a:cubicBezTo>
                  <a:cubicBezTo>
                    <a:pt x="45599" y="56596"/>
                    <a:pt x="45319" y="56783"/>
                    <a:pt x="45016" y="56970"/>
                  </a:cubicBezTo>
                  <a:cubicBezTo>
                    <a:pt x="44876" y="57063"/>
                    <a:pt x="44735" y="57156"/>
                    <a:pt x="44595" y="57226"/>
                  </a:cubicBezTo>
                  <a:cubicBezTo>
                    <a:pt x="44683" y="57172"/>
                    <a:pt x="44717" y="57150"/>
                    <a:pt x="44715" y="57150"/>
                  </a:cubicBezTo>
                  <a:lnTo>
                    <a:pt x="44715" y="57150"/>
                  </a:lnTo>
                  <a:cubicBezTo>
                    <a:pt x="44711" y="57150"/>
                    <a:pt x="44334" y="57377"/>
                    <a:pt x="44245" y="57413"/>
                  </a:cubicBezTo>
                  <a:cubicBezTo>
                    <a:pt x="43568" y="57763"/>
                    <a:pt x="42844" y="58067"/>
                    <a:pt x="42097" y="58300"/>
                  </a:cubicBezTo>
                  <a:lnTo>
                    <a:pt x="41864" y="58370"/>
                  </a:lnTo>
                  <a:lnTo>
                    <a:pt x="41840" y="58370"/>
                  </a:lnTo>
                  <a:cubicBezTo>
                    <a:pt x="41677" y="58417"/>
                    <a:pt x="41490" y="58464"/>
                    <a:pt x="41303" y="58511"/>
                  </a:cubicBezTo>
                  <a:cubicBezTo>
                    <a:pt x="40883" y="58627"/>
                    <a:pt x="40463" y="58697"/>
                    <a:pt x="40019" y="58791"/>
                  </a:cubicBezTo>
                  <a:cubicBezTo>
                    <a:pt x="39575" y="58861"/>
                    <a:pt x="39202" y="58884"/>
                    <a:pt x="38782" y="58931"/>
                  </a:cubicBezTo>
                  <a:lnTo>
                    <a:pt x="38525" y="58931"/>
                  </a:lnTo>
                  <a:cubicBezTo>
                    <a:pt x="38245" y="58931"/>
                    <a:pt x="37964" y="58954"/>
                    <a:pt x="37708" y="58978"/>
                  </a:cubicBezTo>
                  <a:cubicBezTo>
                    <a:pt x="36727" y="58978"/>
                    <a:pt x="35770" y="58931"/>
                    <a:pt x="34812" y="58814"/>
                  </a:cubicBezTo>
                  <a:lnTo>
                    <a:pt x="34789" y="58814"/>
                  </a:lnTo>
                  <a:lnTo>
                    <a:pt x="34532" y="58791"/>
                  </a:lnTo>
                  <a:cubicBezTo>
                    <a:pt x="34322" y="58744"/>
                    <a:pt x="34135" y="58721"/>
                    <a:pt x="33925" y="58674"/>
                  </a:cubicBezTo>
                  <a:cubicBezTo>
                    <a:pt x="33458" y="58604"/>
                    <a:pt x="32991" y="58487"/>
                    <a:pt x="32524" y="58370"/>
                  </a:cubicBezTo>
                  <a:cubicBezTo>
                    <a:pt x="32151" y="58277"/>
                    <a:pt x="31801" y="58160"/>
                    <a:pt x="31427" y="58044"/>
                  </a:cubicBezTo>
                  <a:lnTo>
                    <a:pt x="31404" y="58044"/>
                  </a:lnTo>
                  <a:lnTo>
                    <a:pt x="31170" y="57950"/>
                  </a:lnTo>
                  <a:cubicBezTo>
                    <a:pt x="30937" y="57880"/>
                    <a:pt x="30727" y="57787"/>
                    <a:pt x="30493" y="57693"/>
                  </a:cubicBezTo>
                  <a:cubicBezTo>
                    <a:pt x="30166" y="57553"/>
                    <a:pt x="29863" y="57390"/>
                    <a:pt x="29559" y="57226"/>
                  </a:cubicBezTo>
                  <a:cubicBezTo>
                    <a:pt x="29372" y="57156"/>
                    <a:pt x="29209" y="57063"/>
                    <a:pt x="29045" y="56970"/>
                  </a:cubicBezTo>
                  <a:cubicBezTo>
                    <a:pt x="28964" y="56929"/>
                    <a:pt x="28619" y="56695"/>
                    <a:pt x="28606" y="56695"/>
                  </a:cubicBezTo>
                  <a:cubicBezTo>
                    <a:pt x="28604" y="56695"/>
                    <a:pt x="28610" y="56700"/>
                    <a:pt x="28625" y="56713"/>
                  </a:cubicBezTo>
                  <a:cubicBezTo>
                    <a:pt x="28041" y="56339"/>
                    <a:pt x="27481" y="55919"/>
                    <a:pt x="26967" y="55475"/>
                  </a:cubicBezTo>
                  <a:cubicBezTo>
                    <a:pt x="26711" y="55265"/>
                    <a:pt x="26477" y="55032"/>
                    <a:pt x="26244" y="54822"/>
                  </a:cubicBezTo>
                  <a:cubicBezTo>
                    <a:pt x="26186" y="54764"/>
                    <a:pt x="25968" y="54530"/>
                    <a:pt x="25961" y="54530"/>
                  </a:cubicBezTo>
                  <a:lnTo>
                    <a:pt x="25961" y="54530"/>
                  </a:lnTo>
                  <a:cubicBezTo>
                    <a:pt x="25959" y="54530"/>
                    <a:pt x="25967" y="54540"/>
                    <a:pt x="25987" y="54565"/>
                  </a:cubicBezTo>
                  <a:cubicBezTo>
                    <a:pt x="25870" y="54425"/>
                    <a:pt x="25753" y="54308"/>
                    <a:pt x="25637" y="54168"/>
                  </a:cubicBezTo>
                  <a:cubicBezTo>
                    <a:pt x="24726" y="53117"/>
                    <a:pt x="23932" y="51950"/>
                    <a:pt x="23255" y="50712"/>
                  </a:cubicBezTo>
                  <a:cubicBezTo>
                    <a:pt x="23255" y="50689"/>
                    <a:pt x="23232" y="50666"/>
                    <a:pt x="23232" y="50642"/>
                  </a:cubicBezTo>
                  <a:lnTo>
                    <a:pt x="23162" y="50525"/>
                  </a:lnTo>
                  <a:cubicBezTo>
                    <a:pt x="23115" y="50385"/>
                    <a:pt x="23045" y="50245"/>
                    <a:pt x="22975" y="50105"/>
                  </a:cubicBezTo>
                  <a:cubicBezTo>
                    <a:pt x="22811" y="49778"/>
                    <a:pt x="22671" y="49451"/>
                    <a:pt x="22531" y="49125"/>
                  </a:cubicBezTo>
                  <a:cubicBezTo>
                    <a:pt x="22251" y="48494"/>
                    <a:pt x="22018" y="47840"/>
                    <a:pt x="21808" y="47210"/>
                  </a:cubicBezTo>
                  <a:cubicBezTo>
                    <a:pt x="21761" y="47047"/>
                    <a:pt x="21714" y="46907"/>
                    <a:pt x="21667" y="46766"/>
                  </a:cubicBezTo>
                  <a:cubicBezTo>
                    <a:pt x="24843" y="46510"/>
                    <a:pt x="27878" y="45342"/>
                    <a:pt x="30400" y="43404"/>
                  </a:cubicBezTo>
                  <a:cubicBezTo>
                    <a:pt x="38011" y="37637"/>
                    <a:pt x="41210" y="27528"/>
                    <a:pt x="41257" y="18282"/>
                  </a:cubicBezTo>
                  <a:cubicBezTo>
                    <a:pt x="41280" y="13145"/>
                    <a:pt x="41257" y="7985"/>
                    <a:pt x="41257" y="2848"/>
                  </a:cubicBezTo>
                  <a:cubicBezTo>
                    <a:pt x="41280" y="1821"/>
                    <a:pt x="40463" y="981"/>
                    <a:pt x="39435" y="981"/>
                  </a:cubicBezTo>
                  <a:lnTo>
                    <a:pt x="35676" y="981"/>
                  </a:lnTo>
                  <a:lnTo>
                    <a:pt x="35676" y="0"/>
                  </a:lnTo>
                  <a:lnTo>
                    <a:pt x="30750" y="0"/>
                  </a:lnTo>
                  <a:cubicBezTo>
                    <a:pt x="30260" y="0"/>
                    <a:pt x="29863" y="420"/>
                    <a:pt x="29863" y="911"/>
                  </a:cubicBezTo>
                  <a:lnTo>
                    <a:pt x="29863" y="2732"/>
                  </a:lnTo>
                  <a:cubicBezTo>
                    <a:pt x="29863" y="3222"/>
                    <a:pt x="30260" y="3619"/>
                    <a:pt x="30750" y="3619"/>
                  </a:cubicBezTo>
                  <a:lnTo>
                    <a:pt x="35676" y="3619"/>
                  </a:lnTo>
                  <a:lnTo>
                    <a:pt x="35676" y="2778"/>
                  </a:lnTo>
                  <a:lnTo>
                    <a:pt x="37381" y="2778"/>
                  </a:lnTo>
                  <a:lnTo>
                    <a:pt x="37381" y="2848"/>
                  </a:lnTo>
                  <a:lnTo>
                    <a:pt x="37381" y="16951"/>
                  </a:lnTo>
                  <a:cubicBezTo>
                    <a:pt x="37381" y="24376"/>
                    <a:pt x="35863" y="32150"/>
                    <a:pt x="30750" y="37847"/>
                  </a:cubicBezTo>
                  <a:cubicBezTo>
                    <a:pt x="28438" y="40439"/>
                    <a:pt x="25356" y="42564"/>
                    <a:pt x="21808" y="42891"/>
                  </a:cubicBezTo>
                  <a:cubicBezTo>
                    <a:pt x="21441" y="42928"/>
                    <a:pt x="21076" y="42945"/>
                    <a:pt x="20712" y="42945"/>
                  </a:cubicBezTo>
                  <a:cubicBezTo>
                    <a:pt x="17624" y="42945"/>
                    <a:pt x="14670" y="41648"/>
                    <a:pt x="12351" y="39622"/>
                  </a:cubicBezTo>
                  <a:cubicBezTo>
                    <a:pt x="6258" y="34322"/>
                    <a:pt x="3923" y="25846"/>
                    <a:pt x="3923" y="18048"/>
                  </a:cubicBezTo>
                  <a:lnTo>
                    <a:pt x="3923" y="2872"/>
                  </a:lnTo>
                  <a:cubicBezTo>
                    <a:pt x="3923" y="2848"/>
                    <a:pt x="3923" y="2802"/>
                    <a:pt x="3923" y="2778"/>
                  </a:cubicBezTo>
                  <a:lnTo>
                    <a:pt x="5440" y="2778"/>
                  </a:lnTo>
                  <a:lnTo>
                    <a:pt x="5440" y="3619"/>
                  </a:lnTo>
                  <a:lnTo>
                    <a:pt x="10367" y="3619"/>
                  </a:lnTo>
                  <a:cubicBezTo>
                    <a:pt x="10881" y="3619"/>
                    <a:pt x="11254" y="3222"/>
                    <a:pt x="11254" y="2732"/>
                  </a:cubicBezTo>
                  <a:lnTo>
                    <a:pt x="11254" y="887"/>
                  </a:lnTo>
                  <a:cubicBezTo>
                    <a:pt x="11254" y="397"/>
                    <a:pt x="10857" y="0"/>
                    <a:pt x="10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4660198" y="1124902"/>
              <a:ext cx="882071" cy="752999"/>
            </a:xfrm>
            <a:custGeom>
              <a:avLst/>
              <a:gdLst/>
              <a:ahLst/>
              <a:cxnLst/>
              <a:rect l="l" t="t" r="r" b="b"/>
              <a:pathLst>
                <a:path w="4067" h="3472" extrusionOk="0">
                  <a:moveTo>
                    <a:pt x="2300" y="1"/>
                  </a:moveTo>
                  <a:cubicBezTo>
                    <a:pt x="813" y="1"/>
                    <a:pt x="0" y="1775"/>
                    <a:pt x="1008" y="2898"/>
                  </a:cubicBezTo>
                  <a:cubicBezTo>
                    <a:pt x="1371" y="3293"/>
                    <a:pt x="1835" y="3471"/>
                    <a:pt x="2288" y="3471"/>
                  </a:cubicBezTo>
                  <a:cubicBezTo>
                    <a:pt x="3148" y="3471"/>
                    <a:pt x="3974" y="2833"/>
                    <a:pt x="4020" y="1824"/>
                  </a:cubicBezTo>
                  <a:cubicBezTo>
                    <a:pt x="4067" y="867"/>
                    <a:pt x="3343" y="50"/>
                    <a:pt x="2386" y="3"/>
                  </a:cubicBezTo>
                  <a:cubicBezTo>
                    <a:pt x="2357" y="2"/>
                    <a:pt x="2328" y="1"/>
                    <a:pt x="2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4892370" y="1296375"/>
              <a:ext cx="461828" cy="394228"/>
            </a:xfrm>
            <a:custGeom>
              <a:avLst/>
              <a:gdLst/>
              <a:ahLst/>
              <a:cxnLst/>
              <a:rect l="l" t="t" r="r" b="b"/>
              <a:pathLst>
                <a:path w="4067" h="3472" extrusionOk="0">
                  <a:moveTo>
                    <a:pt x="2300" y="1"/>
                  </a:moveTo>
                  <a:cubicBezTo>
                    <a:pt x="813" y="1"/>
                    <a:pt x="0" y="1775"/>
                    <a:pt x="1008" y="2898"/>
                  </a:cubicBezTo>
                  <a:cubicBezTo>
                    <a:pt x="1371" y="3293"/>
                    <a:pt x="1835" y="3471"/>
                    <a:pt x="2288" y="3471"/>
                  </a:cubicBezTo>
                  <a:cubicBezTo>
                    <a:pt x="3148" y="3471"/>
                    <a:pt x="3974" y="2833"/>
                    <a:pt x="4020" y="1824"/>
                  </a:cubicBezTo>
                  <a:cubicBezTo>
                    <a:pt x="4067" y="867"/>
                    <a:pt x="3343" y="50"/>
                    <a:pt x="2386" y="3"/>
                  </a:cubicBezTo>
                  <a:cubicBezTo>
                    <a:pt x="2357" y="2"/>
                    <a:pt x="2328" y="1"/>
                    <a:pt x="230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25"/>
          <p:cNvSpPr txBox="1"/>
          <p:nvPr/>
        </p:nvSpPr>
        <p:spPr>
          <a:xfrm>
            <a:off x="5682700" y="2799100"/>
            <a:ext cx="3043500" cy="1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Fira Sans"/>
                <a:ea typeface="Fira Sans"/>
                <a:cs typeface="Fira Sans"/>
                <a:sym typeface="Fira Sans"/>
              </a:rPr>
              <a:t>Adi Balaji Ayanam</a:t>
            </a:r>
            <a:endParaRPr sz="1200" b="1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98700" y="2084800"/>
            <a:ext cx="2809800" cy="1261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F59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Utilize optimization techniques such as linear programming to allocate time slots effectively. Aim to maximize resource utilization (e.g., doctor time) and minimize patient waiting times.</a:t>
            </a:r>
            <a:endParaRPr sz="1300"/>
          </a:p>
        </p:txBody>
      </p:sp>
      <p:sp>
        <p:nvSpPr>
          <p:cNvPr id="361" name="Google Shape;361;p34"/>
          <p:cNvSpPr/>
          <p:nvPr/>
        </p:nvSpPr>
        <p:spPr>
          <a:xfrm>
            <a:off x="3118475" y="2084800"/>
            <a:ext cx="2809800" cy="1261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FCA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Integrate a system that adapts to real-time changes, such as cancellations or emergency walk-ins, to re-optimize the schedule dynamically.</a:t>
            </a:r>
            <a:endParaRPr sz="1300"/>
          </a:p>
        </p:txBody>
      </p:sp>
      <p:sp>
        <p:nvSpPr>
          <p:cNvPr id="362" name="Google Shape;362;p3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Fira Sans"/>
                <a:ea typeface="Fira Sans"/>
                <a:cs typeface="Fira Sans"/>
                <a:sym typeface="Fira Sans"/>
              </a:rPr>
              <a:t>Model Optimization</a:t>
            </a:r>
            <a:endParaRPr sz="3000"/>
          </a:p>
        </p:txBody>
      </p:sp>
      <p:sp>
        <p:nvSpPr>
          <p:cNvPr id="363" name="Google Shape;363;p34"/>
          <p:cNvSpPr/>
          <p:nvPr/>
        </p:nvSpPr>
        <p:spPr>
          <a:xfrm>
            <a:off x="6138250" y="2084800"/>
            <a:ext cx="2809800" cy="1261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Regularly evaluate the scheduling system using metrics like patient satisfaction and throughput, and adjust model parameters based on feedback to continuously enhance performance.</a:t>
            </a:r>
            <a:endParaRPr sz="1300"/>
          </a:p>
        </p:txBody>
      </p:sp>
      <p:sp>
        <p:nvSpPr>
          <p:cNvPr id="364" name="Google Shape;364;p34"/>
          <p:cNvSpPr txBox="1"/>
          <p:nvPr/>
        </p:nvSpPr>
        <p:spPr>
          <a:xfrm>
            <a:off x="-99750" y="1621966"/>
            <a:ext cx="320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Algorithm Optimization</a:t>
            </a:r>
            <a:endParaRPr sz="19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2968650" y="1621979"/>
            <a:ext cx="320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Real-Time Adjustments </a:t>
            </a:r>
            <a:endParaRPr sz="19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5939800" y="1621966"/>
            <a:ext cx="320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Evaluation</a:t>
            </a:r>
            <a:r>
              <a:rPr lang="en" sz="19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9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850" y="120550"/>
            <a:ext cx="5137350" cy="50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Fira Sans"/>
                <a:ea typeface="Fira Sans"/>
                <a:cs typeface="Fira Sans"/>
                <a:sym typeface="Fira Sans"/>
              </a:rPr>
              <a:t>Example Input</a:t>
            </a:r>
            <a:endParaRPr sz="3000"/>
          </a:p>
        </p:txBody>
      </p:sp>
      <p:grpSp>
        <p:nvGrpSpPr>
          <p:cNvPr id="377" name="Google Shape;377;p36"/>
          <p:cNvGrpSpPr/>
          <p:nvPr/>
        </p:nvGrpSpPr>
        <p:grpSpPr>
          <a:xfrm>
            <a:off x="-164000" y="1091366"/>
            <a:ext cx="7139641" cy="1197993"/>
            <a:chOff x="623005" y="1562324"/>
            <a:chExt cx="9511911" cy="7794360"/>
          </a:xfrm>
        </p:grpSpPr>
        <p:sp>
          <p:nvSpPr>
            <p:cNvPr id="378" name="Google Shape;378;p36"/>
            <p:cNvSpPr txBox="1"/>
            <p:nvPr/>
          </p:nvSpPr>
          <p:spPr>
            <a:xfrm>
              <a:off x="623005" y="1562324"/>
              <a:ext cx="4272300" cy="25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rgbClr val="1C7B83"/>
                  </a:solidFill>
                  <a:latin typeface="Fira Sans"/>
                  <a:ea typeface="Fira Sans"/>
                  <a:cs typeface="Fira Sans"/>
                  <a:sym typeface="Fira Sans"/>
                </a:rPr>
                <a:t>Data collection</a:t>
              </a:r>
              <a:endParaRPr sz="1900" b="1">
                <a:solidFill>
                  <a:srgbClr val="1C7B8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9" name="Google Shape;379;p36"/>
            <p:cNvSpPr txBox="1"/>
            <p:nvPr/>
          </p:nvSpPr>
          <p:spPr>
            <a:xfrm>
              <a:off x="4400116" y="1562383"/>
              <a:ext cx="5734800" cy="779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100 appointments 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30% no-show rate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Average appointment duration: 20 minutes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Punctuality varies (some are on time, others late by 5-20 mins)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80" name="Google Shape;380;p36"/>
          <p:cNvGrpSpPr/>
          <p:nvPr/>
        </p:nvGrpSpPr>
        <p:grpSpPr>
          <a:xfrm>
            <a:off x="-164000" y="3228091"/>
            <a:ext cx="7139641" cy="1197993"/>
            <a:chOff x="-405106" y="1398856"/>
            <a:chExt cx="9511911" cy="7794360"/>
          </a:xfrm>
        </p:grpSpPr>
        <p:sp>
          <p:nvSpPr>
            <p:cNvPr id="381" name="Google Shape;381;p36"/>
            <p:cNvSpPr txBox="1"/>
            <p:nvPr/>
          </p:nvSpPr>
          <p:spPr>
            <a:xfrm>
              <a:off x="-405106" y="1398856"/>
              <a:ext cx="4272300" cy="25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Logistic Regression for No-Show Prediction</a:t>
              </a:r>
              <a:endParaRPr sz="19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82" name="Google Shape;382;p36"/>
            <p:cNvSpPr txBox="1"/>
            <p:nvPr/>
          </p:nvSpPr>
          <p:spPr>
            <a:xfrm>
              <a:off x="3372006" y="1398915"/>
              <a:ext cx="5734800" cy="779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Input Variables: Past no-show history, appointment time, day of the week.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Outcome: Likelihood of a no-show 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(binary output: 0 = will attend, 1 = no-show).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83" name="Google Shape;383;p36"/>
          <p:cNvSpPr/>
          <p:nvPr/>
        </p:nvSpPr>
        <p:spPr>
          <a:xfrm rot="7049308">
            <a:off x="6572501" y="2102978"/>
            <a:ext cx="1814390" cy="1652438"/>
          </a:xfrm>
          <a:custGeom>
            <a:avLst/>
            <a:gdLst/>
            <a:ahLst/>
            <a:cxnLst/>
            <a:rect l="l" t="t" r="r" b="b"/>
            <a:pathLst>
              <a:path w="1458" h="1328" extrusionOk="0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rgbClr val="1C7B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Fira Sans"/>
                <a:ea typeface="Fira Sans"/>
                <a:cs typeface="Fira Sans"/>
                <a:sym typeface="Fira Sans"/>
              </a:rPr>
              <a:t>Example Optimization</a:t>
            </a:r>
            <a:endParaRPr sz="3000"/>
          </a:p>
        </p:txBody>
      </p:sp>
      <p:grpSp>
        <p:nvGrpSpPr>
          <p:cNvPr id="401" name="Google Shape;401;p38"/>
          <p:cNvGrpSpPr/>
          <p:nvPr/>
        </p:nvGrpSpPr>
        <p:grpSpPr>
          <a:xfrm>
            <a:off x="488425" y="916050"/>
            <a:ext cx="8167155" cy="2409144"/>
            <a:chOff x="622993" y="1562457"/>
            <a:chExt cx="9400500" cy="15674325"/>
          </a:xfrm>
        </p:grpSpPr>
        <p:sp>
          <p:nvSpPr>
            <p:cNvPr id="402" name="Google Shape;402;p38"/>
            <p:cNvSpPr txBox="1"/>
            <p:nvPr/>
          </p:nvSpPr>
          <p:spPr>
            <a:xfrm>
              <a:off x="622993" y="1562457"/>
              <a:ext cx="9400500" cy="25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Linear Programming</a:t>
              </a:r>
              <a:endParaRPr sz="2100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03" name="Google Shape;403;p38"/>
            <p:cNvSpPr txBox="1"/>
            <p:nvPr/>
          </p:nvSpPr>
          <p:spPr>
            <a:xfrm>
              <a:off x="622993" y="5510082"/>
              <a:ext cx="9400500" cy="1172670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dk1"/>
                  </a:solidFill>
                  <a:highlight>
                    <a:schemeClr val="lt1"/>
                  </a:highlight>
                  <a:latin typeface="Fira Sans"/>
                  <a:ea typeface="Fira Sans"/>
                  <a:cs typeface="Fira Sans"/>
                  <a:sym typeface="Fira Sans"/>
                </a:rPr>
                <a:t>Min </a:t>
              </a:r>
              <a:r>
                <a:rPr lang="en" sz="2000" b="1">
                  <a:solidFill>
                    <a:srgbClr val="3C78D8"/>
                  </a:solidFill>
                  <a:highlight>
                    <a:schemeClr val="lt1"/>
                  </a:highlight>
                  <a:latin typeface="Fira Sans"/>
                  <a:ea typeface="Fira Sans"/>
                  <a:cs typeface="Fira Sans"/>
                  <a:sym typeface="Fira Sans"/>
                </a:rPr>
                <a:t>total unutilized doctor time</a:t>
              </a:r>
              <a:r>
                <a:rPr lang="en" sz="2000" b="1">
                  <a:solidFill>
                    <a:schemeClr val="dk1"/>
                  </a:solidFill>
                  <a:highlight>
                    <a:schemeClr val="lt1"/>
                  </a:highlight>
                  <a:latin typeface="Fira Sans"/>
                  <a:ea typeface="Fira Sans"/>
                  <a:cs typeface="Fira Sans"/>
                  <a:sym typeface="Fira Sans"/>
                </a:rPr>
                <a:t> + </a:t>
              </a:r>
              <a:r>
                <a:rPr lang="en" sz="2000" b="1">
                  <a:solidFill>
                    <a:srgbClr val="CC0000"/>
                  </a:solidFill>
                  <a:highlight>
                    <a:schemeClr val="lt1"/>
                  </a:highlight>
                  <a:latin typeface="Fira Sans"/>
                  <a:ea typeface="Fira Sans"/>
                  <a:cs typeface="Fira Sans"/>
                  <a:sym typeface="Fira Sans"/>
                </a:rPr>
                <a:t>total patient wait time</a:t>
              </a:r>
              <a:endParaRPr sz="2000" b="1">
                <a:solidFill>
                  <a:srgbClr val="CC0000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dk1"/>
                  </a:solidFill>
                  <a:highlight>
                    <a:schemeClr val="lt1"/>
                  </a:highlight>
                  <a:latin typeface="Fira Sans"/>
                  <a:ea typeface="Fira Sans"/>
                  <a:cs typeface="Fira Sans"/>
                  <a:sym typeface="Fira Sans"/>
                </a:rPr>
                <a:t>Subject to:</a:t>
              </a:r>
              <a:endParaRPr sz="2000" b="1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  <a:highlight>
                    <a:schemeClr val="lt1"/>
                  </a:highlight>
                  <a:latin typeface="Fira Sans"/>
                  <a:ea typeface="Fira Sans"/>
                  <a:cs typeface="Fira Sans"/>
                  <a:sym typeface="Fira Sans"/>
                </a:rPr>
                <a:t>- Appointment constraints (e.g., doctors' availability, room availability)</a:t>
              </a:r>
              <a:endParaRPr sz="20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  <a:highlight>
                    <a:schemeClr val="lt1"/>
                  </a:highlight>
                  <a:latin typeface="Fira Sans"/>
                  <a:ea typeface="Fira Sans"/>
                  <a:cs typeface="Fira Sans"/>
                  <a:sym typeface="Fira Sans"/>
                </a:rPr>
                <a:t>- No more than one patient per time slot unless anticipated no-show</a:t>
              </a:r>
              <a:endParaRPr sz="20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 b="1">
                <a:solidFill>
                  <a:srgbClr val="CC0000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 b="1">
                <a:solidFill>
                  <a:srgbClr val="CC0000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311674" y="3325175"/>
            <a:ext cx="2762022" cy="1678110"/>
            <a:chOff x="623007" y="1562368"/>
            <a:chExt cx="11343004" cy="23114457"/>
          </a:xfrm>
        </p:grpSpPr>
        <p:sp>
          <p:nvSpPr>
            <p:cNvPr id="405" name="Google Shape;405;p38"/>
            <p:cNvSpPr txBox="1"/>
            <p:nvPr/>
          </p:nvSpPr>
          <p:spPr>
            <a:xfrm>
              <a:off x="623011" y="1562368"/>
              <a:ext cx="11343000" cy="6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Objective</a:t>
              </a:r>
              <a:endParaRPr sz="18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06" name="Google Shape;406;p38"/>
            <p:cNvSpPr txBox="1"/>
            <p:nvPr/>
          </p:nvSpPr>
          <p:spPr>
            <a:xfrm>
              <a:off x="623007" y="5772025"/>
              <a:ext cx="11343000" cy="189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Fira Sans"/>
                  <a:ea typeface="Fira Sans"/>
                  <a:cs typeface="Fira Sans"/>
                  <a:sym typeface="Fira Sans"/>
                </a:rPr>
                <a:t>Minimize total empty doctor time and patient waiting time.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 b="1">
                <a:solidFill>
                  <a:srgbClr val="CC0000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 b="1">
                <a:solidFill>
                  <a:srgbClr val="CC0000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07" name="Google Shape;407;p38"/>
          <p:cNvGrpSpPr/>
          <p:nvPr/>
        </p:nvGrpSpPr>
        <p:grpSpPr>
          <a:xfrm>
            <a:off x="3190986" y="3325175"/>
            <a:ext cx="2762022" cy="1678110"/>
            <a:chOff x="623007" y="1562368"/>
            <a:chExt cx="11343004" cy="23114457"/>
          </a:xfrm>
        </p:grpSpPr>
        <p:sp>
          <p:nvSpPr>
            <p:cNvPr id="408" name="Google Shape;408;p38"/>
            <p:cNvSpPr txBox="1"/>
            <p:nvPr/>
          </p:nvSpPr>
          <p:spPr>
            <a:xfrm>
              <a:off x="623011" y="1562368"/>
              <a:ext cx="11343000" cy="6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Decision Variables</a:t>
              </a:r>
              <a:endParaRPr sz="18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09" name="Google Shape;409;p38"/>
            <p:cNvSpPr txBox="1"/>
            <p:nvPr/>
          </p:nvSpPr>
          <p:spPr>
            <a:xfrm>
              <a:off x="623007" y="5772025"/>
              <a:ext cx="11343000" cy="189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Fira Sans"/>
                  <a:ea typeface="Fira Sans"/>
                  <a:cs typeface="Fira Sans"/>
                  <a:sym typeface="Fira Sans"/>
                </a:rPr>
                <a:t>Assignment of time slots to patients (binary: 1 if assigned, 0 otherwise).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 b="1">
                <a:solidFill>
                  <a:srgbClr val="CC0000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 b="1">
                <a:solidFill>
                  <a:srgbClr val="CC0000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10" name="Google Shape;410;p38"/>
          <p:cNvGrpSpPr/>
          <p:nvPr/>
        </p:nvGrpSpPr>
        <p:grpSpPr>
          <a:xfrm>
            <a:off x="6070274" y="3325175"/>
            <a:ext cx="2762022" cy="1678110"/>
            <a:chOff x="623007" y="1562368"/>
            <a:chExt cx="11343004" cy="23114457"/>
          </a:xfrm>
        </p:grpSpPr>
        <p:sp>
          <p:nvSpPr>
            <p:cNvPr id="411" name="Google Shape;411;p38"/>
            <p:cNvSpPr txBox="1"/>
            <p:nvPr/>
          </p:nvSpPr>
          <p:spPr>
            <a:xfrm>
              <a:off x="623011" y="1562368"/>
              <a:ext cx="11343000" cy="6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rPr>
                <a:t>Constraints</a:t>
              </a:r>
              <a:endParaRPr sz="18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12" name="Google Shape;412;p38"/>
            <p:cNvSpPr txBox="1"/>
            <p:nvPr/>
          </p:nvSpPr>
          <p:spPr>
            <a:xfrm>
              <a:off x="623007" y="5772025"/>
              <a:ext cx="11343000" cy="189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Fira Sans"/>
                  <a:ea typeface="Fira Sans"/>
                  <a:cs typeface="Fira Sans"/>
                  <a:sym typeface="Fira Sans"/>
                </a:rPr>
                <a:t>Each patient gets exactly one slot. Slots must account for expected durations and potential delays.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 b="1">
                <a:solidFill>
                  <a:srgbClr val="CC0000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 b="1">
                <a:solidFill>
                  <a:srgbClr val="CC0000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9"/>
          <p:cNvGrpSpPr/>
          <p:nvPr/>
        </p:nvGrpSpPr>
        <p:grpSpPr>
          <a:xfrm>
            <a:off x="457198" y="1313475"/>
            <a:ext cx="2321370" cy="1010488"/>
            <a:chOff x="610902" y="1243903"/>
            <a:chExt cx="2496902" cy="1086897"/>
          </a:xfrm>
        </p:grpSpPr>
        <p:sp>
          <p:nvSpPr>
            <p:cNvPr id="418" name="Google Shape;418;p39"/>
            <p:cNvSpPr txBox="1"/>
            <p:nvPr/>
          </p:nvSpPr>
          <p:spPr>
            <a:xfrm>
              <a:off x="610902" y="1243903"/>
              <a:ext cx="24969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1DABA8"/>
                  </a:solidFill>
                  <a:latin typeface="Fira Sans"/>
                  <a:ea typeface="Fira Sans"/>
                  <a:cs typeface="Fira Sans"/>
                  <a:sym typeface="Fira Sans"/>
                </a:rPr>
                <a:t>Key Outcomes</a:t>
              </a:r>
              <a:endParaRPr b="1">
                <a:solidFill>
                  <a:srgbClr val="1DABA8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19" name="Google Shape;419;p39"/>
            <p:cNvSpPr txBox="1"/>
            <p:nvPr/>
          </p:nvSpPr>
          <p:spPr>
            <a:xfrm>
              <a:off x="610904" y="1503099"/>
              <a:ext cx="2496900" cy="8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Improved Efficiency</a:t>
              </a:r>
              <a:r>
                <a:rPr lang="en" sz="12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: Reduced wait times through optimized scheduling.</a:t>
              </a:r>
              <a:endParaRPr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Lower No-Shows</a:t>
              </a:r>
              <a:r>
                <a:rPr lang="en" sz="12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: Decreased missed appointments with reliability scoring.</a:t>
              </a:r>
              <a:endParaRPr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457198" y="3503850"/>
            <a:ext cx="2321370" cy="1003515"/>
            <a:chOff x="610902" y="1243903"/>
            <a:chExt cx="2496902" cy="1079397"/>
          </a:xfrm>
        </p:grpSpPr>
        <p:sp>
          <p:nvSpPr>
            <p:cNvPr id="421" name="Google Shape;421;p39"/>
            <p:cNvSpPr txBox="1"/>
            <p:nvPr/>
          </p:nvSpPr>
          <p:spPr>
            <a:xfrm>
              <a:off x="610902" y="1243903"/>
              <a:ext cx="24969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1C7B83"/>
                  </a:solidFill>
                  <a:latin typeface="Fira Sans"/>
                  <a:ea typeface="Fira Sans"/>
                  <a:cs typeface="Fira Sans"/>
                  <a:sym typeface="Fira Sans"/>
                </a:rPr>
                <a:t>Next Steps</a:t>
              </a:r>
              <a:endParaRPr b="1">
                <a:solidFill>
                  <a:srgbClr val="1C7B8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2" name="Google Shape;422;p39"/>
            <p:cNvSpPr txBox="1"/>
            <p:nvPr/>
          </p:nvSpPr>
          <p:spPr>
            <a:xfrm>
              <a:off x="610904" y="1503099"/>
              <a:ext cx="2496900" cy="82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Fira Sans"/>
                  <a:ea typeface="Fira Sans"/>
                  <a:cs typeface="Fira Sans"/>
                  <a:sym typeface="Fira Sans"/>
                </a:rPr>
                <a:t>Further Analytics</a:t>
              </a: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: Use machine learning to improve predictive accuracy.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Fira Sans"/>
                  <a:ea typeface="Fira Sans"/>
                  <a:cs typeface="Fira Sans"/>
                  <a:sym typeface="Fira Sans"/>
                </a:rPr>
                <a:t>Regular Evaluation</a:t>
              </a: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: Continuously update and assess the system for better performance.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1"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6353423" y="1313475"/>
            <a:ext cx="2321370" cy="1010488"/>
            <a:chOff x="610902" y="1243903"/>
            <a:chExt cx="2496902" cy="1086897"/>
          </a:xfrm>
        </p:grpSpPr>
        <p:sp>
          <p:nvSpPr>
            <p:cNvPr id="424" name="Google Shape;424;p39"/>
            <p:cNvSpPr txBox="1"/>
            <p:nvPr/>
          </p:nvSpPr>
          <p:spPr>
            <a:xfrm>
              <a:off x="610902" y="1243903"/>
              <a:ext cx="24969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5FCAAB"/>
                  </a:solidFill>
                  <a:latin typeface="Fira Sans"/>
                  <a:ea typeface="Fira Sans"/>
                  <a:cs typeface="Fira Sans"/>
                  <a:sym typeface="Fira Sans"/>
                </a:rPr>
                <a:t>Challenges</a:t>
              </a:r>
              <a:endParaRPr b="1">
                <a:solidFill>
                  <a:srgbClr val="5FCAAB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5" name="Google Shape;425;p39"/>
            <p:cNvSpPr txBox="1"/>
            <p:nvPr/>
          </p:nvSpPr>
          <p:spPr>
            <a:xfrm>
              <a:off x="610904" y="1503099"/>
              <a:ext cx="2496900" cy="8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Adaptability</a:t>
              </a:r>
              <a:r>
                <a:rPr lang="en" sz="12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: Keeping the system accurate with real-time data is challenging.</a:t>
              </a:r>
              <a:endParaRPr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User Compliance</a:t>
              </a:r>
              <a:r>
                <a:rPr lang="en" sz="12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: Ensuring everyone follows new protocols.</a:t>
              </a:r>
              <a:endParaRPr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6353423" y="3503850"/>
            <a:ext cx="2321370" cy="1003515"/>
            <a:chOff x="610902" y="1243903"/>
            <a:chExt cx="2496902" cy="1079397"/>
          </a:xfrm>
        </p:grpSpPr>
        <p:sp>
          <p:nvSpPr>
            <p:cNvPr id="427" name="Google Shape;427;p39"/>
            <p:cNvSpPr txBox="1"/>
            <p:nvPr/>
          </p:nvSpPr>
          <p:spPr>
            <a:xfrm>
              <a:off x="610902" y="1243903"/>
              <a:ext cx="24969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8F74"/>
                  </a:solidFill>
                  <a:latin typeface="Fira Sans"/>
                  <a:ea typeface="Fira Sans"/>
                  <a:cs typeface="Fira Sans"/>
                  <a:sym typeface="Fira Sans"/>
                </a:rPr>
                <a:t>Impacts</a:t>
              </a:r>
              <a:endParaRPr b="1">
                <a:solidFill>
                  <a:srgbClr val="008F7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8" name="Google Shape;428;p39"/>
            <p:cNvSpPr txBox="1"/>
            <p:nvPr/>
          </p:nvSpPr>
          <p:spPr>
            <a:xfrm>
              <a:off x="610904" y="1503099"/>
              <a:ext cx="2496900" cy="82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Patient Satisfaction</a:t>
              </a:r>
              <a:r>
                <a:rPr lang="en" sz="12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: Improved due to reliable scheduling and shorter waits.</a:t>
              </a:r>
              <a:endParaRPr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Resource Use</a:t>
              </a:r>
              <a:r>
                <a:rPr lang="en" sz="12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: Enhanced efficiency in healthcare resource utilization.</a:t>
              </a:r>
              <a:endParaRPr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1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1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429" name="Google Shape;429;p3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Fira Sans"/>
                <a:ea typeface="Fira Sans"/>
                <a:cs typeface="Fira Sans"/>
                <a:sym typeface="Fira Sans"/>
              </a:rPr>
              <a:t>Analysis and Discussion</a:t>
            </a:r>
            <a:endParaRPr sz="3000"/>
          </a:p>
        </p:txBody>
      </p:sp>
      <p:grpSp>
        <p:nvGrpSpPr>
          <p:cNvPr id="430" name="Google Shape;430;p39"/>
          <p:cNvGrpSpPr/>
          <p:nvPr/>
        </p:nvGrpSpPr>
        <p:grpSpPr>
          <a:xfrm>
            <a:off x="2953800" y="1389795"/>
            <a:ext cx="3236381" cy="3236381"/>
            <a:chOff x="5450413" y="1161195"/>
            <a:chExt cx="3236381" cy="3236381"/>
          </a:xfrm>
        </p:grpSpPr>
        <p:sp>
          <p:nvSpPr>
            <p:cNvPr id="431" name="Google Shape;431;p39"/>
            <p:cNvSpPr/>
            <p:nvPr/>
          </p:nvSpPr>
          <p:spPr>
            <a:xfrm>
              <a:off x="6385414" y="2884397"/>
              <a:ext cx="1366378" cy="1513178"/>
            </a:xfrm>
            <a:custGeom>
              <a:avLst/>
              <a:gdLst/>
              <a:ahLst/>
              <a:cxnLst/>
              <a:rect l="l" t="t" r="r" b="b"/>
              <a:pathLst>
                <a:path w="12733" h="14101" extrusionOk="0">
                  <a:moveTo>
                    <a:pt x="6366" y="0"/>
                  </a:moveTo>
                  <a:cubicBezTo>
                    <a:pt x="6172" y="0"/>
                    <a:pt x="5978" y="72"/>
                    <a:pt x="5834" y="216"/>
                  </a:cubicBezTo>
                  <a:lnTo>
                    <a:pt x="217" y="5833"/>
                  </a:lnTo>
                  <a:cubicBezTo>
                    <a:pt x="73" y="5977"/>
                    <a:pt x="1" y="6165"/>
                    <a:pt x="1" y="6366"/>
                  </a:cubicBezTo>
                  <a:lnTo>
                    <a:pt x="1" y="13337"/>
                  </a:lnTo>
                  <a:cubicBezTo>
                    <a:pt x="1" y="13754"/>
                    <a:pt x="332" y="14100"/>
                    <a:pt x="750" y="14100"/>
                  </a:cubicBezTo>
                  <a:lnTo>
                    <a:pt x="11983" y="14100"/>
                  </a:lnTo>
                  <a:cubicBezTo>
                    <a:pt x="12401" y="14100"/>
                    <a:pt x="12732" y="13754"/>
                    <a:pt x="12732" y="13337"/>
                  </a:cubicBezTo>
                  <a:lnTo>
                    <a:pt x="12732" y="6366"/>
                  </a:lnTo>
                  <a:cubicBezTo>
                    <a:pt x="12732" y="6165"/>
                    <a:pt x="12660" y="5977"/>
                    <a:pt x="12516" y="5833"/>
                  </a:cubicBezTo>
                  <a:lnTo>
                    <a:pt x="6899" y="216"/>
                  </a:lnTo>
                  <a:cubicBezTo>
                    <a:pt x="6755" y="72"/>
                    <a:pt x="6561" y="0"/>
                    <a:pt x="6366" y="0"/>
                  </a:cubicBezTo>
                  <a:close/>
                </a:path>
              </a:pathLst>
            </a:custGeom>
            <a:solidFill>
              <a:srgbClr val="008F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385414" y="1161195"/>
              <a:ext cx="1366378" cy="1512749"/>
            </a:xfrm>
            <a:custGeom>
              <a:avLst/>
              <a:gdLst/>
              <a:ahLst/>
              <a:cxnLst/>
              <a:rect l="l" t="t" r="r" b="b"/>
              <a:pathLst>
                <a:path w="12733" h="14097" extrusionOk="0">
                  <a:moveTo>
                    <a:pt x="750" y="0"/>
                  </a:moveTo>
                  <a:cubicBezTo>
                    <a:pt x="332" y="0"/>
                    <a:pt x="1" y="346"/>
                    <a:pt x="1" y="763"/>
                  </a:cubicBezTo>
                  <a:lnTo>
                    <a:pt x="1" y="7734"/>
                  </a:lnTo>
                  <a:cubicBezTo>
                    <a:pt x="1" y="7936"/>
                    <a:pt x="73" y="8123"/>
                    <a:pt x="217" y="8267"/>
                  </a:cubicBezTo>
                  <a:lnTo>
                    <a:pt x="5834" y="13869"/>
                  </a:lnTo>
                  <a:cubicBezTo>
                    <a:pt x="5978" y="14021"/>
                    <a:pt x="6172" y="14096"/>
                    <a:pt x="6366" y="14096"/>
                  </a:cubicBezTo>
                  <a:cubicBezTo>
                    <a:pt x="6561" y="14096"/>
                    <a:pt x="6755" y="14021"/>
                    <a:pt x="6899" y="13869"/>
                  </a:cubicBezTo>
                  <a:lnTo>
                    <a:pt x="12516" y="8267"/>
                  </a:lnTo>
                  <a:cubicBezTo>
                    <a:pt x="12660" y="8123"/>
                    <a:pt x="12732" y="7936"/>
                    <a:pt x="12732" y="7720"/>
                  </a:cubicBezTo>
                  <a:lnTo>
                    <a:pt x="12732" y="749"/>
                  </a:lnTo>
                  <a:cubicBezTo>
                    <a:pt x="12732" y="346"/>
                    <a:pt x="12401" y="0"/>
                    <a:pt x="11983" y="0"/>
                  </a:cubicBezTo>
                  <a:close/>
                </a:path>
              </a:pathLst>
            </a:custGeom>
            <a:solidFill>
              <a:srgbClr val="1DA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5450413" y="2096197"/>
              <a:ext cx="1520905" cy="1366271"/>
            </a:xfrm>
            <a:custGeom>
              <a:avLst/>
              <a:gdLst/>
              <a:ahLst/>
              <a:cxnLst/>
              <a:rect l="l" t="t" r="r" b="b"/>
              <a:pathLst>
                <a:path w="14173" h="12732" extrusionOk="0">
                  <a:moveTo>
                    <a:pt x="764" y="0"/>
                  </a:moveTo>
                  <a:cubicBezTo>
                    <a:pt x="346" y="0"/>
                    <a:pt x="0" y="332"/>
                    <a:pt x="0" y="749"/>
                  </a:cubicBezTo>
                  <a:lnTo>
                    <a:pt x="0" y="11983"/>
                  </a:lnTo>
                  <a:cubicBezTo>
                    <a:pt x="0" y="12401"/>
                    <a:pt x="346" y="12732"/>
                    <a:pt x="764" y="12732"/>
                  </a:cubicBezTo>
                  <a:lnTo>
                    <a:pt x="7720" y="12732"/>
                  </a:lnTo>
                  <a:cubicBezTo>
                    <a:pt x="7936" y="12732"/>
                    <a:pt x="8123" y="12660"/>
                    <a:pt x="8267" y="12516"/>
                  </a:cubicBezTo>
                  <a:lnTo>
                    <a:pt x="13884" y="6899"/>
                  </a:lnTo>
                  <a:cubicBezTo>
                    <a:pt x="14172" y="6597"/>
                    <a:pt x="14172" y="6121"/>
                    <a:pt x="13884" y="5833"/>
                  </a:cubicBezTo>
                  <a:lnTo>
                    <a:pt x="8267" y="216"/>
                  </a:lnTo>
                  <a:cubicBezTo>
                    <a:pt x="8123" y="72"/>
                    <a:pt x="7936" y="0"/>
                    <a:pt x="7734" y="0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7165888" y="2096197"/>
              <a:ext cx="1520905" cy="1366271"/>
            </a:xfrm>
            <a:custGeom>
              <a:avLst/>
              <a:gdLst/>
              <a:ahLst/>
              <a:cxnLst/>
              <a:rect l="l" t="t" r="r" b="b"/>
              <a:pathLst>
                <a:path w="14173" h="12732" extrusionOk="0">
                  <a:moveTo>
                    <a:pt x="6438" y="0"/>
                  </a:moveTo>
                  <a:cubicBezTo>
                    <a:pt x="6237" y="0"/>
                    <a:pt x="6050" y="72"/>
                    <a:pt x="5906" y="216"/>
                  </a:cubicBezTo>
                  <a:lnTo>
                    <a:pt x="289" y="5833"/>
                  </a:lnTo>
                  <a:cubicBezTo>
                    <a:pt x="1" y="6121"/>
                    <a:pt x="1" y="6597"/>
                    <a:pt x="289" y="6899"/>
                  </a:cubicBezTo>
                  <a:lnTo>
                    <a:pt x="5906" y="12516"/>
                  </a:lnTo>
                  <a:cubicBezTo>
                    <a:pt x="6050" y="12660"/>
                    <a:pt x="6237" y="12732"/>
                    <a:pt x="6438" y="12732"/>
                  </a:cubicBezTo>
                  <a:lnTo>
                    <a:pt x="13409" y="12732"/>
                  </a:lnTo>
                  <a:cubicBezTo>
                    <a:pt x="13827" y="12732"/>
                    <a:pt x="14172" y="12401"/>
                    <a:pt x="14172" y="11983"/>
                  </a:cubicBezTo>
                  <a:lnTo>
                    <a:pt x="14172" y="749"/>
                  </a:lnTo>
                  <a:cubicBezTo>
                    <a:pt x="14172" y="332"/>
                    <a:pt x="13827" y="0"/>
                    <a:pt x="13409" y="0"/>
                  </a:cubicBezTo>
                  <a:close/>
                </a:path>
              </a:pathLst>
            </a:custGeom>
            <a:solidFill>
              <a:srgbClr val="5FC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" name="Google Shape;435;p39"/>
            <p:cNvGrpSpPr/>
            <p:nvPr/>
          </p:nvGrpSpPr>
          <p:grpSpPr>
            <a:xfrm>
              <a:off x="5651288" y="2625590"/>
              <a:ext cx="370756" cy="307482"/>
              <a:chOff x="704550" y="1744890"/>
              <a:chExt cx="370756" cy="307482"/>
            </a:xfrm>
          </p:grpSpPr>
          <p:sp>
            <p:nvSpPr>
              <p:cNvPr id="436" name="Google Shape;436;p39"/>
              <p:cNvSpPr/>
              <p:nvPr/>
            </p:nvSpPr>
            <p:spPr>
              <a:xfrm>
                <a:off x="793249" y="1791799"/>
                <a:ext cx="4373" cy="5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" extrusionOk="0">
                    <a:moveTo>
                      <a:pt x="1" y="1"/>
                    </a:moveTo>
                    <a:lnTo>
                      <a:pt x="87" y="1"/>
                    </a:lnTo>
                    <a:lnTo>
                      <a:pt x="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9"/>
              <p:cNvSpPr/>
              <p:nvPr/>
            </p:nvSpPr>
            <p:spPr>
              <a:xfrm>
                <a:off x="797572" y="1791799"/>
                <a:ext cx="3628" cy="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1" extrusionOk="0">
                    <a:moveTo>
                      <a:pt x="0" y="1"/>
                    </a:moveTo>
                    <a:lnTo>
                      <a:pt x="72" y="1"/>
                    </a:lnTo>
                    <a:lnTo>
                      <a:pt x="7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9"/>
              <p:cNvSpPr/>
              <p:nvPr/>
            </p:nvSpPr>
            <p:spPr>
              <a:xfrm>
                <a:off x="704550" y="1744890"/>
                <a:ext cx="370756" cy="30748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6188" extrusionOk="0">
                    <a:moveTo>
                      <a:pt x="1584" y="397"/>
                    </a:moveTo>
                    <a:cubicBezTo>
                      <a:pt x="2016" y="397"/>
                      <a:pt x="2708" y="599"/>
                      <a:pt x="3601" y="1535"/>
                    </a:cubicBezTo>
                    <a:lnTo>
                      <a:pt x="3730" y="1679"/>
                    </a:lnTo>
                    <a:lnTo>
                      <a:pt x="3874" y="1535"/>
                    </a:lnTo>
                    <a:cubicBezTo>
                      <a:pt x="4772" y="607"/>
                      <a:pt x="5460" y="401"/>
                      <a:pt x="5893" y="401"/>
                    </a:cubicBezTo>
                    <a:cubicBezTo>
                      <a:pt x="6071" y="401"/>
                      <a:pt x="6206" y="436"/>
                      <a:pt x="6294" y="469"/>
                    </a:cubicBezTo>
                    <a:cubicBezTo>
                      <a:pt x="6726" y="628"/>
                      <a:pt x="6999" y="1074"/>
                      <a:pt x="7043" y="1665"/>
                    </a:cubicBezTo>
                    <a:cubicBezTo>
                      <a:pt x="7043" y="1924"/>
                      <a:pt x="7014" y="2169"/>
                      <a:pt x="6956" y="2414"/>
                    </a:cubicBezTo>
                    <a:lnTo>
                      <a:pt x="3313" y="2414"/>
                    </a:lnTo>
                    <a:lnTo>
                      <a:pt x="3226" y="2889"/>
                    </a:lnTo>
                    <a:lnTo>
                      <a:pt x="2823" y="1204"/>
                    </a:lnTo>
                    <a:lnTo>
                      <a:pt x="2117" y="2673"/>
                    </a:lnTo>
                    <a:lnTo>
                      <a:pt x="605" y="2673"/>
                    </a:lnTo>
                    <a:cubicBezTo>
                      <a:pt x="475" y="2299"/>
                      <a:pt x="418" y="1967"/>
                      <a:pt x="432" y="1665"/>
                    </a:cubicBezTo>
                    <a:cubicBezTo>
                      <a:pt x="461" y="1074"/>
                      <a:pt x="749" y="628"/>
                      <a:pt x="1181" y="469"/>
                    </a:cubicBezTo>
                    <a:cubicBezTo>
                      <a:pt x="1267" y="426"/>
                      <a:pt x="1397" y="397"/>
                      <a:pt x="1584" y="397"/>
                    </a:cubicBezTo>
                    <a:close/>
                    <a:moveTo>
                      <a:pt x="2693" y="2371"/>
                    </a:moveTo>
                    <a:lnTo>
                      <a:pt x="3269" y="4790"/>
                    </a:lnTo>
                    <a:lnTo>
                      <a:pt x="3644" y="2803"/>
                    </a:lnTo>
                    <a:lnTo>
                      <a:pt x="6827" y="2803"/>
                    </a:lnTo>
                    <a:cubicBezTo>
                      <a:pt x="6337" y="4084"/>
                      <a:pt x="4969" y="5165"/>
                      <a:pt x="3730" y="5769"/>
                    </a:cubicBezTo>
                    <a:cubicBezTo>
                      <a:pt x="2117" y="4963"/>
                      <a:pt x="1210" y="3969"/>
                      <a:pt x="763" y="3062"/>
                    </a:cubicBezTo>
                    <a:lnTo>
                      <a:pt x="2362" y="3062"/>
                    </a:lnTo>
                    <a:lnTo>
                      <a:pt x="2693" y="2371"/>
                    </a:lnTo>
                    <a:close/>
                    <a:moveTo>
                      <a:pt x="1572" y="0"/>
                    </a:moveTo>
                    <a:cubicBezTo>
                      <a:pt x="1385" y="0"/>
                      <a:pt x="1206" y="31"/>
                      <a:pt x="1037" y="95"/>
                    </a:cubicBezTo>
                    <a:cubicBezTo>
                      <a:pt x="447" y="311"/>
                      <a:pt x="87" y="887"/>
                      <a:pt x="43" y="1650"/>
                    </a:cubicBezTo>
                    <a:cubicBezTo>
                      <a:pt x="0" y="2371"/>
                      <a:pt x="274" y="3177"/>
                      <a:pt x="807" y="3912"/>
                    </a:cubicBezTo>
                    <a:cubicBezTo>
                      <a:pt x="1426" y="4776"/>
                      <a:pt x="2376" y="5539"/>
                      <a:pt x="3557" y="6115"/>
                    </a:cubicBezTo>
                    <a:cubicBezTo>
                      <a:pt x="3615" y="6173"/>
                      <a:pt x="3673" y="6187"/>
                      <a:pt x="3730" y="6187"/>
                    </a:cubicBezTo>
                    <a:lnTo>
                      <a:pt x="3745" y="6187"/>
                    </a:lnTo>
                    <a:cubicBezTo>
                      <a:pt x="3802" y="6187"/>
                      <a:pt x="3860" y="6173"/>
                      <a:pt x="3917" y="6115"/>
                    </a:cubicBezTo>
                    <a:cubicBezTo>
                      <a:pt x="5098" y="5539"/>
                      <a:pt x="6049" y="4776"/>
                      <a:pt x="6654" y="3912"/>
                    </a:cubicBezTo>
                    <a:cubicBezTo>
                      <a:pt x="7187" y="3177"/>
                      <a:pt x="7460" y="2371"/>
                      <a:pt x="7417" y="1650"/>
                    </a:cubicBezTo>
                    <a:cubicBezTo>
                      <a:pt x="7388" y="887"/>
                      <a:pt x="7014" y="311"/>
                      <a:pt x="6423" y="95"/>
                    </a:cubicBezTo>
                    <a:cubicBezTo>
                      <a:pt x="6255" y="31"/>
                      <a:pt x="6075" y="0"/>
                      <a:pt x="5888" y="0"/>
                    </a:cubicBezTo>
                    <a:cubicBezTo>
                      <a:pt x="5228" y="0"/>
                      <a:pt x="4471" y="388"/>
                      <a:pt x="3730" y="1118"/>
                    </a:cubicBezTo>
                    <a:cubicBezTo>
                      <a:pt x="2990" y="388"/>
                      <a:pt x="2232" y="0"/>
                      <a:pt x="1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39"/>
            <p:cNvGrpSpPr/>
            <p:nvPr/>
          </p:nvGrpSpPr>
          <p:grpSpPr>
            <a:xfrm>
              <a:off x="8061565" y="2554687"/>
              <a:ext cx="448773" cy="449297"/>
              <a:chOff x="2611052" y="1646699"/>
              <a:chExt cx="448773" cy="449297"/>
            </a:xfrm>
          </p:grpSpPr>
          <p:sp>
            <p:nvSpPr>
              <p:cNvPr id="440" name="Google Shape;440;p39"/>
              <p:cNvSpPr/>
              <p:nvPr/>
            </p:nvSpPr>
            <p:spPr>
              <a:xfrm>
                <a:off x="2689763" y="1890586"/>
                <a:ext cx="4323" cy="745"/>
              </a:xfrm>
              <a:custGeom>
                <a:avLst/>
                <a:gdLst/>
                <a:ahLst/>
                <a:cxnLst/>
                <a:rect l="l" t="t" r="r" b="b"/>
                <a:pathLst>
                  <a:path w="87" h="15" extrusionOk="0">
                    <a:moveTo>
                      <a:pt x="0" y="0"/>
                    </a:moveTo>
                    <a:lnTo>
                      <a:pt x="0" y="15"/>
                    </a:lnTo>
                    <a:lnTo>
                      <a:pt x="87" y="1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9"/>
              <p:cNvSpPr/>
              <p:nvPr/>
            </p:nvSpPr>
            <p:spPr>
              <a:xfrm>
                <a:off x="2611052" y="1646699"/>
                <a:ext cx="448773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9031" h="9042" extrusionOk="0">
                    <a:moveTo>
                      <a:pt x="1872" y="1725"/>
                    </a:moveTo>
                    <a:cubicBezTo>
                      <a:pt x="1901" y="1725"/>
                      <a:pt x="1930" y="1740"/>
                      <a:pt x="1959" y="1769"/>
                    </a:cubicBezTo>
                    <a:lnTo>
                      <a:pt x="2348" y="2143"/>
                    </a:lnTo>
                    <a:lnTo>
                      <a:pt x="2175" y="2316"/>
                    </a:lnTo>
                    <a:lnTo>
                      <a:pt x="1786" y="1927"/>
                    </a:lnTo>
                    <a:cubicBezTo>
                      <a:pt x="1757" y="1913"/>
                      <a:pt x="1743" y="1884"/>
                      <a:pt x="1743" y="1855"/>
                    </a:cubicBezTo>
                    <a:cubicBezTo>
                      <a:pt x="1743" y="1812"/>
                      <a:pt x="1757" y="1783"/>
                      <a:pt x="1786" y="1769"/>
                    </a:cubicBezTo>
                    <a:cubicBezTo>
                      <a:pt x="1800" y="1740"/>
                      <a:pt x="1844" y="1725"/>
                      <a:pt x="1872" y="1725"/>
                    </a:cubicBezTo>
                    <a:close/>
                    <a:moveTo>
                      <a:pt x="3140" y="2129"/>
                    </a:moveTo>
                    <a:cubicBezTo>
                      <a:pt x="3241" y="2129"/>
                      <a:pt x="3356" y="2172"/>
                      <a:pt x="3428" y="2258"/>
                    </a:cubicBezTo>
                    <a:lnTo>
                      <a:pt x="6827" y="5657"/>
                    </a:lnTo>
                    <a:lnTo>
                      <a:pt x="5646" y="6838"/>
                    </a:lnTo>
                    <a:lnTo>
                      <a:pt x="5314" y="6492"/>
                    </a:lnTo>
                    <a:lnTo>
                      <a:pt x="5703" y="6104"/>
                    </a:lnTo>
                    <a:cubicBezTo>
                      <a:pt x="5790" y="6017"/>
                      <a:pt x="5790" y="5902"/>
                      <a:pt x="5703" y="5816"/>
                    </a:cubicBezTo>
                    <a:cubicBezTo>
                      <a:pt x="5667" y="5780"/>
                      <a:pt x="5617" y="5762"/>
                      <a:pt x="5566" y="5762"/>
                    </a:cubicBezTo>
                    <a:cubicBezTo>
                      <a:pt x="5516" y="5762"/>
                      <a:pt x="5466" y="5780"/>
                      <a:pt x="5430" y="5816"/>
                    </a:cubicBezTo>
                    <a:lnTo>
                      <a:pt x="5026" y="6219"/>
                    </a:lnTo>
                    <a:lnTo>
                      <a:pt x="4465" y="5657"/>
                    </a:lnTo>
                    <a:lnTo>
                      <a:pt x="4868" y="5254"/>
                    </a:lnTo>
                    <a:cubicBezTo>
                      <a:pt x="4940" y="5182"/>
                      <a:pt x="4940" y="5052"/>
                      <a:pt x="4868" y="4980"/>
                    </a:cubicBezTo>
                    <a:cubicBezTo>
                      <a:pt x="4825" y="4937"/>
                      <a:pt x="4774" y="4915"/>
                      <a:pt x="4724" y="4915"/>
                    </a:cubicBezTo>
                    <a:cubicBezTo>
                      <a:pt x="4674" y="4915"/>
                      <a:pt x="4623" y="4937"/>
                      <a:pt x="4580" y="4980"/>
                    </a:cubicBezTo>
                    <a:lnTo>
                      <a:pt x="4191" y="5369"/>
                    </a:lnTo>
                    <a:lnTo>
                      <a:pt x="3615" y="4807"/>
                    </a:lnTo>
                    <a:lnTo>
                      <a:pt x="4018" y="4419"/>
                    </a:lnTo>
                    <a:cubicBezTo>
                      <a:pt x="4090" y="4332"/>
                      <a:pt x="4090" y="4217"/>
                      <a:pt x="4018" y="4131"/>
                    </a:cubicBezTo>
                    <a:cubicBezTo>
                      <a:pt x="3982" y="4095"/>
                      <a:pt x="3932" y="4077"/>
                      <a:pt x="3881" y="4077"/>
                    </a:cubicBezTo>
                    <a:cubicBezTo>
                      <a:pt x="3831" y="4077"/>
                      <a:pt x="3781" y="4095"/>
                      <a:pt x="3745" y="4131"/>
                    </a:cubicBezTo>
                    <a:lnTo>
                      <a:pt x="3341" y="4534"/>
                    </a:lnTo>
                    <a:lnTo>
                      <a:pt x="2780" y="3958"/>
                    </a:lnTo>
                    <a:lnTo>
                      <a:pt x="3169" y="3569"/>
                    </a:lnTo>
                    <a:cubicBezTo>
                      <a:pt x="3255" y="3497"/>
                      <a:pt x="3255" y="3367"/>
                      <a:pt x="3169" y="3295"/>
                    </a:cubicBezTo>
                    <a:cubicBezTo>
                      <a:pt x="3133" y="3252"/>
                      <a:pt x="3082" y="3230"/>
                      <a:pt x="3032" y="3230"/>
                    </a:cubicBezTo>
                    <a:cubicBezTo>
                      <a:pt x="2981" y="3230"/>
                      <a:pt x="2931" y="3252"/>
                      <a:pt x="2895" y="3295"/>
                    </a:cubicBezTo>
                    <a:lnTo>
                      <a:pt x="2492" y="3684"/>
                    </a:lnTo>
                    <a:lnTo>
                      <a:pt x="2247" y="3439"/>
                    </a:lnTo>
                    <a:cubicBezTo>
                      <a:pt x="2088" y="3281"/>
                      <a:pt x="2088" y="3022"/>
                      <a:pt x="2247" y="2863"/>
                    </a:cubicBezTo>
                    <a:lnTo>
                      <a:pt x="2852" y="2258"/>
                    </a:lnTo>
                    <a:cubicBezTo>
                      <a:pt x="2938" y="2172"/>
                      <a:pt x="3039" y="2129"/>
                      <a:pt x="3140" y="2129"/>
                    </a:cubicBezTo>
                    <a:close/>
                    <a:moveTo>
                      <a:pt x="7475" y="5657"/>
                    </a:moveTo>
                    <a:cubicBezTo>
                      <a:pt x="7504" y="5657"/>
                      <a:pt x="7547" y="5672"/>
                      <a:pt x="7576" y="5700"/>
                    </a:cubicBezTo>
                    <a:cubicBezTo>
                      <a:pt x="7648" y="5758"/>
                      <a:pt x="7648" y="5859"/>
                      <a:pt x="7576" y="5931"/>
                    </a:cubicBezTo>
                    <a:lnTo>
                      <a:pt x="5919" y="7587"/>
                    </a:lnTo>
                    <a:cubicBezTo>
                      <a:pt x="5890" y="7616"/>
                      <a:pt x="5851" y="7630"/>
                      <a:pt x="5809" y="7630"/>
                    </a:cubicBezTo>
                    <a:cubicBezTo>
                      <a:pt x="5768" y="7630"/>
                      <a:pt x="5725" y="7616"/>
                      <a:pt x="5689" y="7587"/>
                    </a:cubicBezTo>
                    <a:cubicBezTo>
                      <a:pt x="5660" y="7558"/>
                      <a:pt x="5646" y="7515"/>
                      <a:pt x="5646" y="7472"/>
                    </a:cubicBezTo>
                    <a:cubicBezTo>
                      <a:pt x="5646" y="7429"/>
                      <a:pt x="5660" y="7385"/>
                      <a:pt x="5689" y="7357"/>
                    </a:cubicBezTo>
                    <a:lnTo>
                      <a:pt x="7360" y="5700"/>
                    </a:lnTo>
                    <a:cubicBezTo>
                      <a:pt x="7388" y="5672"/>
                      <a:pt x="7432" y="5657"/>
                      <a:pt x="7475" y="5657"/>
                    </a:cubicBezTo>
                    <a:close/>
                    <a:moveTo>
                      <a:pt x="7417" y="6694"/>
                    </a:moveTo>
                    <a:lnTo>
                      <a:pt x="7806" y="7083"/>
                    </a:lnTo>
                    <a:lnTo>
                      <a:pt x="7071" y="7817"/>
                    </a:lnTo>
                    <a:lnTo>
                      <a:pt x="6683" y="7429"/>
                    </a:lnTo>
                    <a:lnTo>
                      <a:pt x="7417" y="6694"/>
                    </a:lnTo>
                    <a:close/>
                    <a:moveTo>
                      <a:pt x="8483" y="7054"/>
                    </a:moveTo>
                    <a:cubicBezTo>
                      <a:pt x="8526" y="7054"/>
                      <a:pt x="8569" y="7069"/>
                      <a:pt x="8598" y="7097"/>
                    </a:cubicBezTo>
                    <a:cubicBezTo>
                      <a:pt x="8627" y="7126"/>
                      <a:pt x="8641" y="7169"/>
                      <a:pt x="8641" y="7213"/>
                    </a:cubicBezTo>
                    <a:cubicBezTo>
                      <a:pt x="8641" y="7256"/>
                      <a:pt x="8627" y="7285"/>
                      <a:pt x="8598" y="7313"/>
                    </a:cubicBezTo>
                    <a:lnTo>
                      <a:pt x="7316" y="8595"/>
                    </a:lnTo>
                    <a:cubicBezTo>
                      <a:pt x="7287" y="8624"/>
                      <a:pt x="7244" y="8638"/>
                      <a:pt x="7201" y="8638"/>
                    </a:cubicBezTo>
                    <a:cubicBezTo>
                      <a:pt x="7158" y="8638"/>
                      <a:pt x="7115" y="8624"/>
                      <a:pt x="7086" y="8595"/>
                    </a:cubicBezTo>
                    <a:cubicBezTo>
                      <a:pt x="7028" y="8538"/>
                      <a:pt x="7028" y="8437"/>
                      <a:pt x="7086" y="8379"/>
                    </a:cubicBezTo>
                    <a:lnTo>
                      <a:pt x="8368" y="7097"/>
                    </a:lnTo>
                    <a:cubicBezTo>
                      <a:pt x="8396" y="7069"/>
                      <a:pt x="8440" y="7054"/>
                      <a:pt x="8483" y="7054"/>
                    </a:cubicBezTo>
                    <a:close/>
                    <a:moveTo>
                      <a:pt x="216" y="1"/>
                    </a:moveTo>
                    <a:cubicBezTo>
                      <a:pt x="166" y="1"/>
                      <a:pt x="115" y="19"/>
                      <a:pt x="72" y="55"/>
                    </a:cubicBezTo>
                    <a:cubicBezTo>
                      <a:pt x="0" y="141"/>
                      <a:pt x="0" y="256"/>
                      <a:pt x="72" y="343"/>
                    </a:cubicBezTo>
                    <a:lnTo>
                      <a:pt x="1397" y="1653"/>
                    </a:lnTo>
                    <a:cubicBezTo>
                      <a:pt x="1368" y="1711"/>
                      <a:pt x="1354" y="1783"/>
                      <a:pt x="1354" y="1855"/>
                    </a:cubicBezTo>
                    <a:cubicBezTo>
                      <a:pt x="1354" y="1985"/>
                      <a:pt x="1411" y="2114"/>
                      <a:pt x="1498" y="2215"/>
                    </a:cubicBezTo>
                    <a:lnTo>
                      <a:pt x="1930" y="2633"/>
                    </a:lnTo>
                    <a:cubicBezTo>
                      <a:pt x="1656" y="2950"/>
                      <a:pt x="1671" y="3410"/>
                      <a:pt x="1973" y="3713"/>
                    </a:cubicBezTo>
                    <a:lnTo>
                      <a:pt x="5386" y="7126"/>
                    </a:lnTo>
                    <a:cubicBezTo>
                      <a:pt x="5300" y="7227"/>
                      <a:pt x="5257" y="7342"/>
                      <a:pt x="5257" y="7472"/>
                    </a:cubicBezTo>
                    <a:cubicBezTo>
                      <a:pt x="5257" y="7616"/>
                      <a:pt x="5314" y="7760"/>
                      <a:pt x="5415" y="7861"/>
                    </a:cubicBezTo>
                    <a:cubicBezTo>
                      <a:pt x="5530" y="7976"/>
                      <a:pt x="5660" y="8019"/>
                      <a:pt x="5804" y="8019"/>
                    </a:cubicBezTo>
                    <a:cubicBezTo>
                      <a:pt x="5948" y="8019"/>
                      <a:pt x="6092" y="7976"/>
                      <a:pt x="6193" y="7861"/>
                    </a:cubicBezTo>
                    <a:lnTo>
                      <a:pt x="6380" y="7673"/>
                    </a:lnTo>
                    <a:lnTo>
                      <a:pt x="6812" y="8106"/>
                    </a:lnTo>
                    <a:cubicBezTo>
                      <a:pt x="6596" y="8322"/>
                      <a:pt x="6596" y="8667"/>
                      <a:pt x="6812" y="8869"/>
                    </a:cubicBezTo>
                    <a:cubicBezTo>
                      <a:pt x="6913" y="8984"/>
                      <a:pt x="7057" y="9042"/>
                      <a:pt x="7201" y="9042"/>
                    </a:cubicBezTo>
                    <a:cubicBezTo>
                      <a:pt x="7345" y="9042"/>
                      <a:pt x="7489" y="8984"/>
                      <a:pt x="7590" y="8869"/>
                    </a:cubicBezTo>
                    <a:lnTo>
                      <a:pt x="8872" y="7601"/>
                    </a:lnTo>
                    <a:cubicBezTo>
                      <a:pt x="8973" y="7486"/>
                      <a:pt x="9030" y="7357"/>
                      <a:pt x="9030" y="7198"/>
                    </a:cubicBezTo>
                    <a:cubicBezTo>
                      <a:pt x="9030" y="7054"/>
                      <a:pt x="8973" y="6925"/>
                      <a:pt x="8872" y="6824"/>
                    </a:cubicBezTo>
                    <a:cubicBezTo>
                      <a:pt x="8771" y="6709"/>
                      <a:pt x="8627" y="6651"/>
                      <a:pt x="8483" y="6651"/>
                    </a:cubicBezTo>
                    <a:cubicBezTo>
                      <a:pt x="8339" y="6651"/>
                      <a:pt x="8195" y="6709"/>
                      <a:pt x="8094" y="6809"/>
                    </a:cubicBezTo>
                    <a:lnTo>
                      <a:pt x="7676" y="6392"/>
                    </a:lnTo>
                    <a:lnTo>
                      <a:pt x="7864" y="6204"/>
                    </a:lnTo>
                    <a:cubicBezTo>
                      <a:pt x="8080" y="5988"/>
                      <a:pt x="8080" y="5643"/>
                      <a:pt x="7864" y="5427"/>
                    </a:cubicBezTo>
                    <a:cubicBezTo>
                      <a:pt x="7748" y="5312"/>
                      <a:pt x="7619" y="5254"/>
                      <a:pt x="7475" y="5254"/>
                    </a:cubicBezTo>
                    <a:cubicBezTo>
                      <a:pt x="7345" y="5254"/>
                      <a:pt x="7215" y="5312"/>
                      <a:pt x="7115" y="5384"/>
                    </a:cubicBezTo>
                    <a:lnTo>
                      <a:pt x="3701" y="1970"/>
                    </a:lnTo>
                    <a:cubicBezTo>
                      <a:pt x="3548" y="1816"/>
                      <a:pt x="3349" y="1741"/>
                      <a:pt x="3148" y="1741"/>
                    </a:cubicBezTo>
                    <a:cubicBezTo>
                      <a:pt x="2974" y="1741"/>
                      <a:pt x="2798" y="1798"/>
                      <a:pt x="2650" y="1913"/>
                    </a:cubicBezTo>
                    <a:lnTo>
                      <a:pt x="2232" y="1481"/>
                    </a:lnTo>
                    <a:cubicBezTo>
                      <a:pt x="2124" y="1382"/>
                      <a:pt x="1990" y="1331"/>
                      <a:pt x="1856" y="1331"/>
                    </a:cubicBezTo>
                    <a:cubicBezTo>
                      <a:pt x="1793" y="1331"/>
                      <a:pt x="1730" y="1342"/>
                      <a:pt x="1671" y="1365"/>
                    </a:cubicBezTo>
                    <a:lnTo>
                      <a:pt x="360" y="55"/>
                    </a:lnTo>
                    <a:cubicBezTo>
                      <a:pt x="317" y="19"/>
                      <a:pt x="267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39"/>
            <p:cNvGrpSpPr/>
            <p:nvPr/>
          </p:nvGrpSpPr>
          <p:grpSpPr>
            <a:xfrm>
              <a:off x="6893615" y="3809074"/>
              <a:ext cx="351475" cy="301370"/>
              <a:chOff x="2186640" y="1670849"/>
              <a:chExt cx="351475" cy="301370"/>
            </a:xfrm>
          </p:grpSpPr>
          <p:sp>
            <p:nvSpPr>
              <p:cNvPr id="443" name="Google Shape;443;p39"/>
              <p:cNvSpPr/>
              <p:nvPr/>
            </p:nvSpPr>
            <p:spPr>
              <a:xfrm>
                <a:off x="2251785" y="1849044"/>
                <a:ext cx="3628" cy="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1" extrusionOk="0">
                    <a:moveTo>
                      <a:pt x="0" y="1"/>
                    </a:moveTo>
                    <a:lnTo>
                      <a:pt x="72" y="1"/>
                    </a:lnTo>
                    <a:lnTo>
                      <a:pt x="7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9"/>
              <p:cNvSpPr/>
              <p:nvPr/>
            </p:nvSpPr>
            <p:spPr>
              <a:xfrm>
                <a:off x="2186640" y="1670849"/>
                <a:ext cx="351475" cy="30137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6065" extrusionOk="0">
                    <a:moveTo>
                      <a:pt x="3760" y="390"/>
                    </a:moveTo>
                    <a:cubicBezTo>
                      <a:pt x="4292" y="390"/>
                      <a:pt x="4739" y="779"/>
                      <a:pt x="4840" y="1297"/>
                    </a:cubicBezTo>
                    <a:lnTo>
                      <a:pt x="2233" y="1297"/>
                    </a:lnTo>
                    <a:cubicBezTo>
                      <a:pt x="2334" y="779"/>
                      <a:pt x="2780" y="390"/>
                      <a:pt x="3313" y="390"/>
                    </a:cubicBezTo>
                    <a:close/>
                    <a:moveTo>
                      <a:pt x="6683" y="1715"/>
                    </a:moveTo>
                    <a:lnTo>
                      <a:pt x="6683" y="5675"/>
                    </a:lnTo>
                    <a:lnTo>
                      <a:pt x="390" y="5675"/>
                    </a:lnTo>
                    <a:lnTo>
                      <a:pt x="390" y="1715"/>
                    </a:lnTo>
                    <a:close/>
                    <a:moveTo>
                      <a:pt x="3313" y="1"/>
                    </a:moveTo>
                    <a:cubicBezTo>
                      <a:pt x="2550" y="1"/>
                      <a:pt x="1916" y="577"/>
                      <a:pt x="1830" y="1326"/>
                    </a:cubicBezTo>
                    <a:lnTo>
                      <a:pt x="1" y="1326"/>
                    </a:lnTo>
                    <a:lnTo>
                      <a:pt x="1" y="6064"/>
                    </a:lnTo>
                    <a:lnTo>
                      <a:pt x="7072" y="6064"/>
                    </a:lnTo>
                    <a:lnTo>
                      <a:pt x="7072" y="1326"/>
                    </a:lnTo>
                    <a:lnTo>
                      <a:pt x="5243" y="1326"/>
                    </a:lnTo>
                    <a:cubicBezTo>
                      <a:pt x="5157" y="577"/>
                      <a:pt x="4523" y="1"/>
                      <a:pt x="3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9"/>
              <p:cNvSpPr/>
              <p:nvPr/>
            </p:nvSpPr>
            <p:spPr>
              <a:xfrm>
                <a:off x="2289004" y="1781066"/>
                <a:ext cx="146742" cy="146784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2954" extrusionOk="0">
                    <a:moveTo>
                      <a:pt x="1743" y="390"/>
                    </a:moveTo>
                    <a:lnTo>
                      <a:pt x="1743" y="1211"/>
                    </a:lnTo>
                    <a:lnTo>
                      <a:pt x="2564" y="1211"/>
                    </a:lnTo>
                    <a:lnTo>
                      <a:pt x="2564" y="1758"/>
                    </a:lnTo>
                    <a:lnTo>
                      <a:pt x="1743" y="1758"/>
                    </a:lnTo>
                    <a:lnTo>
                      <a:pt x="1743" y="2564"/>
                    </a:lnTo>
                    <a:lnTo>
                      <a:pt x="1210" y="2564"/>
                    </a:lnTo>
                    <a:lnTo>
                      <a:pt x="1210" y="1758"/>
                    </a:lnTo>
                    <a:lnTo>
                      <a:pt x="389" y="1758"/>
                    </a:lnTo>
                    <a:lnTo>
                      <a:pt x="389" y="1211"/>
                    </a:lnTo>
                    <a:lnTo>
                      <a:pt x="1210" y="1211"/>
                    </a:lnTo>
                    <a:lnTo>
                      <a:pt x="1210" y="390"/>
                    </a:lnTo>
                    <a:close/>
                    <a:moveTo>
                      <a:pt x="807" y="1"/>
                    </a:moveTo>
                    <a:lnTo>
                      <a:pt x="807" y="807"/>
                    </a:lnTo>
                    <a:lnTo>
                      <a:pt x="0" y="807"/>
                    </a:lnTo>
                    <a:lnTo>
                      <a:pt x="0" y="2147"/>
                    </a:lnTo>
                    <a:lnTo>
                      <a:pt x="807" y="2147"/>
                    </a:lnTo>
                    <a:lnTo>
                      <a:pt x="807" y="2953"/>
                    </a:lnTo>
                    <a:lnTo>
                      <a:pt x="2146" y="2953"/>
                    </a:lnTo>
                    <a:lnTo>
                      <a:pt x="2146" y="2147"/>
                    </a:lnTo>
                    <a:lnTo>
                      <a:pt x="2953" y="2147"/>
                    </a:lnTo>
                    <a:lnTo>
                      <a:pt x="2953" y="807"/>
                    </a:lnTo>
                    <a:lnTo>
                      <a:pt x="2146" y="807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39"/>
            <p:cNvGrpSpPr/>
            <p:nvPr/>
          </p:nvGrpSpPr>
          <p:grpSpPr>
            <a:xfrm>
              <a:off x="6868742" y="1313476"/>
              <a:ext cx="395100" cy="436129"/>
              <a:chOff x="1160417" y="1658426"/>
              <a:chExt cx="395100" cy="436129"/>
            </a:xfrm>
          </p:grpSpPr>
          <p:sp>
            <p:nvSpPr>
              <p:cNvPr id="447" name="Google Shape;447;p39"/>
              <p:cNvSpPr/>
              <p:nvPr/>
            </p:nvSpPr>
            <p:spPr>
              <a:xfrm>
                <a:off x="1160417" y="1728144"/>
                <a:ext cx="158917" cy="145989"/>
              </a:xfrm>
              <a:custGeom>
                <a:avLst/>
                <a:gdLst/>
                <a:ahLst/>
                <a:cxnLst/>
                <a:rect l="l" t="t" r="r" b="b"/>
                <a:pathLst>
                  <a:path w="3198" h="2938" extrusionOk="0">
                    <a:moveTo>
                      <a:pt x="228" y="0"/>
                    </a:moveTo>
                    <a:cubicBezTo>
                      <a:pt x="205" y="0"/>
                      <a:pt x="181" y="5"/>
                      <a:pt x="159" y="14"/>
                    </a:cubicBezTo>
                    <a:cubicBezTo>
                      <a:pt x="58" y="43"/>
                      <a:pt x="0" y="144"/>
                      <a:pt x="29" y="259"/>
                    </a:cubicBezTo>
                    <a:cubicBezTo>
                      <a:pt x="663" y="2290"/>
                      <a:pt x="1858" y="2708"/>
                      <a:pt x="2938" y="2938"/>
                    </a:cubicBezTo>
                    <a:lnTo>
                      <a:pt x="2981" y="2938"/>
                    </a:lnTo>
                    <a:cubicBezTo>
                      <a:pt x="3068" y="2938"/>
                      <a:pt x="3154" y="2880"/>
                      <a:pt x="3183" y="2780"/>
                    </a:cubicBezTo>
                    <a:cubicBezTo>
                      <a:pt x="3197" y="2679"/>
                      <a:pt x="3125" y="2578"/>
                      <a:pt x="3025" y="2549"/>
                    </a:cubicBezTo>
                    <a:cubicBezTo>
                      <a:pt x="2002" y="2333"/>
                      <a:pt x="965" y="1973"/>
                      <a:pt x="403" y="144"/>
                    </a:cubicBezTo>
                    <a:cubicBezTo>
                      <a:pt x="381" y="55"/>
                      <a:pt x="307" y="0"/>
                      <a:pt x="2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9"/>
              <p:cNvSpPr/>
              <p:nvPr/>
            </p:nvSpPr>
            <p:spPr>
              <a:xfrm>
                <a:off x="1229836" y="1658426"/>
                <a:ext cx="229778" cy="436129"/>
              </a:xfrm>
              <a:custGeom>
                <a:avLst/>
                <a:gdLst/>
                <a:ahLst/>
                <a:cxnLst/>
                <a:rect l="l" t="t" r="r" b="b"/>
                <a:pathLst>
                  <a:path w="4624" h="8777" extrusionOk="0">
                    <a:moveTo>
                      <a:pt x="231" y="1"/>
                    </a:moveTo>
                    <a:cubicBezTo>
                      <a:pt x="161" y="1"/>
                      <a:pt x="88" y="36"/>
                      <a:pt x="58" y="107"/>
                    </a:cubicBezTo>
                    <a:cubicBezTo>
                      <a:pt x="0" y="208"/>
                      <a:pt x="43" y="323"/>
                      <a:pt x="130" y="380"/>
                    </a:cubicBezTo>
                    <a:cubicBezTo>
                      <a:pt x="2031" y="1417"/>
                      <a:pt x="2002" y="2613"/>
                      <a:pt x="1959" y="4010"/>
                    </a:cubicBezTo>
                    <a:cubicBezTo>
                      <a:pt x="1930" y="5493"/>
                      <a:pt x="1887" y="7164"/>
                      <a:pt x="4292" y="8748"/>
                    </a:cubicBezTo>
                    <a:cubicBezTo>
                      <a:pt x="4321" y="8762"/>
                      <a:pt x="4364" y="8777"/>
                      <a:pt x="4407" y="8777"/>
                    </a:cubicBezTo>
                    <a:cubicBezTo>
                      <a:pt x="4465" y="8777"/>
                      <a:pt x="4522" y="8748"/>
                      <a:pt x="4566" y="8690"/>
                    </a:cubicBezTo>
                    <a:cubicBezTo>
                      <a:pt x="4623" y="8590"/>
                      <a:pt x="4594" y="8474"/>
                      <a:pt x="4508" y="8417"/>
                    </a:cubicBezTo>
                    <a:cubicBezTo>
                      <a:pt x="2276" y="6948"/>
                      <a:pt x="2319" y="5464"/>
                      <a:pt x="2362" y="4010"/>
                    </a:cubicBezTo>
                    <a:cubicBezTo>
                      <a:pt x="2391" y="2627"/>
                      <a:pt x="2434" y="1173"/>
                      <a:pt x="317" y="20"/>
                    </a:cubicBezTo>
                    <a:cubicBezTo>
                      <a:pt x="291" y="7"/>
                      <a:pt x="261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9"/>
              <p:cNvSpPr/>
              <p:nvPr/>
            </p:nvSpPr>
            <p:spPr>
              <a:xfrm>
                <a:off x="1210506" y="1723374"/>
                <a:ext cx="89496" cy="79951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609" extrusionOk="0">
                    <a:moveTo>
                      <a:pt x="1585" y="0"/>
                    </a:moveTo>
                    <a:cubicBezTo>
                      <a:pt x="1537" y="0"/>
                      <a:pt x="1489" y="18"/>
                      <a:pt x="1455" y="53"/>
                    </a:cubicBezTo>
                    <a:lnTo>
                      <a:pt x="87" y="1263"/>
                    </a:lnTo>
                    <a:cubicBezTo>
                      <a:pt x="0" y="1335"/>
                      <a:pt x="0" y="1464"/>
                      <a:pt x="72" y="1536"/>
                    </a:cubicBezTo>
                    <a:cubicBezTo>
                      <a:pt x="101" y="1579"/>
                      <a:pt x="159" y="1608"/>
                      <a:pt x="216" y="1608"/>
                    </a:cubicBezTo>
                    <a:cubicBezTo>
                      <a:pt x="260" y="1608"/>
                      <a:pt x="303" y="1594"/>
                      <a:pt x="346" y="1551"/>
                    </a:cubicBezTo>
                    <a:lnTo>
                      <a:pt x="1714" y="341"/>
                    </a:lnTo>
                    <a:cubicBezTo>
                      <a:pt x="1801" y="269"/>
                      <a:pt x="1801" y="154"/>
                      <a:pt x="1729" y="67"/>
                    </a:cubicBezTo>
                    <a:cubicBezTo>
                      <a:pt x="1691" y="22"/>
                      <a:pt x="1638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9"/>
              <p:cNvSpPr/>
              <p:nvPr/>
            </p:nvSpPr>
            <p:spPr>
              <a:xfrm>
                <a:off x="1239824" y="1765164"/>
                <a:ext cx="74489" cy="64647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01" extrusionOk="0">
                    <a:moveTo>
                      <a:pt x="1275" y="1"/>
                    </a:moveTo>
                    <a:cubicBezTo>
                      <a:pt x="1233" y="1"/>
                      <a:pt x="1190" y="16"/>
                      <a:pt x="1153" y="47"/>
                    </a:cubicBezTo>
                    <a:lnTo>
                      <a:pt x="87" y="954"/>
                    </a:lnTo>
                    <a:cubicBezTo>
                      <a:pt x="15" y="1026"/>
                      <a:pt x="1" y="1142"/>
                      <a:pt x="73" y="1228"/>
                    </a:cubicBezTo>
                    <a:cubicBezTo>
                      <a:pt x="116" y="1271"/>
                      <a:pt x="159" y="1300"/>
                      <a:pt x="217" y="1300"/>
                    </a:cubicBezTo>
                    <a:cubicBezTo>
                      <a:pt x="260" y="1300"/>
                      <a:pt x="318" y="1286"/>
                      <a:pt x="346" y="1257"/>
                    </a:cubicBezTo>
                    <a:lnTo>
                      <a:pt x="1412" y="350"/>
                    </a:lnTo>
                    <a:cubicBezTo>
                      <a:pt x="1499" y="278"/>
                      <a:pt x="1499" y="148"/>
                      <a:pt x="1427" y="76"/>
                    </a:cubicBezTo>
                    <a:cubicBezTo>
                      <a:pt x="1386" y="27"/>
                      <a:pt x="1331" y="1"/>
                      <a:pt x="12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9"/>
              <p:cNvSpPr/>
              <p:nvPr/>
            </p:nvSpPr>
            <p:spPr>
              <a:xfrm>
                <a:off x="1375083" y="1928054"/>
                <a:ext cx="89546" cy="79951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609" extrusionOk="0">
                    <a:moveTo>
                      <a:pt x="1585" y="0"/>
                    </a:moveTo>
                    <a:cubicBezTo>
                      <a:pt x="1537" y="0"/>
                      <a:pt x="1490" y="18"/>
                      <a:pt x="1455" y="53"/>
                    </a:cubicBezTo>
                    <a:lnTo>
                      <a:pt x="87" y="1263"/>
                    </a:lnTo>
                    <a:cubicBezTo>
                      <a:pt x="1" y="1335"/>
                      <a:pt x="1" y="1464"/>
                      <a:pt x="73" y="1536"/>
                    </a:cubicBezTo>
                    <a:cubicBezTo>
                      <a:pt x="102" y="1579"/>
                      <a:pt x="159" y="1608"/>
                      <a:pt x="217" y="1608"/>
                    </a:cubicBezTo>
                    <a:cubicBezTo>
                      <a:pt x="260" y="1608"/>
                      <a:pt x="303" y="1594"/>
                      <a:pt x="346" y="1565"/>
                    </a:cubicBezTo>
                    <a:lnTo>
                      <a:pt x="1715" y="341"/>
                    </a:lnTo>
                    <a:cubicBezTo>
                      <a:pt x="1787" y="269"/>
                      <a:pt x="1801" y="154"/>
                      <a:pt x="1729" y="67"/>
                    </a:cubicBezTo>
                    <a:cubicBezTo>
                      <a:pt x="1691" y="22"/>
                      <a:pt x="1638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9"/>
              <p:cNvSpPr/>
              <p:nvPr/>
            </p:nvSpPr>
            <p:spPr>
              <a:xfrm>
                <a:off x="1282757" y="1807104"/>
                <a:ext cx="43729" cy="39156"/>
              </a:xfrm>
              <a:custGeom>
                <a:avLst/>
                <a:gdLst/>
                <a:ahLst/>
                <a:cxnLst/>
                <a:rect l="l" t="t" r="r" b="b"/>
                <a:pathLst>
                  <a:path w="880" h="788" extrusionOk="0">
                    <a:moveTo>
                      <a:pt x="669" y="0"/>
                    </a:moveTo>
                    <a:cubicBezTo>
                      <a:pt x="623" y="0"/>
                      <a:pt x="575" y="18"/>
                      <a:pt x="534" y="53"/>
                    </a:cubicBezTo>
                    <a:lnTo>
                      <a:pt x="102" y="442"/>
                    </a:lnTo>
                    <a:cubicBezTo>
                      <a:pt x="15" y="514"/>
                      <a:pt x="1" y="629"/>
                      <a:pt x="73" y="715"/>
                    </a:cubicBezTo>
                    <a:cubicBezTo>
                      <a:pt x="116" y="759"/>
                      <a:pt x="174" y="787"/>
                      <a:pt x="231" y="787"/>
                    </a:cubicBezTo>
                    <a:cubicBezTo>
                      <a:pt x="275" y="787"/>
                      <a:pt x="318" y="773"/>
                      <a:pt x="361" y="730"/>
                    </a:cubicBezTo>
                    <a:lnTo>
                      <a:pt x="793" y="341"/>
                    </a:lnTo>
                    <a:cubicBezTo>
                      <a:pt x="879" y="269"/>
                      <a:pt x="879" y="154"/>
                      <a:pt x="807" y="67"/>
                    </a:cubicBezTo>
                    <a:cubicBezTo>
                      <a:pt x="770" y="22"/>
                      <a:pt x="720" y="0"/>
                      <a:pt x="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9"/>
              <p:cNvSpPr/>
              <p:nvPr/>
            </p:nvSpPr>
            <p:spPr>
              <a:xfrm>
                <a:off x="1348598" y="1865194"/>
                <a:ext cx="206920" cy="169989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3421" extrusionOk="0">
                    <a:moveTo>
                      <a:pt x="300" y="1"/>
                    </a:moveTo>
                    <a:cubicBezTo>
                      <a:pt x="213" y="1"/>
                      <a:pt x="128" y="66"/>
                      <a:pt x="116" y="151"/>
                    </a:cubicBezTo>
                    <a:cubicBezTo>
                      <a:pt x="87" y="266"/>
                      <a:pt x="159" y="367"/>
                      <a:pt x="275" y="382"/>
                    </a:cubicBezTo>
                    <a:cubicBezTo>
                      <a:pt x="404" y="410"/>
                      <a:pt x="534" y="439"/>
                      <a:pt x="663" y="468"/>
                    </a:cubicBezTo>
                    <a:cubicBezTo>
                      <a:pt x="620" y="468"/>
                      <a:pt x="563" y="482"/>
                      <a:pt x="519" y="526"/>
                    </a:cubicBezTo>
                    <a:lnTo>
                      <a:pt x="87" y="900"/>
                    </a:lnTo>
                    <a:cubicBezTo>
                      <a:pt x="1" y="972"/>
                      <a:pt x="1" y="1102"/>
                      <a:pt x="73" y="1188"/>
                    </a:cubicBezTo>
                    <a:cubicBezTo>
                      <a:pt x="116" y="1231"/>
                      <a:pt x="159" y="1246"/>
                      <a:pt x="217" y="1246"/>
                    </a:cubicBezTo>
                    <a:cubicBezTo>
                      <a:pt x="260" y="1246"/>
                      <a:pt x="303" y="1231"/>
                      <a:pt x="347" y="1203"/>
                    </a:cubicBezTo>
                    <a:lnTo>
                      <a:pt x="779" y="814"/>
                    </a:lnTo>
                    <a:cubicBezTo>
                      <a:pt x="865" y="742"/>
                      <a:pt x="879" y="612"/>
                      <a:pt x="807" y="540"/>
                    </a:cubicBezTo>
                    <a:cubicBezTo>
                      <a:pt x="789" y="522"/>
                      <a:pt x="777" y="509"/>
                      <a:pt x="763" y="503"/>
                    </a:cubicBezTo>
                    <a:lnTo>
                      <a:pt x="763" y="503"/>
                    </a:lnTo>
                    <a:cubicBezTo>
                      <a:pt x="1026" y="560"/>
                      <a:pt x="1277" y="645"/>
                      <a:pt x="1528" y="756"/>
                    </a:cubicBezTo>
                    <a:cubicBezTo>
                      <a:pt x="1484" y="756"/>
                      <a:pt x="1441" y="770"/>
                      <a:pt x="1398" y="799"/>
                    </a:cubicBezTo>
                    <a:lnTo>
                      <a:pt x="332" y="1707"/>
                    </a:lnTo>
                    <a:cubicBezTo>
                      <a:pt x="260" y="1779"/>
                      <a:pt x="246" y="1908"/>
                      <a:pt x="318" y="1980"/>
                    </a:cubicBezTo>
                    <a:cubicBezTo>
                      <a:pt x="361" y="2023"/>
                      <a:pt x="404" y="2052"/>
                      <a:pt x="462" y="2052"/>
                    </a:cubicBezTo>
                    <a:cubicBezTo>
                      <a:pt x="505" y="2052"/>
                      <a:pt x="563" y="2038"/>
                      <a:pt x="591" y="2009"/>
                    </a:cubicBezTo>
                    <a:lnTo>
                      <a:pt x="1657" y="1102"/>
                    </a:lnTo>
                    <a:cubicBezTo>
                      <a:pt x="1744" y="1030"/>
                      <a:pt x="1744" y="900"/>
                      <a:pt x="1672" y="828"/>
                    </a:cubicBezTo>
                    <a:cubicBezTo>
                      <a:pt x="1672" y="814"/>
                      <a:pt x="1672" y="814"/>
                      <a:pt x="1672" y="814"/>
                    </a:cubicBezTo>
                    <a:cubicBezTo>
                      <a:pt x="2449" y="1203"/>
                      <a:pt x="3184" y="1894"/>
                      <a:pt x="3760" y="3305"/>
                    </a:cubicBezTo>
                    <a:cubicBezTo>
                      <a:pt x="3789" y="3377"/>
                      <a:pt x="3861" y="3420"/>
                      <a:pt x="3947" y="3420"/>
                    </a:cubicBezTo>
                    <a:cubicBezTo>
                      <a:pt x="3961" y="3420"/>
                      <a:pt x="3990" y="3420"/>
                      <a:pt x="4019" y="3406"/>
                    </a:cubicBezTo>
                    <a:cubicBezTo>
                      <a:pt x="4120" y="3377"/>
                      <a:pt x="4163" y="3262"/>
                      <a:pt x="4120" y="3161"/>
                    </a:cubicBezTo>
                    <a:cubicBezTo>
                      <a:pt x="3155" y="742"/>
                      <a:pt x="1672" y="252"/>
                      <a:pt x="347" y="7"/>
                    </a:cubicBezTo>
                    <a:cubicBezTo>
                      <a:pt x="331" y="3"/>
                      <a:pt x="316" y="1"/>
                      <a:pt x="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Fira Sans"/>
                <a:ea typeface="Fira Sans"/>
                <a:cs typeface="Fira Sans"/>
                <a:sym typeface="Fira Sans"/>
              </a:rPr>
              <a:t>References</a:t>
            </a:r>
            <a:endParaRPr sz="3000"/>
          </a:p>
        </p:txBody>
      </p:sp>
      <p:sp>
        <p:nvSpPr>
          <p:cNvPr id="487" name="Google Shape;487;p41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4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Marbouh, Dounia et al. “Evaluating the Impact of Patient No-Shows on Service Quality.” Risk management and healthcare policy vol. 13 509-517. 4 Jun. 2020, doi:10.2147/RMHP.S232114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Klitzman, Robert. “"Patient-time", "doctor-time", and "institution-time": perceptions and definitions of time among doctors who become patients.” Patient education and counseling vol. 66,2 (2007): 147-55. doi:10.1016/j.pec.2006.10.005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Zach Bobbit.  “How to Interpret Logistic Regression Intercept (with Example).” Statology, 17 Apr. 2023, www.statology.org/interpret-logistic-regression-intercept/.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Niu, Tiantian, et al. “A Review of Optimization Studies for System Appointment Scheduling.” MDPI, Multidisciplinary Digital Publishing Institute, 25 Dec. 2023, www.mdpi.com/2075-1680/13/1/16. 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Han Shuihua a, et al. “Appointment Scheduling and Routing Optimization of Attended Home Delivery System with Random Customer Behavior.” European Journal of Operational Research, North-Holland, 31 Mar. 2017, www.sciencedirect.com/science/article/abs/pii/S0377221717302916.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Sharan Srinivas a b c, et al. “Consultation Length and No-Show Prediction for Improving Appointment Scheduling Efficiency at a Cardiology Clinic: A Data Analytics Approach.” International Journal of Medical Informatics, Elsevier, 1 Oct. 2020, www.sciencedirect.com/science/article/pii/S1386505620309059.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255075" y="4102200"/>
            <a:ext cx="633900" cy="633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ABA8"/>
              </a:solidFill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5952738" y="4102200"/>
            <a:ext cx="633900" cy="63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3723707" y="1224049"/>
            <a:ext cx="1696649" cy="909540"/>
          </a:xfrm>
          <a:custGeom>
            <a:avLst/>
            <a:gdLst/>
            <a:ahLst/>
            <a:cxnLst/>
            <a:rect l="l" t="t" r="r" b="b"/>
            <a:pathLst>
              <a:path w="22353" h="11983" extrusionOk="0">
                <a:moveTo>
                  <a:pt x="2045" y="0"/>
                </a:moveTo>
                <a:cubicBezTo>
                  <a:pt x="922" y="0"/>
                  <a:pt x="0" y="922"/>
                  <a:pt x="0" y="2045"/>
                </a:cubicBezTo>
                <a:lnTo>
                  <a:pt x="0" y="6755"/>
                </a:lnTo>
                <a:cubicBezTo>
                  <a:pt x="0" y="7893"/>
                  <a:pt x="922" y="8800"/>
                  <a:pt x="2045" y="8800"/>
                </a:cubicBezTo>
                <a:lnTo>
                  <a:pt x="9333" y="8800"/>
                </a:lnTo>
                <a:lnTo>
                  <a:pt x="10255" y="10399"/>
                </a:lnTo>
                <a:lnTo>
                  <a:pt x="11176" y="11983"/>
                </a:lnTo>
                <a:lnTo>
                  <a:pt x="12098" y="10399"/>
                </a:lnTo>
                <a:lnTo>
                  <a:pt x="13005" y="8800"/>
                </a:lnTo>
                <a:lnTo>
                  <a:pt x="20307" y="8800"/>
                </a:lnTo>
                <a:cubicBezTo>
                  <a:pt x="21430" y="8800"/>
                  <a:pt x="22352" y="7878"/>
                  <a:pt x="22352" y="6755"/>
                </a:cubicBezTo>
                <a:lnTo>
                  <a:pt x="22352" y="2045"/>
                </a:lnTo>
                <a:cubicBezTo>
                  <a:pt x="22352" y="922"/>
                  <a:pt x="21430" y="0"/>
                  <a:pt x="20307" y="0"/>
                </a:cubicBezTo>
                <a:close/>
              </a:path>
            </a:pathLst>
          </a:custGeom>
          <a:solidFill>
            <a:srgbClr val="F7BB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3723707" y="1224049"/>
            <a:ext cx="1696649" cy="909540"/>
          </a:xfrm>
          <a:custGeom>
            <a:avLst/>
            <a:gdLst/>
            <a:ahLst/>
            <a:cxnLst/>
            <a:rect l="l" t="t" r="r" b="b"/>
            <a:pathLst>
              <a:path w="22353" h="11983" extrusionOk="0">
                <a:moveTo>
                  <a:pt x="2045" y="0"/>
                </a:moveTo>
                <a:cubicBezTo>
                  <a:pt x="922" y="0"/>
                  <a:pt x="0" y="922"/>
                  <a:pt x="0" y="2045"/>
                </a:cubicBezTo>
                <a:lnTo>
                  <a:pt x="0" y="6755"/>
                </a:lnTo>
                <a:cubicBezTo>
                  <a:pt x="0" y="7893"/>
                  <a:pt x="922" y="8800"/>
                  <a:pt x="2045" y="8800"/>
                </a:cubicBezTo>
                <a:lnTo>
                  <a:pt x="9333" y="8800"/>
                </a:lnTo>
                <a:lnTo>
                  <a:pt x="10255" y="10399"/>
                </a:lnTo>
                <a:lnTo>
                  <a:pt x="11176" y="11983"/>
                </a:lnTo>
                <a:lnTo>
                  <a:pt x="12098" y="10399"/>
                </a:lnTo>
                <a:lnTo>
                  <a:pt x="13005" y="8800"/>
                </a:lnTo>
                <a:lnTo>
                  <a:pt x="20307" y="8800"/>
                </a:lnTo>
                <a:cubicBezTo>
                  <a:pt x="21430" y="8800"/>
                  <a:pt x="22352" y="7878"/>
                  <a:pt x="22352" y="6755"/>
                </a:cubicBezTo>
                <a:lnTo>
                  <a:pt x="22352" y="2045"/>
                </a:lnTo>
                <a:cubicBezTo>
                  <a:pt x="22352" y="922"/>
                  <a:pt x="21430" y="0"/>
                  <a:pt x="20307" y="0"/>
                </a:cubicBezTo>
                <a:close/>
              </a:path>
            </a:pathLst>
          </a:custGeom>
          <a:solidFill>
            <a:srgbClr val="1DAB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5221358" y="1224049"/>
            <a:ext cx="199016" cy="668018"/>
          </a:xfrm>
          <a:custGeom>
            <a:avLst/>
            <a:gdLst/>
            <a:ahLst/>
            <a:cxnLst/>
            <a:rect l="l" t="t" r="r" b="b"/>
            <a:pathLst>
              <a:path w="2622" h="8801" extrusionOk="0">
                <a:moveTo>
                  <a:pt x="0" y="0"/>
                </a:moveTo>
                <a:lnTo>
                  <a:pt x="0" y="8800"/>
                </a:lnTo>
                <a:lnTo>
                  <a:pt x="576" y="8800"/>
                </a:lnTo>
                <a:cubicBezTo>
                  <a:pt x="1699" y="8800"/>
                  <a:pt x="2621" y="7878"/>
                  <a:pt x="2621" y="6755"/>
                </a:cubicBezTo>
                <a:lnTo>
                  <a:pt x="2621" y="2045"/>
                </a:lnTo>
                <a:cubicBezTo>
                  <a:pt x="2621" y="922"/>
                  <a:pt x="1699" y="0"/>
                  <a:pt x="576" y="0"/>
                </a:cubicBezTo>
                <a:close/>
              </a:path>
            </a:pathLst>
          </a:custGeom>
          <a:solidFill>
            <a:srgbClr val="1DAB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5421363" y="1224049"/>
            <a:ext cx="1696649" cy="909540"/>
          </a:xfrm>
          <a:custGeom>
            <a:avLst/>
            <a:gdLst/>
            <a:ahLst/>
            <a:cxnLst/>
            <a:rect l="l" t="t" r="r" b="b"/>
            <a:pathLst>
              <a:path w="22353" h="11983" extrusionOk="0">
                <a:moveTo>
                  <a:pt x="2046" y="0"/>
                </a:moveTo>
                <a:cubicBezTo>
                  <a:pt x="922" y="0"/>
                  <a:pt x="1" y="922"/>
                  <a:pt x="1" y="2045"/>
                </a:cubicBezTo>
                <a:lnTo>
                  <a:pt x="1" y="6755"/>
                </a:lnTo>
                <a:cubicBezTo>
                  <a:pt x="1" y="7893"/>
                  <a:pt x="922" y="8800"/>
                  <a:pt x="2046" y="8800"/>
                </a:cubicBezTo>
                <a:lnTo>
                  <a:pt x="9348" y="8800"/>
                </a:lnTo>
                <a:lnTo>
                  <a:pt x="10255" y="10399"/>
                </a:lnTo>
                <a:lnTo>
                  <a:pt x="11177" y="11983"/>
                </a:lnTo>
                <a:lnTo>
                  <a:pt x="12098" y="10399"/>
                </a:lnTo>
                <a:lnTo>
                  <a:pt x="13020" y="8800"/>
                </a:lnTo>
                <a:lnTo>
                  <a:pt x="20307" y="8800"/>
                </a:lnTo>
                <a:cubicBezTo>
                  <a:pt x="21445" y="8800"/>
                  <a:pt x="22353" y="7878"/>
                  <a:pt x="22353" y="6755"/>
                </a:cubicBezTo>
                <a:lnTo>
                  <a:pt x="22353" y="2045"/>
                </a:lnTo>
                <a:cubicBezTo>
                  <a:pt x="22353" y="922"/>
                  <a:pt x="21445" y="0"/>
                  <a:pt x="20307" y="0"/>
                </a:cubicBezTo>
                <a:close/>
              </a:path>
            </a:pathLst>
          </a:custGeom>
          <a:solidFill>
            <a:srgbClr val="B5C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6"/>
          <p:cNvSpPr/>
          <p:nvPr/>
        </p:nvSpPr>
        <p:spPr>
          <a:xfrm>
            <a:off x="5421363" y="1224049"/>
            <a:ext cx="1696649" cy="909540"/>
          </a:xfrm>
          <a:custGeom>
            <a:avLst/>
            <a:gdLst/>
            <a:ahLst/>
            <a:cxnLst/>
            <a:rect l="l" t="t" r="r" b="b"/>
            <a:pathLst>
              <a:path w="22353" h="11983" extrusionOk="0">
                <a:moveTo>
                  <a:pt x="2046" y="0"/>
                </a:moveTo>
                <a:cubicBezTo>
                  <a:pt x="922" y="0"/>
                  <a:pt x="1" y="922"/>
                  <a:pt x="1" y="2045"/>
                </a:cubicBezTo>
                <a:lnTo>
                  <a:pt x="1" y="6755"/>
                </a:lnTo>
                <a:cubicBezTo>
                  <a:pt x="1" y="7893"/>
                  <a:pt x="922" y="8800"/>
                  <a:pt x="2046" y="8800"/>
                </a:cubicBezTo>
                <a:lnTo>
                  <a:pt x="9348" y="8800"/>
                </a:lnTo>
                <a:lnTo>
                  <a:pt x="10255" y="10399"/>
                </a:lnTo>
                <a:lnTo>
                  <a:pt x="11177" y="11983"/>
                </a:lnTo>
                <a:lnTo>
                  <a:pt x="12098" y="10399"/>
                </a:lnTo>
                <a:lnTo>
                  <a:pt x="13020" y="8800"/>
                </a:lnTo>
                <a:lnTo>
                  <a:pt x="20307" y="8800"/>
                </a:lnTo>
                <a:cubicBezTo>
                  <a:pt x="21445" y="8800"/>
                  <a:pt x="22353" y="7878"/>
                  <a:pt x="22353" y="6755"/>
                </a:cubicBezTo>
                <a:lnTo>
                  <a:pt x="22353" y="2045"/>
                </a:lnTo>
                <a:cubicBezTo>
                  <a:pt x="22353" y="922"/>
                  <a:pt x="21445" y="0"/>
                  <a:pt x="20307" y="0"/>
                </a:cubicBezTo>
                <a:close/>
              </a:path>
            </a:pathLst>
          </a:custGeom>
          <a:solidFill>
            <a:srgbClr val="5FCA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6920077" y="1224049"/>
            <a:ext cx="197954" cy="668018"/>
          </a:xfrm>
          <a:custGeom>
            <a:avLst/>
            <a:gdLst/>
            <a:ahLst/>
            <a:cxnLst/>
            <a:rect l="l" t="t" r="r" b="b"/>
            <a:pathLst>
              <a:path w="2608" h="8801" extrusionOk="0">
                <a:moveTo>
                  <a:pt x="1" y="0"/>
                </a:moveTo>
                <a:lnTo>
                  <a:pt x="1" y="8800"/>
                </a:lnTo>
                <a:lnTo>
                  <a:pt x="562" y="8800"/>
                </a:lnTo>
                <a:cubicBezTo>
                  <a:pt x="1700" y="8800"/>
                  <a:pt x="2608" y="7878"/>
                  <a:pt x="2608" y="6755"/>
                </a:cubicBezTo>
                <a:lnTo>
                  <a:pt x="2608" y="2045"/>
                </a:lnTo>
                <a:cubicBezTo>
                  <a:pt x="2608" y="922"/>
                  <a:pt x="1700" y="0"/>
                  <a:pt x="562" y="0"/>
                </a:cubicBezTo>
                <a:close/>
              </a:path>
            </a:pathLst>
          </a:custGeom>
          <a:solidFill>
            <a:srgbClr val="5FCA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6"/>
          <p:cNvSpPr/>
          <p:nvPr/>
        </p:nvSpPr>
        <p:spPr>
          <a:xfrm>
            <a:off x="2025975" y="1224049"/>
            <a:ext cx="1696649" cy="909540"/>
          </a:xfrm>
          <a:custGeom>
            <a:avLst/>
            <a:gdLst/>
            <a:ahLst/>
            <a:cxnLst/>
            <a:rect l="l" t="t" r="r" b="b"/>
            <a:pathLst>
              <a:path w="22353" h="11983" extrusionOk="0">
                <a:moveTo>
                  <a:pt x="2046" y="0"/>
                </a:moveTo>
                <a:cubicBezTo>
                  <a:pt x="908" y="0"/>
                  <a:pt x="1" y="922"/>
                  <a:pt x="1" y="2045"/>
                </a:cubicBezTo>
                <a:lnTo>
                  <a:pt x="1" y="6755"/>
                </a:lnTo>
                <a:cubicBezTo>
                  <a:pt x="1" y="7893"/>
                  <a:pt x="908" y="8800"/>
                  <a:pt x="2046" y="8800"/>
                </a:cubicBezTo>
                <a:lnTo>
                  <a:pt x="9333" y="8800"/>
                </a:lnTo>
                <a:lnTo>
                  <a:pt x="10255" y="10399"/>
                </a:lnTo>
                <a:lnTo>
                  <a:pt x="11177" y="11983"/>
                </a:lnTo>
                <a:lnTo>
                  <a:pt x="12084" y="10399"/>
                </a:lnTo>
                <a:lnTo>
                  <a:pt x="13006" y="8800"/>
                </a:lnTo>
                <a:lnTo>
                  <a:pt x="20293" y="8800"/>
                </a:lnTo>
                <a:cubicBezTo>
                  <a:pt x="21431" y="8800"/>
                  <a:pt x="22353" y="7878"/>
                  <a:pt x="22353" y="6755"/>
                </a:cubicBezTo>
                <a:lnTo>
                  <a:pt x="22353" y="2045"/>
                </a:lnTo>
                <a:cubicBezTo>
                  <a:pt x="22338" y="922"/>
                  <a:pt x="21431" y="0"/>
                  <a:pt x="20293" y="0"/>
                </a:cubicBezTo>
                <a:close/>
              </a:path>
            </a:pathLst>
          </a:custGeom>
          <a:solidFill>
            <a:srgbClr val="DD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6"/>
          <p:cNvSpPr/>
          <p:nvPr/>
        </p:nvSpPr>
        <p:spPr>
          <a:xfrm>
            <a:off x="2025975" y="1224049"/>
            <a:ext cx="1696649" cy="909540"/>
          </a:xfrm>
          <a:custGeom>
            <a:avLst/>
            <a:gdLst/>
            <a:ahLst/>
            <a:cxnLst/>
            <a:rect l="l" t="t" r="r" b="b"/>
            <a:pathLst>
              <a:path w="22353" h="11983" extrusionOk="0">
                <a:moveTo>
                  <a:pt x="2046" y="0"/>
                </a:moveTo>
                <a:cubicBezTo>
                  <a:pt x="908" y="0"/>
                  <a:pt x="1" y="922"/>
                  <a:pt x="1" y="2045"/>
                </a:cubicBezTo>
                <a:lnTo>
                  <a:pt x="1" y="6755"/>
                </a:lnTo>
                <a:cubicBezTo>
                  <a:pt x="1" y="7893"/>
                  <a:pt x="908" y="8800"/>
                  <a:pt x="2046" y="8800"/>
                </a:cubicBezTo>
                <a:lnTo>
                  <a:pt x="9333" y="8800"/>
                </a:lnTo>
                <a:lnTo>
                  <a:pt x="10255" y="10399"/>
                </a:lnTo>
                <a:lnTo>
                  <a:pt x="11177" y="11983"/>
                </a:lnTo>
                <a:lnTo>
                  <a:pt x="12084" y="10399"/>
                </a:lnTo>
                <a:lnTo>
                  <a:pt x="13006" y="8800"/>
                </a:lnTo>
                <a:lnTo>
                  <a:pt x="20293" y="8800"/>
                </a:lnTo>
                <a:cubicBezTo>
                  <a:pt x="21431" y="8800"/>
                  <a:pt x="22353" y="7878"/>
                  <a:pt x="22353" y="6755"/>
                </a:cubicBezTo>
                <a:lnTo>
                  <a:pt x="22353" y="2045"/>
                </a:lnTo>
                <a:cubicBezTo>
                  <a:pt x="22338" y="922"/>
                  <a:pt x="21431" y="0"/>
                  <a:pt x="20293" y="0"/>
                </a:cubicBezTo>
                <a:close/>
              </a:path>
            </a:pathLst>
          </a:custGeom>
          <a:solidFill>
            <a:srgbClr val="1C7B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6"/>
          <p:cNvSpPr/>
          <p:nvPr/>
        </p:nvSpPr>
        <p:spPr>
          <a:xfrm>
            <a:off x="3523626" y="1224049"/>
            <a:ext cx="197954" cy="668018"/>
          </a:xfrm>
          <a:custGeom>
            <a:avLst/>
            <a:gdLst/>
            <a:ahLst/>
            <a:cxnLst/>
            <a:rect l="l" t="t" r="r" b="b"/>
            <a:pathLst>
              <a:path w="2608" h="8801" extrusionOk="0">
                <a:moveTo>
                  <a:pt x="1" y="0"/>
                </a:moveTo>
                <a:lnTo>
                  <a:pt x="1" y="8800"/>
                </a:lnTo>
                <a:lnTo>
                  <a:pt x="562" y="8800"/>
                </a:lnTo>
                <a:cubicBezTo>
                  <a:pt x="1700" y="8800"/>
                  <a:pt x="2607" y="7878"/>
                  <a:pt x="2607" y="6755"/>
                </a:cubicBezTo>
                <a:lnTo>
                  <a:pt x="2607" y="2045"/>
                </a:lnTo>
                <a:cubicBezTo>
                  <a:pt x="2607" y="922"/>
                  <a:pt x="1700" y="0"/>
                  <a:pt x="562" y="0"/>
                </a:cubicBezTo>
                <a:close/>
              </a:path>
            </a:pathLst>
          </a:custGeom>
          <a:solidFill>
            <a:srgbClr val="1C7B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6"/>
          <p:cNvSpPr/>
          <p:nvPr/>
        </p:nvSpPr>
        <p:spPr>
          <a:xfrm>
            <a:off x="2106700" y="2238375"/>
            <a:ext cx="1515900" cy="219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878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6"/>
          <p:cNvSpPr/>
          <p:nvPr/>
        </p:nvSpPr>
        <p:spPr>
          <a:xfrm>
            <a:off x="3814075" y="2238375"/>
            <a:ext cx="1515900" cy="219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1DAB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6"/>
          <p:cNvSpPr/>
          <p:nvPr/>
        </p:nvSpPr>
        <p:spPr>
          <a:xfrm>
            <a:off x="5511738" y="2238375"/>
            <a:ext cx="1515900" cy="219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FCA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6"/>
          <p:cNvSpPr txBox="1"/>
          <p:nvPr/>
        </p:nvSpPr>
        <p:spPr>
          <a:xfrm>
            <a:off x="2125769" y="1314163"/>
            <a:ext cx="15042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Purpose</a:t>
            </a:r>
            <a:endParaRPr sz="18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2125718" y="2707450"/>
            <a:ext cx="15042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Facilitates scheduling of health service appointments at UC Berkeley.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3825744" y="1314163"/>
            <a:ext cx="15042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Challenges</a:t>
            </a:r>
            <a:endParaRPr sz="18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3825693" y="2707450"/>
            <a:ext cx="15042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Long wait times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Limited availability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Disruptions from no-shows and late arrivals.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5517607" y="1314163"/>
            <a:ext cx="15042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Goal</a:t>
            </a:r>
            <a:endParaRPr sz="18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5517555" y="2707450"/>
            <a:ext cx="15042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Develop a more efficient system to enhance satisfaction, reduce wait times, and decrease no-shows.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29" name="Google Shape;129;p26"/>
          <p:cNvGrpSpPr/>
          <p:nvPr/>
        </p:nvGrpSpPr>
        <p:grpSpPr>
          <a:xfrm>
            <a:off x="4391506" y="4257485"/>
            <a:ext cx="361037" cy="323324"/>
            <a:chOff x="227425" y="3112997"/>
            <a:chExt cx="318291" cy="285043"/>
          </a:xfrm>
        </p:grpSpPr>
        <p:sp>
          <p:nvSpPr>
            <p:cNvPr id="130" name="Google Shape;130;p26"/>
            <p:cNvSpPr/>
            <p:nvPr/>
          </p:nvSpPr>
          <p:spPr>
            <a:xfrm>
              <a:off x="227425" y="3112997"/>
              <a:ext cx="160897" cy="218333"/>
            </a:xfrm>
            <a:custGeom>
              <a:avLst/>
              <a:gdLst/>
              <a:ahLst/>
              <a:cxnLst/>
              <a:rect l="l" t="t" r="r" b="b"/>
              <a:pathLst>
                <a:path w="3765" h="5109" extrusionOk="0">
                  <a:moveTo>
                    <a:pt x="3154" y="1"/>
                  </a:moveTo>
                  <a:lnTo>
                    <a:pt x="3154" y="1"/>
                  </a:lnTo>
                  <a:cubicBezTo>
                    <a:pt x="2015" y="428"/>
                    <a:pt x="1547" y="1730"/>
                    <a:pt x="2137" y="2789"/>
                  </a:cubicBezTo>
                  <a:cubicBezTo>
                    <a:pt x="916" y="2789"/>
                    <a:pt x="0" y="3908"/>
                    <a:pt x="244" y="5108"/>
                  </a:cubicBezTo>
                  <a:cubicBezTo>
                    <a:pt x="224" y="4925"/>
                    <a:pt x="244" y="4762"/>
                    <a:pt x="285" y="4579"/>
                  </a:cubicBezTo>
                  <a:cubicBezTo>
                    <a:pt x="451" y="3784"/>
                    <a:pt x="1130" y="3342"/>
                    <a:pt x="1820" y="3342"/>
                  </a:cubicBezTo>
                  <a:cubicBezTo>
                    <a:pt x="2313" y="3342"/>
                    <a:pt x="2812" y="3567"/>
                    <a:pt x="3134" y="4050"/>
                  </a:cubicBezTo>
                  <a:lnTo>
                    <a:pt x="3460" y="3847"/>
                  </a:lnTo>
                  <a:cubicBezTo>
                    <a:pt x="3460" y="3826"/>
                    <a:pt x="3460" y="3806"/>
                    <a:pt x="3460" y="3786"/>
                  </a:cubicBezTo>
                  <a:cubicBezTo>
                    <a:pt x="3460" y="3603"/>
                    <a:pt x="3582" y="3440"/>
                    <a:pt x="3765" y="3399"/>
                  </a:cubicBezTo>
                  <a:lnTo>
                    <a:pt x="3765" y="2992"/>
                  </a:lnTo>
                  <a:cubicBezTo>
                    <a:pt x="2381" y="2931"/>
                    <a:pt x="1750" y="1283"/>
                    <a:pt x="2707" y="306"/>
                  </a:cubicBezTo>
                  <a:cubicBezTo>
                    <a:pt x="2849" y="184"/>
                    <a:pt x="2992" y="82"/>
                    <a:pt x="3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269177" y="3282569"/>
              <a:ext cx="243504" cy="115470"/>
            </a:xfrm>
            <a:custGeom>
              <a:avLst/>
              <a:gdLst/>
              <a:ahLst/>
              <a:cxnLst/>
              <a:rect l="l" t="t" r="r" b="b"/>
              <a:pathLst>
                <a:path w="5698" h="2702" extrusionOk="0">
                  <a:moveTo>
                    <a:pt x="2523" y="1"/>
                  </a:moveTo>
                  <a:lnTo>
                    <a:pt x="2218" y="204"/>
                  </a:lnTo>
                  <a:cubicBezTo>
                    <a:pt x="2827" y="1275"/>
                    <a:pt x="2014" y="2546"/>
                    <a:pt x="855" y="2546"/>
                  </a:cubicBezTo>
                  <a:cubicBezTo>
                    <a:pt x="736" y="2546"/>
                    <a:pt x="614" y="2532"/>
                    <a:pt x="488" y="2504"/>
                  </a:cubicBezTo>
                  <a:cubicBezTo>
                    <a:pt x="326" y="2463"/>
                    <a:pt x="142" y="2402"/>
                    <a:pt x="0" y="2300"/>
                  </a:cubicBezTo>
                  <a:lnTo>
                    <a:pt x="0" y="2300"/>
                  </a:lnTo>
                  <a:cubicBezTo>
                    <a:pt x="224" y="2463"/>
                    <a:pt x="468" y="2585"/>
                    <a:pt x="753" y="2646"/>
                  </a:cubicBezTo>
                  <a:cubicBezTo>
                    <a:pt x="904" y="2684"/>
                    <a:pt x="1056" y="2702"/>
                    <a:pt x="1207" y="2702"/>
                  </a:cubicBezTo>
                  <a:cubicBezTo>
                    <a:pt x="1869" y="2702"/>
                    <a:pt x="2501" y="2351"/>
                    <a:pt x="2849" y="1771"/>
                  </a:cubicBezTo>
                  <a:cubicBezTo>
                    <a:pt x="3197" y="2351"/>
                    <a:pt x="3829" y="2702"/>
                    <a:pt x="4491" y="2702"/>
                  </a:cubicBezTo>
                  <a:cubicBezTo>
                    <a:pt x="4642" y="2702"/>
                    <a:pt x="4794" y="2684"/>
                    <a:pt x="4945" y="2646"/>
                  </a:cubicBezTo>
                  <a:cubicBezTo>
                    <a:pt x="5230" y="2585"/>
                    <a:pt x="5474" y="2463"/>
                    <a:pt x="5698" y="2300"/>
                  </a:cubicBezTo>
                  <a:lnTo>
                    <a:pt x="5698" y="2300"/>
                  </a:lnTo>
                  <a:cubicBezTo>
                    <a:pt x="5555" y="2402"/>
                    <a:pt x="5392" y="2463"/>
                    <a:pt x="5209" y="2504"/>
                  </a:cubicBezTo>
                  <a:cubicBezTo>
                    <a:pt x="5086" y="2533"/>
                    <a:pt x="4962" y="2547"/>
                    <a:pt x="4841" y="2547"/>
                  </a:cubicBezTo>
                  <a:cubicBezTo>
                    <a:pt x="4126" y="2547"/>
                    <a:pt x="3491" y="2054"/>
                    <a:pt x="3317" y="1323"/>
                  </a:cubicBezTo>
                  <a:cubicBezTo>
                    <a:pt x="3235" y="937"/>
                    <a:pt x="3296" y="530"/>
                    <a:pt x="3480" y="204"/>
                  </a:cubicBezTo>
                  <a:lnTo>
                    <a:pt x="3195" y="1"/>
                  </a:lnTo>
                  <a:cubicBezTo>
                    <a:pt x="3113" y="123"/>
                    <a:pt x="2991" y="204"/>
                    <a:pt x="2849" y="204"/>
                  </a:cubicBezTo>
                  <a:cubicBezTo>
                    <a:pt x="2706" y="204"/>
                    <a:pt x="2584" y="123"/>
                    <a:pt x="2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393493" y="3112997"/>
              <a:ext cx="152222" cy="218333"/>
            </a:xfrm>
            <a:custGeom>
              <a:avLst/>
              <a:gdLst/>
              <a:ahLst/>
              <a:cxnLst/>
              <a:rect l="l" t="t" r="r" b="b"/>
              <a:pathLst>
                <a:path w="3562" h="5109" extrusionOk="0">
                  <a:moveTo>
                    <a:pt x="632" y="1"/>
                  </a:moveTo>
                  <a:lnTo>
                    <a:pt x="632" y="1"/>
                  </a:lnTo>
                  <a:cubicBezTo>
                    <a:pt x="774" y="82"/>
                    <a:pt x="937" y="184"/>
                    <a:pt x="1059" y="306"/>
                  </a:cubicBezTo>
                  <a:cubicBezTo>
                    <a:pt x="2015" y="1283"/>
                    <a:pt x="1385" y="2931"/>
                    <a:pt x="1" y="2992"/>
                  </a:cubicBezTo>
                  <a:lnTo>
                    <a:pt x="1" y="3399"/>
                  </a:lnTo>
                  <a:cubicBezTo>
                    <a:pt x="204" y="3419"/>
                    <a:pt x="326" y="3582"/>
                    <a:pt x="326" y="3765"/>
                  </a:cubicBezTo>
                  <a:cubicBezTo>
                    <a:pt x="326" y="3806"/>
                    <a:pt x="326" y="3826"/>
                    <a:pt x="326" y="3847"/>
                  </a:cubicBezTo>
                  <a:lnTo>
                    <a:pt x="652" y="4050"/>
                  </a:lnTo>
                  <a:cubicBezTo>
                    <a:pt x="971" y="3580"/>
                    <a:pt x="1457" y="3363"/>
                    <a:pt x="1938" y="3363"/>
                  </a:cubicBezTo>
                  <a:cubicBezTo>
                    <a:pt x="2624" y="3363"/>
                    <a:pt x="3301" y="3803"/>
                    <a:pt x="3480" y="4579"/>
                  </a:cubicBezTo>
                  <a:cubicBezTo>
                    <a:pt x="3521" y="4762"/>
                    <a:pt x="3542" y="4925"/>
                    <a:pt x="3521" y="5108"/>
                  </a:cubicBezTo>
                  <a:cubicBezTo>
                    <a:pt x="3562" y="4844"/>
                    <a:pt x="3562" y="4559"/>
                    <a:pt x="3501" y="4294"/>
                  </a:cubicBezTo>
                  <a:cubicBezTo>
                    <a:pt x="3297" y="3419"/>
                    <a:pt x="2524" y="2789"/>
                    <a:pt x="1629" y="2789"/>
                  </a:cubicBezTo>
                  <a:cubicBezTo>
                    <a:pt x="2056" y="2015"/>
                    <a:pt x="1934" y="1059"/>
                    <a:pt x="1324" y="449"/>
                  </a:cubicBezTo>
                  <a:cubicBezTo>
                    <a:pt x="1120" y="245"/>
                    <a:pt x="876" y="103"/>
                    <a:pt x="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345673" y="3199407"/>
              <a:ext cx="91367" cy="24957"/>
            </a:xfrm>
            <a:custGeom>
              <a:avLst/>
              <a:gdLst/>
              <a:ahLst/>
              <a:cxnLst/>
              <a:rect l="l" t="t" r="r" b="b"/>
              <a:pathLst>
                <a:path w="2138" h="584" extrusionOk="0">
                  <a:moveTo>
                    <a:pt x="1057" y="1"/>
                  </a:moveTo>
                  <a:cubicBezTo>
                    <a:pt x="685" y="1"/>
                    <a:pt x="313" y="118"/>
                    <a:pt x="1" y="360"/>
                  </a:cubicBezTo>
                  <a:cubicBezTo>
                    <a:pt x="82" y="441"/>
                    <a:pt x="163" y="502"/>
                    <a:pt x="265" y="563"/>
                  </a:cubicBezTo>
                  <a:cubicBezTo>
                    <a:pt x="509" y="400"/>
                    <a:pt x="794" y="319"/>
                    <a:pt x="1082" y="319"/>
                  </a:cubicBezTo>
                  <a:cubicBezTo>
                    <a:pt x="1369" y="319"/>
                    <a:pt x="1659" y="400"/>
                    <a:pt x="1913" y="563"/>
                  </a:cubicBezTo>
                  <a:lnTo>
                    <a:pt x="1893" y="583"/>
                  </a:lnTo>
                  <a:cubicBezTo>
                    <a:pt x="1975" y="522"/>
                    <a:pt x="2076" y="441"/>
                    <a:pt x="2137" y="360"/>
                  </a:cubicBezTo>
                  <a:cubicBezTo>
                    <a:pt x="1819" y="123"/>
                    <a:pt x="1437" y="1"/>
                    <a:pt x="1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416100" y="3263467"/>
              <a:ext cx="54829" cy="81752"/>
            </a:xfrm>
            <a:custGeom>
              <a:avLst/>
              <a:gdLst/>
              <a:ahLst/>
              <a:cxnLst/>
              <a:rect l="l" t="t" r="r" b="b"/>
              <a:pathLst>
                <a:path w="1283" h="1913" extrusionOk="0">
                  <a:moveTo>
                    <a:pt x="1161" y="0"/>
                  </a:moveTo>
                  <a:lnTo>
                    <a:pt x="1161" y="0"/>
                  </a:lnTo>
                  <a:cubicBezTo>
                    <a:pt x="1059" y="20"/>
                    <a:pt x="937" y="61"/>
                    <a:pt x="856" y="102"/>
                  </a:cubicBezTo>
                  <a:cubicBezTo>
                    <a:pt x="856" y="163"/>
                    <a:pt x="856" y="204"/>
                    <a:pt x="856" y="265"/>
                  </a:cubicBezTo>
                  <a:cubicBezTo>
                    <a:pt x="856" y="834"/>
                    <a:pt x="510" y="1364"/>
                    <a:pt x="1" y="1587"/>
                  </a:cubicBezTo>
                  <a:cubicBezTo>
                    <a:pt x="1" y="1709"/>
                    <a:pt x="42" y="1811"/>
                    <a:pt x="82" y="1913"/>
                  </a:cubicBezTo>
                  <a:cubicBezTo>
                    <a:pt x="835" y="1608"/>
                    <a:pt x="1283" y="814"/>
                    <a:pt x="1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314391" y="3263467"/>
              <a:ext cx="51325" cy="81752"/>
            </a:xfrm>
            <a:custGeom>
              <a:avLst/>
              <a:gdLst/>
              <a:ahLst/>
              <a:cxnLst/>
              <a:rect l="l" t="t" r="r" b="b"/>
              <a:pathLst>
                <a:path w="1201" h="1913" extrusionOk="0">
                  <a:moveTo>
                    <a:pt x="20" y="0"/>
                  </a:moveTo>
                  <a:cubicBezTo>
                    <a:pt x="0" y="82"/>
                    <a:pt x="0" y="163"/>
                    <a:pt x="0" y="265"/>
                  </a:cubicBezTo>
                  <a:cubicBezTo>
                    <a:pt x="0" y="977"/>
                    <a:pt x="448" y="1648"/>
                    <a:pt x="1119" y="1913"/>
                  </a:cubicBezTo>
                  <a:cubicBezTo>
                    <a:pt x="1160" y="1811"/>
                    <a:pt x="1201" y="1709"/>
                    <a:pt x="1201" y="1587"/>
                  </a:cubicBezTo>
                  <a:cubicBezTo>
                    <a:pt x="672" y="1364"/>
                    <a:pt x="326" y="834"/>
                    <a:pt x="326" y="265"/>
                  </a:cubicBezTo>
                  <a:cubicBezTo>
                    <a:pt x="326" y="204"/>
                    <a:pt x="326" y="143"/>
                    <a:pt x="326" y="102"/>
                  </a:cubicBezTo>
                  <a:cubicBezTo>
                    <a:pt x="224" y="41"/>
                    <a:pt x="122" y="2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6"/>
          <p:cNvSpPr txBox="1"/>
          <p:nvPr/>
        </p:nvSpPr>
        <p:spPr>
          <a:xfrm>
            <a:off x="2125775" y="2238375"/>
            <a:ext cx="15042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1C7B83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800" b="1">
              <a:solidFill>
                <a:srgbClr val="1C7B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825650" y="2238375"/>
            <a:ext cx="15042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1DABA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800" b="1">
              <a:solidFill>
                <a:srgbClr val="1DABA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5517550" y="2238375"/>
            <a:ext cx="15042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5FCAAB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800" b="1">
              <a:solidFill>
                <a:srgbClr val="5FCAA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2547700" y="4102200"/>
            <a:ext cx="633900" cy="633900"/>
          </a:xfrm>
          <a:prstGeom prst="ellipse">
            <a:avLst/>
          </a:prstGeom>
          <a:solidFill>
            <a:srgbClr val="1C7B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6"/>
          <p:cNvGrpSpPr/>
          <p:nvPr/>
        </p:nvGrpSpPr>
        <p:grpSpPr>
          <a:xfrm>
            <a:off x="2659881" y="4242339"/>
            <a:ext cx="409537" cy="353614"/>
            <a:chOff x="532639" y="1528850"/>
            <a:chExt cx="404401" cy="349145"/>
          </a:xfrm>
        </p:grpSpPr>
        <p:sp>
          <p:nvSpPr>
            <p:cNvPr id="141" name="Google Shape;141;p26"/>
            <p:cNvSpPr/>
            <p:nvPr/>
          </p:nvSpPr>
          <p:spPr>
            <a:xfrm>
              <a:off x="532639" y="1528850"/>
              <a:ext cx="404401" cy="349145"/>
            </a:xfrm>
            <a:custGeom>
              <a:avLst/>
              <a:gdLst/>
              <a:ahLst/>
              <a:cxnLst/>
              <a:rect l="l" t="t" r="r" b="b"/>
              <a:pathLst>
                <a:path w="9463" h="8170" extrusionOk="0">
                  <a:moveTo>
                    <a:pt x="7337" y="3999"/>
                  </a:moveTo>
                  <a:cubicBezTo>
                    <a:pt x="8017" y="3999"/>
                    <a:pt x="8669" y="4528"/>
                    <a:pt x="8669" y="5326"/>
                  </a:cubicBezTo>
                  <a:cubicBezTo>
                    <a:pt x="8669" y="6059"/>
                    <a:pt x="8079" y="6649"/>
                    <a:pt x="7346" y="6649"/>
                  </a:cubicBezTo>
                  <a:cubicBezTo>
                    <a:pt x="6166" y="6649"/>
                    <a:pt x="5576" y="5224"/>
                    <a:pt x="6410" y="4390"/>
                  </a:cubicBezTo>
                  <a:cubicBezTo>
                    <a:pt x="6680" y="4120"/>
                    <a:pt x="7012" y="3999"/>
                    <a:pt x="7337" y="3999"/>
                  </a:cubicBezTo>
                  <a:close/>
                  <a:moveTo>
                    <a:pt x="3916" y="1"/>
                  </a:moveTo>
                  <a:cubicBezTo>
                    <a:pt x="3739" y="1"/>
                    <a:pt x="3562" y="140"/>
                    <a:pt x="3562" y="361"/>
                  </a:cubicBezTo>
                  <a:cubicBezTo>
                    <a:pt x="3573" y="567"/>
                    <a:pt x="3740" y="683"/>
                    <a:pt x="3908" y="683"/>
                  </a:cubicBezTo>
                  <a:cubicBezTo>
                    <a:pt x="4039" y="683"/>
                    <a:pt x="4171" y="614"/>
                    <a:pt x="4233" y="463"/>
                  </a:cubicBezTo>
                  <a:cubicBezTo>
                    <a:pt x="4345" y="450"/>
                    <a:pt x="4483" y="440"/>
                    <a:pt x="4625" y="440"/>
                  </a:cubicBezTo>
                  <a:cubicBezTo>
                    <a:pt x="4951" y="440"/>
                    <a:pt x="5300" y="495"/>
                    <a:pt x="5413" y="707"/>
                  </a:cubicBezTo>
                  <a:cubicBezTo>
                    <a:pt x="5515" y="890"/>
                    <a:pt x="5515" y="1358"/>
                    <a:pt x="4335" y="2599"/>
                  </a:cubicBezTo>
                  <a:lnTo>
                    <a:pt x="4315" y="2620"/>
                  </a:lnTo>
                  <a:cubicBezTo>
                    <a:pt x="4300" y="2616"/>
                    <a:pt x="4286" y="2614"/>
                    <a:pt x="4273" y="2614"/>
                  </a:cubicBezTo>
                  <a:cubicBezTo>
                    <a:pt x="4212" y="2614"/>
                    <a:pt x="4161" y="2651"/>
                    <a:pt x="4111" y="2701"/>
                  </a:cubicBezTo>
                  <a:lnTo>
                    <a:pt x="3867" y="2945"/>
                  </a:lnTo>
                  <a:cubicBezTo>
                    <a:pt x="3745" y="3067"/>
                    <a:pt x="3745" y="3250"/>
                    <a:pt x="3867" y="3352"/>
                  </a:cubicBezTo>
                  <a:cubicBezTo>
                    <a:pt x="3918" y="3413"/>
                    <a:pt x="3989" y="3444"/>
                    <a:pt x="4060" y="3444"/>
                  </a:cubicBezTo>
                  <a:cubicBezTo>
                    <a:pt x="4131" y="3444"/>
                    <a:pt x="4203" y="3413"/>
                    <a:pt x="4253" y="3352"/>
                  </a:cubicBezTo>
                  <a:lnTo>
                    <a:pt x="4294" y="3332"/>
                  </a:lnTo>
                  <a:cubicBezTo>
                    <a:pt x="4396" y="3474"/>
                    <a:pt x="4457" y="3657"/>
                    <a:pt x="4457" y="3841"/>
                  </a:cubicBezTo>
                  <a:cubicBezTo>
                    <a:pt x="4457" y="4370"/>
                    <a:pt x="3948" y="4797"/>
                    <a:pt x="3317" y="4858"/>
                  </a:cubicBezTo>
                  <a:cubicBezTo>
                    <a:pt x="3216" y="4766"/>
                    <a:pt x="3089" y="4721"/>
                    <a:pt x="2961" y="4721"/>
                  </a:cubicBezTo>
                  <a:cubicBezTo>
                    <a:pt x="2834" y="4721"/>
                    <a:pt x="2707" y="4766"/>
                    <a:pt x="2605" y="4858"/>
                  </a:cubicBezTo>
                  <a:cubicBezTo>
                    <a:pt x="1974" y="4817"/>
                    <a:pt x="1466" y="4370"/>
                    <a:pt x="1466" y="3841"/>
                  </a:cubicBezTo>
                  <a:cubicBezTo>
                    <a:pt x="1466" y="3657"/>
                    <a:pt x="1527" y="3474"/>
                    <a:pt x="1629" y="3332"/>
                  </a:cubicBezTo>
                  <a:lnTo>
                    <a:pt x="1669" y="3352"/>
                  </a:lnTo>
                  <a:cubicBezTo>
                    <a:pt x="1720" y="3413"/>
                    <a:pt x="1791" y="3444"/>
                    <a:pt x="1863" y="3444"/>
                  </a:cubicBezTo>
                  <a:cubicBezTo>
                    <a:pt x="1934" y="3444"/>
                    <a:pt x="2005" y="3413"/>
                    <a:pt x="2056" y="3352"/>
                  </a:cubicBezTo>
                  <a:cubicBezTo>
                    <a:pt x="2178" y="3250"/>
                    <a:pt x="2178" y="3067"/>
                    <a:pt x="2056" y="2945"/>
                  </a:cubicBezTo>
                  <a:lnTo>
                    <a:pt x="1812" y="2701"/>
                  </a:lnTo>
                  <a:cubicBezTo>
                    <a:pt x="1761" y="2651"/>
                    <a:pt x="1697" y="2614"/>
                    <a:pt x="1631" y="2614"/>
                  </a:cubicBezTo>
                  <a:cubicBezTo>
                    <a:pt x="1617" y="2614"/>
                    <a:pt x="1602" y="2616"/>
                    <a:pt x="1588" y="2620"/>
                  </a:cubicBezTo>
                  <a:lnTo>
                    <a:pt x="1588" y="2599"/>
                  </a:lnTo>
                  <a:cubicBezTo>
                    <a:pt x="408" y="1358"/>
                    <a:pt x="408" y="890"/>
                    <a:pt x="509" y="707"/>
                  </a:cubicBezTo>
                  <a:cubicBezTo>
                    <a:pt x="608" y="495"/>
                    <a:pt x="963" y="440"/>
                    <a:pt x="1294" y="440"/>
                  </a:cubicBezTo>
                  <a:cubicBezTo>
                    <a:pt x="1438" y="440"/>
                    <a:pt x="1578" y="450"/>
                    <a:pt x="1690" y="463"/>
                  </a:cubicBezTo>
                  <a:cubicBezTo>
                    <a:pt x="1750" y="619"/>
                    <a:pt x="1878" y="690"/>
                    <a:pt x="2006" y="690"/>
                  </a:cubicBezTo>
                  <a:cubicBezTo>
                    <a:pt x="2177" y="690"/>
                    <a:pt x="2349" y="562"/>
                    <a:pt x="2361" y="341"/>
                  </a:cubicBezTo>
                  <a:cubicBezTo>
                    <a:pt x="2349" y="126"/>
                    <a:pt x="2176" y="2"/>
                    <a:pt x="2002" y="2"/>
                  </a:cubicBezTo>
                  <a:cubicBezTo>
                    <a:pt x="1880" y="2"/>
                    <a:pt x="1757" y="64"/>
                    <a:pt x="1690" y="198"/>
                  </a:cubicBezTo>
                  <a:cubicBezTo>
                    <a:pt x="1574" y="179"/>
                    <a:pt x="1415" y="162"/>
                    <a:pt x="1243" y="162"/>
                  </a:cubicBezTo>
                  <a:cubicBezTo>
                    <a:pt x="868" y="162"/>
                    <a:pt x="433" y="244"/>
                    <a:pt x="265" y="564"/>
                  </a:cubicBezTo>
                  <a:cubicBezTo>
                    <a:pt x="1" y="1032"/>
                    <a:pt x="387" y="1724"/>
                    <a:pt x="1364" y="2762"/>
                  </a:cubicBezTo>
                  <a:cubicBezTo>
                    <a:pt x="1303" y="2864"/>
                    <a:pt x="1303" y="3006"/>
                    <a:pt x="1405" y="3088"/>
                  </a:cubicBezTo>
                  <a:lnTo>
                    <a:pt x="1425" y="3128"/>
                  </a:lnTo>
                  <a:cubicBezTo>
                    <a:pt x="1262" y="3332"/>
                    <a:pt x="1181" y="3576"/>
                    <a:pt x="1181" y="3841"/>
                  </a:cubicBezTo>
                  <a:cubicBezTo>
                    <a:pt x="1181" y="4492"/>
                    <a:pt x="1771" y="5041"/>
                    <a:pt x="2524" y="5102"/>
                  </a:cubicBezTo>
                  <a:cubicBezTo>
                    <a:pt x="2585" y="5224"/>
                    <a:pt x="2687" y="5306"/>
                    <a:pt x="2809" y="5326"/>
                  </a:cubicBezTo>
                  <a:lnTo>
                    <a:pt x="2809" y="7117"/>
                  </a:lnTo>
                  <a:cubicBezTo>
                    <a:pt x="2809" y="7819"/>
                    <a:pt x="3333" y="8170"/>
                    <a:pt x="3857" y="8170"/>
                  </a:cubicBezTo>
                  <a:cubicBezTo>
                    <a:pt x="4381" y="8170"/>
                    <a:pt x="4905" y="7819"/>
                    <a:pt x="4905" y="7117"/>
                  </a:cubicBezTo>
                  <a:lnTo>
                    <a:pt x="4905" y="6913"/>
                  </a:lnTo>
                  <a:cubicBezTo>
                    <a:pt x="4905" y="6364"/>
                    <a:pt x="4986" y="5733"/>
                    <a:pt x="5474" y="5529"/>
                  </a:cubicBezTo>
                  <a:cubicBezTo>
                    <a:pt x="5556" y="5509"/>
                    <a:pt x="5658" y="5489"/>
                    <a:pt x="5739" y="5468"/>
                  </a:cubicBezTo>
                  <a:cubicBezTo>
                    <a:pt x="5805" y="6372"/>
                    <a:pt x="6567" y="6946"/>
                    <a:pt x="7347" y="6946"/>
                  </a:cubicBezTo>
                  <a:cubicBezTo>
                    <a:pt x="7762" y="6946"/>
                    <a:pt x="8182" y="6785"/>
                    <a:pt x="8506" y="6425"/>
                  </a:cubicBezTo>
                  <a:cubicBezTo>
                    <a:pt x="9463" y="5407"/>
                    <a:pt x="8730" y="3739"/>
                    <a:pt x="7326" y="3739"/>
                  </a:cubicBezTo>
                  <a:lnTo>
                    <a:pt x="7346" y="3718"/>
                  </a:lnTo>
                  <a:cubicBezTo>
                    <a:pt x="6533" y="3718"/>
                    <a:pt x="5841" y="4349"/>
                    <a:pt x="5759" y="5184"/>
                  </a:cubicBezTo>
                  <a:cubicBezTo>
                    <a:pt x="5637" y="5184"/>
                    <a:pt x="5515" y="5224"/>
                    <a:pt x="5393" y="5265"/>
                  </a:cubicBezTo>
                  <a:cubicBezTo>
                    <a:pt x="4742" y="5529"/>
                    <a:pt x="4660" y="6282"/>
                    <a:pt x="4660" y="6893"/>
                  </a:cubicBezTo>
                  <a:lnTo>
                    <a:pt x="4660" y="7117"/>
                  </a:lnTo>
                  <a:cubicBezTo>
                    <a:pt x="4660" y="7636"/>
                    <a:pt x="4269" y="7895"/>
                    <a:pt x="3877" y="7895"/>
                  </a:cubicBezTo>
                  <a:cubicBezTo>
                    <a:pt x="3485" y="7895"/>
                    <a:pt x="3094" y="7636"/>
                    <a:pt x="3094" y="7117"/>
                  </a:cubicBezTo>
                  <a:lnTo>
                    <a:pt x="3094" y="5326"/>
                  </a:lnTo>
                  <a:cubicBezTo>
                    <a:pt x="3236" y="5306"/>
                    <a:pt x="3338" y="5224"/>
                    <a:pt x="3379" y="5102"/>
                  </a:cubicBezTo>
                  <a:cubicBezTo>
                    <a:pt x="4152" y="5041"/>
                    <a:pt x="4742" y="4492"/>
                    <a:pt x="4742" y="3841"/>
                  </a:cubicBezTo>
                  <a:cubicBezTo>
                    <a:pt x="4742" y="3576"/>
                    <a:pt x="4640" y="3332"/>
                    <a:pt x="4477" y="3128"/>
                  </a:cubicBezTo>
                  <a:lnTo>
                    <a:pt x="4518" y="3108"/>
                  </a:lnTo>
                  <a:cubicBezTo>
                    <a:pt x="4599" y="3006"/>
                    <a:pt x="4620" y="2864"/>
                    <a:pt x="4559" y="2762"/>
                  </a:cubicBezTo>
                  <a:cubicBezTo>
                    <a:pt x="5535" y="1724"/>
                    <a:pt x="5902" y="1012"/>
                    <a:pt x="5658" y="564"/>
                  </a:cubicBezTo>
                  <a:cubicBezTo>
                    <a:pt x="5485" y="249"/>
                    <a:pt x="5029" y="166"/>
                    <a:pt x="4640" y="166"/>
                  </a:cubicBezTo>
                  <a:cubicBezTo>
                    <a:pt x="4478" y="166"/>
                    <a:pt x="4327" y="180"/>
                    <a:pt x="4213" y="198"/>
                  </a:cubicBezTo>
                  <a:cubicBezTo>
                    <a:pt x="4148" y="61"/>
                    <a:pt x="4032" y="1"/>
                    <a:pt x="39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812041" y="1731201"/>
              <a:ext cx="60641" cy="51367"/>
            </a:xfrm>
            <a:custGeom>
              <a:avLst/>
              <a:gdLst/>
              <a:ahLst/>
              <a:cxnLst/>
              <a:rect l="l" t="t" r="r" b="b"/>
              <a:pathLst>
                <a:path w="1419" h="1202" extrusionOk="0">
                  <a:moveTo>
                    <a:pt x="784" y="0"/>
                  </a:moveTo>
                  <a:cubicBezTo>
                    <a:pt x="271" y="0"/>
                    <a:pt x="0" y="638"/>
                    <a:pt x="381" y="1018"/>
                  </a:cubicBezTo>
                  <a:cubicBezTo>
                    <a:pt x="501" y="1145"/>
                    <a:pt x="651" y="1202"/>
                    <a:pt x="799" y="1202"/>
                  </a:cubicBezTo>
                  <a:cubicBezTo>
                    <a:pt x="1104" y="1202"/>
                    <a:pt x="1399" y="961"/>
                    <a:pt x="1399" y="591"/>
                  </a:cubicBezTo>
                  <a:cubicBezTo>
                    <a:pt x="1419" y="265"/>
                    <a:pt x="1134" y="1"/>
                    <a:pt x="808" y="1"/>
                  </a:cubicBezTo>
                  <a:cubicBezTo>
                    <a:pt x="800" y="1"/>
                    <a:pt x="792" y="0"/>
                    <a:pt x="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Fira Sans"/>
                <a:ea typeface="Fira Sans"/>
                <a:cs typeface="Fira Sans"/>
                <a:sym typeface="Fira Sans"/>
              </a:rPr>
              <a:t>Overview of eTang Portal Problem</a:t>
            </a:r>
            <a:endParaRPr sz="3000"/>
          </a:p>
        </p:txBody>
      </p:sp>
      <p:grpSp>
        <p:nvGrpSpPr>
          <p:cNvPr id="144" name="Google Shape;144;p26"/>
          <p:cNvGrpSpPr/>
          <p:nvPr/>
        </p:nvGrpSpPr>
        <p:grpSpPr>
          <a:xfrm>
            <a:off x="6094543" y="4244869"/>
            <a:ext cx="350302" cy="348568"/>
            <a:chOff x="-62151950" y="4111775"/>
            <a:chExt cx="318225" cy="316650"/>
          </a:xfrm>
        </p:grpSpPr>
        <p:sp>
          <p:nvSpPr>
            <p:cNvPr id="145" name="Google Shape;145;p2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7"/>
          <p:cNvGrpSpPr/>
          <p:nvPr/>
        </p:nvGrpSpPr>
        <p:grpSpPr>
          <a:xfrm>
            <a:off x="763000" y="1443050"/>
            <a:ext cx="2762225" cy="2841701"/>
            <a:chOff x="866775" y="1293775"/>
            <a:chExt cx="2762225" cy="2841701"/>
          </a:xfrm>
        </p:grpSpPr>
        <p:sp>
          <p:nvSpPr>
            <p:cNvPr id="154" name="Google Shape;154;p27"/>
            <p:cNvSpPr/>
            <p:nvPr/>
          </p:nvSpPr>
          <p:spPr>
            <a:xfrm>
              <a:off x="866775" y="1457079"/>
              <a:ext cx="2084265" cy="2276587"/>
            </a:xfrm>
            <a:custGeom>
              <a:avLst/>
              <a:gdLst/>
              <a:ahLst/>
              <a:cxnLst/>
              <a:rect l="l" t="t" r="r" b="b"/>
              <a:pathLst>
                <a:path w="63778" h="69663" extrusionOk="0">
                  <a:moveTo>
                    <a:pt x="59406" y="40338"/>
                  </a:moveTo>
                  <a:cubicBezTo>
                    <a:pt x="59471" y="39713"/>
                    <a:pt x="59504" y="39122"/>
                    <a:pt x="59504" y="38497"/>
                  </a:cubicBezTo>
                  <a:cubicBezTo>
                    <a:pt x="59504" y="29950"/>
                    <a:pt x="52896" y="22849"/>
                    <a:pt x="44382" y="22224"/>
                  </a:cubicBezTo>
                  <a:cubicBezTo>
                    <a:pt x="43954" y="22191"/>
                    <a:pt x="43593" y="22191"/>
                    <a:pt x="43198" y="22191"/>
                  </a:cubicBezTo>
                  <a:cubicBezTo>
                    <a:pt x="40930" y="22191"/>
                    <a:pt x="38694" y="22651"/>
                    <a:pt x="36623" y="23572"/>
                  </a:cubicBezTo>
                  <a:cubicBezTo>
                    <a:pt x="19397" y="28700"/>
                    <a:pt x="9370" y="46584"/>
                    <a:pt x="13939" y="63942"/>
                  </a:cubicBezTo>
                  <a:cubicBezTo>
                    <a:pt x="14465" y="65915"/>
                    <a:pt x="15156" y="67822"/>
                    <a:pt x="16011" y="69663"/>
                  </a:cubicBezTo>
                  <a:cubicBezTo>
                    <a:pt x="5129" y="60162"/>
                    <a:pt x="0" y="45697"/>
                    <a:pt x="2433" y="31462"/>
                  </a:cubicBezTo>
                  <a:cubicBezTo>
                    <a:pt x="4899" y="17227"/>
                    <a:pt x="14564" y="5326"/>
                    <a:pt x="28010" y="0"/>
                  </a:cubicBezTo>
                  <a:lnTo>
                    <a:pt x="28010" y="0"/>
                  </a:lnTo>
                  <a:cubicBezTo>
                    <a:pt x="48754" y="757"/>
                    <a:pt x="63778" y="20054"/>
                    <a:pt x="59373" y="40338"/>
                  </a:cubicBezTo>
                  <a:close/>
                </a:path>
              </a:pathLst>
            </a:custGeom>
            <a:solidFill>
              <a:srgbClr val="1DA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1172958" y="2226310"/>
              <a:ext cx="2378679" cy="1909166"/>
            </a:xfrm>
            <a:custGeom>
              <a:avLst/>
              <a:gdLst/>
              <a:ahLst/>
              <a:cxnLst/>
              <a:rect l="l" t="t" r="r" b="b"/>
              <a:pathLst>
                <a:path w="72787" h="58420" extrusionOk="0">
                  <a:moveTo>
                    <a:pt x="72786" y="28734"/>
                  </a:moveTo>
                  <a:cubicBezTo>
                    <a:pt x="68217" y="41654"/>
                    <a:pt x="57565" y="51483"/>
                    <a:pt x="44316" y="54935"/>
                  </a:cubicBezTo>
                  <a:cubicBezTo>
                    <a:pt x="31068" y="58420"/>
                    <a:pt x="16964" y="55132"/>
                    <a:pt x="6642" y="46125"/>
                  </a:cubicBezTo>
                  <a:cubicBezTo>
                    <a:pt x="5754" y="44284"/>
                    <a:pt x="5064" y="42377"/>
                    <a:pt x="4570" y="40404"/>
                  </a:cubicBezTo>
                  <a:cubicBezTo>
                    <a:pt x="1" y="23046"/>
                    <a:pt x="10028" y="5162"/>
                    <a:pt x="27221" y="1"/>
                  </a:cubicBezTo>
                  <a:cubicBezTo>
                    <a:pt x="17030" y="4505"/>
                    <a:pt x="14236" y="17655"/>
                    <a:pt x="21698" y="25906"/>
                  </a:cubicBezTo>
                  <a:cubicBezTo>
                    <a:pt x="33172" y="41358"/>
                    <a:pt x="55329" y="43889"/>
                    <a:pt x="69992" y="31397"/>
                  </a:cubicBezTo>
                  <a:cubicBezTo>
                    <a:pt x="70978" y="30575"/>
                    <a:pt x="71931" y="29687"/>
                    <a:pt x="72786" y="28734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782123" y="1293775"/>
              <a:ext cx="1846878" cy="2367895"/>
            </a:xfrm>
            <a:custGeom>
              <a:avLst/>
              <a:gdLst/>
              <a:ahLst/>
              <a:cxnLst/>
              <a:rect l="l" t="t" r="r" b="b"/>
              <a:pathLst>
                <a:path w="56514" h="72457" extrusionOk="0">
                  <a:moveTo>
                    <a:pt x="56513" y="43494"/>
                  </a:moveTo>
                  <a:cubicBezTo>
                    <a:pt x="56513" y="48195"/>
                    <a:pt x="55724" y="52863"/>
                    <a:pt x="54146" y="57269"/>
                  </a:cubicBezTo>
                  <a:cubicBezTo>
                    <a:pt x="53291" y="58222"/>
                    <a:pt x="52371" y="59110"/>
                    <a:pt x="51385" y="59932"/>
                  </a:cubicBezTo>
                  <a:cubicBezTo>
                    <a:pt x="36722" y="72457"/>
                    <a:pt x="14532" y="69926"/>
                    <a:pt x="3058" y="54441"/>
                  </a:cubicBezTo>
                  <a:cubicBezTo>
                    <a:pt x="7365" y="59208"/>
                    <a:pt x="14039" y="61016"/>
                    <a:pt x="20153" y="59044"/>
                  </a:cubicBezTo>
                  <a:cubicBezTo>
                    <a:pt x="26268" y="57071"/>
                    <a:pt x="30673" y="51713"/>
                    <a:pt x="31397" y="45335"/>
                  </a:cubicBezTo>
                  <a:cubicBezTo>
                    <a:pt x="32481" y="40207"/>
                    <a:pt x="32383" y="34881"/>
                    <a:pt x="31035" y="29785"/>
                  </a:cubicBezTo>
                  <a:cubicBezTo>
                    <a:pt x="27320" y="15583"/>
                    <a:pt x="14696" y="5491"/>
                    <a:pt x="1" y="4997"/>
                  </a:cubicBezTo>
                  <a:cubicBezTo>
                    <a:pt x="12724" y="0"/>
                    <a:pt x="27123" y="1611"/>
                    <a:pt x="38432" y="9304"/>
                  </a:cubicBezTo>
                  <a:cubicBezTo>
                    <a:pt x="49741" y="17030"/>
                    <a:pt x="56480" y="29818"/>
                    <a:pt x="56513" y="43494"/>
                  </a:cubicBezTo>
                  <a:close/>
                </a:path>
              </a:pathLst>
            </a:custGeom>
            <a:solidFill>
              <a:srgbClr val="5FC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7"/>
          <p:cNvSpPr txBox="1"/>
          <p:nvPr/>
        </p:nvSpPr>
        <p:spPr>
          <a:xfrm>
            <a:off x="4818796" y="1457063"/>
            <a:ext cx="35622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Login and Interface: Students log in via university accounts to access the eTang portal.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818796" y="2529550"/>
            <a:ext cx="35622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Appointment Selection: Choices include primary care or mental health, with selection of available doctors and times.</a:t>
            </a:r>
            <a:endParaRPr sz="120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818796" y="3558525"/>
            <a:ext cx="35622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Booking Process: Students select their preferred time slot to confirm appointment.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60" name="Google Shape;160;p27"/>
          <p:cNvGrpSpPr/>
          <p:nvPr/>
        </p:nvGrpSpPr>
        <p:grpSpPr>
          <a:xfrm>
            <a:off x="4207416" y="1590599"/>
            <a:ext cx="374918" cy="374895"/>
            <a:chOff x="-24353075" y="3891250"/>
            <a:chExt cx="293800" cy="292225"/>
          </a:xfrm>
        </p:grpSpPr>
        <p:sp>
          <p:nvSpPr>
            <p:cNvPr id="161" name="Google Shape;161;p27"/>
            <p:cNvSpPr/>
            <p:nvPr/>
          </p:nvSpPr>
          <p:spPr>
            <a:xfrm>
              <a:off x="-24251475" y="4012525"/>
              <a:ext cx="88225" cy="65400"/>
            </a:xfrm>
            <a:custGeom>
              <a:avLst/>
              <a:gdLst/>
              <a:ahLst/>
              <a:cxnLst/>
              <a:rect l="l" t="t" r="r" b="b"/>
              <a:pathLst>
                <a:path w="3529" h="2616" extrusionOk="0">
                  <a:moveTo>
                    <a:pt x="725" y="1"/>
                  </a:moveTo>
                  <a:cubicBezTo>
                    <a:pt x="315" y="1"/>
                    <a:pt x="0" y="347"/>
                    <a:pt x="0" y="725"/>
                  </a:cubicBezTo>
                  <a:cubicBezTo>
                    <a:pt x="0" y="1356"/>
                    <a:pt x="1040" y="2049"/>
                    <a:pt x="1733" y="2616"/>
                  </a:cubicBezTo>
                  <a:cubicBezTo>
                    <a:pt x="2458" y="2017"/>
                    <a:pt x="3466" y="1356"/>
                    <a:pt x="3466" y="725"/>
                  </a:cubicBezTo>
                  <a:cubicBezTo>
                    <a:pt x="3529" y="410"/>
                    <a:pt x="3277" y="1"/>
                    <a:pt x="2804" y="1"/>
                  </a:cubicBezTo>
                  <a:cubicBezTo>
                    <a:pt x="2300" y="1"/>
                    <a:pt x="2111" y="599"/>
                    <a:pt x="2111" y="599"/>
                  </a:cubicBezTo>
                  <a:cubicBezTo>
                    <a:pt x="2063" y="745"/>
                    <a:pt x="1906" y="824"/>
                    <a:pt x="1753" y="824"/>
                  </a:cubicBezTo>
                  <a:cubicBezTo>
                    <a:pt x="1607" y="824"/>
                    <a:pt x="1464" y="753"/>
                    <a:pt x="1418" y="599"/>
                  </a:cubicBezTo>
                  <a:cubicBezTo>
                    <a:pt x="1418" y="568"/>
                    <a:pt x="1229" y="1"/>
                    <a:pt x="725" y="1"/>
                  </a:cubicBezTo>
                  <a:close/>
                </a:path>
              </a:pathLst>
            </a:custGeom>
            <a:solidFill>
              <a:srgbClr val="1DA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-24353075" y="3891250"/>
              <a:ext cx="293800" cy="292225"/>
            </a:xfrm>
            <a:custGeom>
              <a:avLst/>
              <a:gdLst/>
              <a:ahLst/>
              <a:cxnLst/>
              <a:rect l="l" t="t" r="r" b="b"/>
              <a:pathLst>
                <a:path w="11752" h="11689" extrusionOk="0">
                  <a:moveTo>
                    <a:pt x="6837" y="4159"/>
                  </a:moveTo>
                  <a:cubicBezTo>
                    <a:pt x="7624" y="4159"/>
                    <a:pt x="8223" y="4789"/>
                    <a:pt x="8223" y="5576"/>
                  </a:cubicBezTo>
                  <a:cubicBezTo>
                    <a:pt x="8254" y="6616"/>
                    <a:pt x="7309" y="7183"/>
                    <a:pt x="6049" y="8223"/>
                  </a:cubicBezTo>
                  <a:cubicBezTo>
                    <a:pt x="5986" y="8286"/>
                    <a:pt x="5907" y="8317"/>
                    <a:pt x="5829" y="8317"/>
                  </a:cubicBezTo>
                  <a:cubicBezTo>
                    <a:pt x="5750" y="8317"/>
                    <a:pt x="5671" y="8286"/>
                    <a:pt x="5608" y="8223"/>
                  </a:cubicBezTo>
                  <a:cubicBezTo>
                    <a:pt x="4348" y="7183"/>
                    <a:pt x="3403" y="6585"/>
                    <a:pt x="3403" y="5576"/>
                  </a:cubicBezTo>
                  <a:cubicBezTo>
                    <a:pt x="3403" y="4789"/>
                    <a:pt x="4033" y="4159"/>
                    <a:pt x="4789" y="4159"/>
                  </a:cubicBezTo>
                  <a:cubicBezTo>
                    <a:pt x="5293" y="4159"/>
                    <a:pt x="5608" y="4411"/>
                    <a:pt x="5797" y="4663"/>
                  </a:cubicBezTo>
                  <a:cubicBezTo>
                    <a:pt x="6018" y="4411"/>
                    <a:pt x="6364" y="4159"/>
                    <a:pt x="6837" y="4159"/>
                  </a:cubicBezTo>
                  <a:close/>
                  <a:moveTo>
                    <a:pt x="4474" y="0"/>
                  </a:moveTo>
                  <a:cubicBezTo>
                    <a:pt x="3875" y="0"/>
                    <a:pt x="3466" y="473"/>
                    <a:pt x="3466" y="1008"/>
                  </a:cubicBezTo>
                  <a:lnTo>
                    <a:pt x="3466" y="3466"/>
                  </a:lnTo>
                  <a:lnTo>
                    <a:pt x="1008" y="3466"/>
                  </a:lnTo>
                  <a:cubicBezTo>
                    <a:pt x="410" y="3466"/>
                    <a:pt x="0" y="3938"/>
                    <a:pt x="0" y="4474"/>
                  </a:cubicBezTo>
                  <a:lnTo>
                    <a:pt x="0" y="7246"/>
                  </a:lnTo>
                  <a:cubicBezTo>
                    <a:pt x="0" y="7813"/>
                    <a:pt x="473" y="8254"/>
                    <a:pt x="1008" y="8254"/>
                  </a:cubicBezTo>
                  <a:lnTo>
                    <a:pt x="3466" y="8254"/>
                  </a:lnTo>
                  <a:lnTo>
                    <a:pt x="3466" y="10649"/>
                  </a:lnTo>
                  <a:cubicBezTo>
                    <a:pt x="3466" y="11247"/>
                    <a:pt x="3938" y="11688"/>
                    <a:pt x="4474" y="11688"/>
                  </a:cubicBezTo>
                  <a:lnTo>
                    <a:pt x="7246" y="11688"/>
                  </a:lnTo>
                  <a:cubicBezTo>
                    <a:pt x="7813" y="11688"/>
                    <a:pt x="8254" y="11216"/>
                    <a:pt x="8254" y="10649"/>
                  </a:cubicBezTo>
                  <a:lnTo>
                    <a:pt x="8254" y="8254"/>
                  </a:lnTo>
                  <a:lnTo>
                    <a:pt x="10680" y="8254"/>
                  </a:lnTo>
                  <a:cubicBezTo>
                    <a:pt x="11279" y="8254"/>
                    <a:pt x="11720" y="7782"/>
                    <a:pt x="11720" y="7246"/>
                  </a:cubicBezTo>
                  <a:lnTo>
                    <a:pt x="11720" y="4474"/>
                  </a:lnTo>
                  <a:cubicBezTo>
                    <a:pt x="11751" y="3938"/>
                    <a:pt x="11279" y="3466"/>
                    <a:pt x="10680" y="3466"/>
                  </a:cubicBezTo>
                  <a:lnTo>
                    <a:pt x="8254" y="3466"/>
                  </a:lnTo>
                  <a:lnTo>
                    <a:pt x="8254" y="1008"/>
                  </a:lnTo>
                  <a:cubicBezTo>
                    <a:pt x="8254" y="410"/>
                    <a:pt x="7782" y="0"/>
                    <a:pt x="7246" y="0"/>
                  </a:cubicBezTo>
                  <a:close/>
                </a:path>
              </a:pathLst>
            </a:custGeom>
            <a:solidFill>
              <a:srgbClr val="1DA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27"/>
          <p:cNvSpPr txBox="1"/>
          <p:nvPr/>
        </p:nvSpPr>
        <p:spPr>
          <a:xfrm>
            <a:off x="924925" y="1743325"/>
            <a:ext cx="19185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endParaRPr sz="23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63000" y="3451363"/>
            <a:ext cx="19185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</a:t>
            </a:r>
            <a:endParaRPr sz="23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112963" y="2597338"/>
            <a:ext cx="19185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B</a:t>
            </a:r>
            <a:endParaRPr sz="23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Fira Sans"/>
                <a:ea typeface="Fira Sans"/>
                <a:cs typeface="Fira Sans"/>
                <a:sym typeface="Fira Sans"/>
              </a:rPr>
              <a:t>The eTang Portal</a:t>
            </a:r>
            <a:endParaRPr sz="3000"/>
          </a:p>
        </p:txBody>
      </p:sp>
      <p:grpSp>
        <p:nvGrpSpPr>
          <p:cNvPr id="167" name="Google Shape;167;p27"/>
          <p:cNvGrpSpPr/>
          <p:nvPr/>
        </p:nvGrpSpPr>
        <p:grpSpPr>
          <a:xfrm>
            <a:off x="4323019" y="2710772"/>
            <a:ext cx="356636" cy="351897"/>
            <a:chOff x="-1951475" y="3597450"/>
            <a:chExt cx="295375" cy="291450"/>
          </a:xfrm>
        </p:grpSpPr>
        <p:sp>
          <p:nvSpPr>
            <p:cNvPr id="168" name="Google Shape;168;p27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rgbClr val="5FC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5FC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rgbClr val="5FC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rgbClr val="5FC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7"/>
          <p:cNvGrpSpPr/>
          <p:nvPr/>
        </p:nvGrpSpPr>
        <p:grpSpPr>
          <a:xfrm>
            <a:off x="4328516" y="3655552"/>
            <a:ext cx="345635" cy="383229"/>
            <a:chOff x="3300325" y="249875"/>
            <a:chExt cx="433725" cy="480900"/>
          </a:xfrm>
        </p:grpSpPr>
        <p:sp>
          <p:nvSpPr>
            <p:cNvPr id="173" name="Google Shape;173;p27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8"/>
          <p:cNvGrpSpPr/>
          <p:nvPr/>
        </p:nvGrpSpPr>
        <p:grpSpPr>
          <a:xfrm>
            <a:off x="4161974" y="1019115"/>
            <a:ext cx="848649" cy="3703039"/>
            <a:chOff x="634325" y="2158275"/>
            <a:chExt cx="336325" cy="2062400"/>
          </a:xfrm>
        </p:grpSpPr>
        <p:sp>
          <p:nvSpPr>
            <p:cNvPr id="184" name="Google Shape;184;p28"/>
            <p:cNvSpPr/>
            <p:nvPr/>
          </p:nvSpPr>
          <p:spPr>
            <a:xfrm>
              <a:off x="886000" y="2655500"/>
              <a:ext cx="2200" cy="375"/>
            </a:xfrm>
            <a:custGeom>
              <a:avLst/>
              <a:gdLst/>
              <a:ahLst/>
              <a:cxnLst/>
              <a:rect l="l" t="t" r="r" b="b"/>
              <a:pathLst>
                <a:path w="88" h="15" extrusionOk="0">
                  <a:moveTo>
                    <a:pt x="1" y="0"/>
                  </a:moveTo>
                  <a:lnTo>
                    <a:pt x="1" y="15"/>
                  </a:lnTo>
                  <a:lnTo>
                    <a:pt x="87" y="1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886000" y="2743000"/>
              <a:ext cx="2200" cy="25"/>
            </a:xfrm>
            <a:custGeom>
              <a:avLst/>
              <a:gdLst/>
              <a:ahLst/>
              <a:cxnLst/>
              <a:rect l="l" t="t" r="r" b="b"/>
              <a:pathLst>
                <a:path w="88" h="1" extrusionOk="0">
                  <a:moveTo>
                    <a:pt x="1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886000" y="2830125"/>
              <a:ext cx="2200" cy="375"/>
            </a:xfrm>
            <a:custGeom>
              <a:avLst/>
              <a:gdLst/>
              <a:ahLst/>
              <a:cxnLst/>
              <a:rect l="l" t="t" r="r" b="b"/>
              <a:pathLst>
                <a:path w="88" h="15" extrusionOk="0">
                  <a:moveTo>
                    <a:pt x="1" y="0"/>
                  </a:moveTo>
                  <a:lnTo>
                    <a:pt x="1" y="15"/>
                  </a:lnTo>
                  <a:lnTo>
                    <a:pt x="87" y="1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886000" y="2917625"/>
              <a:ext cx="2200" cy="25"/>
            </a:xfrm>
            <a:custGeom>
              <a:avLst/>
              <a:gdLst/>
              <a:ahLst/>
              <a:cxnLst/>
              <a:rect l="l" t="t" r="r" b="b"/>
              <a:pathLst>
                <a:path w="88" h="1" extrusionOk="0">
                  <a:moveTo>
                    <a:pt x="1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736225" y="3992375"/>
              <a:ext cx="132525" cy="169975"/>
            </a:xfrm>
            <a:custGeom>
              <a:avLst/>
              <a:gdLst/>
              <a:ahLst/>
              <a:cxnLst/>
              <a:rect l="l" t="t" r="r" b="b"/>
              <a:pathLst>
                <a:path w="5301" h="6799" extrusionOk="0">
                  <a:moveTo>
                    <a:pt x="0" y="0"/>
                  </a:moveTo>
                  <a:lnTo>
                    <a:pt x="0" y="6798"/>
                  </a:lnTo>
                  <a:lnTo>
                    <a:pt x="5300" y="6798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rgbClr val="4E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792025" y="2158275"/>
              <a:ext cx="20925" cy="503725"/>
            </a:xfrm>
            <a:custGeom>
              <a:avLst/>
              <a:gdLst/>
              <a:ahLst/>
              <a:cxnLst/>
              <a:rect l="l" t="t" r="r" b="b"/>
              <a:pathLst>
                <a:path w="837" h="20149" extrusionOk="0">
                  <a:moveTo>
                    <a:pt x="836" y="0"/>
                  </a:moveTo>
                  <a:lnTo>
                    <a:pt x="1" y="1037"/>
                  </a:lnTo>
                  <a:lnTo>
                    <a:pt x="1" y="20149"/>
                  </a:lnTo>
                  <a:lnTo>
                    <a:pt x="836" y="20149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750275" y="2578100"/>
              <a:ext cx="104425" cy="142950"/>
            </a:xfrm>
            <a:custGeom>
              <a:avLst/>
              <a:gdLst/>
              <a:ahLst/>
              <a:cxnLst/>
              <a:rect l="l" t="t" r="r" b="b"/>
              <a:pathLst>
                <a:path w="4177" h="5718" extrusionOk="0">
                  <a:moveTo>
                    <a:pt x="1671" y="0"/>
                  </a:moveTo>
                  <a:cubicBezTo>
                    <a:pt x="749" y="0"/>
                    <a:pt x="0" y="749"/>
                    <a:pt x="0" y="1671"/>
                  </a:cubicBezTo>
                  <a:lnTo>
                    <a:pt x="0" y="5718"/>
                  </a:lnTo>
                  <a:lnTo>
                    <a:pt x="4177" y="5718"/>
                  </a:lnTo>
                  <a:lnTo>
                    <a:pt x="4177" y="1671"/>
                  </a:lnTo>
                  <a:cubicBezTo>
                    <a:pt x="4177" y="749"/>
                    <a:pt x="3428" y="0"/>
                    <a:pt x="2506" y="0"/>
                  </a:cubicBezTo>
                  <a:close/>
                </a:path>
              </a:pathLst>
            </a:custGeom>
            <a:solidFill>
              <a:srgbClr val="4E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696250" y="2734350"/>
              <a:ext cx="212475" cy="1211250"/>
            </a:xfrm>
            <a:custGeom>
              <a:avLst/>
              <a:gdLst/>
              <a:ahLst/>
              <a:cxnLst/>
              <a:rect l="l" t="t" r="r" b="b"/>
              <a:pathLst>
                <a:path w="8499" h="48450" extrusionOk="0">
                  <a:moveTo>
                    <a:pt x="1686" y="0"/>
                  </a:moveTo>
                  <a:cubicBezTo>
                    <a:pt x="764" y="0"/>
                    <a:pt x="1" y="749"/>
                    <a:pt x="1" y="1686"/>
                  </a:cubicBezTo>
                  <a:lnTo>
                    <a:pt x="1" y="48449"/>
                  </a:lnTo>
                  <a:lnTo>
                    <a:pt x="8498" y="48449"/>
                  </a:lnTo>
                  <a:lnTo>
                    <a:pt x="8498" y="1686"/>
                  </a:lnTo>
                  <a:cubicBezTo>
                    <a:pt x="8498" y="749"/>
                    <a:pt x="7735" y="0"/>
                    <a:pt x="6813" y="0"/>
                  </a:cubicBezTo>
                  <a:close/>
                </a:path>
              </a:pathLst>
            </a:custGeom>
            <a:solidFill>
              <a:srgbClr val="8DC8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714975" y="2752725"/>
              <a:ext cx="175375" cy="1210500"/>
            </a:xfrm>
            <a:custGeom>
              <a:avLst/>
              <a:gdLst/>
              <a:ahLst/>
              <a:cxnLst/>
              <a:rect l="l" t="t" r="r" b="b"/>
              <a:pathLst>
                <a:path w="7015" h="48420" extrusionOk="0">
                  <a:moveTo>
                    <a:pt x="937" y="0"/>
                  </a:moveTo>
                  <a:cubicBezTo>
                    <a:pt x="418" y="0"/>
                    <a:pt x="1" y="418"/>
                    <a:pt x="1" y="951"/>
                  </a:cubicBezTo>
                  <a:lnTo>
                    <a:pt x="1" y="48420"/>
                  </a:lnTo>
                  <a:lnTo>
                    <a:pt x="7015" y="48420"/>
                  </a:lnTo>
                  <a:lnTo>
                    <a:pt x="7015" y="951"/>
                  </a:lnTo>
                  <a:cubicBezTo>
                    <a:pt x="7015" y="418"/>
                    <a:pt x="6582" y="0"/>
                    <a:pt x="6064" y="0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714625" y="2991425"/>
              <a:ext cx="175725" cy="972175"/>
            </a:xfrm>
            <a:custGeom>
              <a:avLst/>
              <a:gdLst/>
              <a:ahLst/>
              <a:cxnLst/>
              <a:rect l="l" t="t" r="r" b="b"/>
              <a:pathLst>
                <a:path w="7029" h="38887" extrusionOk="0">
                  <a:moveTo>
                    <a:pt x="0" y="1"/>
                  </a:moveTo>
                  <a:lnTo>
                    <a:pt x="0" y="38886"/>
                  </a:lnTo>
                  <a:lnTo>
                    <a:pt x="7029" y="38886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714625" y="3227250"/>
              <a:ext cx="175725" cy="736350"/>
            </a:xfrm>
            <a:custGeom>
              <a:avLst/>
              <a:gdLst/>
              <a:ahLst/>
              <a:cxnLst/>
              <a:rect l="l" t="t" r="r" b="b"/>
              <a:pathLst>
                <a:path w="7029" h="29454" extrusionOk="0">
                  <a:moveTo>
                    <a:pt x="0" y="1"/>
                  </a:moveTo>
                  <a:lnTo>
                    <a:pt x="0" y="29453"/>
                  </a:lnTo>
                  <a:lnTo>
                    <a:pt x="7029" y="29453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5FC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714625" y="3463100"/>
              <a:ext cx="175725" cy="500125"/>
            </a:xfrm>
            <a:custGeom>
              <a:avLst/>
              <a:gdLst/>
              <a:ahLst/>
              <a:cxnLst/>
              <a:rect l="l" t="t" r="r" b="b"/>
              <a:pathLst>
                <a:path w="7029" h="20005" extrusionOk="0">
                  <a:moveTo>
                    <a:pt x="0" y="0"/>
                  </a:moveTo>
                  <a:lnTo>
                    <a:pt x="0" y="20005"/>
                  </a:lnTo>
                  <a:lnTo>
                    <a:pt x="7029" y="20005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5FC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714625" y="3701800"/>
              <a:ext cx="175725" cy="261425"/>
            </a:xfrm>
            <a:custGeom>
              <a:avLst/>
              <a:gdLst/>
              <a:ahLst/>
              <a:cxnLst/>
              <a:rect l="l" t="t" r="r" b="b"/>
              <a:pathLst>
                <a:path w="7029" h="10457" extrusionOk="0">
                  <a:moveTo>
                    <a:pt x="0" y="1"/>
                  </a:moveTo>
                  <a:lnTo>
                    <a:pt x="0" y="10457"/>
                  </a:lnTo>
                  <a:lnTo>
                    <a:pt x="7029" y="10457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5FC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96625" y="2734350"/>
              <a:ext cx="212100" cy="1211250"/>
            </a:xfrm>
            <a:custGeom>
              <a:avLst/>
              <a:gdLst/>
              <a:ahLst/>
              <a:cxnLst/>
              <a:rect l="l" t="t" r="r" b="b"/>
              <a:pathLst>
                <a:path w="8484" h="48450" extrusionOk="0">
                  <a:moveTo>
                    <a:pt x="6884" y="0"/>
                  </a:moveTo>
                  <a:lnTo>
                    <a:pt x="6884" y="46332"/>
                  </a:lnTo>
                  <a:lnTo>
                    <a:pt x="0" y="48449"/>
                  </a:lnTo>
                  <a:lnTo>
                    <a:pt x="8469" y="48449"/>
                  </a:lnTo>
                  <a:lnTo>
                    <a:pt x="8469" y="1686"/>
                  </a:lnTo>
                  <a:cubicBezTo>
                    <a:pt x="8483" y="778"/>
                    <a:pt x="7777" y="58"/>
                    <a:pt x="6884" y="0"/>
                  </a:cubicBezTo>
                  <a:close/>
                </a:path>
              </a:pathLst>
            </a:custGeom>
            <a:solidFill>
              <a:srgbClr val="E0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708850" y="2748400"/>
              <a:ext cx="42525" cy="996650"/>
            </a:xfrm>
            <a:custGeom>
              <a:avLst/>
              <a:gdLst/>
              <a:ahLst/>
              <a:cxnLst/>
              <a:rect l="l" t="t" r="r" b="b"/>
              <a:pathLst>
                <a:path w="1701" h="39866" extrusionOk="0">
                  <a:moveTo>
                    <a:pt x="951" y="0"/>
                  </a:moveTo>
                  <a:cubicBezTo>
                    <a:pt x="419" y="0"/>
                    <a:pt x="1" y="418"/>
                    <a:pt x="1" y="936"/>
                  </a:cubicBezTo>
                  <a:lnTo>
                    <a:pt x="1" y="39865"/>
                  </a:lnTo>
                  <a:lnTo>
                    <a:pt x="1700" y="14633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34325" y="3934400"/>
              <a:ext cx="336325" cy="58350"/>
            </a:xfrm>
            <a:custGeom>
              <a:avLst/>
              <a:gdLst/>
              <a:ahLst/>
              <a:cxnLst/>
              <a:rect l="l" t="t" r="r" b="b"/>
              <a:pathLst>
                <a:path w="13453" h="2334" extrusionOk="0">
                  <a:moveTo>
                    <a:pt x="1167" y="1"/>
                  </a:moveTo>
                  <a:cubicBezTo>
                    <a:pt x="519" y="1"/>
                    <a:pt x="1" y="519"/>
                    <a:pt x="1" y="1167"/>
                  </a:cubicBezTo>
                  <a:cubicBezTo>
                    <a:pt x="1" y="1801"/>
                    <a:pt x="519" y="2334"/>
                    <a:pt x="1167" y="2334"/>
                  </a:cubicBezTo>
                  <a:lnTo>
                    <a:pt x="12286" y="2334"/>
                  </a:lnTo>
                  <a:cubicBezTo>
                    <a:pt x="12934" y="2334"/>
                    <a:pt x="13452" y="1801"/>
                    <a:pt x="13452" y="1167"/>
                  </a:cubicBezTo>
                  <a:cubicBezTo>
                    <a:pt x="13452" y="519"/>
                    <a:pt x="12934" y="1"/>
                    <a:pt x="12286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34325" y="4162325"/>
              <a:ext cx="336325" cy="58350"/>
            </a:xfrm>
            <a:custGeom>
              <a:avLst/>
              <a:gdLst/>
              <a:ahLst/>
              <a:cxnLst/>
              <a:rect l="l" t="t" r="r" b="b"/>
              <a:pathLst>
                <a:path w="13453" h="2334" extrusionOk="0">
                  <a:moveTo>
                    <a:pt x="1167" y="0"/>
                  </a:moveTo>
                  <a:cubicBezTo>
                    <a:pt x="519" y="0"/>
                    <a:pt x="1" y="519"/>
                    <a:pt x="1" y="1167"/>
                  </a:cubicBezTo>
                  <a:cubicBezTo>
                    <a:pt x="1" y="1815"/>
                    <a:pt x="519" y="2333"/>
                    <a:pt x="1167" y="2333"/>
                  </a:cubicBezTo>
                  <a:lnTo>
                    <a:pt x="12286" y="2333"/>
                  </a:lnTo>
                  <a:cubicBezTo>
                    <a:pt x="12934" y="2333"/>
                    <a:pt x="13452" y="1815"/>
                    <a:pt x="13452" y="1167"/>
                  </a:cubicBezTo>
                  <a:cubicBezTo>
                    <a:pt x="13452" y="519"/>
                    <a:pt x="12934" y="0"/>
                    <a:pt x="12286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725425" y="2707700"/>
              <a:ext cx="154125" cy="26675"/>
            </a:xfrm>
            <a:custGeom>
              <a:avLst/>
              <a:gdLst/>
              <a:ahLst/>
              <a:cxnLst/>
              <a:rect l="l" t="t" r="r" b="b"/>
              <a:pathLst>
                <a:path w="6165" h="1067" extrusionOk="0">
                  <a:moveTo>
                    <a:pt x="533" y="1"/>
                  </a:moveTo>
                  <a:cubicBezTo>
                    <a:pt x="245" y="1"/>
                    <a:pt x="0" y="246"/>
                    <a:pt x="0" y="534"/>
                  </a:cubicBezTo>
                  <a:cubicBezTo>
                    <a:pt x="0" y="836"/>
                    <a:pt x="245" y="1066"/>
                    <a:pt x="533" y="1066"/>
                  </a:cubicBezTo>
                  <a:lnTo>
                    <a:pt x="5632" y="1066"/>
                  </a:lnTo>
                  <a:cubicBezTo>
                    <a:pt x="5920" y="1066"/>
                    <a:pt x="6164" y="836"/>
                    <a:pt x="6164" y="534"/>
                  </a:cubicBezTo>
                  <a:cubicBezTo>
                    <a:pt x="6164" y="246"/>
                    <a:pt x="5920" y="1"/>
                    <a:pt x="5632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8"/>
          <p:cNvSpPr txBox="1"/>
          <p:nvPr/>
        </p:nvSpPr>
        <p:spPr>
          <a:xfrm>
            <a:off x="457200" y="3810825"/>
            <a:ext cx="33723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Inefficiencies arise from overbooking during peak times and underutilization off-peak.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354650" y="3458175"/>
            <a:ext cx="34752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C7B83"/>
                </a:solidFill>
                <a:latin typeface="Fira Sans"/>
                <a:ea typeface="Fira Sans"/>
                <a:cs typeface="Fira Sans"/>
                <a:sym typeface="Fira Sans"/>
              </a:rPr>
              <a:t>Variable Demand &amp; Supply</a:t>
            </a:r>
            <a:endParaRPr sz="2200" b="1">
              <a:solidFill>
                <a:srgbClr val="1C7B8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>
              <a:solidFill>
                <a:srgbClr val="1C7B8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1C7B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5352325" y="1787075"/>
            <a:ext cx="32487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Frequent missed appointments lead to resource wastage and schedule disruptions.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257075" y="1358225"/>
            <a:ext cx="33441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5FCAAB"/>
                </a:solidFill>
                <a:latin typeface="Fira Sans"/>
                <a:ea typeface="Fira Sans"/>
                <a:cs typeface="Fira Sans"/>
                <a:sym typeface="Fira Sans"/>
              </a:rPr>
              <a:t>No Shows/Late Arrivals</a:t>
            </a:r>
            <a:endParaRPr sz="2200" b="1">
              <a:solidFill>
                <a:srgbClr val="5FCAA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>
              <a:solidFill>
                <a:srgbClr val="5FCAA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5FCAA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Fira Sans"/>
                <a:ea typeface="Fira Sans"/>
                <a:cs typeface="Fira Sans"/>
                <a:sym typeface="Fira Sans"/>
              </a:rPr>
              <a:t>Portal Inefficiencies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/>
          <p:nvPr/>
        </p:nvSpPr>
        <p:spPr>
          <a:xfrm rot="5400000">
            <a:off x="4572180" y="2251884"/>
            <a:ext cx="654958" cy="639726"/>
          </a:xfrm>
          <a:custGeom>
            <a:avLst/>
            <a:gdLst/>
            <a:ahLst/>
            <a:cxnLst/>
            <a:rect l="l" t="t" r="r" b="b"/>
            <a:pathLst>
              <a:path w="5819" h="5819" extrusionOk="0">
                <a:moveTo>
                  <a:pt x="2910" y="0"/>
                </a:moveTo>
                <a:cubicBezTo>
                  <a:pt x="1297" y="0"/>
                  <a:pt x="0" y="1297"/>
                  <a:pt x="0" y="2910"/>
                </a:cubicBezTo>
                <a:cubicBezTo>
                  <a:pt x="0" y="4523"/>
                  <a:pt x="1297" y="5819"/>
                  <a:pt x="2910" y="5819"/>
                </a:cubicBezTo>
                <a:cubicBezTo>
                  <a:pt x="4523" y="5819"/>
                  <a:pt x="5819" y="4523"/>
                  <a:pt x="5819" y="2910"/>
                </a:cubicBezTo>
                <a:cubicBezTo>
                  <a:pt x="5819" y="1297"/>
                  <a:pt x="4523" y="0"/>
                  <a:pt x="2910" y="0"/>
                </a:cubicBezTo>
                <a:close/>
              </a:path>
            </a:pathLst>
          </a:custGeom>
          <a:solidFill>
            <a:srgbClr val="1C7B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9"/>
          <p:cNvSpPr/>
          <p:nvPr/>
        </p:nvSpPr>
        <p:spPr>
          <a:xfrm rot="5400000">
            <a:off x="3964121" y="3261701"/>
            <a:ext cx="655070" cy="639836"/>
          </a:xfrm>
          <a:custGeom>
            <a:avLst/>
            <a:gdLst/>
            <a:ahLst/>
            <a:cxnLst/>
            <a:rect l="l" t="t" r="r" b="b"/>
            <a:pathLst>
              <a:path w="5820" h="5820" extrusionOk="0">
                <a:moveTo>
                  <a:pt x="2910" y="1"/>
                </a:moveTo>
                <a:cubicBezTo>
                  <a:pt x="1297" y="1"/>
                  <a:pt x="1" y="1311"/>
                  <a:pt x="1" y="2910"/>
                </a:cubicBezTo>
                <a:cubicBezTo>
                  <a:pt x="1" y="4523"/>
                  <a:pt x="1297" y="5819"/>
                  <a:pt x="2910" y="5819"/>
                </a:cubicBezTo>
                <a:cubicBezTo>
                  <a:pt x="4509" y="5819"/>
                  <a:pt x="5819" y="4523"/>
                  <a:pt x="5819" y="2910"/>
                </a:cubicBezTo>
                <a:cubicBezTo>
                  <a:pt x="5819" y="1311"/>
                  <a:pt x="4509" y="1"/>
                  <a:pt x="2910" y="1"/>
                </a:cubicBezTo>
                <a:close/>
              </a:path>
            </a:pathLst>
          </a:custGeom>
          <a:solidFill>
            <a:srgbClr val="1DAB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9"/>
          <p:cNvSpPr/>
          <p:nvPr/>
        </p:nvSpPr>
        <p:spPr>
          <a:xfrm rot="5400000">
            <a:off x="4698580" y="2375340"/>
            <a:ext cx="402159" cy="392807"/>
          </a:xfrm>
          <a:custGeom>
            <a:avLst/>
            <a:gdLst/>
            <a:ahLst/>
            <a:cxnLst/>
            <a:rect l="l" t="t" r="r" b="b"/>
            <a:pathLst>
              <a:path w="3573" h="3573" extrusionOk="0">
                <a:moveTo>
                  <a:pt x="1787" y="1"/>
                </a:moveTo>
                <a:cubicBezTo>
                  <a:pt x="807" y="1"/>
                  <a:pt x="1" y="807"/>
                  <a:pt x="1" y="1787"/>
                </a:cubicBezTo>
                <a:cubicBezTo>
                  <a:pt x="1" y="2766"/>
                  <a:pt x="807" y="3572"/>
                  <a:pt x="1787" y="3572"/>
                </a:cubicBezTo>
                <a:cubicBezTo>
                  <a:pt x="2766" y="3572"/>
                  <a:pt x="3573" y="2766"/>
                  <a:pt x="3573" y="1787"/>
                </a:cubicBezTo>
                <a:cubicBezTo>
                  <a:pt x="3573" y="807"/>
                  <a:pt x="2766" y="1"/>
                  <a:pt x="17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9"/>
          <p:cNvSpPr/>
          <p:nvPr/>
        </p:nvSpPr>
        <p:spPr>
          <a:xfrm rot="5400000">
            <a:off x="3964178" y="1243589"/>
            <a:ext cx="654958" cy="639836"/>
          </a:xfrm>
          <a:custGeom>
            <a:avLst/>
            <a:gdLst/>
            <a:ahLst/>
            <a:cxnLst/>
            <a:rect l="l" t="t" r="r" b="b"/>
            <a:pathLst>
              <a:path w="5819" h="5820" extrusionOk="0">
                <a:moveTo>
                  <a:pt x="2910" y="1"/>
                </a:moveTo>
                <a:cubicBezTo>
                  <a:pt x="1297" y="1"/>
                  <a:pt x="0" y="1311"/>
                  <a:pt x="0" y="2910"/>
                </a:cubicBezTo>
                <a:cubicBezTo>
                  <a:pt x="0" y="4523"/>
                  <a:pt x="1297" y="5819"/>
                  <a:pt x="2910" y="5819"/>
                </a:cubicBezTo>
                <a:cubicBezTo>
                  <a:pt x="4508" y="5819"/>
                  <a:pt x="5819" y="4523"/>
                  <a:pt x="5819" y="2910"/>
                </a:cubicBezTo>
                <a:cubicBezTo>
                  <a:pt x="5819" y="1311"/>
                  <a:pt x="4508" y="1"/>
                  <a:pt x="2910" y="1"/>
                </a:cubicBezTo>
                <a:close/>
              </a:path>
            </a:pathLst>
          </a:custGeom>
          <a:solidFill>
            <a:srgbClr val="1B8F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9"/>
          <p:cNvSpPr/>
          <p:nvPr/>
        </p:nvSpPr>
        <p:spPr>
          <a:xfrm rot="5400000">
            <a:off x="4089809" y="1372764"/>
            <a:ext cx="402159" cy="391158"/>
          </a:xfrm>
          <a:custGeom>
            <a:avLst/>
            <a:gdLst/>
            <a:ahLst/>
            <a:cxnLst/>
            <a:rect l="l" t="t" r="r" b="b"/>
            <a:pathLst>
              <a:path w="3573" h="3558" extrusionOk="0">
                <a:moveTo>
                  <a:pt x="1787" y="1"/>
                </a:moveTo>
                <a:cubicBezTo>
                  <a:pt x="808" y="1"/>
                  <a:pt x="1" y="793"/>
                  <a:pt x="1" y="1772"/>
                </a:cubicBezTo>
                <a:cubicBezTo>
                  <a:pt x="1" y="2766"/>
                  <a:pt x="808" y="3558"/>
                  <a:pt x="1787" y="3558"/>
                </a:cubicBezTo>
                <a:cubicBezTo>
                  <a:pt x="2766" y="3558"/>
                  <a:pt x="3573" y="2766"/>
                  <a:pt x="3573" y="1772"/>
                </a:cubicBezTo>
                <a:cubicBezTo>
                  <a:pt x="3573" y="793"/>
                  <a:pt x="2766" y="1"/>
                  <a:pt x="17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9"/>
          <p:cNvSpPr/>
          <p:nvPr/>
        </p:nvSpPr>
        <p:spPr>
          <a:xfrm rot="5400000">
            <a:off x="4089809" y="3379565"/>
            <a:ext cx="402159" cy="391158"/>
          </a:xfrm>
          <a:custGeom>
            <a:avLst/>
            <a:gdLst/>
            <a:ahLst/>
            <a:cxnLst/>
            <a:rect l="l" t="t" r="r" b="b"/>
            <a:pathLst>
              <a:path w="3573" h="3558" extrusionOk="0">
                <a:moveTo>
                  <a:pt x="1787" y="1"/>
                </a:moveTo>
                <a:cubicBezTo>
                  <a:pt x="807" y="1"/>
                  <a:pt x="1" y="793"/>
                  <a:pt x="1" y="1772"/>
                </a:cubicBezTo>
                <a:cubicBezTo>
                  <a:pt x="1" y="2766"/>
                  <a:pt x="807" y="3558"/>
                  <a:pt x="1787" y="3558"/>
                </a:cubicBezTo>
                <a:cubicBezTo>
                  <a:pt x="2766" y="3558"/>
                  <a:pt x="3572" y="2766"/>
                  <a:pt x="3572" y="1772"/>
                </a:cubicBezTo>
                <a:cubicBezTo>
                  <a:pt x="3572" y="793"/>
                  <a:pt x="2766" y="1"/>
                  <a:pt x="17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9"/>
          <p:cNvSpPr/>
          <p:nvPr/>
        </p:nvSpPr>
        <p:spPr>
          <a:xfrm rot="5400000">
            <a:off x="3790950" y="1032203"/>
            <a:ext cx="1048900" cy="1064195"/>
          </a:xfrm>
          <a:custGeom>
            <a:avLst/>
            <a:gdLst/>
            <a:ahLst/>
            <a:cxnLst/>
            <a:rect l="l" t="t" r="r" b="b"/>
            <a:pathLst>
              <a:path w="9319" h="9680" extrusionOk="0">
                <a:moveTo>
                  <a:pt x="1" y="1"/>
                </a:moveTo>
                <a:lnTo>
                  <a:pt x="1" y="5027"/>
                </a:lnTo>
                <a:cubicBezTo>
                  <a:pt x="1" y="7591"/>
                  <a:pt x="2089" y="9679"/>
                  <a:pt x="4667" y="9679"/>
                </a:cubicBezTo>
                <a:cubicBezTo>
                  <a:pt x="7231" y="9679"/>
                  <a:pt x="9319" y="7591"/>
                  <a:pt x="9319" y="5027"/>
                </a:cubicBezTo>
                <a:lnTo>
                  <a:pt x="9319" y="1"/>
                </a:lnTo>
                <a:lnTo>
                  <a:pt x="8959" y="1"/>
                </a:lnTo>
                <a:lnTo>
                  <a:pt x="8959" y="5027"/>
                </a:lnTo>
                <a:cubicBezTo>
                  <a:pt x="8959" y="7389"/>
                  <a:pt x="7029" y="9319"/>
                  <a:pt x="4667" y="9319"/>
                </a:cubicBezTo>
                <a:cubicBezTo>
                  <a:pt x="2305" y="9319"/>
                  <a:pt x="375" y="7389"/>
                  <a:pt x="375" y="5027"/>
                </a:cubicBezTo>
                <a:lnTo>
                  <a:pt x="375" y="1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9"/>
          <p:cNvSpPr/>
          <p:nvPr/>
        </p:nvSpPr>
        <p:spPr>
          <a:xfrm rot="5400000">
            <a:off x="4385485" y="2074523"/>
            <a:ext cx="1048900" cy="996034"/>
          </a:xfrm>
          <a:custGeom>
            <a:avLst/>
            <a:gdLst/>
            <a:ahLst/>
            <a:cxnLst/>
            <a:rect l="l" t="t" r="r" b="b"/>
            <a:pathLst>
              <a:path w="9319" h="9060" extrusionOk="0">
                <a:moveTo>
                  <a:pt x="4653" y="1"/>
                </a:moveTo>
                <a:cubicBezTo>
                  <a:pt x="2089" y="1"/>
                  <a:pt x="1" y="2103"/>
                  <a:pt x="1" y="4667"/>
                </a:cubicBezTo>
                <a:lnTo>
                  <a:pt x="1" y="9059"/>
                </a:lnTo>
                <a:lnTo>
                  <a:pt x="361" y="9059"/>
                </a:lnTo>
                <a:lnTo>
                  <a:pt x="361" y="4667"/>
                </a:lnTo>
                <a:cubicBezTo>
                  <a:pt x="361" y="2290"/>
                  <a:pt x="2291" y="375"/>
                  <a:pt x="4653" y="375"/>
                </a:cubicBezTo>
                <a:cubicBezTo>
                  <a:pt x="7029" y="375"/>
                  <a:pt x="8944" y="2290"/>
                  <a:pt x="8944" y="4667"/>
                </a:cubicBezTo>
                <a:lnTo>
                  <a:pt x="8944" y="9059"/>
                </a:lnTo>
                <a:lnTo>
                  <a:pt x="9319" y="9059"/>
                </a:lnTo>
                <a:lnTo>
                  <a:pt x="9319" y="4667"/>
                </a:lnTo>
                <a:cubicBezTo>
                  <a:pt x="9319" y="2089"/>
                  <a:pt x="7231" y="1"/>
                  <a:pt x="4653" y="1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9"/>
          <p:cNvSpPr/>
          <p:nvPr/>
        </p:nvSpPr>
        <p:spPr>
          <a:xfrm rot="5400000">
            <a:off x="3790895" y="3047052"/>
            <a:ext cx="1048900" cy="1064305"/>
          </a:xfrm>
          <a:custGeom>
            <a:avLst/>
            <a:gdLst/>
            <a:ahLst/>
            <a:cxnLst/>
            <a:rect l="l" t="t" r="r" b="b"/>
            <a:pathLst>
              <a:path w="9319" h="9681" extrusionOk="0">
                <a:moveTo>
                  <a:pt x="0" y="1"/>
                </a:moveTo>
                <a:lnTo>
                  <a:pt x="0" y="4941"/>
                </a:lnTo>
                <a:cubicBezTo>
                  <a:pt x="0" y="7476"/>
                  <a:pt x="2002" y="9621"/>
                  <a:pt x="4552" y="9679"/>
                </a:cubicBezTo>
                <a:cubicBezTo>
                  <a:pt x="4587" y="9680"/>
                  <a:pt x="4622" y="9680"/>
                  <a:pt x="4657" y="9680"/>
                </a:cubicBezTo>
                <a:cubicBezTo>
                  <a:pt x="7230" y="9680"/>
                  <a:pt x="9319" y="7599"/>
                  <a:pt x="9319" y="5027"/>
                </a:cubicBezTo>
                <a:lnTo>
                  <a:pt x="9319" y="174"/>
                </a:lnTo>
                <a:cubicBezTo>
                  <a:pt x="9319" y="73"/>
                  <a:pt x="9232" y="1"/>
                  <a:pt x="9131" y="1"/>
                </a:cubicBezTo>
                <a:cubicBezTo>
                  <a:pt x="9031" y="1"/>
                  <a:pt x="8959" y="73"/>
                  <a:pt x="8959" y="174"/>
                </a:cubicBezTo>
                <a:lnTo>
                  <a:pt x="8959" y="4941"/>
                </a:lnTo>
                <a:cubicBezTo>
                  <a:pt x="8959" y="7288"/>
                  <a:pt x="7101" y="9261"/>
                  <a:pt x="4768" y="9319"/>
                </a:cubicBezTo>
                <a:cubicBezTo>
                  <a:pt x="4733" y="9320"/>
                  <a:pt x="4698" y="9320"/>
                  <a:pt x="4663" y="9320"/>
                </a:cubicBezTo>
                <a:cubicBezTo>
                  <a:pt x="2291" y="9320"/>
                  <a:pt x="361" y="7398"/>
                  <a:pt x="361" y="5027"/>
                </a:cubicBezTo>
                <a:lnTo>
                  <a:pt x="361" y="1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29"/>
          <p:cNvGrpSpPr/>
          <p:nvPr/>
        </p:nvGrpSpPr>
        <p:grpSpPr>
          <a:xfrm>
            <a:off x="4137477" y="2378797"/>
            <a:ext cx="255274" cy="385781"/>
            <a:chOff x="4942472" y="3809318"/>
            <a:chExt cx="238976" cy="352762"/>
          </a:xfrm>
        </p:grpSpPr>
        <p:sp>
          <p:nvSpPr>
            <p:cNvPr id="221" name="Google Shape;221;p29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794"/>
                </a:solidFill>
              </a:endParaRPr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794"/>
                </a:solidFill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794"/>
                </a:solidFill>
              </a:endParaRPr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794"/>
                </a:solidFill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794"/>
                </a:solidFill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794"/>
                </a:solidFill>
              </a:endParaRPr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rgbClr val="1C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794"/>
                </a:solidFill>
              </a:endParaRPr>
            </a:p>
          </p:txBody>
        </p:sp>
      </p:grpSp>
      <p:grpSp>
        <p:nvGrpSpPr>
          <p:cNvPr id="228" name="Google Shape;228;p29"/>
          <p:cNvGrpSpPr/>
          <p:nvPr/>
        </p:nvGrpSpPr>
        <p:grpSpPr>
          <a:xfrm>
            <a:off x="4809173" y="1394146"/>
            <a:ext cx="393426" cy="370453"/>
            <a:chOff x="6195998" y="1983102"/>
            <a:chExt cx="368308" cy="338746"/>
          </a:xfrm>
        </p:grpSpPr>
        <p:sp>
          <p:nvSpPr>
            <p:cNvPr id="229" name="Google Shape;229;p29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rgbClr val="1B8F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rgbClr val="1B8F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rgbClr val="1B8F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29"/>
          <p:cNvGrpSpPr/>
          <p:nvPr/>
        </p:nvGrpSpPr>
        <p:grpSpPr>
          <a:xfrm>
            <a:off x="4805340" y="3380422"/>
            <a:ext cx="401116" cy="402363"/>
            <a:chOff x="6657194" y="2434073"/>
            <a:chExt cx="375507" cy="367925"/>
          </a:xfrm>
        </p:grpSpPr>
        <p:sp>
          <p:nvSpPr>
            <p:cNvPr id="233" name="Google Shape;233;p29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rgbClr val="1DA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rgbClr val="1DA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rgbClr val="1DA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29"/>
          <p:cNvSpPr txBox="1"/>
          <p:nvPr/>
        </p:nvSpPr>
        <p:spPr>
          <a:xfrm>
            <a:off x="5662045" y="1069730"/>
            <a:ext cx="32817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Enhances resource utilization, allowing more effective service to students.</a:t>
            </a:r>
            <a:endParaRPr sz="120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Improves health outcomes through more reliable and timely access.</a:t>
            </a:r>
            <a:endParaRPr sz="120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200250" y="2070357"/>
            <a:ext cx="32826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 b="1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Priority-Based Scheduling</a:t>
            </a:r>
            <a:r>
              <a:rPr lang="en"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: Uses historical data to prioritize reliable students.</a:t>
            </a:r>
            <a:endParaRPr sz="120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 b="1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Real-Time Adjustments</a:t>
            </a:r>
            <a:r>
              <a:rPr lang="en" sz="12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: Dynamically optimizes schedules to minimize disruptions.</a:t>
            </a:r>
            <a:endParaRPr sz="120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5662045" y="3264723"/>
            <a:ext cx="32817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Analyzes current inefficiencies.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Conducts sensitivity analysis to ensure model robustness under various conditions.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5550420" y="2299916"/>
            <a:ext cx="20493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7B83"/>
                </a:solidFill>
                <a:latin typeface="Fira Sans"/>
                <a:ea typeface="Fira Sans"/>
                <a:cs typeface="Fira Sans"/>
                <a:sym typeface="Fira Sans"/>
              </a:rPr>
              <a:t>Proposed Features</a:t>
            </a:r>
            <a:endParaRPr sz="1600" b="1">
              <a:solidFill>
                <a:srgbClr val="1C7B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1567835" y="3349844"/>
            <a:ext cx="20493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1DABA8"/>
                </a:solidFill>
                <a:latin typeface="Fira Sans"/>
                <a:ea typeface="Fira Sans"/>
                <a:cs typeface="Fira Sans"/>
                <a:sym typeface="Fira Sans"/>
              </a:rPr>
              <a:t>Approach &amp; Sensitivity Analysis</a:t>
            </a:r>
            <a:endParaRPr sz="1600" b="1">
              <a:solidFill>
                <a:srgbClr val="1DAB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1DABA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DABA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1567835" y="1305830"/>
            <a:ext cx="20493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B8FAA"/>
                </a:solidFill>
                <a:latin typeface="Fira Sans"/>
                <a:ea typeface="Fira Sans"/>
                <a:cs typeface="Fira Sans"/>
                <a:sym typeface="Fira Sans"/>
              </a:rPr>
              <a:t>Significance</a:t>
            </a:r>
            <a:endParaRPr sz="1600" b="1">
              <a:solidFill>
                <a:srgbClr val="1B8FA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3963646" y="1305844"/>
            <a:ext cx="6399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3963646" y="3322367"/>
            <a:ext cx="6399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4579689" y="2314112"/>
            <a:ext cx="6399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Fira Sans"/>
                <a:ea typeface="Fira Sans"/>
                <a:cs typeface="Fira Sans"/>
                <a:sym typeface="Fira Sans"/>
              </a:rPr>
              <a:t>Proposed Model Features &amp; Approach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/>
          <p:nvPr/>
        </p:nvSpPr>
        <p:spPr>
          <a:xfrm>
            <a:off x="2280764" y="2669277"/>
            <a:ext cx="701310" cy="105313"/>
          </a:xfrm>
          <a:custGeom>
            <a:avLst/>
            <a:gdLst/>
            <a:ahLst/>
            <a:cxnLst/>
            <a:rect l="l" t="t" r="r" b="b"/>
            <a:pathLst>
              <a:path w="6919" h="1039" fill="none" extrusionOk="0">
                <a:moveTo>
                  <a:pt x="0" y="1"/>
                </a:moveTo>
                <a:lnTo>
                  <a:pt x="2951" y="1039"/>
                </a:lnTo>
                <a:lnTo>
                  <a:pt x="6919" y="1039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2280764" y="1675127"/>
            <a:ext cx="701310" cy="107340"/>
          </a:xfrm>
          <a:custGeom>
            <a:avLst/>
            <a:gdLst/>
            <a:ahLst/>
            <a:cxnLst/>
            <a:rect l="l" t="t" r="r" b="b"/>
            <a:pathLst>
              <a:path w="6919" h="1059" fill="none" extrusionOk="0">
                <a:moveTo>
                  <a:pt x="0" y="1059"/>
                </a:moveTo>
                <a:lnTo>
                  <a:pt x="2951" y="1"/>
                </a:lnTo>
                <a:lnTo>
                  <a:pt x="6919" y="1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146000" y="1272926"/>
            <a:ext cx="1870802" cy="1870802"/>
          </a:xfrm>
          <a:custGeom>
            <a:avLst/>
            <a:gdLst/>
            <a:ahLst/>
            <a:cxnLst/>
            <a:rect l="l" t="t" r="r" b="b"/>
            <a:pathLst>
              <a:path w="18457" h="18457" fill="none" extrusionOk="0">
                <a:moveTo>
                  <a:pt x="18457" y="9219"/>
                </a:moveTo>
                <a:cubicBezTo>
                  <a:pt x="18457" y="14326"/>
                  <a:pt x="14326" y="18457"/>
                  <a:pt x="9239" y="18457"/>
                </a:cubicBezTo>
                <a:cubicBezTo>
                  <a:pt x="4131" y="18457"/>
                  <a:pt x="1" y="14326"/>
                  <a:pt x="1" y="9219"/>
                </a:cubicBezTo>
                <a:cubicBezTo>
                  <a:pt x="1" y="4132"/>
                  <a:pt x="4131" y="1"/>
                  <a:pt x="9239" y="1"/>
                </a:cubicBezTo>
                <a:cubicBezTo>
                  <a:pt x="14326" y="1"/>
                  <a:pt x="18457" y="4132"/>
                  <a:pt x="18457" y="9219"/>
                </a:cubicBezTo>
                <a:close/>
              </a:path>
            </a:pathLst>
          </a:custGeom>
          <a:noFill/>
          <a:ln w="6625" cap="flat" cmpd="sng">
            <a:solidFill>
              <a:srgbClr val="6A6A69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1430954" y="3237508"/>
            <a:ext cx="311581" cy="282693"/>
          </a:xfrm>
          <a:custGeom>
            <a:avLst/>
            <a:gdLst/>
            <a:ahLst/>
            <a:cxnLst/>
            <a:rect l="l" t="t" r="r" b="b"/>
            <a:pathLst>
              <a:path w="3074" h="2789" extrusionOk="0">
                <a:moveTo>
                  <a:pt x="1527" y="1"/>
                </a:moveTo>
                <a:cubicBezTo>
                  <a:pt x="1166" y="1"/>
                  <a:pt x="804" y="133"/>
                  <a:pt x="530" y="398"/>
                </a:cubicBezTo>
                <a:cubicBezTo>
                  <a:pt x="1" y="947"/>
                  <a:pt x="1" y="1842"/>
                  <a:pt x="530" y="2392"/>
                </a:cubicBezTo>
                <a:cubicBezTo>
                  <a:pt x="804" y="2656"/>
                  <a:pt x="1166" y="2789"/>
                  <a:pt x="1527" y="2789"/>
                </a:cubicBezTo>
                <a:cubicBezTo>
                  <a:pt x="1888" y="2789"/>
                  <a:pt x="2249" y="2656"/>
                  <a:pt x="2524" y="2392"/>
                </a:cubicBezTo>
                <a:cubicBezTo>
                  <a:pt x="3073" y="1842"/>
                  <a:pt x="3073" y="947"/>
                  <a:pt x="2524" y="398"/>
                </a:cubicBezTo>
                <a:cubicBezTo>
                  <a:pt x="2249" y="133"/>
                  <a:pt x="1888" y="1"/>
                  <a:pt x="15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1928028" y="2207273"/>
            <a:ext cx="490988" cy="946804"/>
          </a:xfrm>
          <a:custGeom>
            <a:avLst/>
            <a:gdLst/>
            <a:ahLst/>
            <a:cxnLst/>
            <a:rect l="l" t="t" r="r" b="b"/>
            <a:pathLst>
              <a:path w="4844" h="9341" extrusionOk="0">
                <a:moveTo>
                  <a:pt x="3460" y="1"/>
                </a:moveTo>
                <a:cubicBezTo>
                  <a:pt x="3460" y="1038"/>
                  <a:pt x="3338" y="2056"/>
                  <a:pt x="3073" y="3053"/>
                </a:cubicBezTo>
                <a:cubicBezTo>
                  <a:pt x="2809" y="4070"/>
                  <a:pt x="2402" y="5027"/>
                  <a:pt x="1873" y="5922"/>
                </a:cubicBezTo>
                <a:cubicBezTo>
                  <a:pt x="1364" y="6817"/>
                  <a:pt x="733" y="7631"/>
                  <a:pt x="1" y="8364"/>
                </a:cubicBezTo>
                <a:lnTo>
                  <a:pt x="977" y="9341"/>
                </a:lnTo>
                <a:cubicBezTo>
                  <a:pt x="2626" y="7692"/>
                  <a:pt x="3786" y="5658"/>
                  <a:pt x="4396" y="3419"/>
                </a:cubicBezTo>
                <a:cubicBezTo>
                  <a:pt x="4701" y="2300"/>
                  <a:pt x="4844" y="1161"/>
                  <a:pt x="4844" y="1"/>
                </a:cubicBezTo>
                <a:close/>
              </a:path>
            </a:pathLst>
          </a:custGeom>
          <a:solidFill>
            <a:srgbClr val="5FCA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2115749" y="2533453"/>
            <a:ext cx="305296" cy="284213"/>
          </a:xfrm>
          <a:custGeom>
            <a:avLst/>
            <a:gdLst/>
            <a:ahLst/>
            <a:cxnLst/>
            <a:rect l="l" t="t" r="r" b="b"/>
            <a:pathLst>
              <a:path w="3012" h="2804" extrusionOk="0">
                <a:moveTo>
                  <a:pt x="1500" y="1"/>
                </a:moveTo>
                <a:cubicBezTo>
                  <a:pt x="1428" y="1"/>
                  <a:pt x="1355" y="6"/>
                  <a:pt x="1282" y="18"/>
                </a:cubicBezTo>
                <a:cubicBezTo>
                  <a:pt x="509" y="161"/>
                  <a:pt x="0" y="873"/>
                  <a:pt x="123" y="1626"/>
                </a:cubicBezTo>
                <a:cubicBezTo>
                  <a:pt x="232" y="2322"/>
                  <a:pt x="821" y="2804"/>
                  <a:pt x="1501" y="2804"/>
                </a:cubicBezTo>
                <a:cubicBezTo>
                  <a:pt x="1577" y="2804"/>
                  <a:pt x="1653" y="2798"/>
                  <a:pt x="1730" y="2785"/>
                </a:cubicBezTo>
                <a:cubicBezTo>
                  <a:pt x="2483" y="2663"/>
                  <a:pt x="3012" y="1951"/>
                  <a:pt x="2890" y="1178"/>
                </a:cubicBezTo>
                <a:cubicBezTo>
                  <a:pt x="2780" y="498"/>
                  <a:pt x="2171" y="1"/>
                  <a:pt x="15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2192074" y="2601264"/>
            <a:ext cx="150621" cy="150621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53"/>
                </a:moveTo>
                <a:cubicBezTo>
                  <a:pt x="1486" y="1160"/>
                  <a:pt x="1160" y="1486"/>
                  <a:pt x="753" y="1486"/>
                </a:cubicBezTo>
                <a:cubicBezTo>
                  <a:pt x="346" y="1486"/>
                  <a:pt x="0" y="1160"/>
                  <a:pt x="0" y="753"/>
                </a:cubicBezTo>
                <a:cubicBezTo>
                  <a:pt x="0" y="346"/>
                  <a:pt x="346" y="0"/>
                  <a:pt x="753" y="0"/>
                </a:cubicBezTo>
                <a:cubicBezTo>
                  <a:pt x="1160" y="0"/>
                  <a:pt x="1486" y="346"/>
                  <a:pt x="1486" y="753"/>
                </a:cubicBezTo>
                <a:close/>
              </a:path>
            </a:pathLst>
          </a:custGeom>
          <a:solidFill>
            <a:srgbClr val="5FCA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1928028" y="1262587"/>
            <a:ext cx="490988" cy="944777"/>
          </a:xfrm>
          <a:custGeom>
            <a:avLst/>
            <a:gdLst/>
            <a:ahLst/>
            <a:cxnLst/>
            <a:rect l="l" t="t" r="r" b="b"/>
            <a:pathLst>
              <a:path w="4844" h="9321" extrusionOk="0">
                <a:moveTo>
                  <a:pt x="4396" y="5902"/>
                </a:moveTo>
                <a:cubicBezTo>
                  <a:pt x="3806" y="3664"/>
                  <a:pt x="2626" y="1629"/>
                  <a:pt x="977" y="1"/>
                </a:cubicBezTo>
                <a:lnTo>
                  <a:pt x="1" y="978"/>
                </a:lnTo>
                <a:cubicBezTo>
                  <a:pt x="733" y="1710"/>
                  <a:pt x="1364" y="2524"/>
                  <a:pt x="1873" y="3420"/>
                </a:cubicBezTo>
                <a:cubicBezTo>
                  <a:pt x="2402" y="4315"/>
                  <a:pt x="2788" y="5271"/>
                  <a:pt x="3073" y="6268"/>
                </a:cubicBezTo>
                <a:cubicBezTo>
                  <a:pt x="3338" y="7265"/>
                  <a:pt x="3460" y="8283"/>
                  <a:pt x="3460" y="9321"/>
                </a:cubicBezTo>
                <a:lnTo>
                  <a:pt x="4844" y="9321"/>
                </a:lnTo>
                <a:cubicBezTo>
                  <a:pt x="4844" y="8161"/>
                  <a:pt x="4701" y="7021"/>
                  <a:pt x="4396" y="5902"/>
                </a:cubicBezTo>
                <a:close/>
              </a:path>
            </a:pathLst>
          </a:custGeom>
          <a:solidFill>
            <a:srgbClr val="1C7B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2138454" y="1621507"/>
            <a:ext cx="282592" cy="282693"/>
          </a:xfrm>
          <a:custGeom>
            <a:avLst/>
            <a:gdLst/>
            <a:ahLst/>
            <a:cxnLst/>
            <a:rect l="l" t="t" r="r" b="b"/>
            <a:pathLst>
              <a:path w="2788" h="2789" extrusionOk="0">
                <a:moveTo>
                  <a:pt x="1404" y="1"/>
                </a:moveTo>
                <a:cubicBezTo>
                  <a:pt x="631" y="1"/>
                  <a:pt x="0" y="631"/>
                  <a:pt x="0" y="1405"/>
                </a:cubicBezTo>
                <a:cubicBezTo>
                  <a:pt x="0" y="2158"/>
                  <a:pt x="631" y="2788"/>
                  <a:pt x="1404" y="2788"/>
                </a:cubicBezTo>
                <a:cubicBezTo>
                  <a:pt x="2178" y="2788"/>
                  <a:pt x="2788" y="2158"/>
                  <a:pt x="2788" y="1405"/>
                </a:cubicBezTo>
                <a:cubicBezTo>
                  <a:pt x="2788" y="631"/>
                  <a:pt x="2178" y="1"/>
                  <a:pt x="14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2204440" y="1687493"/>
            <a:ext cx="150621" cy="150722"/>
          </a:xfrm>
          <a:custGeom>
            <a:avLst/>
            <a:gdLst/>
            <a:ahLst/>
            <a:cxnLst/>
            <a:rect l="l" t="t" r="r" b="b"/>
            <a:pathLst>
              <a:path w="1486" h="1487" extrusionOk="0">
                <a:moveTo>
                  <a:pt x="1486" y="754"/>
                </a:moveTo>
                <a:cubicBezTo>
                  <a:pt x="1486" y="1161"/>
                  <a:pt x="1160" y="1486"/>
                  <a:pt x="753" y="1486"/>
                </a:cubicBezTo>
                <a:cubicBezTo>
                  <a:pt x="326" y="1486"/>
                  <a:pt x="0" y="1161"/>
                  <a:pt x="0" y="754"/>
                </a:cubicBezTo>
                <a:cubicBezTo>
                  <a:pt x="0" y="326"/>
                  <a:pt x="326" y="1"/>
                  <a:pt x="753" y="1"/>
                </a:cubicBezTo>
                <a:cubicBezTo>
                  <a:pt x="1160" y="1"/>
                  <a:pt x="1486" y="326"/>
                  <a:pt x="1486" y="754"/>
                </a:cubicBezTo>
                <a:close/>
              </a:path>
            </a:pathLst>
          </a:custGeom>
          <a:solidFill>
            <a:srgbClr val="1DAB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3408985" y="1130094"/>
            <a:ext cx="1031338" cy="1031439"/>
          </a:xfrm>
          <a:custGeom>
            <a:avLst/>
            <a:gdLst/>
            <a:ahLst/>
            <a:cxnLst/>
            <a:rect l="l" t="t" r="r" b="b"/>
            <a:pathLst>
              <a:path w="10175" h="10176" extrusionOk="0">
                <a:moveTo>
                  <a:pt x="5820" y="10175"/>
                </a:moveTo>
                <a:cubicBezTo>
                  <a:pt x="1954" y="10175"/>
                  <a:pt x="1" y="5475"/>
                  <a:pt x="2748" y="2748"/>
                </a:cubicBezTo>
                <a:cubicBezTo>
                  <a:pt x="5495" y="1"/>
                  <a:pt x="10175" y="1934"/>
                  <a:pt x="10175" y="5821"/>
                </a:cubicBezTo>
                <a:cubicBezTo>
                  <a:pt x="10175" y="8222"/>
                  <a:pt x="8221" y="10175"/>
                  <a:pt x="5820" y="10175"/>
                </a:cubicBezTo>
                <a:close/>
              </a:path>
            </a:pathLst>
          </a:custGeom>
          <a:solidFill>
            <a:srgbClr val="1C7B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3171801" y="1328154"/>
            <a:ext cx="1324268" cy="880818"/>
          </a:xfrm>
          <a:custGeom>
            <a:avLst/>
            <a:gdLst/>
            <a:ahLst/>
            <a:cxnLst/>
            <a:rect l="l" t="t" r="r" b="b"/>
            <a:pathLst>
              <a:path w="13065" h="8690" extrusionOk="0">
                <a:moveTo>
                  <a:pt x="8343" y="82"/>
                </a:moveTo>
                <a:cubicBezTo>
                  <a:pt x="6532" y="0"/>
                  <a:pt x="4925" y="1201"/>
                  <a:pt x="4477" y="2951"/>
                </a:cubicBezTo>
                <a:cubicBezTo>
                  <a:pt x="4416" y="3175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15"/>
                  <a:pt x="1771" y="3073"/>
                </a:cubicBezTo>
                <a:lnTo>
                  <a:pt x="1771" y="2239"/>
                </a:lnTo>
                <a:cubicBezTo>
                  <a:pt x="1771" y="2137"/>
                  <a:pt x="1649" y="2096"/>
                  <a:pt x="1588" y="2157"/>
                </a:cubicBezTo>
                <a:lnTo>
                  <a:pt x="123" y="3602"/>
                </a:lnTo>
                <a:cubicBezTo>
                  <a:pt x="0" y="3745"/>
                  <a:pt x="0" y="3968"/>
                  <a:pt x="123" y="4111"/>
                </a:cubicBezTo>
                <a:lnTo>
                  <a:pt x="1567" y="5576"/>
                </a:lnTo>
                <a:cubicBezTo>
                  <a:pt x="1649" y="5637"/>
                  <a:pt x="1771" y="5596"/>
                  <a:pt x="1771" y="5494"/>
                </a:cubicBezTo>
                <a:lnTo>
                  <a:pt x="1771" y="4660"/>
                </a:lnTo>
                <a:cubicBezTo>
                  <a:pt x="1771" y="4518"/>
                  <a:pt x="1873" y="4416"/>
                  <a:pt x="2015" y="4416"/>
                </a:cubicBezTo>
                <a:lnTo>
                  <a:pt x="3989" y="4416"/>
                </a:lnTo>
                <a:cubicBezTo>
                  <a:pt x="4233" y="4416"/>
                  <a:pt x="4436" y="4558"/>
                  <a:pt x="4477" y="4803"/>
                </a:cubicBezTo>
                <a:cubicBezTo>
                  <a:pt x="5230" y="7814"/>
                  <a:pt x="9117" y="8689"/>
                  <a:pt x="11090" y="6268"/>
                </a:cubicBezTo>
                <a:cubicBezTo>
                  <a:pt x="13064" y="3867"/>
                  <a:pt x="11457" y="224"/>
                  <a:pt x="8343" y="82"/>
                </a:cubicBezTo>
                <a:close/>
              </a:path>
            </a:pathLst>
          </a:custGeom>
          <a:solidFill>
            <a:srgbClr val="1C7B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3394519" y="2172202"/>
            <a:ext cx="1031338" cy="1031439"/>
          </a:xfrm>
          <a:custGeom>
            <a:avLst/>
            <a:gdLst/>
            <a:ahLst/>
            <a:cxnLst/>
            <a:rect l="l" t="t" r="r" b="b"/>
            <a:pathLst>
              <a:path w="10175" h="10176" extrusionOk="0">
                <a:moveTo>
                  <a:pt x="5820" y="10175"/>
                </a:moveTo>
                <a:cubicBezTo>
                  <a:pt x="1954" y="10175"/>
                  <a:pt x="1" y="5495"/>
                  <a:pt x="2748" y="2748"/>
                </a:cubicBezTo>
                <a:cubicBezTo>
                  <a:pt x="5495" y="1"/>
                  <a:pt x="10175" y="1954"/>
                  <a:pt x="10175" y="5820"/>
                </a:cubicBezTo>
                <a:cubicBezTo>
                  <a:pt x="10175" y="8222"/>
                  <a:pt x="8221" y="10175"/>
                  <a:pt x="5820" y="10175"/>
                </a:cubicBezTo>
                <a:close/>
              </a:path>
            </a:pathLst>
          </a:custGeom>
          <a:solidFill>
            <a:srgbClr val="5FCA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3157335" y="2368133"/>
            <a:ext cx="1324268" cy="880818"/>
          </a:xfrm>
          <a:custGeom>
            <a:avLst/>
            <a:gdLst/>
            <a:ahLst/>
            <a:cxnLst/>
            <a:rect l="l" t="t" r="r" b="b"/>
            <a:pathLst>
              <a:path w="13065" h="8690" extrusionOk="0">
                <a:moveTo>
                  <a:pt x="8343" y="82"/>
                </a:moveTo>
                <a:cubicBezTo>
                  <a:pt x="6532" y="1"/>
                  <a:pt x="4925" y="1222"/>
                  <a:pt x="4477" y="2972"/>
                </a:cubicBezTo>
                <a:cubicBezTo>
                  <a:pt x="4416" y="3196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36"/>
                  <a:pt x="1771" y="3094"/>
                </a:cubicBezTo>
                <a:lnTo>
                  <a:pt x="1771" y="2260"/>
                </a:lnTo>
                <a:cubicBezTo>
                  <a:pt x="1771" y="2158"/>
                  <a:pt x="1649" y="2117"/>
                  <a:pt x="1588" y="2178"/>
                </a:cubicBezTo>
                <a:lnTo>
                  <a:pt x="123" y="3623"/>
                </a:lnTo>
                <a:cubicBezTo>
                  <a:pt x="0" y="3765"/>
                  <a:pt x="0" y="3989"/>
                  <a:pt x="123" y="4132"/>
                </a:cubicBezTo>
                <a:lnTo>
                  <a:pt x="1588" y="5576"/>
                </a:lnTo>
                <a:cubicBezTo>
                  <a:pt x="1649" y="5658"/>
                  <a:pt x="1771" y="5597"/>
                  <a:pt x="1771" y="5495"/>
                </a:cubicBezTo>
                <a:lnTo>
                  <a:pt x="1771" y="4681"/>
                </a:lnTo>
                <a:cubicBezTo>
                  <a:pt x="1771" y="4539"/>
                  <a:pt x="1893" y="4416"/>
                  <a:pt x="2035" y="4416"/>
                </a:cubicBezTo>
                <a:lnTo>
                  <a:pt x="3989" y="4416"/>
                </a:lnTo>
                <a:cubicBezTo>
                  <a:pt x="4233" y="4416"/>
                  <a:pt x="4416" y="4579"/>
                  <a:pt x="4477" y="4803"/>
                </a:cubicBezTo>
                <a:cubicBezTo>
                  <a:pt x="5250" y="7835"/>
                  <a:pt x="9117" y="8690"/>
                  <a:pt x="11090" y="6289"/>
                </a:cubicBezTo>
                <a:cubicBezTo>
                  <a:pt x="13064" y="3867"/>
                  <a:pt x="11457" y="245"/>
                  <a:pt x="8343" y="82"/>
                </a:cubicBezTo>
                <a:close/>
              </a:path>
            </a:pathLst>
          </a:custGeom>
          <a:solidFill>
            <a:srgbClr val="5FCA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30"/>
          <p:cNvGrpSpPr/>
          <p:nvPr/>
        </p:nvGrpSpPr>
        <p:grpSpPr>
          <a:xfrm>
            <a:off x="694099" y="1594948"/>
            <a:ext cx="774512" cy="668685"/>
            <a:chOff x="1871500" y="1203800"/>
            <a:chExt cx="668490" cy="577149"/>
          </a:xfrm>
        </p:grpSpPr>
        <p:sp>
          <p:nvSpPr>
            <p:cNvPr id="265" name="Google Shape;265;p30"/>
            <p:cNvSpPr/>
            <p:nvPr/>
          </p:nvSpPr>
          <p:spPr>
            <a:xfrm>
              <a:off x="1871500" y="1203800"/>
              <a:ext cx="668490" cy="577149"/>
            </a:xfrm>
            <a:custGeom>
              <a:avLst/>
              <a:gdLst/>
              <a:ahLst/>
              <a:cxnLst/>
              <a:rect l="l" t="t" r="r" b="b"/>
              <a:pathLst>
                <a:path w="9463" h="8170" extrusionOk="0">
                  <a:moveTo>
                    <a:pt x="7337" y="3999"/>
                  </a:moveTo>
                  <a:cubicBezTo>
                    <a:pt x="8017" y="3999"/>
                    <a:pt x="8669" y="4528"/>
                    <a:pt x="8669" y="5326"/>
                  </a:cubicBezTo>
                  <a:cubicBezTo>
                    <a:pt x="8669" y="6059"/>
                    <a:pt x="8079" y="6649"/>
                    <a:pt x="7346" y="6649"/>
                  </a:cubicBezTo>
                  <a:cubicBezTo>
                    <a:pt x="6166" y="6649"/>
                    <a:pt x="5576" y="5224"/>
                    <a:pt x="6410" y="4390"/>
                  </a:cubicBezTo>
                  <a:cubicBezTo>
                    <a:pt x="6680" y="4120"/>
                    <a:pt x="7012" y="3999"/>
                    <a:pt x="7337" y="3999"/>
                  </a:cubicBezTo>
                  <a:close/>
                  <a:moveTo>
                    <a:pt x="3916" y="1"/>
                  </a:moveTo>
                  <a:cubicBezTo>
                    <a:pt x="3739" y="1"/>
                    <a:pt x="3562" y="140"/>
                    <a:pt x="3562" y="361"/>
                  </a:cubicBezTo>
                  <a:cubicBezTo>
                    <a:pt x="3573" y="567"/>
                    <a:pt x="3740" y="683"/>
                    <a:pt x="3908" y="683"/>
                  </a:cubicBezTo>
                  <a:cubicBezTo>
                    <a:pt x="4039" y="683"/>
                    <a:pt x="4171" y="614"/>
                    <a:pt x="4233" y="463"/>
                  </a:cubicBezTo>
                  <a:cubicBezTo>
                    <a:pt x="4345" y="450"/>
                    <a:pt x="4483" y="440"/>
                    <a:pt x="4625" y="440"/>
                  </a:cubicBezTo>
                  <a:cubicBezTo>
                    <a:pt x="4951" y="440"/>
                    <a:pt x="5300" y="495"/>
                    <a:pt x="5413" y="707"/>
                  </a:cubicBezTo>
                  <a:cubicBezTo>
                    <a:pt x="5515" y="890"/>
                    <a:pt x="5515" y="1358"/>
                    <a:pt x="4335" y="2599"/>
                  </a:cubicBezTo>
                  <a:lnTo>
                    <a:pt x="4315" y="2620"/>
                  </a:lnTo>
                  <a:cubicBezTo>
                    <a:pt x="4300" y="2616"/>
                    <a:pt x="4286" y="2614"/>
                    <a:pt x="4273" y="2614"/>
                  </a:cubicBezTo>
                  <a:cubicBezTo>
                    <a:pt x="4212" y="2614"/>
                    <a:pt x="4161" y="2651"/>
                    <a:pt x="4111" y="2701"/>
                  </a:cubicBezTo>
                  <a:lnTo>
                    <a:pt x="3867" y="2945"/>
                  </a:lnTo>
                  <a:cubicBezTo>
                    <a:pt x="3745" y="3067"/>
                    <a:pt x="3745" y="3250"/>
                    <a:pt x="3867" y="3352"/>
                  </a:cubicBezTo>
                  <a:cubicBezTo>
                    <a:pt x="3918" y="3413"/>
                    <a:pt x="3989" y="3444"/>
                    <a:pt x="4060" y="3444"/>
                  </a:cubicBezTo>
                  <a:cubicBezTo>
                    <a:pt x="4131" y="3444"/>
                    <a:pt x="4203" y="3413"/>
                    <a:pt x="4253" y="3352"/>
                  </a:cubicBezTo>
                  <a:lnTo>
                    <a:pt x="4294" y="3332"/>
                  </a:lnTo>
                  <a:cubicBezTo>
                    <a:pt x="4396" y="3474"/>
                    <a:pt x="4457" y="3657"/>
                    <a:pt x="4457" y="3841"/>
                  </a:cubicBezTo>
                  <a:cubicBezTo>
                    <a:pt x="4457" y="4370"/>
                    <a:pt x="3948" y="4797"/>
                    <a:pt x="3317" y="4858"/>
                  </a:cubicBezTo>
                  <a:cubicBezTo>
                    <a:pt x="3216" y="4766"/>
                    <a:pt x="3089" y="4721"/>
                    <a:pt x="2961" y="4721"/>
                  </a:cubicBezTo>
                  <a:cubicBezTo>
                    <a:pt x="2834" y="4721"/>
                    <a:pt x="2707" y="4766"/>
                    <a:pt x="2605" y="4858"/>
                  </a:cubicBezTo>
                  <a:cubicBezTo>
                    <a:pt x="1974" y="4817"/>
                    <a:pt x="1466" y="4370"/>
                    <a:pt x="1466" y="3841"/>
                  </a:cubicBezTo>
                  <a:cubicBezTo>
                    <a:pt x="1466" y="3657"/>
                    <a:pt x="1527" y="3474"/>
                    <a:pt x="1629" y="3332"/>
                  </a:cubicBezTo>
                  <a:lnTo>
                    <a:pt x="1669" y="3352"/>
                  </a:lnTo>
                  <a:cubicBezTo>
                    <a:pt x="1720" y="3413"/>
                    <a:pt x="1791" y="3444"/>
                    <a:pt x="1863" y="3444"/>
                  </a:cubicBezTo>
                  <a:cubicBezTo>
                    <a:pt x="1934" y="3444"/>
                    <a:pt x="2005" y="3413"/>
                    <a:pt x="2056" y="3352"/>
                  </a:cubicBezTo>
                  <a:cubicBezTo>
                    <a:pt x="2178" y="3250"/>
                    <a:pt x="2178" y="3067"/>
                    <a:pt x="2056" y="2945"/>
                  </a:cubicBezTo>
                  <a:lnTo>
                    <a:pt x="1812" y="2701"/>
                  </a:lnTo>
                  <a:cubicBezTo>
                    <a:pt x="1761" y="2651"/>
                    <a:pt x="1697" y="2614"/>
                    <a:pt x="1631" y="2614"/>
                  </a:cubicBezTo>
                  <a:cubicBezTo>
                    <a:pt x="1617" y="2614"/>
                    <a:pt x="1602" y="2616"/>
                    <a:pt x="1588" y="2620"/>
                  </a:cubicBezTo>
                  <a:lnTo>
                    <a:pt x="1588" y="2599"/>
                  </a:lnTo>
                  <a:cubicBezTo>
                    <a:pt x="408" y="1358"/>
                    <a:pt x="408" y="890"/>
                    <a:pt x="509" y="707"/>
                  </a:cubicBezTo>
                  <a:cubicBezTo>
                    <a:pt x="608" y="495"/>
                    <a:pt x="963" y="440"/>
                    <a:pt x="1294" y="440"/>
                  </a:cubicBezTo>
                  <a:cubicBezTo>
                    <a:pt x="1438" y="440"/>
                    <a:pt x="1578" y="450"/>
                    <a:pt x="1690" y="463"/>
                  </a:cubicBezTo>
                  <a:cubicBezTo>
                    <a:pt x="1750" y="619"/>
                    <a:pt x="1878" y="690"/>
                    <a:pt x="2006" y="690"/>
                  </a:cubicBezTo>
                  <a:cubicBezTo>
                    <a:pt x="2177" y="690"/>
                    <a:pt x="2349" y="562"/>
                    <a:pt x="2361" y="341"/>
                  </a:cubicBezTo>
                  <a:cubicBezTo>
                    <a:pt x="2349" y="126"/>
                    <a:pt x="2176" y="2"/>
                    <a:pt x="2002" y="2"/>
                  </a:cubicBezTo>
                  <a:cubicBezTo>
                    <a:pt x="1880" y="2"/>
                    <a:pt x="1757" y="64"/>
                    <a:pt x="1690" y="198"/>
                  </a:cubicBezTo>
                  <a:cubicBezTo>
                    <a:pt x="1574" y="179"/>
                    <a:pt x="1415" y="162"/>
                    <a:pt x="1243" y="162"/>
                  </a:cubicBezTo>
                  <a:cubicBezTo>
                    <a:pt x="868" y="162"/>
                    <a:pt x="433" y="244"/>
                    <a:pt x="265" y="564"/>
                  </a:cubicBezTo>
                  <a:cubicBezTo>
                    <a:pt x="1" y="1032"/>
                    <a:pt x="387" y="1724"/>
                    <a:pt x="1364" y="2762"/>
                  </a:cubicBezTo>
                  <a:cubicBezTo>
                    <a:pt x="1303" y="2864"/>
                    <a:pt x="1303" y="3006"/>
                    <a:pt x="1405" y="3088"/>
                  </a:cubicBezTo>
                  <a:lnTo>
                    <a:pt x="1425" y="3128"/>
                  </a:lnTo>
                  <a:cubicBezTo>
                    <a:pt x="1262" y="3332"/>
                    <a:pt x="1181" y="3576"/>
                    <a:pt x="1181" y="3841"/>
                  </a:cubicBezTo>
                  <a:cubicBezTo>
                    <a:pt x="1181" y="4492"/>
                    <a:pt x="1771" y="5041"/>
                    <a:pt x="2524" y="5102"/>
                  </a:cubicBezTo>
                  <a:cubicBezTo>
                    <a:pt x="2585" y="5224"/>
                    <a:pt x="2687" y="5306"/>
                    <a:pt x="2809" y="5326"/>
                  </a:cubicBezTo>
                  <a:lnTo>
                    <a:pt x="2809" y="7117"/>
                  </a:lnTo>
                  <a:cubicBezTo>
                    <a:pt x="2809" y="7819"/>
                    <a:pt x="3333" y="8170"/>
                    <a:pt x="3857" y="8170"/>
                  </a:cubicBezTo>
                  <a:cubicBezTo>
                    <a:pt x="4381" y="8170"/>
                    <a:pt x="4905" y="7819"/>
                    <a:pt x="4905" y="7117"/>
                  </a:cubicBezTo>
                  <a:lnTo>
                    <a:pt x="4905" y="6913"/>
                  </a:lnTo>
                  <a:cubicBezTo>
                    <a:pt x="4905" y="6364"/>
                    <a:pt x="4986" y="5733"/>
                    <a:pt x="5474" y="5529"/>
                  </a:cubicBezTo>
                  <a:cubicBezTo>
                    <a:pt x="5556" y="5509"/>
                    <a:pt x="5658" y="5489"/>
                    <a:pt x="5739" y="5468"/>
                  </a:cubicBezTo>
                  <a:cubicBezTo>
                    <a:pt x="5805" y="6372"/>
                    <a:pt x="6567" y="6946"/>
                    <a:pt x="7347" y="6946"/>
                  </a:cubicBezTo>
                  <a:cubicBezTo>
                    <a:pt x="7762" y="6946"/>
                    <a:pt x="8182" y="6785"/>
                    <a:pt x="8506" y="6425"/>
                  </a:cubicBezTo>
                  <a:cubicBezTo>
                    <a:pt x="9463" y="5407"/>
                    <a:pt x="8730" y="3739"/>
                    <a:pt x="7326" y="3739"/>
                  </a:cubicBezTo>
                  <a:lnTo>
                    <a:pt x="7346" y="3718"/>
                  </a:lnTo>
                  <a:cubicBezTo>
                    <a:pt x="6533" y="3718"/>
                    <a:pt x="5841" y="4349"/>
                    <a:pt x="5759" y="5184"/>
                  </a:cubicBezTo>
                  <a:cubicBezTo>
                    <a:pt x="5637" y="5184"/>
                    <a:pt x="5515" y="5224"/>
                    <a:pt x="5393" y="5265"/>
                  </a:cubicBezTo>
                  <a:cubicBezTo>
                    <a:pt x="4742" y="5529"/>
                    <a:pt x="4660" y="6282"/>
                    <a:pt x="4660" y="6893"/>
                  </a:cubicBezTo>
                  <a:lnTo>
                    <a:pt x="4660" y="7117"/>
                  </a:lnTo>
                  <a:cubicBezTo>
                    <a:pt x="4660" y="7636"/>
                    <a:pt x="4269" y="7895"/>
                    <a:pt x="3877" y="7895"/>
                  </a:cubicBezTo>
                  <a:cubicBezTo>
                    <a:pt x="3485" y="7895"/>
                    <a:pt x="3094" y="7636"/>
                    <a:pt x="3094" y="7117"/>
                  </a:cubicBezTo>
                  <a:lnTo>
                    <a:pt x="3094" y="5326"/>
                  </a:lnTo>
                  <a:cubicBezTo>
                    <a:pt x="3236" y="5306"/>
                    <a:pt x="3338" y="5224"/>
                    <a:pt x="3379" y="5102"/>
                  </a:cubicBezTo>
                  <a:cubicBezTo>
                    <a:pt x="4152" y="5041"/>
                    <a:pt x="4742" y="4492"/>
                    <a:pt x="4742" y="3841"/>
                  </a:cubicBezTo>
                  <a:cubicBezTo>
                    <a:pt x="4742" y="3576"/>
                    <a:pt x="4640" y="3332"/>
                    <a:pt x="4477" y="3128"/>
                  </a:cubicBezTo>
                  <a:lnTo>
                    <a:pt x="4518" y="3108"/>
                  </a:lnTo>
                  <a:cubicBezTo>
                    <a:pt x="4599" y="3006"/>
                    <a:pt x="4620" y="2864"/>
                    <a:pt x="4559" y="2762"/>
                  </a:cubicBezTo>
                  <a:cubicBezTo>
                    <a:pt x="5535" y="1724"/>
                    <a:pt x="5902" y="1012"/>
                    <a:pt x="5658" y="564"/>
                  </a:cubicBezTo>
                  <a:cubicBezTo>
                    <a:pt x="5485" y="249"/>
                    <a:pt x="5029" y="166"/>
                    <a:pt x="4640" y="166"/>
                  </a:cubicBezTo>
                  <a:cubicBezTo>
                    <a:pt x="4478" y="166"/>
                    <a:pt x="4327" y="180"/>
                    <a:pt x="4213" y="198"/>
                  </a:cubicBezTo>
                  <a:cubicBezTo>
                    <a:pt x="4148" y="61"/>
                    <a:pt x="4032" y="1"/>
                    <a:pt x="3916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2333368" y="1538297"/>
              <a:ext cx="100242" cy="84912"/>
            </a:xfrm>
            <a:custGeom>
              <a:avLst/>
              <a:gdLst/>
              <a:ahLst/>
              <a:cxnLst/>
              <a:rect l="l" t="t" r="r" b="b"/>
              <a:pathLst>
                <a:path w="1419" h="1202" extrusionOk="0">
                  <a:moveTo>
                    <a:pt x="784" y="0"/>
                  </a:moveTo>
                  <a:cubicBezTo>
                    <a:pt x="271" y="0"/>
                    <a:pt x="0" y="638"/>
                    <a:pt x="381" y="1018"/>
                  </a:cubicBezTo>
                  <a:cubicBezTo>
                    <a:pt x="501" y="1145"/>
                    <a:pt x="651" y="1202"/>
                    <a:pt x="799" y="1202"/>
                  </a:cubicBezTo>
                  <a:cubicBezTo>
                    <a:pt x="1104" y="1202"/>
                    <a:pt x="1399" y="961"/>
                    <a:pt x="1399" y="591"/>
                  </a:cubicBezTo>
                  <a:cubicBezTo>
                    <a:pt x="1419" y="265"/>
                    <a:pt x="1134" y="1"/>
                    <a:pt x="808" y="1"/>
                  </a:cubicBezTo>
                  <a:cubicBezTo>
                    <a:pt x="800" y="1"/>
                    <a:pt x="792" y="0"/>
                    <a:pt x="78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30"/>
          <p:cNvSpPr txBox="1"/>
          <p:nvPr/>
        </p:nvSpPr>
        <p:spPr>
          <a:xfrm>
            <a:off x="146000" y="2260881"/>
            <a:ext cx="1870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9999"/>
                </a:solidFill>
                <a:latin typeface="Fira Sans"/>
                <a:ea typeface="Fira Sans"/>
                <a:cs typeface="Fira Sans"/>
                <a:sym typeface="Fira Sans"/>
              </a:rPr>
              <a:t>eTang</a:t>
            </a:r>
            <a:endParaRPr sz="1800" b="1">
              <a:solidFill>
                <a:srgbClr val="999999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68" name="Google Shape;268;p30"/>
          <p:cNvGrpSpPr/>
          <p:nvPr/>
        </p:nvGrpSpPr>
        <p:grpSpPr>
          <a:xfrm>
            <a:off x="3814528" y="1500203"/>
            <a:ext cx="366824" cy="383968"/>
            <a:chOff x="4674200" y="3597676"/>
            <a:chExt cx="309217" cy="323668"/>
          </a:xfrm>
        </p:grpSpPr>
        <p:sp>
          <p:nvSpPr>
            <p:cNvPr id="269" name="Google Shape;269;p30"/>
            <p:cNvSpPr/>
            <p:nvPr/>
          </p:nvSpPr>
          <p:spPr>
            <a:xfrm>
              <a:off x="4745751" y="3597676"/>
              <a:ext cx="165282" cy="178927"/>
            </a:xfrm>
            <a:custGeom>
              <a:avLst/>
              <a:gdLst/>
              <a:ahLst/>
              <a:cxnLst/>
              <a:rect l="l" t="t" r="r" b="b"/>
              <a:pathLst>
                <a:path w="2795" h="3026" extrusionOk="0">
                  <a:moveTo>
                    <a:pt x="1398" y="3025"/>
                  </a:moveTo>
                  <a:cubicBezTo>
                    <a:pt x="2161" y="3025"/>
                    <a:pt x="2795" y="2348"/>
                    <a:pt x="2795" y="1513"/>
                  </a:cubicBezTo>
                  <a:cubicBezTo>
                    <a:pt x="2795" y="678"/>
                    <a:pt x="2161" y="1"/>
                    <a:pt x="1398" y="1"/>
                  </a:cubicBezTo>
                  <a:cubicBezTo>
                    <a:pt x="634" y="1"/>
                    <a:pt x="1" y="678"/>
                    <a:pt x="1" y="1513"/>
                  </a:cubicBezTo>
                  <a:cubicBezTo>
                    <a:pt x="15" y="2348"/>
                    <a:pt x="634" y="3025"/>
                    <a:pt x="1398" y="30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674200" y="3801192"/>
              <a:ext cx="309217" cy="120152"/>
            </a:xfrm>
            <a:custGeom>
              <a:avLst/>
              <a:gdLst/>
              <a:ahLst/>
              <a:cxnLst/>
              <a:rect l="l" t="t" r="r" b="b"/>
              <a:pathLst>
                <a:path w="5229" h="2032" extrusionOk="0">
                  <a:moveTo>
                    <a:pt x="1" y="2031"/>
                  </a:moveTo>
                  <a:lnTo>
                    <a:pt x="5229" y="2031"/>
                  </a:lnTo>
                  <a:lnTo>
                    <a:pt x="5229" y="1009"/>
                  </a:lnTo>
                  <a:cubicBezTo>
                    <a:pt x="5229" y="447"/>
                    <a:pt x="4797" y="1"/>
                    <a:pt x="4293" y="1"/>
                  </a:cubicBezTo>
                  <a:lnTo>
                    <a:pt x="937" y="1"/>
                  </a:lnTo>
                  <a:cubicBezTo>
                    <a:pt x="419" y="1"/>
                    <a:pt x="1" y="447"/>
                    <a:pt x="1" y="1009"/>
                  </a:cubicBezTo>
                  <a:close/>
                  <a:moveTo>
                    <a:pt x="2435" y="433"/>
                  </a:moveTo>
                  <a:lnTo>
                    <a:pt x="2795" y="433"/>
                  </a:lnTo>
                  <a:lnTo>
                    <a:pt x="2795" y="822"/>
                  </a:lnTo>
                  <a:lnTo>
                    <a:pt x="3155" y="822"/>
                  </a:lnTo>
                  <a:lnTo>
                    <a:pt x="3155" y="1211"/>
                  </a:lnTo>
                  <a:lnTo>
                    <a:pt x="2795" y="1211"/>
                  </a:lnTo>
                  <a:lnTo>
                    <a:pt x="2795" y="1599"/>
                  </a:lnTo>
                  <a:lnTo>
                    <a:pt x="2435" y="1599"/>
                  </a:lnTo>
                  <a:lnTo>
                    <a:pt x="2435" y="1211"/>
                  </a:lnTo>
                  <a:lnTo>
                    <a:pt x="2075" y="1211"/>
                  </a:lnTo>
                  <a:lnTo>
                    <a:pt x="2075" y="822"/>
                  </a:lnTo>
                  <a:lnTo>
                    <a:pt x="2435" y="8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30"/>
          <p:cNvSpPr/>
          <p:nvPr/>
        </p:nvSpPr>
        <p:spPr>
          <a:xfrm>
            <a:off x="3868938" y="2588711"/>
            <a:ext cx="223381" cy="384015"/>
          </a:xfrm>
          <a:custGeom>
            <a:avLst/>
            <a:gdLst/>
            <a:ahLst/>
            <a:cxnLst/>
            <a:rect l="l" t="t" r="r" b="b"/>
            <a:pathLst>
              <a:path w="3184" h="5474" extrusionOk="0">
                <a:moveTo>
                  <a:pt x="390" y="1859"/>
                </a:moveTo>
                <a:lnTo>
                  <a:pt x="620" y="1859"/>
                </a:lnTo>
                <a:lnTo>
                  <a:pt x="620" y="1210"/>
                </a:lnTo>
                <a:lnTo>
                  <a:pt x="2564" y="1210"/>
                </a:lnTo>
                <a:lnTo>
                  <a:pt x="2564" y="1859"/>
                </a:lnTo>
                <a:lnTo>
                  <a:pt x="2795" y="1859"/>
                </a:lnTo>
                <a:cubicBezTo>
                  <a:pt x="3011" y="1859"/>
                  <a:pt x="3184" y="2046"/>
                  <a:pt x="3184" y="2291"/>
                </a:cubicBezTo>
                <a:lnTo>
                  <a:pt x="3184" y="5041"/>
                </a:lnTo>
                <a:cubicBezTo>
                  <a:pt x="3184" y="5272"/>
                  <a:pt x="3011" y="5473"/>
                  <a:pt x="2795" y="5473"/>
                </a:cubicBezTo>
                <a:lnTo>
                  <a:pt x="390" y="5473"/>
                </a:lnTo>
                <a:cubicBezTo>
                  <a:pt x="174" y="5473"/>
                  <a:pt x="1" y="5272"/>
                  <a:pt x="1" y="5041"/>
                </a:cubicBezTo>
                <a:lnTo>
                  <a:pt x="1" y="2291"/>
                </a:lnTo>
                <a:cubicBezTo>
                  <a:pt x="1" y="2046"/>
                  <a:pt x="174" y="1859"/>
                  <a:pt x="390" y="1859"/>
                </a:cubicBezTo>
                <a:close/>
                <a:moveTo>
                  <a:pt x="678" y="2593"/>
                </a:moveTo>
                <a:cubicBezTo>
                  <a:pt x="577" y="2593"/>
                  <a:pt x="490" y="2679"/>
                  <a:pt x="490" y="2795"/>
                </a:cubicBezTo>
                <a:lnTo>
                  <a:pt x="490" y="3025"/>
                </a:lnTo>
                <a:cubicBezTo>
                  <a:pt x="490" y="3140"/>
                  <a:pt x="577" y="3227"/>
                  <a:pt x="678" y="3227"/>
                </a:cubicBezTo>
                <a:lnTo>
                  <a:pt x="678" y="3227"/>
                </a:lnTo>
                <a:cubicBezTo>
                  <a:pt x="778" y="3227"/>
                  <a:pt x="850" y="3140"/>
                  <a:pt x="850" y="3025"/>
                </a:cubicBezTo>
                <a:lnTo>
                  <a:pt x="850" y="2795"/>
                </a:lnTo>
                <a:cubicBezTo>
                  <a:pt x="850" y="2679"/>
                  <a:pt x="778" y="2593"/>
                  <a:pt x="678" y="2593"/>
                </a:cubicBezTo>
                <a:close/>
                <a:moveTo>
                  <a:pt x="678" y="3515"/>
                </a:moveTo>
                <a:cubicBezTo>
                  <a:pt x="577" y="3515"/>
                  <a:pt x="490" y="3601"/>
                  <a:pt x="490" y="3716"/>
                </a:cubicBezTo>
                <a:lnTo>
                  <a:pt x="490" y="4480"/>
                </a:lnTo>
                <a:cubicBezTo>
                  <a:pt x="490" y="4595"/>
                  <a:pt x="577" y="4681"/>
                  <a:pt x="678" y="4681"/>
                </a:cubicBezTo>
                <a:lnTo>
                  <a:pt x="678" y="4681"/>
                </a:lnTo>
                <a:cubicBezTo>
                  <a:pt x="778" y="4681"/>
                  <a:pt x="850" y="4595"/>
                  <a:pt x="850" y="4480"/>
                </a:cubicBezTo>
                <a:lnTo>
                  <a:pt x="850" y="3716"/>
                </a:lnTo>
                <a:cubicBezTo>
                  <a:pt x="850" y="3601"/>
                  <a:pt x="778" y="3515"/>
                  <a:pt x="678" y="3515"/>
                </a:cubicBezTo>
                <a:close/>
                <a:moveTo>
                  <a:pt x="490" y="822"/>
                </a:moveTo>
                <a:lnTo>
                  <a:pt x="2694" y="822"/>
                </a:lnTo>
                <a:cubicBezTo>
                  <a:pt x="2809" y="822"/>
                  <a:pt x="2895" y="735"/>
                  <a:pt x="2895" y="620"/>
                </a:cubicBezTo>
                <a:lnTo>
                  <a:pt x="2895" y="217"/>
                </a:lnTo>
                <a:cubicBezTo>
                  <a:pt x="2895" y="87"/>
                  <a:pt x="2795" y="1"/>
                  <a:pt x="2694" y="1"/>
                </a:cubicBezTo>
                <a:lnTo>
                  <a:pt x="490" y="1"/>
                </a:lnTo>
                <a:cubicBezTo>
                  <a:pt x="375" y="1"/>
                  <a:pt x="289" y="87"/>
                  <a:pt x="289" y="217"/>
                </a:cubicBezTo>
                <a:lnTo>
                  <a:pt x="289" y="620"/>
                </a:lnTo>
                <a:cubicBezTo>
                  <a:pt x="289" y="735"/>
                  <a:pt x="375" y="822"/>
                  <a:pt x="490" y="8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4685791" y="1335234"/>
            <a:ext cx="43122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Long waits during busy times deter appointment bookings. Growing frustration reduces trust and satisfaction with the healthcare system.</a:t>
            </a:r>
            <a:endParaRPr sz="120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4685791" y="2412805"/>
            <a:ext cx="43122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Unpredictable no-shows and late arrivals create stressful, inefficient schedules. Inefficiencies hinder providers from seeing more students.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Fira Sans"/>
                <a:ea typeface="Fira Sans"/>
                <a:cs typeface="Fira Sans"/>
                <a:sym typeface="Fira Sans"/>
              </a:rPr>
              <a:t>Stakeholders</a:t>
            </a:r>
            <a:endParaRPr sz="3000"/>
          </a:p>
        </p:txBody>
      </p:sp>
      <p:sp>
        <p:nvSpPr>
          <p:cNvPr id="275" name="Google Shape;275;p30"/>
          <p:cNvSpPr txBox="1"/>
          <p:nvPr/>
        </p:nvSpPr>
        <p:spPr>
          <a:xfrm>
            <a:off x="4762003" y="1039124"/>
            <a:ext cx="24807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7B83"/>
                </a:solidFill>
                <a:latin typeface="Fira Sans"/>
                <a:ea typeface="Fira Sans"/>
                <a:cs typeface="Fira Sans"/>
                <a:sym typeface="Fira Sans"/>
              </a:rPr>
              <a:t>Students</a:t>
            </a:r>
            <a:endParaRPr sz="1600" b="1">
              <a:solidFill>
                <a:srgbClr val="1C7B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4854228" y="2146045"/>
            <a:ext cx="40110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FCAAB"/>
                </a:solidFill>
                <a:latin typeface="Fira Sans"/>
                <a:ea typeface="Fira Sans"/>
                <a:cs typeface="Fira Sans"/>
                <a:sym typeface="Fira Sans"/>
              </a:rPr>
              <a:t>Healthcare Providers</a:t>
            </a:r>
            <a:endParaRPr sz="1600" b="1">
              <a:solidFill>
                <a:srgbClr val="5FCAA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1120055" y="3783072"/>
            <a:ext cx="6903900" cy="1070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Improved scheduling could enhance both user experience and health outcomes by ensuring more reliable and timely medical consultations!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1"/>
          <p:cNvGrpSpPr/>
          <p:nvPr/>
        </p:nvGrpSpPr>
        <p:grpSpPr>
          <a:xfrm>
            <a:off x="167500" y="1091341"/>
            <a:ext cx="7511341" cy="1198018"/>
            <a:chOff x="127801" y="1562161"/>
            <a:chExt cx="10007115" cy="7794522"/>
          </a:xfrm>
        </p:grpSpPr>
        <p:sp>
          <p:nvSpPr>
            <p:cNvPr id="283" name="Google Shape;283;p31"/>
            <p:cNvSpPr txBox="1"/>
            <p:nvPr/>
          </p:nvSpPr>
          <p:spPr>
            <a:xfrm>
              <a:off x="127801" y="1562161"/>
              <a:ext cx="4272300" cy="25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rgbClr val="1C7B83"/>
                  </a:solidFill>
                  <a:latin typeface="Fira Sans"/>
                  <a:ea typeface="Fira Sans"/>
                  <a:cs typeface="Fira Sans"/>
                  <a:sym typeface="Fira Sans"/>
                </a:rPr>
                <a:t>Patient Behavior Variability</a:t>
              </a:r>
              <a:endParaRPr sz="1900" b="1">
                <a:solidFill>
                  <a:srgbClr val="1C7B8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4" name="Google Shape;284;p31"/>
            <p:cNvSpPr txBox="1"/>
            <p:nvPr/>
          </p:nvSpPr>
          <p:spPr>
            <a:xfrm>
              <a:off x="4400116" y="1562383"/>
              <a:ext cx="5734800" cy="779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Patients show varied attendance reliability.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1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Rationale</a:t>
              </a: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: Helps in planning and mitigating no-show impacts.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Fira Sans"/>
                <a:ea typeface="Fira Sans"/>
                <a:cs typeface="Fira Sans"/>
                <a:sym typeface="Fira Sans"/>
              </a:rPr>
              <a:t>Assumptions and Rationales</a:t>
            </a:r>
            <a:endParaRPr sz="3000"/>
          </a:p>
        </p:txBody>
      </p:sp>
      <p:grpSp>
        <p:nvGrpSpPr>
          <p:cNvPr id="286" name="Google Shape;286;p31"/>
          <p:cNvGrpSpPr/>
          <p:nvPr/>
        </p:nvGrpSpPr>
        <p:grpSpPr>
          <a:xfrm>
            <a:off x="167500" y="2419391"/>
            <a:ext cx="7511341" cy="1198018"/>
            <a:chOff x="127801" y="1562161"/>
            <a:chExt cx="10007115" cy="7794522"/>
          </a:xfrm>
        </p:grpSpPr>
        <p:sp>
          <p:nvSpPr>
            <p:cNvPr id="287" name="Google Shape;287;p31"/>
            <p:cNvSpPr txBox="1"/>
            <p:nvPr/>
          </p:nvSpPr>
          <p:spPr>
            <a:xfrm>
              <a:off x="127801" y="1562161"/>
              <a:ext cx="4272300" cy="25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Doctor Availability &amp; Flexibility  </a:t>
              </a:r>
              <a:endParaRPr sz="19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8" name="Google Shape;288;p31"/>
            <p:cNvSpPr txBox="1"/>
            <p:nvPr/>
          </p:nvSpPr>
          <p:spPr>
            <a:xfrm>
              <a:off x="4400116" y="1562383"/>
              <a:ext cx="5734800" cy="779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Doctors manage a fixed number of appointments daily across various types.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1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Rationale</a:t>
              </a: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: Ensures quality care and efficient resource use.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9" name="Google Shape;289;p31"/>
          <p:cNvGrpSpPr/>
          <p:nvPr/>
        </p:nvGrpSpPr>
        <p:grpSpPr>
          <a:xfrm>
            <a:off x="167500" y="3617391"/>
            <a:ext cx="7511341" cy="1198018"/>
            <a:chOff x="127801" y="1562161"/>
            <a:chExt cx="10007115" cy="7794522"/>
          </a:xfrm>
        </p:grpSpPr>
        <p:sp>
          <p:nvSpPr>
            <p:cNvPr id="290" name="Google Shape;290;p31"/>
            <p:cNvSpPr txBox="1"/>
            <p:nvPr/>
          </p:nvSpPr>
          <p:spPr>
            <a:xfrm>
              <a:off x="127801" y="1562161"/>
              <a:ext cx="4272300" cy="25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Technological Integration</a:t>
              </a:r>
              <a:endParaRPr sz="19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1" name="Google Shape;291;p31"/>
            <p:cNvSpPr txBox="1"/>
            <p:nvPr/>
          </p:nvSpPr>
          <p:spPr>
            <a:xfrm>
              <a:off x="4400116" y="1562383"/>
              <a:ext cx="5734800" cy="779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Existing technology supports an advanced, dynamic scheduling system.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1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Rationale</a:t>
              </a: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: Key for implementing complex algorithms and real-time updates.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2" name="Google Shape;292;p31"/>
          <p:cNvGrpSpPr/>
          <p:nvPr/>
        </p:nvGrpSpPr>
        <p:grpSpPr>
          <a:xfrm>
            <a:off x="1498928" y="1542137"/>
            <a:ext cx="632595" cy="633073"/>
            <a:chOff x="-55595775" y="3982375"/>
            <a:chExt cx="319025" cy="319250"/>
          </a:xfrm>
        </p:grpSpPr>
        <p:sp>
          <p:nvSpPr>
            <p:cNvPr id="293" name="Google Shape;293;p31"/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-55557950" y="4019625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1"/>
          <p:cNvSpPr/>
          <p:nvPr/>
        </p:nvSpPr>
        <p:spPr>
          <a:xfrm>
            <a:off x="1545143" y="3069012"/>
            <a:ext cx="540188" cy="633078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1456992" y="4090043"/>
            <a:ext cx="717616" cy="633072"/>
            <a:chOff x="-45674075" y="3586425"/>
            <a:chExt cx="300900" cy="265450"/>
          </a:xfrm>
        </p:grpSpPr>
        <p:sp>
          <p:nvSpPr>
            <p:cNvPr id="301" name="Google Shape;301;p31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2"/>
          <p:cNvGrpSpPr/>
          <p:nvPr/>
        </p:nvGrpSpPr>
        <p:grpSpPr>
          <a:xfrm>
            <a:off x="167500" y="1091341"/>
            <a:ext cx="7511341" cy="1198018"/>
            <a:chOff x="127801" y="1562161"/>
            <a:chExt cx="10007115" cy="7794522"/>
          </a:xfrm>
        </p:grpSpPr>
        <p:sp>
          <p:nvSpPr>
            <p:cNvPr id="308" name="Google Shape;308;p32"/>
            <p:cNvSpPr txBox="1"/>
            <p:nvPr/>
          </p:nvSpPr>
          <p:spPr>
            <a:xfrm>
              <a:off x="127801" y="1562161"/>
              <a:ext cx="4272300" cy="25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rPr>
                <a:t>Real-Time Data Accuracy</a:t>
              </a:r>
              <a:endParaRPr sz="19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09" name="Google Shape;309;p32"/>
            <p:cNvSpPr txBox="1"/>
            <p:nvPr/>
          </p:nvSpPr>
          <p:spPr>
            <a:xfrm>
              <a:off x="4400116" y="1562383"/>
              <a:ext cx="5734800" cy="779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Data is accurate and updated in real-time.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1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Rationale</a:t>
              </a: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: Critical for making informed system decisions.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10" name="Google Shape;310;p3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Fira Sans"/>
                <a:ea typeface="Fira Sans"/>
                <a:cs typeface="Fira Sans"/>
                <a:sym typeface="Fira Sans"/>
              </a:rPr>
              <a:t>Assumptions and Rationales</a:t>
            </a:r>
            <a:endParaRPr sz="3000"/>
          </a:p>
        </p:txBody>
      </p:sp>
      <p:grpSp>
        <p:nvGrpSpPr>
          <p:cNvPr id="311" name="Google Shape;311;p32"/>
          <p:cNvGrpSpPr/>
          <p:nvPr/>
        </p:nvGrpSpPr>
        <p:grpSpPr>
          <a:xfrm>
            <a:off x="167500" y="2419391"/>
            <a:ext cx="7511341" cy="1198018"/>
            <a:chOff x="127801" y="1562161"/>
            <a:chExt cx="10007115" cy="7794522"/>
          </a:xfrm>
        </p:grpSpPr>
        <p:sp>
          <p:nvSpPr>
            <p:cNvPr id="312" name="Google Shape;312;p32"/>
            <p:cNvSpPr txBox="1"/>
            <p:nvPr/>
          </p:nvSpPr>
          <p:spPr>
            <a:xfrm>
              <a:off x="127801" y="1562161"/>
              <a:ext cx="4272300" cy="25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Patient &amp; Provider Compliance</a:t>
              </a:r>
              <a:endParaRPr sz="19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3" name="Google Shape;313;p32"/>
            <p:cNvSpPr txBox="1"/>
            <p:nvPr/>
          </p:nvSpPr>
          <p:spPr>
            <a:xfrm>
              <a:off x="4400116" y="1562383"/>
              <a:ext cx="5734800" cy="779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Patients and providers adhere to new system protocols.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1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Rationale</a:t>
              </a:r>
              <a:r>
                <a:rPr lang="en" sz="1500"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: Essential for effective system operation and smooth transition </a:t>
              </a:r>
              <a:endParaRPr sz="15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4" name="Google Shape;314;p32"/>
          <p:cNvGrpSpPr/>
          <p:nvPr/>
        </p:nvGrpSpPr>
        <p:grpSpPr>
          <a:xfrm>
            <a:off x="1498931" y="1565410"/>
            <a:ext cx="632603" cy="634202"/>
            <a:chOff x="-61783350" y="3743950"/>
            <a:chExt cx="316650" cy="317450"/>
          </a:xfrm>
        </p:grpSpPr>
        <p:sp>
          <p:nvSpPr>
            <p:cNvPr id="315" name="Google Shape;315;p32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32"/>
          <p:cNvGrpSpPr/>
          <p:nvPr/>
        </p:nvGrpSpPr>
        <p:grpSpPr>
          <a:xfrm>
            <a:off x="1498930" y="3183035"/>
            <a:ext cx="632586" cy="586523"/>
            <a:chOff x="6543825" y="3202075"/>
            <a:chExt cx="296975" cy="275350"/>
          </a:xfrm>
        </p:grpSpPr>
        <p:sp>
          <p:nvSpPr>
            <p:cNvPr id="318" name="Google Shape;318;p32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/>
          <p:nvPr/>
        </p:nvSpPr>
        <p:spPr>
          <a:xfrm>
            <a:off x="2083050" y="2441437"/>
            <a:ext cx="1866701" cy="699580"/>
          </a:xfrm>
          <a:custGeom>
            <a:avLst/>
            <a:gdLst/>
            <a:ahLst/>
            <a:cxnLst/>
            <a:rect l="l" t="t" r="r" b="b"/>
            <a:pathLst>
              <a:path w="24499" h="13986" extrusionOk="0">
                <a:moveTo>
                  <a:pt x="1" y="1"/>
                </a:moveTo>
                <a:lnTo>
                  <a:pt x="6035" y="6986"/>
                </a:lnTo>
                <a:lnTo>
                  <a:pt x="1" y="13985"/>
                </a:lnTo>
                <a:lnTo>
                  <a:pt x="18479" y="13985"/>
                </a:lnTo>
                <a:lnTo>
                  <a:pt x="24499" y="6986"/>
                </a:lnTo>
                <a:lnTo>
                  <a:pt x="18479" y="1"/>
                </a:lnTo>
                <a:close/>
              </a:path>
            </a:pathLst>
          </a:custGeom>
          <a:solidFill>
            <a:srgbClr val="1C7B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3675809" y="2441437"/>
            <a:ext cx="1866701" cy="699580"/>
          </a:xfrm>
          <a:custGeom>
            <a:avLst/>
            <a:gdLst/>
            <a:ahLst/>
            <a:cxnLst/>
            <a:rect l="l" t="t" r="r" b="b"/>
            <a:pathLst>
              <a:path w="24499" h="13986" extrusionOk="0">
                <a:moveTo>
                  <a:pt x="0" y="1"/>
                </a:moveTo>
                <a:lnTo>
                  <a:pt x="6020" y="6986"/>
                </a:lnTo>
                <a:lnTo>
                  <a:pt x="0" y="13985"/>
                </a:lnTo>
                <a:lnTo>
                  <a:pt x="18478" y="13985"/>
                </a:lnTo>
                <a:lnTo>
                  <a:pt x="24498" y="6986"/>
                </a:lnTo>
                <a:lnTo>
                  <a:pt x="18478" y="1"/>
                </a:lnTo>
                <a:close/>
              </a:path>
            </a:pathLst>
          </a:custGeom>
          <a:solidFill>
            <a:srgbClr val="1DAB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5268491" y="2441437"/>
            <a:ext cx="1866701" cy="699580"/>
          </a:xfrm>
          <a:custGeom>
            <a:avLst/>
            <a:gdLst/>
            <a:ahLst/>
            <a:cxnLst/>
            <a:rect l="l" t="t" r="r" b="b"/>
            <a:pathLst>
              <a:path w="24499" h="13986" extrusionOk="0">
                <a:moveTo>
                  <a:pt x="1" y="1"/>
                </a:moveTo>
                <a:lnTo>
                  <a:pt x="6021" y="6986"/>
                </a:lnTo>
                <a:lnTo>
                  <a:pt x="1" y="13985"/>
                </a:lnTo>
                <a:lnTo>
                  <a:pt x="18479" y="13985"/>
                </a:lnTo>
                <a:lnTo>
                  <a:pt x="24499" y="6986"/>
                </a:lnTo>
                <a:lnTo>
                  <a:pt x="18479" y="1"/>
                </a:lnTo>
                <a:close/>
              </a:path>
            </a:pathLst>
          </a:custGeom>
          <a:solidFill>
            <a:srgbClr val="5FCA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2" name="Google Shape;332;p33"/>
          <p:cNvCxnSpPr/>
          <p:nvPr/>
        </p:nvCxnSpPr>
        <p:spPr>
          <a:xfrm rot="10800000">
            <a:off x="2942150" y="1882013"/>
            <a:ext cx="0" cy="608700"/>
          </a:xfrm>
          <a:prstGeom prst="straightConnector1">
            <a:avLst/>
          </a:prstGeom>
          <a:noFill/>
          <a:ln w="9525" cap="flat" cmpd="sng">
            <a:solidFill>
              <a:srgbClr val="1C7B8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33" name="Google Shape;333;p33"/>
          <p:cNvCxnSpPr/>
          <p:nvPr/>
        </p:nvCxnSpPr>
        <p:spPr>
          <a:xfrm>
            <a:off x="4513925" y="3091838"/>
            <a:ext cx="0" cy="650100"/>
          </a:xfrm>
          <a:prstGeom prst="straightConnector1">
            <a:avLst/>
          </a:prstGeom>
          <a:noFill/>
          <a:ln w="9525" cap="flat" cmpd="sng">
            <a:solidFill>
              <a:srgbClr val="1DABA8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34" name="Google Shape;334;p33"/>
          <p:cNvCxnSpPr/>
          <p:nvPr/>
        </p:nvCxnSpPr>
        <p:spPr>
          <a:xfrm rot="10800000">
            <a:off x="6201850" y="1882013"/>
            <a:ext cx="0" cy="608700"/>
          </a:xfrm>
          <a:prstGeom prst="straightConnector1">
            <a:avLst/>
          </a:prstGeom>
          <a:noFill/>
          <a:ln w="9525" cap="flat" cmpd="sng">
            <a:solidFill>
              <a:srgbClr val="5FCAAB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35" name="Google Shape;335;p33"/>
          <p:cNvSpPr txBox="1"/>
          <p:nvPr/>
        </p:nvSpPr>
        <p:spPr>
          <a:xfrm>
            <a:off x="3484625" y="3795063"/>
            <a:ext cx="2058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Identify key factors affecting appointment efficiency such as time of day, patient demographics, and historical attendance patterns.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1912850" y="648838"/>
            <a:ext cx="2058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Gather comprehensive data on patient appointments, including duration, punctuality, no-shows, and cancellations.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5172550" y="648838"/>
            <a:ext cx="2058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Apply statistical models to predict outcomes like likely no-shows or appointment durations.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(logistic regression, linear regression )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2457013" y="2391313"/>
            <a:ext cx="13806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Data Collection</a:t>
            </a:r>
            <a:endParaRPr sz="17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4043413" y="2391313"/>
            <a:ext cx="13806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</a:t>
            </a:r>
            <a:endParaRPr sz="17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5629813" y="2391313"/>
            <a:ext cx="13806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Predictive Modeling</a:t>
            </a:r>
            <a:endParaRPr sz="17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Fira Sans"/>
                <a:ea typeface="Fira Sans"/>
                <a:cs typeface="Fira Sans"/>
                <a:sym typeface="Fira Sans"/>
              </a:rPr>
              <a:t>Our Model</a:t>
            </a:r>
            <a:endParaRPr sz="3000"/>
          </a:p>
        </p:txBody>
      </p:sp>
      <p:grpSp>
        <p:nvGrpSpPr>
          <p:cNvPr id="342" name="Google Shape;342;p33"/>
          <p:cNvGrpSpPr/>
          <p:nvPr/>
        </p:nvGrpSpPr>
        <p:grpSpPr>
          <a:xfrm>
            <a:off x="2775495" y="3272440"/>
            <a:ext cx="481821" cy="480843"/>
            <a:chOff x="-31094350" y="3194000"/>
            <a:chExt cx="292225" cy="291650"/>
          </a:xfrm>
        </p:grpSpPr>
        <p:sp>
          <p:nvSpPr>
            <p:cNvPr id="343" name="Google Shape;343;p33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rgbClr val="387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387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87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387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87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387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387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387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3"/>
          <p:cNvGrpSpPr/>
          <p:nvPr/>
        </p:nvGrpSpPr>
        <p:grpSpPr>
          <a:xfrm>
            <a:off x="4286646" y="1787286"/>
            <a:ext cx="454556" cy="456695"/>
            <a:chOff x="-34405525" y="3558075"/>
            <a:chExt cx="292225" cy="293600"/>
          </a:xfrm>
        </p:grpSpPr>
        <p:sp>
          <p:nvSpPr>
            <p:cNvPr id="352" name="Google Shape;352;p33"/>
            <p:cNvSpPr/>
            <p:nvPr/>
          </p:nvSpPr>
          <p:spPr>
            <a:xfrm>
              <a:off x="-34303150" y="3663825"/>
              <a:ext cx="189850" cy="187850"/>
            </a:xfrm>
            <a:custGeom>
              <a:avLst/>
              <a:gdLst/>
              <a:ahLst/>
              <a:cxnLst/>
              <a:rect l="l" t="t" r="r" b="b"/>
              <a:pathLst>
                <a:path w="7594" h="7514" extrusionOk="0">
                  <a:moveTo>
                    <a:pt x="5487" y="0"/>
                  </a:moveTo>
                  <a:cubicBezTo>
                    <a:pt x="5380" y="0"/>
                    <a:pt x="5278" y="8"/>
                    <a:pt x="5168" y="24"/>
                  </a:cubicBezTo>
                  <a:cubicBezTo>
                    <a:pt x="4349" y="181"/>
                    <a:pt x="3656" y="843"/>
                    <a:pt x="3561" y="1630"/>
                  </a:cubicBezTo>
                  <a:cubicBezTo>
                    <a:pt x="3467" y="2198"/>
                    <a:pt x="3561" y="2513"/>
                    <a:pt x="3719" y="2891"/>
                  </a:cubicBezTo>
                  <a:lnTo>
                    <a:pt x="285" y="6325"/>
                  </a:lnTo>
                  <a:cubicBezTo>
                    <a:pt x="1" y="6608"/>
                    <a:pt x="1" y="7049"/>
                    <a:pt x="285" y="7301"/>
                  </a:cubicBezTo>
                  <a:cubicBezTo>
                    <a:pt x="426" y="7443"/>
                    <a:pt x="600" y="7514"/>
                    <a:pt x="773" y="7514"/>
                  </a:cubicBezTo>
                  <a:cubicBezTo>
                    <a:pt x="946" y="7514"/>
                    <a:pt x="1119" y="7443"/>
                    <a:pt x="1261" y="7301"/>
                  </a:cubicBezTo>
                  <a:lnTo>
                    <a:pt x="4695" y="3899"/>
                  </a:lnTo>
                  <a:cubicBezTo>
                    <a:pt x="5022" y="4016"/>
                    <a:pt x="5280" y="4080"/>
                    <a:pt x="5597" y="4080"/>
                  </a:cubicBezTo>
                  <a:cubicBezTo>
                    <a:pt x="5708" y="4080"/>
                    <a:pt x="5825" y="4073"/>
                    <a:pt x="5955" y="4056"/>
                  </a:cubicBezTo>
                  <a:cubicBezTo>
                    <a:pt x="6775" y="3899"/>
                    <a:pt x="7436" y="3206"/>
                    <a:pt x="7562" y="2418"/>
                  </a:cubicBezTo>
                  <a:cubicBezTo>
                    <a:pt x="7594" y="2198"/>
                    <a:pt x="7594" y="1945"/>
                    <a:pt x="7562" y="1756"/>
                  </a:cubicBezTo>
                  <a:cubicBezTo>
                    <a:pt x="7562" y="1630"/>
                    <a:pt x="7436" y="1504"/>
                    <a:pt x="7310" y="1473"/>
                  </a:cubicBezTo>
                  <a:cubicBezTo>
                    <a:pt x="7287" y="1465"/>
                    <a:pt x="7259" y="1461"/>
                    <a:pt x="7229" y="1461"/>
                  </a:cubicBezTo>
                  <a:cubicBezTo>
                    <a:pt x="7141" y="1461"/>
                    <a:pt x="7034" y="1497"/>
                    <a:pt x="6964" y="1567"/>
                  </a:cubicBezTo>
                  <a:lnTo>
                    <a:pt x="6491" y="2040"/>
                  </a:lnTo>
                  <a:cubicBezTo>
                    <a:pt x="6365" y="2166"/>
                    <a:pt x="6192" y="2229"/>
                    <a:pt x="6014" y="2229"/>
                  </a:cubicBezTo>
                  <a:cubicBezTo>
                    <a:pt x="5837" y="2229"/>
                    <a:pt x="5656" y="2166"/>
                    <a:pt x="5514" y="2040"/>
                  </a:cubicBezTo>
                  <a:cubicBezTo>
                    <a:pt x="5231" y="1756"/>
                    <a:pt x="5231" y="1315"/>
                    <a:pt x="5514" y="1032"/>
                  </a:cubicBezTo>
                  <a:lnTo>
                    <a:pt x="6018" y="622"/>
                  </a:lnTo>
                  <a:cubicBezTo>
                    <a:pt x="6113" y="528"/>
                    <a:pt x="6144" y="370"/>
                    <a:pt x="6113" y="276"/>
                  </a:cubicBezTo>
                  <a:cubicBezTo>
                    <a:pt x="6050" y="150"/>
                    <a:pt x="5955" y="55"/>
                    <a:pt x="5829" y="24"/>
                  </a:cubicBezTo>
                  <a:cubicBezTo>
                    <a:pt x="5703" y="8"/>
                    <a:pt x="5593" y="0"/>
                    <a:pt x="5487" y="0"/>
                  </a:cubicBezTo>
                  <a:close/>
                </a:path>
              </a:pathLst>
            </a:custGeom>
            <a:solidFill>
              <a:srgbClr val="1DA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-34250375" y="3565950"/>
              <a:ext cx="46500" cy="46500"/>
            </a:xfrm>
            <a:custGeom>
              <a:avLst/>
              <a:gdLst/>
              <a:ahLst/>
              <a:cxnLst/>
              <a:rect l="l" t="t" r="r" b="b"/>
              <a:pathLst>
                <a:path w="1860" h="1860" extrusionOk="0">
                  <a:moveTo>
                    <a:pt x="1" y="1"/>
                  </a:moveTo>
                  <a:lnTo>
                    <a:pt x="1" y="1859"/>
                  </a:lnTo>
                  <a:lnTo>
                    <a:pt x="1860" y="1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A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-34405525" y="3558075"/>
              <a:ext cx="206375" cy="276475"/>
            </a:xfrm>
            <a:custGeom>
              <a:avLst/>
              <a:gdLst/>
              <a:ahLst/>
              <a:cxnLst/>
              <a:rect l="l" t="t" r="r" b="b"/>
              <a:pathLst>
                <a:path w="8255" h="11059" extrusionOk="0">
                  <a:moveTo>
                    <a:pt x="3812" y="1450"/>
                  </a:moveTo>
                  <a:cubicBezTo>
                    <a:pt x="4001" y="1450"/>
                    <a:pt x="4159" y="1607"/>
                    <a:pt x="4159" y="1796"/>
                  </a:cubicBezTo>
                  <a:cubicBezTo>
                    <a:pt x="4159" y="2017"/>
                    <a:pt x="4001" y="2174"/>
                    <a:pt x="3812" y="2174"/>
                  </a:cubicBezTo>
                  <a:cubicBezTo>
                    <a:pt x="3623" y="2174"/>
                    <a:pt x="3466" y="2017"/>
                    <a:pt x="3466" y="1796"/>
                  </a:cubicBezTo>
                  <a:cubicBezTo>
                    <a:pt x="3466" y="1607"/>
                    <a:pt x="3623" y="1450"/>
                    <a:pt x="3812" y="1450"/>
                  </a:cubicBezTo>
                  <a:close/>
                  <a:moveTo>
                    <a:pt x="3812" y="2836"/>
                  </a:moveTo>
                  <a:cubicBezTo>
                    <a:pt x="4001" y="2836"/>
                    <a:pt x="4159" y="2993"/>
                    <a:pt x="4159" y="3183"/>
                  </a:cubicBezTo>
                  <a:lnTo>
                    <a:pt x="4159" y="5293"/>
                  </a:lnTo>
                  <a:cubicBezTo>
                    <a:pt x="4159" y="5482"/>
                    <a:pt x="4001" y="5640"/>
                    <a:pt x="3812" y="5640"/>
                  </a:cubicBezTo>
                  <a:cubicBezTo>
                    <a:pt x="3623" y="5640"/>
                    <a:pt x="3466" y="5482"/>
                    <a:pt x="3466" y="5293"/>
                  </a:cubicBezTo>
                  <a:lnTo>
                    <a:pt x="3466" y="3183"/>
                  </a:lnTo>
                  <a:cubicBezTo>
                    <a:pt x="3466" y="2993"/>
                    <a:pt x="3623" y="2836"/>
                    <a:pt x="3812" y="2836"/>
                  </a:cubicBezTo>
                  <a:close/>
                  <a:moveTo>
                    <a:pt x="5860" y="6301"/>
                  </a:moveTo>
                  <a:cubicBezTo>
                    <a:pt x="6049" y="6301"/>
                    <a:pt x="6207" y="6459"/>
                    <a:pt x="6207" y="6648"/>
                  </a:cubicBezTo>
                  <a:cubicBezTo>
                    <a:pt x="6207" y="6837"/>
                    <a:pt x="6049" y="6995"/>
                    <a:pt x="5860" y="6995"/>
                  </a:cubicBezTo>
                  <a:lnTo>
                    <a:pt x="1733" y="6995"/>
                  </a:lnTo>
                  <a:cubicBezTo>
                    <a:pt x="1544" y="6995"/>
                    <a:pt x="1387" y="6837"/>
                    <a:pt x="1387" y="6648"/>
                  </a:cubicBezTo>
                  <a:cubicBezTo>
                    <a:pt x="1387" y="6459"/>
                    <a:pt x="1544" y="6301"/>
                    <a:pt x="1733" y="6301"/>
                  </a:cubicBezTo>
                  <a:close/>
                  <a:moveTo>
                    <a:pt x="4537" y="7688"/>
                  </a:moveTo>
                  <a:cubicBezTo>
                    <a:pt x="4726" y="7688"/>
                    <a:pt x="4884" y="7845"/>
                    <a:pt x="4884" y="8034"/>
                  </a:cubicBezTo>
                  <a:cubicBezTo>
                    <a:pt x="4884" y="8223"/>
                    <a:pt x="4726" y="8381"/>
                    <a:pt x="4537" y="8381"/>
                  </a:cubicBezTo>
                  <a:lnTo>
                    <a:pt x="1733" y="8381"/>
                  </a:lnTo>
                  <a:cubicBezTo>
                    <a:pt x="1544" y="8381"/>
                    <a:pt x="1387" y="8223"/>
                    <a:pt x="1387" y="8034"/>
                  </a:cubicBezTo>
                  <a:cubicBezTo>
                    <a:pt x="1387" y="7845"/>
                    <a:pt x="1544" y="7688"/>
                    <a:pt x="1733" y="768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681"/>
                  </a:lnTo>
                  <a:cubicBezTo>
                    <a:pt x="0" y="10964"/>
                    <a:pt x="158" y="11059"/>
                    <a:pt x="347" y="11059"/>
                  </a:cubicBezTo>
                  <a:lnTo>
                    <a:pt x="3466" y="11059"/>
                  </a:lnTo>
                  <a:cubicBezTo>
                    <a:pt x="3466" y="10712"/>
                    <a:pt x="3592" y="10366"/>
                    <a:pt x="3844" y="10082"/>
                  </a:cubicBezTo>
                  <a:lnTo>
                    <a:pt x="4254" y="9704"/>
                  </a:lnTo>
                  <a:lnTo>
                    <a:pt x="1702" y="9704"/>
                  </a:lnTo>
                  <a:cubicBezTo>
                    <a:pt x="1481" y="9704"/>
                    <a:pt x="1324" y="9546"/>
                    <a:pt x="1324" y="9326"/>
                  </a:cubicBezTo>
                  <a:cubicBezTo>
                    <a:pt x="1324" y="9137"/>
                    <a:pt x="1481" y="8979"/>
                    <a:pt x="1702" y="8979"/>
                  </a:cubicBezTo>
                  <a:lnTo>
                    <a:pt x="4915" y="8979"/>
                  </a:lnTo>
                  <a:lnTo>
                    <a:pt x="6963" y="6932"/>
                  </a:lnTo>
                  <a:cubicBezTo>
                    <a:pt x="6900" y="6585"/>
                    <a:pt x="6805" y="6238"/>
                    <a:pt x="6931" y="5703"/>
                  </a:cubicBezTo>
                  <a:cubicBezTo>
                    <a:pt x="7089" y="4915"/>
                    <a:pt x="7562" y="4254"/>
                    <a:pt x="8255" y="3876"/>
                  </a:cubicBezTo>
                  <a:lnTo>
                    <a:pt x="8255" y="2773"/>
                  </a:lnTo>
                  <a:lnTo>
                    <a:pt x="5860" y="2773"/>
                  </a:lnTo>
                  <a:cubicBezTo>
                    <a:pt x="5671" y="2773"/>
                    <a:pt x="5514" y="2615"/>
                    <a:pt x="5514" y="2395"/>
                  </a:cubicBezTo>
                  <a:lnTo>
                    <a:pt x="5514" y="1"/>
                  </a:lnTo>
                  <a:close/>
                </a:path>
              </a:pathLst>
            </a:custGeom>
            <a:solidFill>
              <a:srgbClr val="1DA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33"/>
          <p:cNvSpPr/>
          <p:nvPr/>
        </p:nvSpPr>
        <p:spPr>
          <a:xfrm>
            <a:off x="5984275" y="3272450"/>
            <a:ext cx="435154" cy="4339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rgbClr val="5FCA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lthcare Infographics by Slidesgo">
  <a:themeElements>
    <a:clrScheme name="Simple Light">
      <a:dk1>
        <a:srgbClr val="000000"/>
      </a:dk1>
      <a:lt1>
        <a:srgbClr val="FFFFFF"/>
      </a:lt1>
      <a:dk2>
        <a:srgbClr val="1DABA8"/>
      </a:dk2>
      <a:lt2>
        <a:srgbClr val="5FCAAB"/>
      </a:lt2>
      <a:accent1>
        <a:srgbClr val="008F74"/>
      </a:accent1>
      <a:accent2>
        <a:srgbClr val="0F5980"/>
      </a:accent2>
      <a:accent3>
        <a:srgbClr val="1C7B83"/>
      </a:accent3>
      <a:accent4>
        <a:srgbClr val="115358"/>
      </a:accent4>
      <a:accent5>
        <a:srgbClr val="138C8A"/>
      </a:accent5>
      <a:accent6>
        <a:srgbClr val="1B8FAA"/>
      </a:accent6>
      <a:hlink>
        <a:srgbClr val="006D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1067</Words>
  <Application>Microsoft Office PowerPoint</Application>
  <PresentationFormat>On-screen Show (16:9)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Fira Sans</vt:lpstr>
      <vt:lpstr>Healthcare Infographics by Slidesgo</vt:lpstr>
      <vt:lpstr>PowerPoint Presentation</vt:lpstr>
      <vt:lpstr>Overview of eTang Portal Problem</vt:lpstr>
      <vt:lpstr>The eTang Portal</vt:lpstr>
      <vt:lpstr>Portal Inefficiencies</vt:lpstr>
      <vt:lpstr>Proposed Model Features &amp; Approach</vt:lpstr>
      <vt:lpstr>Stakeholders</vt:lpstr>
      <vt:lpstr>Assumptions and Rationales</vt:lpstr>
      <vt:lpstr>Assumptions and Rationales</vt:lpstr>
      <vt:lpstr>Our Model</vt:lpstr>
      <vt:lpstr>Model Optimization</vt:lpstr>
      <vt:lpstr>PowerPoint Presentation</vt:lpstr>
      <vt:lpstr>Example Input</vt:lpstr>
      <vt:lpstr>Example Optimization</vt:lpstr>
      <vt:lpstr>Analysis and 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Vanitha Vangal</cp:lastModifiedBy>
  <cp:revision>1</cp:revision>
  <dcterms:modified xsi:type="dcterms:W3CDTF">2024-11-06T01:44:29Z</dcterms:modified>
</cp:coreProperties>
</file>